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71" r:id="rId7"/>
    <p:sldId id="272" r:id="rId8"/>
    <p:sldId id="273" r:id="rId9"/>
    <p:sldId id="274" r:id="rId10"/>
    <p:sldId id="262"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9" r:id="rId24"/>
    <p:sldId id="287" r:id="rId25"/>
    <p:sldId id="288"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8" d="100"/>
          <a:sy n="58" d="100"/>
        </p:scale>
        <p:origin x="9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D1C7-14B1-4884-9A39-66AF0CB7C6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FC84EF-8EE2-44E7-8355-4248718A2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0700F-3554-4BBB-BCAE-2994319EA24E}"/>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5" name="Footer Placeholder 4">
            <a:extLst>
              <a:ext uri="{FF2B5EF4-FFF2-40B4-BE49-F238E27FC236}">
                <a16:creationId xmlns:a16="http://schemas.microsoft.com/office/drawing/2014/main" id="{A3A5F43D-2344-4561-8BC7-907006610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CAF0E-6993-4DE8-A313-E7F4C53B2D00}"/>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2680850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D8E6-7FA8-496E-A373-CEA9D083AA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BC8B63-6FF1-4FA1-A7EF-B61AED7F6B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A38CF-BD6C-4A9D-AF27-4223989CF9ED}"/>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5" name="Footer Placeholder 4">
            <a:extLst>
              <a:ext uri="{FF2B5EF4-FFF2-40B4-BE49-F238E27FC236}">
                <a16:creationId xmlns:a16="http://schemas.microsoft.com/office/drawing/2014/main" id="{785FEBA2-5277-4BBD-905E-C5D177C07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9F983-8674-45E9-B539-392353597C0B}"/>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4180846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E77557-8829-4FFA-A2CB-EA18ED65C9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B0B68E-F6B4-447D-B04B-364091F289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02EFC-E57E-4E01-8095-666C192C828D}"/>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5" name="Footer Placeholder 4">
            <a:extLst>
              <a:ext uri="{FF2B5EF4-FFF2-40B4-BE49-F238E27FC236}">
                <a16:creationId xmlns:a16="http://schemas.microsoft.com/office/drawing/2014/main" id="{B3F661B8-489F-4CA7-AC79-988882CC9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F6E9D-B47A-441F-9329-817D873279B1}"/>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463801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CBF4-4A54-435A-B7F6-6E3158DE08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F8381-36C5-4855-9C92-FFE2215E4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A15D0-F12F-4142-9221-6C8199476660}"/>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5" name="Footer Placeholder 4">
            <a:extLst>
              <a:ext uri="{FF2B5EF4-FFF2-40B4-BE49-F238E27FC236}">
                <a16:creationId xmlns:a16="http://schemas.microsoft.com/office/drawing/2014/main" id="{E4A9597D-A3C9-49F2-B38C-B2E48A32D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7B957-8B0B-4789-AAA6-589985C9CCCC}"/>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1589479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8E-9AFA-41E3-9361-BC69FB8B9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C42A70-76CA-479C-8F72-BA91478AB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0916D8-8228-4557-B80E-0552E3F232E6}"/>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5" name="Footer Placeholder 4">
            <a:extLst>
              <a:ext uri="{FF2B5EF4-FFF2-40B4-BE49-F238E27FC236}">
                <a16:creationId xmlns:a16="http://schemas.microsoft.com/office/drawing/2014/main" id="{15C53FFE-4C8C-4D9C-8525-03016C5B1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415C1-751D-4DC9-BB40-D47D978014A1}"/>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335839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7F4F-CC1B-4E9C-84CF-E1E71495C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2758A-DEA2-4610-90FB-47A5D314D9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1A1B22-2AA7-423E-859E-DA2B325612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A3C3D3-5487-4E2E-B62C-790F0FAABDC2}"/>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6" name="Footer Placeholder 5">
            <a:extLst>
              <a:ext uri="{FF2B5EF4-FFF2-40B4-BE49-F238E27FC236}">
                <a16:creationId xmlns:a16="http://schemas.microsoft.com/office/drawing/2014/main" id="{4F0BE0A9-58A4-4CAB-8AE9-BE9777CB2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D28E9-ED8C-4459-8041-8F521005EC3D}"/>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1140843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0652-758A-423B-A670-75C50F9CBD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4DE27D-1DBF-409F-84F9-C6528D325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A5BD4B-E680-4A7C-B518-A21704B688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6071B-F792-48DC-B44D-00C0A0138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17ECF2-1CBC-46A6-80FE-9FFA5E4408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7B26D7-134B-45C4-95CF-1F636E331117}"/>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8" name="Footer Placeholder 7">
            <a:extLst>
              <a:ext uri="{FF2B5EF4-FFF2-40B4-BE49-F238E27FC236}">
                <a16:creationId xmlns:a16="http://schemas.microsoft.com/office/drawing/2014/main" id="{B07B6EE1-929F-4343-9C72-45A32D3EBD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A45D5-4BFA-4764-B57A-9D392AC59728}"/>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2762312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3DB7-D17C-4385-B085-5CC1801986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A6F40-02A1-4AB0-88A4-7BB70F1EAF40}"/>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4" name="Footer Placeholder 3">
            <a:extLst>
              <a:ext uri="{FF2B5EF4-FFF2-40B4-BE49-F238E27FC236}">
                <a16:creationId xmlns:a16="http://schemas.microsoft.com/office/drawing/2014/main" id="{CF0FD83D-AFAE-4E6E-92C9-318C44D9E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48CC6E-AD21-4E95-ADCD-1CD616C0BF6E}"/>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657647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0C3C4-08EB-4020-A9D8-00A9250A297D}"/>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3" name="Footer Placeholder 2">
            <a:extLst>
              <a:ext uri="{FF2B5EF4-FFF2-40B4-BE49-F238E27FC236}">
                <a16:creationId xmlns:a16="http://schemas.microsoft.com/office/drawing/2014/main" id="{5CB2FF13-5ACC-4029-BC98-7260490AA3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100FDB-DEEC-4F55-952E-C60CA212D76F}"/>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1219076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F2C7-CBB8-4225-BC42-B0C8BA4F0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5CBE33-2ABA-48EE-8638-A70235F1F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E6F17-B7FF-48D6-9E0E-125564364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70CC60-E494-4490-994B-6AE366AB5822}"/>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6" name="Footer Placeholder 5">
            <a:extLst>
              <a:ext uri="{FF2B5EF4-FFF2-40B4-BE49-F238E27FC236}">
                <a16:creationId xmlns:a16="http://schemas.microsoft.com/office/drawing/2014/main" id="{E90CAAA8-18BD-4D00-95DB-052863775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82FEC-2B3F-4F6B-8969-7AD04AB0B25C}"/>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110438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990A-E2BE-41B5-B2C9-53B021245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19E0C2-B228-4A8E-8EEE-5C97DC1F0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8C9679-0D0B-4F87-AAA8-F931CF0AF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C09287-1490-4D2A-8568-8AB2224D22D9}"/>
              </a:ext>
            </a:extLst>
          </p:cNvPr>
          <p:cNvSpPr>
            <a:spLocks noGrp="1"/>
          </p:cNvSpPr>
          <p:nvPr>
            <p:ph type="dt" sz="half" idx="10"/>
          </p:nvPr>
        </p:nvSpPr>
        <p:spPr/>
        <p:txBody>
          <a:bodyPr/>
          <a:lstStyle/>
          <a:p>
            <a:fld id="{D540263A-9296-4A26-BADD-73010842E283}" type="datetimeFigureOut">
              <a:rPr lang="en-US" smtClean="0"/>
              <a:t>11/19/2024</a:t>
            </a:fld>
            <a:endParaRPr lang="en-US"/>
          </a:p>
        </p:txBody>
      </p:sp>
      <p:sp>
        <p:nvSpPr>
          <p:cNvPr id="6" name="Footer Placeholder 5">
            <a:extLst>
              <a:ext uri="{FF2B5EF4-FFF2-40B4-BE49-F238E27FC236}">
                <a16:creationId xmlns:a16="http://schemas.microsoft.com/office/drawing/2014/main" id="{6D3AD674-C096-42C2-9569-0B428E7AB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60AC3-45D6-4084-BFB5-53F42DA99DA4}"/>
              </a:ext>
            </a:extLst>
          </p:cNvPr>
          <p:cNvSpPr>
            <a:spLocks noGrp="1"/>
          </p:cNvSpPr>
          <p:nvPr>
            <p:ph type="sldNum" sz="quarter" idx="12"/>
          </p:nvPr>
        </p:nvSpPr>
        <p:spPr/>
        <p:txBody>
          <a:bodyPr/>
          <a:lstStyle/>
          <a:p>
            <a:fld id="{EFC39B2F-B93C-497C-A0F7-3AE7BB511E3B}" type="slidenum">
              <a:rPr lang="en-US" smtClean="0"/>
              <a:t>‹#›</a:t>
            </a:fld>
            <a:endParaRPr lang="en-US"/>
          </a:p>
        </p:txBody>
      </p:sp>
    </p:spTree>
    <p:extLst>
      <p:ext uri="{BB962C8B-B14F-4D97-AF65-F5344CB8AC3E}">
        <p14:creationId xmlns:p14="http://schemas.microsoft.com/office/powerpoint/2010/main" val="1722410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4CCA6-A15F-4544-A979-0F8C9088D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BCE44A-7177-483B-BA85-B08A99FB7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EA71E-ED7A-4C2F-BE0C-F0A8C8EC6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0263A-9296-4A26-BADD-73010842E283}" type="datetimeFigureOut">
              <a:rPr lang="en-US" smtClean="0"/>
              <a:t>11/19/2024</a:t>
            </a:fld>
            <a:endParaRPr lang="en-US"/>
          </a:p>
        </p:txBody>
      </p:sp>
      <p:sp>
        <p:nvSpPr>
          <p:cNvPr id="5" name="Footer Placeholder 4">
            <a:extLst>
              <a:ext uri="{FF2B5EF4-FFF2-40B4-BE49-F238E27FC236}">
                <a16:creationId xmlns:a16="http://schemas.microsoft.com/office/drawing/2014/main" id="{50E90A0F-1ED1-4AD6-B54C-1DA01DA49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7571A2-AF79-4EDB-9F1A-DCC541877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39B2F-B93C-497C-A0F7-3AE7BB511E3B}" type="slidenum">
              <a:rPr lang="en-US" smtClean="0"/>
              <a:t>‹#›</a:t>
            </a:fld>
            <a:endParaRPr lang="en-US"/>
          </a:p>
        </p:txBody>
      </p:sp>
    </p:spTree>
    <p:extLst>
      <p:ext uri="{BB962C8B-B14F-4D97-AF65-F5344CB8AC3E}">
        <p14:creationId xmlns:p14="http://schemas.microsoft.com/office/powerpoint/2010/main" val="1929583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0"/>
            <a:ext cx="12192000" cy="117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27DD388-7E3E-4E87-8CB4-AEA229DECDC5}"/>
              </a:ext>
            </a:extLst>
          </p:cNvPr>
          <p:cNvSpPr txBox="1"/>
          <p:nvPr/>
        </p:nvSpPr>
        <p:spPr>
          <a:xfrm>
            <a:off x="2914651" y="165169"/>
            <a:ext cx="6858000"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University Of Dar Es Salaam</a:t>
            </a:r>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40" y="171449"/>
            <a:ext cx="712662" cy="8286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4412A26-A964-42B2-BE5C-B18E711FCA86}"/>
              </a:ext>
            </a:extLst>
          </p:cNvPr>
          <p:cNvSpPr/>
          <p:nvPr/>
        </p:nvSpPr>
        <p:spPr>
          <a:xfrm>
            <a:off x="1253396" y="1336744"/>
            <a:ext cx="9544050" cy="954107"/>
          </a:xfrm>
          <a:prstGeom prst="rect">
            <a:avLst/>
          </a:prstGeom>
        </p:spPr>
        <p:txBody>
          <a:bodyPr wrap="square">
            <a:spAutoFit/>
          </a:bodyPr>
          <a:lstStyle/>
          <a:p>
            <a:pPr algn="ctr"/>
            <a:r>
              <a:rPr lang="en-US" sz="2800" dirty="0">
                <a:latin typeface="Times New Roman" panose="02020603050405020304" pitchFamily="18" charset="0"/>
                <a:cs typeface="Times New Roman" panose="02020603050405020304" pitchFamily="18" charset="0"/>
              </a:rPr>
              <a:t>COLLEGE OF INFORMATION AND COMMUNICATION TECHNOLOGY (</a:t>
            </a:r>
            <a:r>
              <a:rPr lang="en-US" sz="2800" dirty="0" err="1">
                <a:latin typeface="Times New Roman" panose="02020603050405020304" pitchFamily="18" charset="0"/>
                <a:cs typeface="Times New Roman" panose="02020603050405020304" pitchFamily="18" charset="0"/>
              </a:rPr>
              <a:t>CoICT</a:t>
            </a:r>
            <a:r>
              <a:rPr lang="en-US" sz="28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FC7B1302-1201-4316-B678-B1E2A6587975}"/>
              </a:ext>
            </a:extLst>
          </p:cNvPr>
          <p:cNvSpPr txBox="1"/>
          <p:nvPr/>
        </p:nvSpPr>
        <p:spPr>
          <a:xfrm>
            <a:off x="1879601" y="3731895"/>
            <a:ext cx="854646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CS 151: COMPUTER ARCHITECTURE AND ORGANIZATION</a:t>
            </a:r>
          </a:p>
        </p:txBody>
      </p:sp>
    </p:spTree>
    <p:extLst>
      <p:ext uri="{BB962C8B-B14F-4D97-AF65-F5344CB8AC3E}">
        <p14:creationId xmlns:p14="http://schemas.microsoft.com/office/powerpoint/2010/main" val="124238522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Timing Types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09</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5" y="104776"/>
            <a:ext cx="390525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TIMING TYPES</a:t>
            </a:r>
          </a:p>
        </p:txBody>
      </p:sp>
      <p:sp>
        <p:nvSpPr>
          <p:cNvPr id="5" name="TextBox 4">
            <a:extLst>
              <a:ext uri="{FF2B5EF4-FFF2-40B4-BE49-F238E27FC236}">
                <a16:creationId xmlns:a16="http://schemas.microsoft.com/office/drawing/2014/main" id="{A7A4AE49-AB82-4508-95D7-B65AD6F6F6BB}"/>
              </a:ext>
            </a:extLst>
          </p:cNvPr>
          <p:cNvSpPr txBox="1"/>
          <p:nvPr/>
        </p:nvSpPr>
        <p:spPr>
          <a:xfrm>
            <a:off x="333375" y="771525"/>
            <a:ext cx="11582400" cy="194851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Definition:</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Bus timing: </a:t>
            </a:r>
            <a:r>
              <a:rPr lang="en-US" sz="2400" dirty="0">
                <a:latin typeface="Times New Roman" panose="02020603050405020304" pitchFamily="18" charset="0"/>
                <a:cs typeface="Times New Roman" panose="02020603050405020304" pitchFamily="18" charset="0"/>
              </a:rPr>
              <a:t>Timing refers to the mechanism where communication over a bus is coordinated. It is the process of ensuring that data transfers and requests happen properly and in time. This is done by using a clock signal to synchronize the components of the system. </a:t>
            </a:r>
          </a:p>
        </p:txBody>
      </p:sp>
      <p:sp>
        <p:nvSpPr>
          <p:cNvPr id="9" name="TextBox 8">
            <a:extLst>
              <a:ext uri="{FF2B5EF4-FFF2-40B4-BE49-F238E27FC236}">
                <a16:creationId xmlns:a16="http://schemas.microsoft.com/office/drawing/2014/main" id="{E354A6AB-2EAC-4555-A899-E8C3864BF366}"/>
              </a:ext>
            </a:extLst>
          </p:cNvPr>
          <p:cNvSpPr txBox="1"/>
          <p:nvPr/>
        </p:nvSpPr>
        <p:spPr>
          <a:xfrm>
            <a:off x="390525" y="2724150"/>
            <a:ext cx="11525250" cy="341632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Bus Timing Types:</a:t>
            </a:r>
          </a:p>
          <a:p>
            <a:pPr algn="just"/>
            <a:r>
              <a:rPr lang="en-US" sz="2400" b="1" dirty="0">
                <a:latin typeface="Times New Roman" panose="02020603050405020304" pitchFamily="18" charset="0"/>
                <a:cs typeface="Times New Roman" panose="02020603050405020304" pitchFamily="18" charset="0"/>
              </a:rPr>
              <a:t>Synchronous Bus Timing:</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Synchronous bus timing uses a global clock signal to synchronize all communication events between components. Synchronous timing is controlled by a clock thus events are determined by clock signals.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control bus in a synchronous system includes a clock line that sends periodic signals of alternating 1s and 0s. Devices use this signal to synchronize operations, with events like data transfer or control commands triggered at the rising edge of each clock pulse. Operations are timed to fit within clock cycles for coordination.</a:t>
            </a:r>
          </a:p>
        </p:txBody>
      </p:sp>
    </p:spTree>
    <p:extLst>
      <p:ext uri="{BB962C8B-B14F-4D97-AF65-F5344CB8AC3E}">
        <p14:creationId xmlns:p14="http://schemas.microsoft.com/office/powerpoint/2010/main" val="163106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Timing Types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10</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9434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TIMING TYPES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619125" y="920098"/>
            <a:ext cx="11268075" cy="5509200"/>
          </a:xfrm>
          <a:prstGeom prst="rect">
            <a:avLst/>
          </a:prstGeom>
        </p:spPr>
        <p:txBody>
          <a:bodyPr wrap="square">
            <a:spAutoFit/>
          </a:bodyPr>
          <a:lstStyle/>
          <a:p>
            <a:pPr marL="285750" indent="-28575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Advantages of Synchronous Data Timing.</a:t>
            </a:r>
          </a:p>
          <a:p>
            <a:pPr marL="342900" marR="0" lvl="0" indent="-342900" algn="just">
              <a:spcBef>
                <a:spcPts val="0"/>
              </a:spcBef>
              <a:spcAft>
                <a:spcPts val="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Simplifies the design as all components operate in lockstep with the clock. Since all operations are clock-driven, timing is uniform, which simplifies the design.</a:t>
            </a:r>
          </a:p>
          <a:p>
            <a:pPr marL="342900" marR="0" lvl="0" indent="-342900" algn="just">
              <a:spcBef>
                <a:spcPts val="0"/>
              </a:spcBef>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Supports high-speed data transfers due to predictable timing. A single clock cycle can complete many operations, especially in fast systems like modern CPUs.</a:t>
            </a:r>
          </a:p>
          <a:p>
            <a:pPr marL="285750" indent="-28575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Disadvantages of Synchronous Bus Timing</a:t>
            </a:r>
          </a:p>
          <a:p>
            <a:pPr marL="342900" marR="0" lvl="0" indent="-342900" algn="just">
              <a:spcBef>
                <a:spcPts val="0"/>
              </a:spcBef>
              <a:spcAft>
                <a:spcPts val="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Requires all components to operate at the same speed as the bus clock, which can limit flexibility.</a:t>
            </a:r>
          </a:p>
          <a:p>
            <a:pPr marL="342900" marR="0" lvl="0" indent="-342900" algn="just">
              <a:spcBef>
                <a:spcPts val="0"/>
              </a:spcBef>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May lead to inefficiency when slower devices are connected to a fast bus.</a:t>
            </a:r>
          </a:p>
          <a:p>
            <a:pPr marL="342900" marR="0" lvl="0" indent="-342900" algn="just">
              <a:spcBef>
                <a:spcPts val="0"/>
              </a:spcBef>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Applications of Synchronous Bus Timing.</a:t>
            </a:r>
          </a:p>
          <a:p>
            <a:pPr marR="0" lvl="0" algn="just">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Synchronous bus is frequently used in modern CPUs and memory subsystems, where speed is critical and predictable timing enhances performance</a:t>
            </a:r>
          </a:p>
          <a:p>
            <a:pPr marR="0" lvl="0" algn="just">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9904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Timing Types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11</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9434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TIMING TYPES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619125" y="920098"/>
            <a:ext cx="11268075" cy="5037276"/>
          </a:xfrm>
          <a:prstGeom prst="rect">
            <a:avLst/>
          </a:prstGeom>
        </p:spPr>
        <p:txBody>
          <a:bodyPr wrap="square">
            <a:spAutoFit/>
          </a:bodyPr>
          <a:lstStyle/>
          <a:p>
            <a:pPr algn="just">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Asynchronous Bus Timing:</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In asynchronous bus timing, the occurrence of one event on a bus follows and depends on the occurrence of a previous event. Data transfer is controlled by a "handshaking" exchange between devices.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The device initiating communication (the master) signals its readiness to send or receive data, and the addressed device (the slave) responds when it is ready to proceed.</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This method allows devices of varying speeds to communicate effectively, but it can result in slower overall performance compared to synchronous buses.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The master device (initiator of communication) signals its readiness to send or receive data using control signals. The slave device (responding component) signals back when it is ready, completing the handshake</a:t>
            </a:r>
          </a:p>
          <a:p>
            <a:pPr marR="0" lvl="0" algn="just">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20299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Timing Types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12</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9434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TIMING TYPES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619125" y="838201"/>
            <a:ext cx="11268075" cy="5640368"/>
          </a:xfrm>
          <a:prstGeom prst="rect">
            <a:avLst/>
          </a:prstGeom>
        </p:spPr>
        <p:txBody>
          <a:bodyPr wrap="square">
            <a:spAutoFit/>
          </a:bodyPr>
          <a:lstStyle/>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Advantages of Asynchronous Bus Timing.</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Allows devices with different speeds to communicate, increasing flexibility.</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Efficient for systems where component speeds vary significantly.</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Disadvantages of Asynchronous Bus Timing.</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main disadvantage of asynchronous bus timing is that, it is slower than synchronous buses because the handshake process introduces additional latency.</a:t>
            </a:r>
          </a:p>
          <a:p>
            <a:pPr marL="457200" indent="-4572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Application of Asynchronous Bus Timing.</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Asynchronous buses are common in systems with peripherals or where compatibility across diverse components is essential since this involves devices with different speed.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A computer connected to a printer, the computer (master) sends a request to the printer. The printer (slave) acknowledges when it is ready to receive data (completing handshaking). The data is sent, and the printer signals when the transfer is complete.</a:t>
            </a:r>
          </a:p>
        </p:txBody>
      </p:sp>
    </p:spTree>
    <p:extLst>
      <p:ext uri="{BB962C8B-B14F-4D97-AF65-F5344CB8AC3E}">
        <p14:creationId xmlns:p14="http://schemas.microsoft.com/office/powerpoint/2010/main" val="1264877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I/O Module</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13</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9434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I/O MODULE</a:t>
            </a:r>
          </a:p>
        </p:txBody>
      </p:sp>
      <p:sp>
        <p:nvSpPr>
          <p:cNvPr id="8" name="Rectangle 7">
            <a:extLst>
              <a:ext uri="{FF2B5EF4-FFF2-40B4-BE49-F238E27FC236}">
                <a16:creationId xmlns:a16="http://schemas.microsoft.com/office/drawing/2014/main" id="{6CEAB49E-7904-4011-BEE8-FC3B54927596}"/>
              </a:ext>
            </a:extLst>
          </p:cNvPr>
          <p:cNvSpPr/>
          <p:nvPr/>
        </p:nvSpPr>
        <p:spPr>
          <a:xfrm>
            <a:off x="561975" y="638175"/>
            <a:ext cx="11325225" cy="6359982"/>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Definition:</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An I/O module: </a:t>
            </a:r>
            <a:r>
              <a:rPr lang="en-US" sz="2400" dirty="0">
                <a:latin typeface="Times New Roman" panose="02020603050405020304" pitchFamily="18" charset="0"/>
                <a:ea typeface="Calibri" panose="020F0502020204030204" pitchFamily="34" charset="0"/>
                <a:cs typeface="Times New Roman" panose="02020603050405020304" pitchFamily="18" charset="0"/>
              </a:rPr>
              <a:t>I/O module serves as a connection point between a computer system and an external device, such as a printer, webcam, or scanner.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This module allows the computer to interact effectively with various peripheral devices, enabling it to perform its intended function of communicating with the external devices effectively.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USB controller, Serial and parallel ports, Network interface card (NIC).</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FUNCTIONS OF I/O MODULE</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Processor communication: This involves a number of tasks, primarily the transference of data between the processor and an I/O module, accepting and decoding commands sent by the processor, reporting of current status, and an ability for the I/O module to recognize its own unique address.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Device communication: It needs to be able to perform standard device communications, such as reporting of status.</a:t>
            </a:r>
          </a:p>
          <a:p>
            <a:pPr marL="342900" indent="-342900" algn="just">
              <a:spcAft>
                <a:spcPts val="800"/>
              </a:spcAft>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2944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I/O Module</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14</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9434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I/O MODULE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552451" y="1228724"/>
            <a:ext cx="11334750" cy="4219575"/>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FUNCTIONS OF I/O MODULE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cont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Control and timing: An I/O module need to be capable of managing data flow between a computer’s internal resources and any connected external devices.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Data buffering: A crucial function that manages the speed discrepancy that exists between the speed of transfer of data between the processor and memory and peripheral devices.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Error detection: Detecting errors, whether mechanical (such as a printer experiencing a paper jam) or data based, and reporting them to the processor is another vital function of an I/O module.</a:t>
            </a:r>
          </a:p>
          <a:p>
            <a:pPr marL="342900" indent="-342900" algn="just">
              <a:spcAft>
                <a:spcPts val="800"/>
              </a:spcAft>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16295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7813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I/O Address Decoding</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15</a:t>
            </a:r>
          </a:p>
        </p:txBody>
      </p:sp>
      <p:sp>
        <p:nvSpPr>
          <p:cNvPr id="6" name="TextBox 5">
            <a:extLst>
              <a:ext uri="{FF2B5EF4-FFF2-40B4-BE49-F238E27FC236}">
                <a16:creationId xmlns:a16="http://schemas.microsoft.com/office/drawing/2014/main" id="{18AA07D3-61BC-428F-819C-8D81249D8CC7}"/>
              </a:ext>
            </a:extLst>
          </p:cNvPr>
          <p:cNvSpPr txBox="1"/>
          <p:nvPr/>
        </p:nvSpPr>
        <p:spPr>
          <a:xfrm>
            <a:off x="3571875" y="23495"/>
            <a:ext cx="4867274"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I/O ADDRESS DECODING</a:t>
            </a:r>
          </a:p>
        </p:txBody>
      </p:sp>
      <p:sp>
        <p:nvSpPr>
          <p:cNvPr id="8" name="Rectangle 7">
            <a:extLst>
              <a:ext uri="{FF2B5EF4-FFF2-40B4-BE49-F238E27FC236}">
                <a16:creationId xmlns:a16="http://schemas.microsoft.com/office/drawing/2014/main" id="{6CEAB49E-7904-4011-BEE8-FC3B54927596}"/>
              </a:ext>
            </a:extLst>
          </p:cNvPr>
          <p:cNvSpPr/>
          <p:nvPr/>
        </p:nvSpPr>
        <p:spPr>
          <a:xfrm>
            <a:off x="495300" y="1143000"/>
            <a:ext cx="11391901" cy="5020408"/>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Definition:</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I/O address decoding: </a:t>
            </a:r>
            <a:r>
              <a:rPr lang="en-US" sz="2400" dirty="0">
                <a:latin typeface="Times New Roman" panose="02020603050405020304" pitchFamily="18" charset="0"/>
                <a:ea typeface="Calibri" panose="020F0502020204030204" pitchFamily="34" charset="0"/>
                <a:cs typeface="Times New Roman" panose="02020603050405020304" pitchFamily="18" charset="0"/>
              </a:rPr>
              <a:t>This</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is the process of mapping specific memory addresses or I/O address space to I/O devices or peripherals (like keyboards, printers, or disk drives) so that the CPU can communicate with them.</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I/O address space is an address space dedicated to accessing peripheral devices. Hence, its typically mapped to a specific range of addresses which CPU uses to read from or write to I/O devices.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Each I/O device is assigned a unique address or range of addresses. The key purpose of address decoding is to ensure that when the CPU issues a command to certain I/O address, only the appropriate peripheral device will respond to that command in order to avoid unintended behavior like conflicts in the system. </a:t>
            </a:r>
          </a:p>
          <a:p>
            <a:pPr marL="342900" indent="-342900" algn="just">
              <a:spcAft>
                <a:spcPts val="800"/>
              </a:spcAft>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950743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3299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7813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I/O Address Decoding</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16</a:t>
            </a:r>
          </a:p>
        </p:txBody>
      </p:sp>
      <p:sp>
        <p:nvSpPr>
          <p:cNvPr id="6" name="TextBox 5">
            <a:extLst>
              <a:ext uri="{FF2B5EF4-FFF2-40B4-BE49-F238E27FC236}">
                <a16:creationId xmlns:a16="http://schemas.microsoft.com/office/drawing/2014/main" id="{18AA07D3-61BC-428F-819C-8D81249D8CC7}"/>
              </a:ext>
            </a:extLst>
          </p:cNvPr>
          <p:cNvSpPr txBox="1"/>
          <p:nvPr/>
        </p:nvSpPr>
        <p:spPr>
          <a:xfrm>
            <a:off x="3409949" y="104776"/>
            <a:ext cx="5743576"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I/O ADDRESS DECODING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495300" y="1143000"/>
            <a:ext cx="11391901" cy="4565352"/>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Mechanism:</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The CPU generates an I/O address for target device and passes it through address bus which transmits the address to the address decoder.</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Now, the address decoder examines address sent by CPU and decides which peripheral device the address corresponds to such that if CPU issues an address within range assigned to device 1, the decoder will activate device 1’s chip select signal.</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Then, CPU performs read or write operation to the selected device. If the operation is read, CPU reads data from I/O devices memory meaning device places data onto bus and CPU reads it or else if it writes, then CPU sends data to the I/O device memory where CPU places data onto bus and device stores it in its memory.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After the operation, signals are deserted and device is deselected. </a:t>
            </a:r>
          </a:p>
        </p:txBody>
      </p:sp>
    </p:spTree>
    <p:extLst>
      <p:ext uri="{BB962C8B-B14F-4D97-AF65-F5344CB8AC3E}">
        <p14:creationId xmlns:p14="http://schemas.microsoft.com/office/powerpoint/2010/main" val="32624311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238124"/>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 y="43417"/>
            <a:ext cx="379096" cy="44080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7813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I/O Address Decoding</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17</a:t>
            </a:r>
          </a:p>
        </p:txBody>
      </p:sp>
      <p:sp>
        <p:nvSpPr>
          <p:cNvPr id="6" name="TextBox 5">
            <a:extLst>
              <a:ext uri="{FF2B5EF4-FFF2-40B4-BE49-F238E27FC236}">
                <a16:creationId xmlns:a16="http://schemas.microsoft.com/office/drawing/2014/main" id="{18AA07D3-61BC-428F-819C-8D81249D8CC7}"/>
              </a:ext>
            </a:extLst>
          </p:cNvPr>
          <p:cNvSpPr txBox="1"/>
          <p:nvPr/>
        </p:nvSpPr>
        <p:spPr>
          <a:xfrm>
            <a:off x="4155440" y="-2539"/>
            <a:ext cx="5731510" cy="520699"/>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I/O ADDRESS DECODING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447676" y="438150"/>
            <a:ext cx="11439526" cy="6658233"/>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Main types of I/O address decoding: </a:t>
            </a:r>
          </a:p>
          <a:p>
            <a:pPr algn="just">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1. Full Address Decoding</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This method uses all address lines to decode the address, ensuring that each device or memory location is uniquely identified.</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Advantages: No overlap between addresses, which means fewer errors and conflicts. Also offers precise and reliable selection of devices.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Disadvantages: Requires more hardware, such as decoders or logic gates. Also Can be more expensive and complex to implement.</a:t>
            </a:r>
          </a:p>
          <a:p>
            <a:pPr algn="just">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2. Partial Address Decoding.</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This method uses only a subset of address lines for decoding, where multiple devices respond to the same address range.</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Advantages: Simpler and cheaper to implement because it uses fewer address lines.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Disadvantages: Potential for address overlap, leading to errors. And Less precise compared to full address decoding.</a:t>
            </a:r>
          </a:p>
          <a:p>
            <a:pPr algn="just">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725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7813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I/O Address Decoding</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18</a:t>
            </a:r>
          </a:p>
        </p:txBody>
      </p:sp>
      <p:sp>
        <p:nvSpPr>
          <p:cNvPr id="6" name="TextBox 5">
            <a:extLst>
              <a:ext uri="{FF2B5EF4-FFF2-40B4-BE49-F238E27FC236}">
                <a16:creationId xmlns:a16="http://schemas.microsoft.com/office/drawing/2014/main" id="{18AA07D3-61BC-428F-819C-8D81249D8CC7}"/>
              </a:ext>
            </a:extLst>
          </p:cNvPr>
          <p:cNvSpPr txBox="1"/>
          <p:nvPr/>
        </p:nvSpPr>
        <p:spPr>
          <a:xfrm>
            <a:off x="3771899" y="104776"/>
            <a:ext cx="5857876"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I/O ADDRESS DECODING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495300" y="1143000"/>
            <a:ext cx="11391901" cy="3662541"/>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WHY IS ADDRESS DECODING IMPORTANT?</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Prevents conflicts; it ensures each device has unique address.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Enables correct data transfer; the device activated will receive the required data.</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Optimizes performance; it reduces need for complex bus arbitration.</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Scalability; it ensures CPU can handle new devices without major changes to the overall architecture.</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Simplifies system design; by clearly defining device address and supporting modularity.</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Optimizes resource management; ensuring efficient use of available address space.</a:t>
            </a:r>
          </a:p>
        </p:txBody>
      </p:sp>
    </p:spTree>
    <p:extLst>
      <p:ext uri="{BB962C8B-B14F-4D97-AF65-F5344CB8AC3E}">
        <p14:creationId xmlns:p14="http://schemas.microsoft.com/office/powerpoint/2010/main" val="17996898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Group Members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01</a:t>
            </a:r>
          </a:p>
        </p:txBody>
      </p:sp>
      <p:graphicFrame>
        <p:nvGraphicFramePr>
          <p:cNvPr id="5" name="Table 4">
            <a:extLst>
              <a:ext uri="{FF2B5EF4-FFF2-40B4-BE49-F238E27FC236}">
                <a16:creationId xmlns:a16="http://schemas.microsoft.com/office/drawing/2014/main" id="{E927D218-3E82-46E0-8349-2A217364A1D9}"/>
              </a:ext>
            </a:extLst>
          </p:cNvPr>
          <p:cNvGraphicFramePr>
            <a:graphicFrameLocks noGrp="1"/>
          </p:cNvGraphicFramePr>
          <p:nvPr>
            <p:extLst>
              <p:ext uri="{D42A27DB-BD31-4B8C-83A1-F6EECF244321}">
                <p14:modId xmlns:p14="http://schemas.microsoft.com/office/powerpoint/2010/main" val="3922554665"/>
              </p:ext>
            </p:extLst>
          </p:nvPr>
        </p:nvGraphicFramePr>
        <p:xfrm>
          <a:off x="600075" y="1447800"/>
          <a:ext cx="11049000" cy="4009956"/>
        </p:xfrm>
        <a:graphic>
          <a:graphicData uri="http://schemas.openxmlformats.org/drawingml/2006/table">
            <a:tbl>
              <a:tblPr firstRow="1" firstCol="1" bandRow="1">
                <a:tableStyleId>{5940675A-B579-460E-94D1-54222C63F5DA}</a:tableStyleId>
              </a:tblPr>
              <a:tblGrid>
                <a:gridCol w="951278">
                  <a:extLst>
                    <a:ext uri="{9D8B030D-6E8A-4147-A177-3AD203B41FA5}">
                      <a16:colId xmlns:a16="http://schemas.microsoft.com/office/drawing/2014/main" val="2162261865"/>
                    </a:ext>
                  </a:extLst>
                </a:gridCol>
                <a:gridCol w="4572039">
                  <a:extLst>
                    <a:ext uri="{9D8B030D-6E8A-4147-A177-3AD203B41FA5}">
                      <a16:colId xmlns:a16="http://schemas.microsoft.com/office/drawing/2014/main" val="4223093014"/>
                    </a:ext>
                  </a:extLst>
                </a:gridCol>
                <a:gridCol w="2979094">
                  <a:extLst>
                    <a:ext uri="{9D8B030D-6E8A-4147-A177-3AD203B41FA5}">
                      <a16:colId xmlns:a16="http://schemas.microsoft.com/office/drawing/2014/main" val="289292340"/>
                    </a:ext>
                  </a:extLst>
                </a:gridCol>
                <a:gridCol w="2546589">
                  <a:extLst>
                    <a:ext uri="{9D8B030D-6E8A-4147-A177-3AD203B41FA5}">
                      <a16:colId xmlns:a16="http://schemas.microsoft.com/office/drawing/2014/main" val="1455786971"/>
                    </a:ext>
                  </a:extLst>
                </a:gridCol>
              </a:tblGrid>
              <a:tr h="668326">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S/N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NAME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REGISTRATION NO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PROGRAMME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911948"/>
                  </a:ext>
                </a:extLst>
              </a:tr>
              <a:tr h="668326">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MTANZI AMAN KABELEGE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2023-04-03615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BSc. CEIT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4874511"/>
                  </a:ext>
                </a:extLst>
              </a:tr>
              <a:tr h="668326">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JOHN WILBALD MARANDU</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2023-04-06579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BSc. CEIT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6988922"/>
                  </a:ext>
                </a:extLst>
              </a:tr>
              <a:tr h="668326">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ISAKA GEOFREY MTWEVE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2023-04-09085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BSc. CEIT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7470051"/>
                  </a:ext>
                </a:extLst>
              </a:tr>
              <a:tr h="668326">
                <a:tc>
                  <a:txBody>
                    <a:bodyPr/>
                    <a:lstStyle/>
                    <a:p>
                      <a:pPr marL="0" marR="0" algn="l">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HENDRICK HIPOLITY MARTIN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2023-04-06639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BSc. CEIT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3473555"/>
                  </a:ext>
                </a:extLst>
              </a:tr>
              <a:tr h="668326">
                <a:tc>
                  <a:txBody>
                    <a:bodyPr/>
                    <a:lstStyle/>
                    <a:p>
                      <a:pPr marL="0" marR="0" algn="l">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VAINA EZEKIEL MOSHI</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2023-04-08513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BSc. CEIT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5291978"/>
                  </a:ext>
                </a:extLst>
              </a:tr>
            </a:tbl>
          </a:graphicData>
        </a:graphic>
      </p:graphicFrame>
      <p:sp>
        <p:nvSpPr>
          <p:cNvPr id="6" name="TextBox 5">
            <a:extLst>
              <a:ext uri="{FF2B5EF4-FFF2-40B4-BE49-F238E27FC236}">
                <a16:creationId xmlns:a16="http://schemas.microsoft.com/office/drawing/2014/main" id="{18AA07D3-61BC-428F-819C-8D81249D8CC7}"/>
              </a:ext>
            </a:extLst>
          </p:cNvPr>
          <p:cNvSpPr txBox="1"/>
          <p:nvPr/>
        </p:nvSpPr>
        <p:spPr>
          <a:xfrm>
            <a:off x="4038600" y="104776"/>
            <a:ext cx="390525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GROUP MEMBERS</a:t>
            </a:r>
          </a:p>
        </p:txBody>
      </p:sp>
    </p:spTree>
    <p:extLst>
      <p:ext uri="{BB962C8B-B14F-4D97-AF65-F5344CB8AC3E}">
        <p14:creationId xmlns:p14="http://schemas.microsoft.com/office/powerpoint/2010/main" val="28146572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Programmed And Interrupt-driven I/O</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19</a:t>
            </a:r>
          </a:p>
        </p:txBody>
      </p:sp>
      <p:sp>
        <p:nvSpPr>
          <p:cNvPr id="6" name="TextBox 5">
            <a:extLst>
              <a:ext uri="{FF2B5EF4-FFF2-40B4-BE49-F238E27FC236}">
                <a16:creationId xmlns:a16="http://schemas.microsoft.com/office/drawing/2014/main" id="{18AA07D3-61BC-428F-819C-8D81249D8CC7}"/>
              </a:ext>
            </a:extLst>
          </p:cNvPr>
          <p:cNvSpPr txBox="1"/>
          <p:nvPr/>
        </p:nvSpPr>
        <p:spPr>
          <a:xfrm>
            <a:off x="2190750" y="104776"/>
            <a:ext cx="90582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PROGRAMMED AND INTERRUPT-DRIVEN I/O</a:t>
            </a:r>
          </a:p>
        </p:txBody>
      </p:sp>
      <p:sp>
        <p:nvSpPr>
          <p:cNvPr id="8" name="Rectangle 7">
            <a:extLst>
              <a:ext uri="{FF2B5EF4-FFF2-40B4-BE49-F238E27FC236}">
                <a16:creationId xmlns:a16="http://schemas.microsoft.com/office/drawing/2014/main" id="{6CEAB49E-7904-4011-BEE8-FC3B54927596}"/>
              </a:ext>
            </a:extLst>
          </p:cNvPr>
          <p:cNvSpPr/>
          <p:nvPr/>
        </p:nvSpPr>
        <p:spPr>
          <a:xfrm>
            <a:off x="457200" y="676275"/>
            <a:ext cx="11430001" cy="6379031"/>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Definition:</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Input/output (I/O) operations are fundamental to computer systems. They allow the system to interact with external devices such as keyboards, mice, printers, and other peripherals. Operations between CPU and I/O devices can be processed by several modes in computer system. There are two main ways used in I/O operations and they include Programmed I/O and Interrupt-driven (interrupt-initiated) I/O. </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Programmed I/O: </a:t>
            </a:r>
            <a:r>
              <a:rPr lang="en-US" sz="2400" dirty="0">
                <a:latin typeface="Times New Roman" panose="02020603050405020304" pitchFamily="18" charset="0"/>
                <a:ea typeface="Calibri" panose="020F0502020204030204" pitchFamily="34" charset="0"/>
                <a:cs typeface="Times New Roman" panose="02020603050405020304" pitchFamily="18" charset="0"/>
              </a:rPr>
              <a:t>This</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is a simple method of performing I/O operations. In programmed I/O, the processor directly communicates with the I/O device to transfer data.</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mode involves the following steps:</a:t>
            </a:r>
          </a:p>
          <a:p>
            <a:pPr marL="342900" indent="-342900" algn="just">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processor sends a request to the I/O device to transfer data.</a:t>
            </a:r>
          </a:p>
          <a:p>
            <a:pPr marL="342900" indent="-342900" algn="just">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I/O device responds to the request by sending or receiving data.</a:t>
            </a:r>
          </a:p>
          <a:p>
            <a:pPr marL="342900" indent="-342900" algn="just">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processor waits for the I/O operation to complete before moving on to the next instruction.</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63020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Programmed And Interrupt-driven I/O</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20</a:t>
            </a:r>
          </a:p>
        </p:txBody>
      </p:sp>
      <p:sp>
        <p:nvSpPr>
          <p:cNvPr id="6" name="TextBox 5">
            <a:extLst>
              <a:ext uri="{FF2B5EF4-FFF2-40B4-BE49-F238E27FC236}">
                <a16:creationId xmlns:a16="http://schemas.microsoft.com/office/drawing/2014/main" id="{18AA07D3-61BC-428F-819C-8D81249D8CC7}"/>
              </a:ext>
            </a:extLst>
          </p:cNvPr>
          <p:cNvSpPr txBox="1"/>
          <p:nvPr/>
        </p:nvSpPr>
        <p:spPr>
          <a:xfrm>
            <a:off x="2052320" y="104776"/>
            <a:ext cx="920051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PROGRAMMED AND INTERRUPT-DRIVEN I/O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457200" y="1001395"/>
            <a:ext cx="11430001" cy="5139869"/>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Programmed I/O is a synchronous operation, which means that the processor waits for the I/O device to respond before it can execute the next instruction. This method is suitable for simple I/O operations that involve small amounts of data.</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Advantages of Programmed I/O</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Provides simple and easy interfaces to programs.</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Direct access to interact with the CPU without involving any peripheral devices in the process.</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Disadvantages of Programmed I/O</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Synchronization is not efficient in terms of the CPU time as it will need to loop waiting for the device to be ready.</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The CPU is idle and cannot handle any other task at the time it waits for the I/O device to complete processing.</a:t>
            </a:r>
          </a:p>
        </p:txBody>
      </p:sp>
    </p:spTree>
    <p:extLst>
      <p:ext uri="{BB962C8B-B14F-4D97-AF65-F5344CB8AC3E}">
        <p14:creationId xmlns:p14="http://schemas.microsoft.com/office/powerpoint/2010/main" val="3157627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Programmed And Interrupt-driven I/O</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21</a:t>
            </a:r>
          </a:p>
        </p:txBody>
      </p:sp>
      <p:sp>
        <p:nvSpPr>
          <p:cNvPr id="6" name="TextBox 5">
            <a:extLst>
              <a:ext uri="{FF2B5EF4-FFF2-40B4-BE49-F238E27FC236}">
                <a16:creationId xmlns:a16="http://schemas.microsoft.com/office/drawing/2014/main" id="{18AA07D3-61BC-428F-819C-8D81249D8CC7}"/>
              </a:ext>
            </a:extLst>
          </p:cNvPr>
          <p:cNvSpPr txBox="1"/>
          <p:nvPr/>
        </p:nvSpPr>
        <p:spPr>
          <a:xfrm>
            <a:off x="1977390" y="104776"/>
            <a:ext cx="915352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PROGRAMMED AND INTERRUPT-DRIVEN I/O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380999" y="1246741"/>
            <a:ext cx="11430001" cy="4667945"/>
          </a:xfrm>
          <a:prstGeom prst="rect">
            <a:avLst/>
          </a:prstGeom>
        </p:spPr>
        <p:txBody>
          <a:bodyPr wrap="square">
            <a:spAutoFit/>
          </a:bodyPr>
          <a:lstStyle/>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Interrupt-driven I/O: </a:t>
            </a:r>
            <a:r>
              <a:rPr lang="en-US" sz="2400" dirty="0">
                <a:latin typeface="Times New Roman" panose="02020603050405020304" pitchFamily="18" charset="0"/>
                <a:ea typeface="Calibri" panose="020F0502020204030204" pitchFamily="34" charset="0"/>
                <a:cs typeface="Times New Roman" panose="02020603050405020304" pitchFamily="18" charset="0"/>
              </a:rPr>
              <a:t>An interrupt-driven I/O is a mode of data transfer in which an I/O device informs the CPU that it is ready for communication and requests the attention of the CPU. </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mode involves the following:</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The I/O device sends an interrupt signal to the processor when it is ready to send or receive data. </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The processor then suspends its current task and services the interrupt request.</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 Once the interrupt request is serviced, the processor resumes its previous task.</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Interrupt-driven I/O is an asynchronous operation, which means that the processor does not have to wait for the I/O device to respond. This method is suitable for complex I/O operations that involve large amounts of data.</a:t>
            </a:r>
          </a:p>
        </p:txBody>
      </p:sp>
    </p:spTree>
    <p:extLst>
      <p:ext uri="{BB962C8B-B14F-4D97-AF65-F5344CB8AC3E}">
        <p14:creationId xmlns:p14="http://schemas.microsoft.com/office/powerpoint/2010/main" val="10843566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Programmed And Interrupt-driven I/O</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22</a:t>
            </a:r>
          </a:p>
        </p:txBody>
      </p:sp>
      <p:sp>
        <p:nvSpPr>
          <p:cNvPr id="6" name="TextBox 5">
            <a:extLst>
              <a:ext uri="{FF2B5EF4-FFF2-40B4-BE49-F238E27FC236}">
                <a16:creationId xmlns:a16="http://schemas.microsoft.com/office/drawing/2014/main" id="{18AA07D3-61BC-428F-819C-8D81249D8CC7}"/>
              </a:ext>
            </a:extLst>
          </p:cNvPr>
          <p:cNvSpPr txBox="1"/>
          <p:nvPr/>
        </p:nvSpPr>
        <p:spPr>
          <a:xfrm>
            <a:off x="2028190" y="104776"/>
            <a:ext cx="915352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PROGRAMMED AND INTERRUPT-DRIVEN I/O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380999" y="1246741"/>
            <a:ext cx="11430001" cy="4031873"/>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Advantages of Interrupt-Initiated I/O</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Reduced overhead on the CPU as the same CPU waits for an interrupt while doing other tasks at the same instance.</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There is also no need for monitoring the status of a specific device.</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Reduces CPU time wastage, hence enhancing the performance of the system.</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Disadvantages of Interrupt-Initiated I/O</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Difficult to implement and program in contrast to sequential file processing or compared to it when it is implemented in low-level languages.</a:t>
            </a:r>
          </a:p>
          <a:p>
            <a:pPr marL="514350"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Needs interrupt handling routines, which can be time-consuming.</a:t>
            </a:r>
          </a:p>
        </p:txBody>
      </p:sp>
    </p:spTree>
    <p:extLst>
      <p:ext uri="{BB962C8B-B14F-4D97-AF65-F5344CB8AC3E}">
        <p14:creationId xmlns:p14="http://schemas.microsoft.com/office/powerpoint/2010/main" val="19760601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Programmed And Interrupt-driven I/O</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23</a:t>
            </a:r>
          </a:p>
        </p:txBody>
      </p:sp>
      <p:sp>
        <p:nvSpPr>
          <p:cNvPr id="6" name="TextBox 5">
            <a:extLst>
              <a:ext uri="{FF2B5EF4-FFF2-40B4-BE49-F238E27FC236}">
                <a16:creationId xmlns:a16="http://schemas.microsoft.com/office/drawing/2014/main" id="{18AA07D3-61BC-428F-819C-8D81249D8CC7}"/>
              </a:ext>
            </a:extLst>
          </p:cNvPr>
          <p:cNvSpPr txBox="1"/>
          <p:nvPr/>
        </p:nvSpPr>
        <p:spPr>
          <a:xfrm>
            <a:off x="1967230" y="104776"/>
            <a:ext cx="915352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PROGRAMMED AND INTERRUPT-DRIVEN I/O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graphicFrame>
        <p:nvGraphicFramePr>
          <p:cNvPr id="5" name="Table 4">
            <a:extLst>
              <a:ext uri="{FF2B5EF4-FFF2-40B4-BE49-F238E27FC236}">
                <a16:creationId xmlns:a16="http://schemas.microsoft.com/office/drawing/2014/main" id="{7037DFA3-E6AE-4DB0-BDAD-FC6799482C43}"/>
              </a:ext>
            </a:extLst>
          </p:cNvPr>
          <p:cNvGraphicFramePr>
            <a:graphicFrameLocks noGrp="1"/>
          </p:cNvGraphicFramePr>
          <p:nvPr>
            <p:extLst>
              <p:ext uri="{D42A27DB-BD31-4B8C-83A1-F6EECF244321}">
                <p14:modId xmlns:p14="http://schemas.microsoft.com/office/powerpoint/2010/main" val="1785221719"/>
              </p:ext>
            </p:extLst>
          </p:nvPr>
        </p:nvGraphicFramePr>
        <p:xfrm>
          <a:off x="304801" y="1127760"/>
          <a:ext cx="11536679" cy="5333035"/>
        </p:xfrm>
        <a:graphic>
          <a:graphicData uri="http://schemas.openxmlformats.org/drawingml/2006/table">
            <a:tbl>
              <a:tblPr firstRow="1" firstCol="1" bandRow="1">
                <a:tableStyleId>{5C22544A-7EE6-4342-B048-85BDC9FD1C3A}</a:tableStyleId>
              </a:tblPr>
              <a:tblGrid>
                <a:gridCol w="464120">
                  <a:extLst>
                    <a:ext uri="{9D8B030D-6E8A-4147-A177-3AD203B41FA5}">
                      <a16:colId xmlns:a16="http://schemas.microsoft.com/office/drawing/2014/main" val="2778327822"/>
                    </a:ext>
                  </a:extLst>
                </a:gridCol>
                <a:gridCol w="5415269">
                  <a:extLst>
                    <a:ext uri="{9D8B030D-6E8A-4147-A177-3AD203B41FA5}">
                      <a16:colId xmlns:a16="http://schemas.microsoft.com/office/drawing/2014/main" val="4139362917"/>
                    </a:ext>
                  </a:extLst>
                </a:gridCol>
                <a:gridCol w="5657290">
                  <a:extLst>
                    <a:ext uri="{9D8B030D-6E8A-4147-A177-3AD203B41FA5}">
                      <a16:colId xmlns:a16="http://schemas.microsoft.com/office/drawing/2014/main" val="2567258596"/>
                    </a:ext>
                  </a:extLst>
                </a:gridCol>
              </a:tblGrid>
              <a:tr h="291691">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S/N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PROGRAMMED I/O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INTERRUPT-DRIVEN I/O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extLst>
                  <a:ext uri="{0D108BD9-81ED-4DB2-BD59-A6C34878D82A}">
                    <a16:rowId xmlns:a16="http://schemas.microsoft.com/office/drawing/2014/main" val="1196432265"/>
                  </a:ext>
                </a:extLst>
              </a:tr>
              <a:tr h="1189193">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Data transfer is initiated by the means of instructions stored in the computer program. Whenever there is a request for I/O transfer the instructions are executed from the program.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The I/O transfer is initiated by the interrupt command issued to the CPU.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extLst>
                  <a:ext uri="{0D108BD9-81ED-4DB2-BD59-A6C34878D82A}">
                    <a16:rowId xmlns:a16="http://schemas.microsoft.com/office/drawing/2014/main" val="121586919"/>
                  </a:ext>
                </a:extLst>
              </a:tr>
              <a:tr h="946168">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The CPU stays in the loop to know if the device is ready for transfer and has to continuously monitor the peripheral device.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There is no need for the CPU to stay in the loop as the interrupt command interrupts the CPU when the device is ready for data transfer.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extLst>
                  <a:ext uri="{0D108BD9-81ED-4DB2-BD59-A6C34878D82A}">
                    <a16:rowId xmlns:a16="http://schemas.microsoft.com/office/drawing/2014/main" val="3105497445"/>
                  </a:ext>
                </a:extLst>
              </a:tr>
              <a:tr h="946168">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This leads to the wastage of CPU cycles as CPU remains busy needlessly and thus the efficiency of system gets reduced.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The CPU cycles are not wasted as CPU continues with other work during this time and hence this method is more efficient.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extLst>
                  <a:ext uri="{0D108BD9-81ED-4DB2-BD59-A6C34878D82A}">
                    <a16:rowId xmlns:a16="http://schemas.microsoft.com/office/drawing/2014/main" val="3256599751"/>
                  </a:ext>
                </a:extLst>
              </a:tr>
              <a:tr h="946168">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CPU cannot do any work until the transfer is complete as it has to stay in the loop to continuously monitor the peripheral device.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CPU can do any other work until it is interrupted by the command indicating the readiness of device for data transfer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extLst>
                  <a:ext uri="{0D108BD9-81ED-4DB2-BD59-A6C34878D82A}">
                    <a16:rowId xmlns:a16="http://schemas.microsoft.com/office/drawing/2014/main" val="1166203980"/>
                  </a:ext>
                </a:extLst>
              </a:tr>
              <a:tr h="460115">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Its module is treated as a slow module.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Its module is faster than programmed I/O module.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extLst>
                  <a:ext uri="{0D108BD9-81ED-4DB2-BD59-A6C34878D82A}">
                    <a16:rowId xmlns:a16="http://schemas.microsoft.com/office/drawing/2014/main" val="3373271009"/>
                  </a:ext>
                </a:extLst>
              </a:tr>
              <a:tr h="553532">
                <a:tc>
                  <a:txBody>
                    <a:bodyPr/>
                    <a:lstStyle/>
                    <a:p>
                      <a:pPr marL="0" marR="0" algn="just">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It is quite easy to program and understand.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tc>
                  <a:txBody>
                    <a:bodyPr/>
                    <a:lstStyle/>
                    <a:p>
                      <a:pPr marL="0" marR="0" algn="just">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It can be tricky and complicated to understand if one uses low level language.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185" marR="51185" marT="0" marB="0"/>
                </a:tc>
                <a:extLst>
                  <a:ext uri="{0D108BD9-81ED-4DB2-BD59-A6C34878D82A}">
                    <a16:rowId xmlns:a16="http://schemas.microsoft.com/office/drawing/2014/main" val="462589145"/>
                  </a:ext>
                </a:extLst>
              </a:tr>
            </a:tbl>
          </a:graphicData>
        </a:graphic>
      </p:graphicFrame>
      <p:sp>
        <p:nvSpPr>
          <p:cNvPr id="9" name="Rectangle 8">
            <a:extLst>
              <a:ext uri="{FF2B5EF4-FFF2-40B4-BE49-F238E27FC236}">
                <a16:creationId xmlns:a16="http://schemas.microsoft.com/office/drawing/2014/main" id="{C0A77A67-4DC2-4F25-92F5-E6B4A4DD99E4}"/>
              </a:ext>
            </a:extLst>
          </p:cNvPr>
          <p:cNvSpPr/>
          <p:nvPr/>
        </p:nvSpPr>
        <p:spPr>
          <a:xfrm>
            <a:off x="730885" y="567036"/>
            <a:ext cx="11268074" cy="587148"/>
          </a:xfrm>
          <a:prstGeom prst="rect">
            <a:avLst/>
          </a:prstGeom>
        </p:spPr>
        <p:txBody>
          <a:bodyPr wrap="square">
            <a:spAutoFit/>
          </a:bodyPr>
          <a:lstStyle/>
          <a:p>
            <a:pPr algn="just">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DIFFERENCES BETWEEN PROGRAMMED I/O AND INTERRUPT-DRIVEN I/O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555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Direct Memory Access (DMA)</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24</a:t>
            </a:r>
          </a:p>
        </p:txBody>
      </p:sp>
      <p:sp>
        <p:nvSpPr>
          <p:cNvPr id="6" name="TextBox 5">
            <a:extLst>
              <a:ext uri="{FF2B5EF4-FFF2-40B4-BE49-F238E27FC236}">
                <a16:creationId xmlns:a16="http://schemas.microsoft.com/office/drawing/2014/main" id="{18AA07D3-61BC-428F-819C-8D81249D8CC7}"/>
              </a:ext>
            </a:extLst>
          </p:cNvPr>
          <p:cNvSpPr txBox="1"/>
          <p:nvPr/>
        </p:nvSpPr>
        <p:spPr>
          <a:xfrm>
            <a:off x="2962910" y="104776"/>
            <a:ext cx="7532369"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DIRECT MEMORY ACCESS (DMA)</a:t>
            </a:r>
          </a:p>
        </p:txBody>
      </p:sp>
      <p:sp>
        <p:nvSpPr>
          <p:cNvPr id="8" name="Rectangle 7">
            <a:extLst>
              <a:ext uri="{FF2B5EF4-FFF2-40B4-BE49-F238E27FC236}">
                <a16:creationId xmlns:a16="http://schemas.microsoft.com/office/drawing/2014/main" id="{6CEAB49E-7904-4011-BEE8-FC3B54927596}"/>
              </a:ext>
            </a:extLst>
          </p:cNvPr>
          <p:cNvSpPr/>
          <p:nvPr/>
        </p:nvSpPr>
        <p:spPr>
          <a:xfrm>
            <a:off x="304801" y="1056640"/>
            <a:ext cx="11506200" cy="4667945"/>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Definition:</a:t>
            </a:r>
          </a:p>
          <a:p>
            <a:pPr algn="just">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Direct memory access (DMA): </a:t>
            </a:r>
            <a:r>
              <a:rPr lang="en-US" sz="2400" dirty="0">
                <a:latin typeface="Times New Roman" panose="02020603050405020304" pitchFamily="18" charset="0"/>
                <a:ea typeface="Calibri" panose="020F0502020204030204" pitchFamily="34" charset="0"/>
                <a:cs typeface="Times New Roman" panose="02020603050405020304" pitchFamily="18" charset="0"/>
              </a:rPr>
              <a:t>This</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is a computer feature that allows hardware subsystems to access the main memory of a system without the central processing unit (CPU).</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DMA uses a DMA controller to transfer data between the device and the memory. This method is faster than other methods for transferring large amounts of data.</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DMA is used by devices such as: Disk drives, External memory, Graphics cards, Network cards, and Sound cards.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In modern computer systems, transferring data between input/output devices and memory can be a slow process if the CPU is required to manage every step.</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By solving this DMA controller is used. DMA increases system efficiency and speeds up data transfers, freeing the CPU to focus on other tasks.</a:t>
            </a:r>
          </a:p>
        </p:txBody>
      </p:sp>
    </p:spTree>
    <p:extLst>
      <p:ext uri="{BB962C8B-B14F-4D97-AF65-F5344CB8AC3E}">
        <p14:creationId xmlns:p14="http://schemas.microsoft.com/office/powerpoint/2010/main" val="19391100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Direct Memory Access (DMA)</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25</a:t>
            </a:r>
          </a:p>
        </p:txBody>
      </p:sp>
      <p:sp>
        <p:nvSpPr>
          <p:cNvPr id="6" name="TextBox 5">
            <a:extLst>
              <a:ext uri="{FF2B5EF4-FFF2-40B4-BE49-F238E27FC236}">
                <a16:creationId xmlns:a16="http://schemas.microsoft.com/office/drawing/2014/main" id="{18AA07D3-61BC-428F-819C-8D81249D8CC7}"/>
              </a:ext>
            </a:extLst>
          </p:cNvPr>
          <p:cNvSpPr txBox="1"/>
          <p:nvPr/>
        </p:nvSpPr>
        <p:spPr>
          <a:xfrm>
            <a:off x="2810511" y="104776"/>
            <a:ext cx="751205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DIRECT MEMORY ACCESS (DMA)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182880" y="4135120"/>
            <a:ext cx="11648441" cy="2144177"/>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 understanding this we need to know what is DMA controller?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DMA controller is the hardware that has the work of transferring the data between input output devices and the main memory with very less interaction with the processor.</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The DMA controller is a control unit, which has the work of transferring data hence acting as the interface for the data bus and the I/O devices.</a:t>
            </a:r>
          </a:p>
        </p:txBody>
      </p:sp>
      <p:pic>
        <p:nvPicPr>
          <p:cNvPr id="9" name="Picture 8" descr="Diagram of how DMA transfer works.">
            <a:extLst>
              <a:ext uri="{FF2B5EF4-FFF2-40B4-BE49-F238E27FC236}">
                <a16:creationId xmlns:a16="http://schemas.microsoft.com/office/drawing/2014/main" id="{63D212F4-8CB0-4BBF-AD84-40C80908CA5F}"/>
              </a:ext>
            </a:extLst>
          </p:cNvPr>
          <p:cNvPicPr/>
          <p:nvPr/>
        </p:nvPicPr>
        <p:blipFill rotWithShape="1">
          <a:blip r:embed="rId3">
            <a:extLst>
              <a:ext uri="{28A0092B-C50C-407E-A947-70E740481C1C}">
                <a14:useLocalDpi xmlns:a14="http://schemas.microsoft.com/office/drawing/2010/main" val="0"/>
              </a:ext>
            </a:extLst>
          </a:blip>
          <a:srcRect l="13889" t="17080" r="10817" b="11895"/>
          <a:stretch/>
        </p:blipFill>
        <p:spPr bwMode="auto">
          <a:xfrm>
            <a:off x="3058160" y="729615"/>
            <a:ext cx="6699567" cy="35172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41010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Direct Memory Access (DMA)</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26</a:t>
            </a:r>
          </a:p>
        </p:txBody>
      </p:sp>
      <p:sp>
        <p:nvSpPr>
          <p:cNvPr id="6" name="TextBox 5">
            <a:extLst>
              <a:ext uri="{FF2B5EF4-FFF2-40B4-BE49-F238E27FC236}">
                <a16:creationId xmlns:a16="http://schemas.microsoft.com/office/drawing/2014/main" id="{18AA07D3-61BC-428F-819C-8D81249D8CC7}"/>
              </a:ext>
            </a:extLst>
          </p:cNvPr>
          <p:cNvSpPr txBox="1"/>
          <p:nvPr/>
        </p:nvSpPr>
        <p:spPr>
          <a:xfrm>
            <a:off x="2840990" y="104776"/>
            <a:ext cx="753237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DIRECT MEMORY ACCESS (DMA)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193040" y="792480"/>
            <a:ext cx="11638281" cy="830997"/>
          </a:xfrm>
          <a:prstGeom prst="rect">
            <a:avLst/>
          </a:prstGeom>
        </p:spPr>
        <p:txBody>
          <a:bodyPr wrap="square">
            <a:spAutoFit/>
          </a:bodyPr>
          <a:lstStyle/>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DMA controller also has the address unit which generates the address and selects an I/O device for the transfer of data.</a:t>
            </a:r>
          </a:p>
        </p:txBody>
      </p:sp>
      <p:pic>
        <p:nvPicPr>
          <p:cNvPr id="10" name="Picture 9">
            <a:extLst>
              <a:ext uri="{FF2B5EF4-FFF2-40B4-BE49-F238E27FC236}">
                <a16:creationId xmlns:a16="http://schemas.microsoft.com/office/drawing/2014/main" id="{0703BE26-691E-4D6E-ACEF-B5A8D17F1CF9}"/>
              </a:ext>
            </a:extLst>
          </p:cNvPr>
          <p:cNvPicPr/>
          <p:nvPr/>
        </p:nvPicPr>
        <p:blipFill>
          <a:blip r:embed="rId3"/>
          <a:stretch>
            <a:fillRect/>
          </a:stretch>
        </p:blipFill>
        <p:spPr>
          <a:xfrm>
            <a:off x="2225040" y="1840646"/>
            <a:ext cx="7111999" cy="3504099"/>
          </a:xfrm>
          <a:prstGeom prst="rect">
            <a:avLst/>
          </a:prstGeom>
        </p:spPr>
      </p:pic>
      <p:sp>
        <p:nvSpPr>
          <p:cNvPr id="5" name="Rectangle 4">
            <a:extLst>
              <a:ext uri="{FF2B5EF4-FFF2-40B4-BE49-F238E27FC236}">
                <a16:creationId xmlns:a16="http://schemas.microsoft.com/office/drawing/2014/main" id="{747B2835-7851-4A4F-8E40-56F76E0D230F}"/>
              </a:ext>
            </a:extLst>
          </p:cNvPr>
          <p:cNvSpPr/>
          <p:nvPr/>
        </p:nvSpPr>
        <p:spPr>
          <a:xfrm>
            <a:off x="3921760" y="5557520"/>
            <a:ext cx="4890525" cy="46166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rPr>
              <a:t>The block diagram of DMA controller</a:t>
            </a:r>
            <a:endParaRPr lang="en-US" sz="2400" dirty="0"/>
          </a:p>
        </p:txBody>
      </p:sp>
    </p:spTree>
    <p:extLst>
      <p:ext uri="{BB962C8B-B14F-4D97-AF65-F5344CB8AC3E}">
        <p14:creationId xmlns:p14="http://schemas.microsoft.com/office/powerpoint/2010/main" val="347573795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Direct Memory Access (DMA)</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27</a:t>
            </a:r>
          </a:p>
        </p:txBody>
      </p:sp>
      <p:sp>
        <p:nvSpPr>
          <p:cNvPr id="6" name="TextBox 5">
            <a:extLst>
              <a:ext uri="{FF2B5EF4-FFF2-40B4-BE49-F238E27FC236}">
                <a16:creationId xmlns:a16="http://schemas.microsoft.com/office/drawing/2014/main" id="{18AA07D3-61BC-428F-819C-8D81249D8CC7}"/>
              </a:ext>
            </a:extLst>
          </p:cNvPr>
          <p:cNvSpPr txBox="1"/>
          <p:nvPr/>
        </p:nvSpPr>
        <p:spPr>
          <a:xfrm>
            <a:off x="2840991" y="104776"/>
            <a:ext cx="750189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DIRECT MEMORY ACCESS (DMA)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274320" y="1361440"/>
            <a:ext cx="11536681" cy="4780697"/>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Types of Direct Memory Access (DMA)</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Single-Ended DMA: </a:t>
            </a:r>
            <a:r>
              <a:rPr lang="en-US" sz="2400" dirty="0">
                <a:latin typeface="Times New Roman" panose="02020603050405020304" pitchFamily="18" charset="0"/>
                <a:ea typeface="Calibri" panose="020F0502020204030204" pitchFamily="34" charset="0"/>
                <a:cs typeface="Times New Roman" panose="02020603050405020304" pitchFamily="18" charset="0"/>
              </a:rPr>
              <a:t>Single-Ended DMA Controllers operate by reading and writing from a single memory address. They are the simplest DMA.</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Dual-Ended DMA: </a:t>
            </a:r>
            <a:r>
              <a:rPr lang="en-US" sz="2400" dirty="0">
                <a:latin typeface="Times New Roman" panose="02020603050405020304" pitchFamily="18" charset="0"/>
                <a:ea typeface="Calibri" panose="020F0502020204030204" pitchFamily="34" charset="0"/>
                <a:cs typeface="Times New Roman" panose="02020603050405020304" pitchFamily="18" charset="0"/>
              </a:rPr>
              <a:t>Dual-Ended DMA controllers can read and write from two memory addresses. Dual-ended DMA is more advanced than single-ended DMA.</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Arbitrated-Ended DMA: </a:t>
            </a:r>
            <a:r>
              <a:rPr lang="en-US" sz="2400" dirty="0">
                <a:latin typeface="Times New Roman" panose="02020603050405020304" pitchFamily="18" charset="0"/>
                <a:ea typeface="Calibri" panose="020F0502020204030204" pitchFamily="34" charset="0"/>
                <a:cs typeface="Times New Roman" panose="02020603050405020304" pitchFamily="18" charset="0"/>
              </a:rPr>
              <a:t>Arbitrated-Ended DMA works by reading and writing to several memory addresses. It is more advanced than Dual-Ended DMA.</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Interleaved DMA</a:t>
            </a:r>
            <a:r>
              <a:rPr lang="en-US" sz="2400" dirty="0">
                <a:latin typeface="Times New Roman" panose="02020603050405020304" pitchFamily="18" charset="0"/>
                <a:ea typeface="Calibri" panose="020F0502020204030204" pitchFamily="34" charset="0"/>
                <a:cs typeface="Times New Roman" panose="02020603050405020304" pitchFamily="18" charset="0"/>
              </a:rPr>
              <a:t>: Interleaved DMA are those DMA that read from one memory address and write from another memory address.</a:t>
            </a:r>
          </a:p>
          <a:p>
            <a:pPr algn="just">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47159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Direct Memory Access (DMA)</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28</a:t>
            </a:r>
          </a:p>
        </p:txBody>
      </p:sp>
      <p:sp>
        <p:nvSpPr>
          <p:cNvPr id="6" name="TextBox 5">
            <a:extLst>
              <a:ext uri="{FF2B5EF4-FFF2-40B4-BE49-F238E27FC236}">
                <a16:creationId xmlns:a16="http://schemas.microsoft.com/office/drawing/2014/main" id="{18AA07D3-61BC-428F-819C-8D81249D8CC7}"/>
              </a:ext>
            </a:extLst>
          </p:cNvPr>
          <p:cNvSpPr txBox="1"/>
          <p:nvPr/>
        </p:nvSpPr>
        <p:spPr>
          <a:xfrm>
            <a:off x="2688590" y="104776"/>
            <a:ext cx="757301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DIRECT MEMORY ACCESS (DMA)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274320" y="924560"/>
            <a:ext cx="11536681" cy="5201424"/>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Working of DMA Controller</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The DMA controller registers have three registers as follows: </a:t>
            </a:r>
            <a:r>
              <a:rPr lang="en-US" sz="2400" b="1" dirty="0">
                <a:latin typeface="Times New Roman" panose="02020603050405020304" pitchFamily="18" charset="0"/>
                <a:ea typeface="Calibri" panose="020F0502020204030204" pitchFamily="34" charset="0"/>
                <a:cs typeface="Times New Roman" panose="02020603050405020304" pitchFamily="18" charset="0"/>
              </a:rPr>
              <a:t>Address register </a:t>
            </a:r>
            <a:r>
              <a:rPr lang="en-US" sz="2400" dirty="0">
                <a:latin typeface="Times New Roman" panose="02020603050405020304" pitchFamily="18" charset="0"/>
                <a:ea typeface="Calibri" panose="020F0502020204030204" pitchFamily="34" charset="0"/>
                <a:cs typeface="Times New Roman" panose="02020603050405020304" pitchFamily="18" charset="0"/>
              </a:rPr>
              <a:t>– It contains the address to specify the desired location in memory, </a:t>
            </a:r>
            <a:r>
              <a:rPr lang="en-US" sz="2400" b="1" dirty="0">
                <a:latin typeface="Times New Roman" panose="02020603050405020304" pitchFamily="18" charset="0"/>
                <a:ea typeface="Calibri" panose="020F0502020204030204" pitchFamily="34" charset="0"/>
                <a:cs typeface="Times New Roman" panose="02020603050405020304" pitchFamily="18" charset="0"/>
              </a:rPr>
              <a:t>Word count register </a:t>
            </a:r>
            <a:r>
              <a:rPr lang="en-US" sz="2400" dirty="0">
                <a:latin typeface="Times New Roman" panose="02020603050405020304" pitchFamily="18" charset="0"/>
                <a:ea typeface="Calibri" panose="020F0502020204030204" pitchFamily="34" charset="0"/>
                <a:cs typeface="Times New Roman" panose="02020603050405020304" pitchFamily="18" charset="0"/>
              </a:rPr>
              <a:t>– It contains the number of words to be transferred, and </a:t>
            </a:r>
            <a:r>
              <a:rPr lang="en-US" sz="2400" b="1" dirty="0">
                <a:latin typeface="Times New Roman" panose="02020603050405020304" pitchFamily="18" charset="0"/>
                <a:ea typeface="Calibri" panose="020F0502020204030204" pitchFamily="34" charset="0"/>
                <a:cs typeface="Times New Roman" panose="02020603050405020304" pitchFamily="18" charset="0"/>
              </a:rPr>
              <a:t>Control register </a:t>
            </a:r>
            <a:r>
              <a:rPr lang="en-US" sz="2400" dirty="0">
                <a:latin typeface="Times New Roman" panose="02020603050405020304" pitchFamily="18" charset="0"/>
                <a:ea typeface="Calibri" panose="020F0502020204030204" pitchFamily="34" charset="0"/>
                <a:cs typeface="Times New Roman" panose="02020603050405020304" pitchFamily="18" charset="0"/>
              </a:rPr>
              <a:t>– It specifies the transfer mode.</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 DMA controller regulates the data flow between memory and an auxiliary device. The controller is plugged into the computer system’s motherboard and connected to the devices that need data transfer via connectors. Once the data flow is established, the computer system temporarily suspends its operation, and the DMA controller takes over.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The controller temporarily takes control of the system bus and sends the data directly to the device without any assistance from the CPU. When we complete the transfer operation, the DMA controller relinquishes control to the CPU. Therefore, the system resumes its normal operations.</a:t>
            </a:r>
          </a:p>
        </p:txBody>
      </p:sp>
    </p:spTree>
    <p:extLst>
      <p:ext uri="{BB962C8B-B14F-4D97-AF65-F5344CB8AC3E}">
        <p14:creationId xmlns:p14="http://schemas.microsoft.com/office/powerpoint/2010/main" val="3852086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02</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5" y="104776"/>
            <a:ext cx="390525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CONTENTS</a:t>
            </a:r>
          </a:p>
        </p:txBody>
      </p:sp>
      <p:sp>
        <p:nvSpPr>
          <p:cNvPr id="8" name="TextBox 7">
            <a:extLst>
              <a:ext uri="{FF2B5EF4-FFF2-40B4-BE49-F238E27FC236}">
                <a16:creationId xmlns:a16="http://schemas.microsoft.com/office/drawing/2014/main" id="{6DEDC4E0-8455-4D58-AE27-0FF7A29D72B7}"/>
              </a:ext>
            </a:extLst>
          </p:cNvPr>
          <p:cNvSpPr txBox="1"/>
          <p:nvPr/>
        </p:nvSpPr>
        <p:spPr>
          <a:xfrm>
            <a:off x="542925" y="1133475"/>
            <a:ext cx="10591800" cy="452431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This presentation covers the following contents:</a:t>
            </a:r>
          </a:p>
          <a:p>
            <a:pPr marL="742950" lvl="1" indent="-285750">
              <a:buFont typeface="Arial" panose="020B0604020202020204" pitchFamily="34" charset="0"/>
              <a:buChar char="•"/>
            </a:pPr>
            <a:r>
              <a:rPr lang="en-US" sz="3200" dirty="0">
                <a:solidFill>
                  <a:schemeClr val="accent1"/>
                </a:solidFill>
                <a:latin typeface="Times New Roman" panose="02020603050405020304" pitchFamily="18" charset="0"/>
                <a:cs typeface="Times New Roman" panose="02020603050405020304" pitchFamily="18" charset="0"/>
              </a:rPr>
              <a:t>Bus Arbitration.</a:t>
            </a:r>
          </a:p>
          <a:p>
            <a:pPr marL="742950" lvl="1" indent="-285750">
              <a:buFont typeface="Arial" panose="020B0604020202020204" pitchFamily="34" charset="0"/>
              <a:buChar char="•"/>
            </a:pPr>
            <a:r>
              <a:rPr lang="en-US" sz="3200" dirty="0">
                <a:solidFill>
                  <a:schemeClr val="accent1"/>
                </a:solidFill>
                <a:latin typeface="Times New Roman" panose="02020603050405020304" pitchFamily="18" charset="0"/>
                <a:cs typeface="Times New Roman" panose="02020603050405020304" pitchFamily="18" charset="0"/>
              </a:rPr>
              <a:t>Bus Timing Types.</a:t>
            </a:r>
          </a:p>
          <a:p>
            <a:pPr marL="742950" lvl="1" indent="-285750">
              <a:buFont typeface="Arial" panose="020B0604020202020204" pitchFamily="34" charset="0"/>
              <a:buChar char="•"/>
            </a:pPr>
            <a:r>
              <a:rPr lang="en-US" sz="3200" dirty="0">
                <a:solidFill>
                  <a:schemeClr val="accent1"/>
                </a:solidFill>
                <a:latin typeface="Times New Roman" panose="02020603050405020304" pitchFamily="18" charset="0"/>
                <a:cs typeface="Times New Roman" panose="02020603050405020304" pitchFamily="18" charset="0"/>
              </a:rPr>
              <a:t>I/O Modules</a:t>
            </a:r>
          </a:p>
          <a:p>
            <a:pPr marL="742950" lvl="1" indent="-285750">
              <a:buFont typeface="Arial" panose="020B0604020202020204" pitchFamily="34" charset="0"/>
              <a:buChar char="•"/>
            </a:pPr>
            <a:r>
              <a:rPr lang="en-US" sz="3200" dirty="0">
                <a:solidFill>
                  <a:schemeClr val="accent1"/>
                </a:solidFill>
                <a:latin typeface="Times New Roman" panose="02020603050405020304" pitchFamily="18" charset="0"/>
                <a:cs typeface="Times New Roman" panose="02020603050405020304" pitchFamily="18" charset="0"/>
              </a:rPr>
              <a:t>I/O Address Decoding</a:t>
            </a:r>
          </a:p>
          <a:p>
            <a:pPr marL="742950" lvl="1" indent="-285750">
              <a:buFont typeface="Arial" panose="020B0604020202020204" pitchFamily="34" charset="0"/>
              <a:buChar char="•"/>
            </a:pPr>
            <a:r>
              <a:rPr lang="en-US" sz="3200" dirty="0">
                <a:solidFill>
                  <a:schemeClr val="accent1"/>
                </a:solidFill>
                <a:latin typeface="Times New Roman" panose="02020603050405020304" pitchFamily="18" charset="0"/>
                <a:cs typeface="Times New Roman" panose="02020603050405020304" pitchFamily="18" charset="0"/>
              </a:rPr>
              <a:t>Programmed and Interrupt-driven I/O</a:t>
            </a:r>
          </a:p>
          <a:p>
            <a:pPr marL="742950" lvl="1" indent="-285750">
              <a:buFont typeface="Arial" panose="020B0604020202020204" pitchFamily="34" charset="0"/>
              <a:buChar char="•"/>
            </a:pPr>
            <a:r>
              <a:rPr lang="en-US" sz="3200" dirty="0">
                <a:solidFill>
                  <a:schemeClr val="accent1"/>
                </a:solidFill>
                <a:latin typeface="Times New Roman" panose="02020603050405020304" pitchFamily="18" charset="0"/>
                <a:cs typeface="Times New Roman" panose="02020603050405020304" pitchFamily="18" charset="0"/>
              </a:rPr>
              <a:t>Direct Memory Access</a:t>
            </a:r>
          </a:p>
          <a:p>
            <a:pPr marL="742950" lvl="1" indent="-285750">
              <a:buFont typeface="Arial" panose="020B0604020202020204" pitchFamily="34" charset="0"/>
              <a:buChar char="•"/>
            </a:pPr>
            <a:r>
              <a:rPr lang="en-US" sz="3200" dirty="0">
                <a:solidFill>
                  <a:schemeClr val="accent1"/>
                </a:solidFill>
                <a:latin typeface="Times New Roman" panose="02020603050405020304" pitchFamily="18" charset="0"/>
                <a:cs typeface="Times New Roman" panose="02020603050405020304" pitchFamily="18" charset="0"/>
              </a:rPr>
              <a:t>Magnetic disks</a:t>
            </a: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755695"/>
      </p:ext>
    </p:extLst>
  </p:cSld>
  <p:clrMapOvr>
    <a:masterClrMapping/>
  </p:clrMapOvr>
  <p:transition spd="slow">
    <p:wheel spokes="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Direct Memory Access (DMA)</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29</a:t>
            </a:r>
          </a:p>
        </p:txBody>
      </p:sp>
      <p:sp>
        <p:nvSpPr>
          <p:cNvPr id="6" name="TextBox 5">
            <a:extLst>
              <a:ext uri="{FF2B5EF4-FFF2-40B4-BE49-F238E27FC236}">
                <a16:creationId xmlns:a16="http://schemas.microsoft.com/office/drawing/2014/main" id="{18AA07D3-61BC-428F-819C-8D81249D8CC7}"/>
              </a:ext>
            </a:extLst>
          </p:cNvPr>
          <p:cNvSpPr txBox="1"/>
          <p:nvPr/>
        </p:nvSpPr>
        <p:spPr>
          <a:xfrm>
            <a:off x="2824480" y="104776"/>
            <a:ext cx="7538719"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DIRECT MEMORY ACCESS (DMA)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pic>
        <p:nvPicPr>
          <p:cNvPr id="9" name="Picture 8" descr="DMA WORKS">
            <a:extLst>
              <a:ext uri="{FF2B5EF4-FFF2-40B4-BE49-F238E27FC236}">
                <a16:creationId xmlns:a16="http://schemas.microsoft.com/office/drawing/2014/main" id="{CD84AA81-2DD5-4398-AB1A-0B94A4FD33E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0960" y="1158266"/>
            <a:ext cx="7640320" cy="4074134"/>
          </a:xfrm>
          <a:prstGeom prst="rect">
            <a:avLst/>
          </a:prstGeom>
          <a:noFill/>
          <a:ln>
            <a:noFill/>
          </a:ln>
        </p:spPr>
      </p:pic>
      <p:sp>
        <p:nvSpPr>
          <p:cNvPr id="5" name="TextBox 4">
            <a:extLst>
              <a:ext uri="{FF2B5EF4-FFF2-40B4-BE49-F238E27FC236}">
                <a16:creationId xmlns:a16="http://schemas.microsoft.com/office/drawing/2014/main" id="{63E6438A-D3FE-4990-88D1-8F4D5C9AD182}"/>
              </a:ext>
            </a:extLst>
          </p:cNvPr>
          <p:cNvSpPr txBox="1"/>
          <p:nvPr/>
        </p:nvSpPr>
        <p:spPr>
          <a:xfrm>
            <a:off x="4409440" y="5491132"/>
            <a:ext cx="32816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Block Diagram of DMA</a:t>
            </a:r>
          </a:p>
        </p:txBody>
      </p:sp>
    </p:spTree>
    <p:extLst>
      <p:ext uri="{BB962C8B-B14F-4D97-AF65-F5344CB8AC3E}">
        <p14:creationId xmlns:p14="http://schemas.microsoft.com/office/powerpoint/2010/main" val="4011823991"/>
      </p:ext>
    </p:extLst>
  </p:cSld>
  <p:clrMapOvr>
    <a:masterClrMapping/>
  </p:clrMapOvr>
  <p:transition spd="slow">
    <p:wheel spokes="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Direct Memory Access (DMA)</a:t>
            </a:r>
          </a:p>
        </p:txBody>
      </p:sp>
      <p:sp>
        <p:nvSpPr>
          <p:cNvPr id="3" name="TextBox 2">
            <a:extLst>
              <a:ext uri="{FF2B5EF4-FFF2-40B4-BE49-F238E27FC236}">
                <a16:creationId xmlns:a16="http://schemas.microsoft.com/office/drawing/2014/main" id="{44259090-9C26-402B-B9FD-70B24E2E0D27}"/>
              </a:ext>
            </a:extLst>
          </p:cNvPr>
          <p:cNvSpPr txBox="1"/>
          <p:nvPr/>
        </p:nvSpPr>
        <p:spPr>
          <a:xfrm>
            <a:off x="11458576" y="6419848"/>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30</a:t>
            </a:r>
          </a:p>
        </p:txBody>
      </p:sp>
      <p:sp>
        <p:nvSpPr>
          <p:cNvPr id="6" name="TextBox 5">
            <a:extLst>
              <a:ext uri="{FF2B5EF4-FFF2-40B4-BE49-F238E27FC236}">
                <a16:creationId xmlns:a16="http://schemas.microsoft.com/office/drawing/2014/main" id="{18AA07D3-61BC-428F-819C-8D81249D8CC7}"/>
              </a:ext>
            </a:extLst>
          </p:cNvPr>
          <p:cNvSpPr txBox="1"/>
          <p:nvPr/>
        </p:nvSpPr>
        <p:spPr>
          <a:xfrm>
            <a:off x="2962910" y="104776"/>
            <a:ext cx="7532369"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DIRECT MEMORY ACCESS (DMA)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233680" y="833120"/>
            <a:ext cx="11577321" cy="5530116"/>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DMA controller moves data to and from memory using one of the following method:</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Burst mode:</a:t>
            </a:r>
            <a:r>
              <a:rPr lang="en-US" sz="2400" dirty="0">
                <a:latin typeface="Times New Roman" panose="02020603050405020304" pitchFamily="18" charset="0"/>
                <a:ea typeface="Calibri" panose="020F0502020204030204" pitchFamily="34" charset="0"/>
                <a:cs typeface="Times New Roman" panose="02020603050405020304" pitchFamily="18" charset="0"/>
              </a:rPr>
              <a:t> When the CPU gives the DMA controller access to the system bus, the DMA controller transfers the whole data block in one contiguous sequence. Once completed, control of the bus reverts back to the CPU. This method causes the CPU to be inactive while transferring data. </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Cycle-stealing mode: </a:t>
            </a:r>
            <a:r>
              <a:rPr lang="en-US" sz="2400" dirty="0">
                <a:latin typeface="Times New Roman" panose="02020603050405020304" pitchFamily="18" charset="0"/>
                <a:ea typeface="Calibri" panose="020F0502020204030204" pitchFamily="34" charset="0"/>
                <a:cs typeface="Times New Roman" panose="02020603050405020304" pitchFamily="18" charset="0"/>
              </a:rPr>
              <a:t>The DMA controller accesses the system bus in the same way as burst mode, but control of the system bus reverts to the CPU using a Bus Grant after one byte is transferred. Another Bus Request is initiated, and the process is repeated until the whole data block is transferred. </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Transparent mode: </a:t>
            </a:r>
            <a:r>
              <a:rPr lang="en-US" sz="2400" dirty="0">
                <a:latin typeface="Times New Roman" panose="02020603050405020304" pitchFamily="18" charset="0"/>
                <a:ea typeface="Calibri" panose="020F0502020204030204" pitchFamily="34" charset="0"/>
                <a:cs typeface="Times New Roman" panose="02020603050405020304" pitchFamily="18" charset="0"/>
              </a:rPr>
              <a:t>The DMA controller transfers data only when the CPU is executing operations that don't use system buses. With this DMA transfer method, the CPU doesn't have to stop performing its operations. Transparent mode DMA operations takes the longest to transfer data blocks, but it's the most efficient mode in terms of system performance.</a:t>
            </a:r>
          </a:p>
        </p:txBody>
      </p:sp>
    </p:spTree>
    <p:extLst>
      <p:ext uri="{BB962C8B-B14F-4D97-AF65-F5344CB8AC3E}">
        <p14:creationId xmlns:p14="http://schemas.microsoft.com/office/powerpoint/2010/main" val="570310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Direct Memory Access (DMA)</a:t>
            </a:r>
          </a:p>
        </p:txBody>
      </p:sp>
      <p:sp>
        <p:nvSpPr>
          <p:cNvPr id="3" name="TextBox 2">
            <a:extLst>
              <a:ext uri="{FF2B5EF4-FFF2-40B4-BE49-F238E27FC236}">
                <a16:creationId xmlns:a16="http://schemas.microsoft.com/office/drawing/2014/main" id="{44259090-9C26-402B-B9FD-70B24E2E0D27}"/>
              </a:ext>
            </a:extLst>
          </p:cNvPr>
          <p:cNvSpPr txBox="1"/>
          <p:nvPr/>
        </p:nvSpPr>
        <p:spPr>
          <a:xfrm>
            <a:off x="11458576" y="6419848"/>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31</a:t>
            </a:r>
          </a:p>
        </p:txBody>
      </p:sp>
      <p:sp>
        <p:nvSpPr>
          <p:cNvPr id="6" name="TextBox 5">
            <a:extLst>
              <a:ext uri="{FF2B5EF4-FFF2-40B4-BE49-F238E27FC236}">
                <a16:creationId xmlns:a16="http://schemas.microsoft.com/office/drawing/2014/main" id="{18AA07D3-61BC-428F-819C-8D81249D8CC7}"/>
              </a:ext>
            </a:extLst>
          </p:cNvPr>
          <p:cNvSpPr txBox="1"/>
          <p:nvPr/>
        </p:nvSpPr>
        <p:spPr>
          <a:xfrm>
            <a:off x="2840990" y="104776"/>
            <a:ext cx="7532369"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DIRECT MEMORY ACCESS (DMA)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233680" y="833120"/>
            <a:ext cx="11577321" cy="5180905"/>
          </a:xfrm>
          <a:prstGeom prst="rect">
            <a:avLst/>
          </a:prstGeom>
        </p:spPr>
        <p:txBody>
          <a:bodyPr wrap="square">
            <a:spAutoFit/>
          </a:bodyPr>
          <a:lstStyle/>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Advantages of DMA Controller</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Data Memory Access speeds up memory operations and data transfer.</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CPU is not involved while transferring data.</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DMA requires very few clock cycles while transferring data.</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DMA distributes workload very appropriately.</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DMA helps the CPU in decreasing its load.</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Disadvantages of DMA Controller</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Direct Memory Access is a costly operation because of additional operations.</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DMA suffers from Cache-coherent-problems.</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DMA Controller increases the overall cost of the system.</a:t>
            </a:r>
          </a:p>
          <a:p>
            <a:pPr marL="971550" lvl="1" indent="-514350" algn="just">
              <a:spcAft>
                <a:spcPts val="800"/>
              </a:spcAft>
              <a:buFont typeface="+mj-lt"/>
              <a:buAutoNum type="roman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DMA Controller increases the complexity of the software.</a:t>
            </a:r>
          </a:p>
        </p:txBody>
      </p:sp>
    </p:spTree>
    <p:extLst>
      <p:ext uri="{BB962C8B-B14F-4D97-AF65-F5344CB8AC3E}">
        <p14:creationId xmlns:p14="http://schemas.microsoft.com/office/powerpoint/2010/main" val="5528472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Magnetic Disks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458576" y="6419848"/>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32</a:t>
            </a:r>
          </a:p>
        </p:txBody>
      </p:sp>
      <p:sp>
        <p:nvSpPr>
          <p:cNvPr id="6" name="TextBox 5">
            <a:extLst>
              <a:ext uri="{FF2B5EF4-FFF2-40B4-BE49-F238E27FC236}">
                <a16:creationId xmlns:a16="http://schemas.microsoft.com/office/drawing/2014/main" id="{18AA07D3-61BC-428F-819C-8D81249D8CC7}"/>
              </a:ext>
            </a:extLst>
          </p:cNvPr>
          <p:cNvSpPr txBox="1"/>
          <p:nvPr/>
        </p:nvSpPr>
        <p:spPr>
          <a:xfrm>
            <a:off x="4295775" y="104776"/>
            <a:ext cx="34194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MAGNETIC DISKS</a:t>
            </a:r>
          </a:p>
        </p:txBody>
      </p:sp>
      <p:sp>
        <p:nvSpPr>
          <p:cNvPr id="8" name="Rectangle 7">
            <a:extLst>
              <a:ext uri="{FF2B5EF4-FFF2-40B4-BE49-F238E27FC236}">
                <a16:creationId xmlns:a16="http://schemas.microsoft.com/office/drawing/2014/main" id="{6CEAB49E-7904-4011-BEE8-FC3B54927596}"/>
              </a:ext>
            </a:extLst>
          </p:cNvPr>
          <p:cNvSpPr/>
          <p:nvPr/>
        </p:nvSpPr>
        <p:spPr>
          <a:xfrm>
            <a:off x="254000" y="1971040"/>
            <a:ext cx="11557001" cy="3189625"/>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Definition:</a:t>
            </a:r>
          </a:p>
          <a:p>
            <a:pPr marL="342900" indent="-342900" algn="just">
              <a:spcAft>
                <a:spcPts val="800"/>
              </a:spcAft>
              <a:buFont typeface="Wingdings" panose="05000000000000000000" pitchFamily="2" charset="2"/>
              <a:buChar char="Ø"/>
            </a:pPr>
            <a:r>
              <a:rPr lang="en-US" sz="2400" b="1" dirty="0">
                <a:latin typeface="Times New Roman" panose="02020603050405020304" pitchFamily="18" charset="0"/>
                <a:ea typeface="Calibri" panose="020F0502020204030204" pitchFamily="34" charset="0"/>
                <a:cs typeface="Times New Roman" panose="02020603050405020304" pitchFamily="18" charset="0"/>
              </a:rPr>
              <a:t>A magnetic Disk: </a:t>
            </a:r>
            <a:r>
              <a:rPr lang="en-US" sz="2400" dirty="0">
                <a:latin typeface="Times New Roman" panose="02020603050405020304" pitchFamily="18" charset="0"/>
                <a:ea typeface="Calibri" panose="020F0502020204030204" pitchFamily="34" charset="0"/>
                <a:cs typeface="Times New Roman" panose="02020603050405020304" pitchFamily="18" charset="0"/>
              </a:rPr>
              <a:t>This</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is a type of secondary memory that is a flat disc covered with a magnetic coating to hold information.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It is a storage device that uses a magnetization process to write, rewrite and access data.</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It is used to store various programs and files.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Examples of magnetic disks: Hard disks, zip disks and floppy disks are common examples of magnetic disks.</a:t>
            </a:r>
          </a:p>
        </p:txBody>
      </p:sp>
    </p:spTree>
    <p:extLst>
      <p:ext uri="{BB962C8B-B14F-4D97-AF65-F5344CB8AC3E}">
        <p14:creationId xmlns:p14="http://schemas.microsoft.com/office/powerpoint/2010/main" val="2385277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Magnetic Disks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458576" y="6419848"/>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33</a:t>
            </a:r>
          </a:p>
        </p:txBody>
      </p:sp>
      <p:sp>
        <p:nvSpPr>
          <p:cNvPr id="6" name="TextBox 5">
            <a:extLst>
              <a:ext uri="{FF2B5EF4-FFF2-40B4-BE49-F238E27FC236}">
                <a16:creationId xmlns:a16="http://schemas.microsoft.com/office/drawing/2014/main" id="{18AA07D3-61BC-428F-819C-8D81249D8CC7}"/>
              </a:ext>
            </a:extLst>
          </p:cNvPr>
          <p:cNvSpPr txBox="1"/>
          <p:nvPr/>
        </p:nvSpPr>
        <p:spPr>
          <a:xfrm>
            <a:off x="4295775" y="104776"/>
            <a:ext cx="481774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MAGNETIC DISKS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193040" y="670560"/>
            <a:ext cx="11617961" cy="5878532"/>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STRUCTURE OF MAGNETIC DISK</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Magnetic disk contains the following explained main parts: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Platters: Circular disks made of aluminum, glass, or ceramic, coated with a thin layer of ferromagnetic material (e.g., cobalt alloys) to store magnetic information.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Read/Write Heads: Tiny electromagnetic devices positioned above each platter surface. Operates without touching the platter, hovering at a microscopic distance (a few nanometers) to avoid wear.</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Spindle Motor: Rotates the platters at high speeds (e.g., 5400 RPM to 15,000 RPM in modern drives). Ensures constant rotation for read/write operations.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Actuator Arm: Mechanically moves the read/write heads across the platter surface. Controlled by a voice coil motor (VCM), which uses electromagnetic force for precise positioning.</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Disk Controller: An embedded processor that manages read/write operations, error correction, and data transfer between the disk and the computer.</a:t>
            </a:r>
          </a:p>
        </p:txBody>
      </p:sp>
    </p:spTree>
    <p:extLst>
      <p:ext uri="{BB962C8B-B14F-4D97-AF65-F5344CB8AC3E}">
        <p14:creationId xmlns:p14="http://schemas.microsoft.com/office/powerpoint/2010/main" val="2247795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Magnetic Disks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458576" y="6419848"/>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34</a:t>
            </a:r>
          </a:p>
        </p:txBody>
      </p:sp>
      <p:sp>
        <p:nvSpPr>
          <p:cNvPr id="6" name="TextBox 5">
            <a:extLst>
              <a:ext uri="{FF2B5EF4-FFF2-40B4-BE49-F238E27FC236}">
                <a16:creationId xmlns:a16="http://schemas.microsoft.com/office/drawing/2014/main" id="{18AA07D3-61BC-428F-819C-8D81249D8CC7}"/>
              </a:ext>
            </a:extLst>
          </p:cNvPr>
          <p:cNvSpPr txBox="1"/>
          <p:nvPr/>
        </p:nvSpPr>
        <p:spPr>
          <a:xfrm>
            <a:off x="4295775" y="104776"/>
            <a:ext cx="478726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MAGNETIC DISKS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pic>
        <p:nvPicPr>
          <p:cNvPr id="9" name="Picture 8" descr="C:\Users\DELL\AppData\Local\Microsoft\Windows\INetCache\Content.MSO\734C35C4.tmp">
            <a:extLst>
              <a:ext uri="{FF2B5EF4-FFF2-40B4-BE49-F238E27FC236}">
                <a16:creationId xmlns:a16="http://schemas.microsoft.com/office/drawing/2014/main" id="{D1DF869A-83C1-4846-82DD-A5C6EB5396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8720" y="1513868"/>
            <a:ext cx="4907280" cy="3043210"/>
          </a:xfrm>
          <a:prstGeom prst="rect">
            <a:avLst/>
          </a:prstGeom>
          <a:noFill/>
          <a:ln>
            <a:noFill/>
          </a:ln>
        </p:spPr>
      </p:pic>
      <p:pic>
        <p:nvPicPr>
          <p:cNvPr id="10" name="Picture 9">
            <a:extLst>
              <a:ext uri="{FF2B5EF4-FFF2-40B4-BE49-F238E27FC236}">
                <a16:creationId xmlns:a16="http://schemas.microsoft.com/office/drawing/2014/main" id="{5DFFD84C-2504-479C-BE19-D04CB3A54A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30720" y="1869447"/>
            <a:ext cx="4114801" cy="2579682"/>
          </a:xfrm>
          <a:prstGeom prst="rect">
            <a:avLst/>
          </a:prstGeom>
          <a:noFill/>
        </p:spPr>
      </p:pic>
      <p:sp>
        <p:nvSpPr>
          <p:cNvPr id="5" name="Rectangle 4">
            <a:extLst>
              <a:ext uri="{FF2B5EF4-FFF2-40B4-BE49-F238E27FC236}">
                <a16:creationId xmlns:a16="http://schemas.microsoft.com/office/drawing/2014/main" id="{32D4E4B6-FD74-4957-9354-1BE9A5AF9B28}"/>
              </a:ext>
            </a:extLst>
          </p:cNvPr>
          <p:cNvSpPr/>
          <p:nvPr/>
        </p:nvSpPr>
        <p:spPr>
          <a:xfrm>
            <a:off x="3771904" y="5081030"/>
            <a:ext cx="4201150" cy="461665"/>
          </a:xfrm>
          <a:prstGeom prst="rect">
            <a:avLst/>
          </a:prstGeom>
        </p:spPr>
        <p:txBody>
          <a:bodyPr wrap="none">
            <a:spAutoFit/>
          </a:bodyPr>
          <a:lstStyle/>
          <a:p>
            <a:pPr algn="ctr">
              <a:spcAft>
                <a:spcPts val="1000"/>
              </a:spcAf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Typical Magnetic Disk Structure</a:t>
            </a:r>
            <a:endParaRPr lang="en-US" sz="24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99843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Magnetic Disks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458576" y="6419848"/>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35</a:t>
            </a:r>
          </a:p>
        </p:txBody>
      </p:sp>
      <p:sp>
        <p:nvSpPr>
          <p:cNvPr id="6" name="TextBox 5">
            <a:extLst>
              <a:ext uri="{FF2B5EF4-FFF2-40B4-BE49-F238E27FC236}">
                <a16:creationId xmlns:a16="http://schemas.microsoft.com/office/drawing/2014/main" id="{18AA07D3-61BC-428F-819C-8D81249D8CC7}"/>
              </a:ext>
            </a:extLst>
          </p:cNvPr>
          <p:cNvSpPr txBox="1"/>
          <p:nvPr/>
        </p:nvSpPr>
        <p:spPr>
          <a:xfrm>
            <a:off x="4295775" y="104776"/>
            <a:ext cx="505142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MAGNETIC DISKS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CEAB49E-7904-4011-BEE8-FC3B54927596}"/>
              </a:ext>
            </a:extLst>
          </p:cNvPr>
          <p:cNvSpPr/>
          <p:nvPr/>
        </p:nvSpPr>
        <p:spPr>
          <a:xfrm>
            <a:off x="254000" y="629920"/>
            <a:ext cx="11557001" cy="5919768"/>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MECHANISM OF MAGNETIC DISKS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 magnetic hard disk operates by using magnetic fields to store binary data. The surface of the disk platter is coated with a magnetic material where data is recorded as changes in magnetization direction. The read/write head, a key component, hovers above the platter's surface to access data. During writing, the head magnetizes regions of the disk to represent binary information, while during reading, it detects these magnetic changes and converts them into electrical signals that the computer can interpret.</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The disk platters are organized into concentric tracks, further divided into sectors, forming a grid-like structure for efficient data storage and retrieval. When a computer requests data, the actuator arm moves the read/write head to the correct track, and the spinning platter positions the desired sector beneath the head. </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The magnetic hard disk’s spindle motor rotates the platters at high speeds, creating an air cushion that keeps the read/write head from contacting the platter surface. This combination of mechanical and electromagnetic systems allows the magnetic disk to achieve reliable, high-capacity data storage with rapid access times.</a:t>
            </a:r>
          </a:p>
        </p:txBody>
      </p:sp>
    </p:spTree>
    <p:extLst>
      <p:ext uri="{BB962C8B-B14F-4D97-AF65-F5344CB8AC3E}">
        <p14:creationId xmlns:p14="http://schemas.microsoft.com/office/powerpoint/2010/main" val="11418141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Magnetic Disks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458576" y="6419848"/>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36</a:t>
            </a:r>
          </a:p>
        </p:txBody>
      </p:sp>
      <p:sp>
        <p:nvSpPr>
          <p:cNvPr id="6" name="TextBox 5">
            <a:extLst>
              <a:ext uri="{FF2B5EF4-FFF2-40B4-BE49-F238E27FC236}">
                <a16:creationId xmlns:a16="http://schemas.microsoft.com/office/drawing/2014/main" id="{18AA07D3-61BC-428F-819C-8D81249D8CC7}"/>
              </a:ext>
            </a:extLst>
          </p:cNvPr>
          <p:cNvSpPr txBox="1"/>
          <p:nvPr/>
        </p:nvSpPr>
        <p:spPr>
          <a:xfrm>
            <a:off x="4295775" y="104776"/>
            <a:ext cx="50107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MAGNETIC DISKS cont...</a:t>
            </a:r>
          </a:p>
        </p:txBody>
      </p:sp>
      <p:sp>
        <p:nvSpPr>
          <p:cNvPr id="8" name="Rectangle 7">
            <a:extLst>
              <a:ext uri="{FF2B5EF4-FFF2-40B4-BE49-F238E27FC236}">
                <a16:creationId xmlns:a16="http://schemas.microsoft.com/office/drawing/2014/main" id="{6CEAB49E-7904-4011-BEE8-FC3B54927596}"/>
              </a:ext>
            </a:extLst>
          </p:cNvPr>
          <p:cNvSpPr/>
          <p:nvPr/>
        </p:nvSpPr>
        <p:spPr>
          <a:xfrm>
            <a:off x="223520" y="670560"/>
            <a:ext cx="11587481" cy="5878532"/>
          </a:xfrm>
          <a:prstGeom prst="rect">
            <a:avLst/>
          </a:prstGeom>
        </p:spPr>
        <p:txBody>
          <a:bodyPr wrap="square">
            <a:spAutoFit/>
          </a:bodyPr>
          <a:lstStyle/>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ADVANTAGES OF MAGNETIC DISKS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High Storage Capacity: Magnetic disks, such as hard disk drives (HDDs), offer a large amount of storage space at a relatively low cost compared to other storage technologies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Random Access Capability: Unlike sequential storage devices (e.g., magnetic tapes), magnetic disks provide direct (random) access to data. This allows the system to quickly read or write data from any location on the disk.</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Durability and Reusability: Magnetic disks are designed to endure multiple read and write operations without significant degradation, making them reliable for long-term use.</a:t>
            </a:r>
          </a:p>
          <a:p>
            <a:pPr algn="just">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DISADVANTAGES OF MAGNETIC DISKS</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Susceptibility to Physical Damage: Magnetic disks contain mechanical components such as spinning platters and read/write heads, making them prone to damage from physical shock</a:t>
            </a:r>
          </a:p>
          <a:p>
            <a:pPr marL="342900" indent="-342900" algn="just">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Slower Compared to SSDs: While magnetic disks are faster than tapes, they are significantly slower than solid-state drives (SSDs).</a:t>
            </a:r>
          </a:p>
        </p:txBody>
      </p:sp>
    </p:spTree>
    <p:extLst>
      <p:ext uri="{BB962C8B-B14F-4D97-AF65-F5344CB8AC3E}">
        <p14:creationId xmlns:p14="http://schemas.microsoft.com/office/powerpoint/2010/main" val="31809218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95249"/>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46482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Appreciations</a:t>
            </a:r>
          </a:p>
        </p:txBody>
      </p:sp>
      <p:sp>
        <p:nvSpPr>
          <p:cNvPr id="3" name="TextBox 2">
            <a:extLst>
              <a:ext uri="{FF2B5EF4-FFF2-40B4-BE49-F238E27FC236}">
                <a16:creationId xmlns:a16="http://schemas.microsoft.com/office/drawing/2014/main" id="{44259090-9C26-402B-B9FD-70B24E2E0D27}"/>
              </a:ext>
            </a:extLst>
          </p:cNvPr>
          <p:cNvSpPr txBox="1"/>
          <p:nvPr/>
        </p:nvSpPr>
        <p:spPr>
          <a:xfrm>
            <a:off x="11458576" y="6419848"/>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37</a:t>
            </a:r>
          </a:p>
        </p:txBody>
      </p:sp>
      <p:sp>
        <p:nvSpPr>
          <p:cNvPr id="8" name="Rectangle 7">
            <a:extLst>
              <a:ext uri="{FF2B5EF4-FFF2-40B4-BE49-F238E27FC236}">
                <a16:creationId xmlns:a16="http://schemas.microsoft.com/office/drawing/2014/main" id="{6CEAB49E-7904-4011-BEE8-FC3B54927596}"/>
              </a:ext>
            </a:extLst>
          </p:cNvPr>
          <p:cNvSpPr/>
          <p:nvPr/>
        </p:nvSpPr>
        <p:spPr>
          <a:xfrm>
            <a:off x="2001520" y="3013501"/>
            <a:ext cx="8707120" cy="830997"/>
          </a:xfrm>
          <a:prstGeom prst="rect">
            <a:avLst/>
          </a:prstGeom>
        </p:spPr>
        <p:txBody>
          <a:bodyPr wrap="square">
            <a:spAutoFit/>
          </a:bodyPr>
          <a:lstStyle/>
          <a:p>
            <a:pPr algn="just">
              <a:spcAft>
                <a:spcPts val="800"/>
              </a:spcAft>
            </a:pPr>
            <a:r>
              <a:rPr lang="en-US" sz="4800" dirty="0">
                <a:latin typeface="Times New Roman" panose="02020603050405020304" pitchFamily="18" charset="0"/>
                <a:ea typeface="Calibri" panose="020F0502020204030204" pitchFamily="34" charset="0"/>
                <a:cs typeface="Times New Roman" panose="02020603050405020304" pitchFamily="18" charset="0"/>
              </a:rPr>
              <a:t>THANK YOU FOR YOUR TIME</a:t>
            </a:r>
          </a:p>
        </p:txBody>
      </p:sp>
    </p:spTree>
    <p:extLst>
      <p:ext uri="{BB962C8B-B14F-4D97-AF65-F5344CB8AC3E}">
        <p14:creationId xmlns:p14="http://schemas.microsoft.com/office/powerpoint/2010/main" val="30594633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Arbitration</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03</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5" y="104776"/>
            <a:ext cx="390525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ARBITRATION</a:t>
            </a:r>
          </a:p>
        </p:txBody>
      </p:sp>
      <p:sp>
        <p:nvSpPr>
          <p:cNvPr id="5" name="TextBox 4">
            <a:extLst>
              <a:ext uri="{FF2B5EF4-FFF2-40B4-BE49-F238E27FC236}">
                <a16:creationId xmlns:a16="http://schemas.microsoft.com/office/drawing/2014/main" id="{BDB6A1CB-4F63-497B-B4DD-1150A4F2D7DB}"/>
              </a:ext>
            </a:extLst>
          </p:cNvPr>
          <p:cNvSpPr txBox="1"/>
          <p:nvPr/>
        </p:nvSpPr>
        <p:spPr>
          <a:xfrm>
            <a:off x="295276" y="781050"/>
            <a:ext cx="11506200" cy="5822097"/>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Definitions:</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 bus  </a:t>
            </a:r>
            <a:r>
              <a:rPr lang="en-US" sz="2400" dirty="0">
                <a:latin typeface="Times New Roman" panose="02020603050405020304" pitchFamily="18" charset="0"/>
                <a:cs typeface="Times New Roman" panose="02020603050405020304" pitchFamily="18" charset="0"/>
              </a:rPr>
              <a:t>is a communication system that transfers data between components of a computer, or between </a:t>
            </a:r>
            <a:r>
              <a:rPr lang="en-US" sz="2400" dirty="0" err="1">
                <a:latin typeface="Times New Roman" panose="02020603050405020304" pitchFamily="18" charset="0"/>
                <a:cs typeface="Times New Roman" panose="02020603050405020304" pitchFamily="18" charset="0"/>
              </a:rPr>
              <a:t>computers.There</a:t>
            </a:r>
            <a:r>
              <a:rPr lang="en-US" sz="2400" dirty="0">
                <a:latin typeface="Times New Roman" panose="02020603050405020304" pitchFamily="18" charset="0"/>
                <a:cs typeface="Times New Roman" panose="02020603050405020304" pitchFamily="18" charset="0"/>
              </a:rPr>
              <a:t> are three types of buses, data buses, control and Address busses.</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a computer, components communication via buses with the CPU, when multiple devices tries to access the bus simultaneously this action may lead to </a:t>
            </a:r>
            <a:r>
              <a:rPr lang="en-US" sz="2400" dirty="0" err="1">
                <a:latin typeface="Times New Roman" panose="02020603050405020304" pitchFamily="18" charset="0"/>
                <a:cs typeface="Times New Roman" panose="02020603050405020304" pitchFamily="18" charset="0"/>
              </a:rPr>
              <a:t>coflicts</a:t>
            </a:r>
            <a:r>
              <a:rPr lang="en-US" sz="2400" dirty="0">
                <a:latin typeface="Times New Roman" panose="02020603050405020304" pitchFamily="18" charset="0"/>
                <a:cs typeface="Times New Roman" panose="02020603050405020304" pitchFamily="18" charset="0"/>
              </a:rPr>
              <a:t>. This bring the concept of BUS ARBITRATION</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Bus Arbitration means </a:t>
            </a:r>
            <a:r>
              <a:rPr lang="en-US" sz="2400" dirty="0">
                <a:latin typeface="Times New Roman" panose="02020603050405020304" pitchFamily="18" charset="0"/>
                <a:cs typeface="Times New Roman" panose="02020603050405020304" pitchFamily="18" charset="0"/>
              </a:rPr>
              <a:t>is the process of resolving conflicts that arise when multiple devices attempt to access the bus at the same time.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the process by which the current bus master accesses and then leaves the control of the bus and passes it to another bus requesting processor unit. The controller that has access to a bus at an instance is known as a Bus master.</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Bus Arbitration procedure is implemented to coordinate the activities of all devices requesting memory transfers. The selection of the bus master must consider the needs of various devices by establishing a priority system for gaining access </a:t>
            </a:r>
            <a:r>
              <a:rPr lang="en-US" sz="2800" dirty="0">
                <a:latin typeface="Times New Roman" panose="02020603050405020304" pitchFamily="18" charset="0"/>
                <a:cs typeface="Times New Roman" panose="02020603050405020304" pitchFamily="18" charset="0"/>
              </a:rPr>
              <a:t>to the bus. </a:t>
            </a:r>
          </a:p>
        </p:txBody>
      </p:sp>
    </p:spTree>
    <p:extLst>
      <p:ext uri="{BB962C8B-B14F-4D97-AF65-F5344CB8AC3E}">
        <p14:creationId xmlns:p14="http://schemas.microsoft.com/office/powerpoint/2010/main" val="64185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Arbitration</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04</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7148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ARBITRATION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BDB6A1CB-4F63-497B-B4DD-1150A4F2D7DB}"/>
              </a:ext>
            </a:extLst>
          </p:cNvPr>
          <p:cNvSpPr txBox="1"/>
          <p:nvPr/>
        </p:nvSpPr>
        <p:spPr>
          <a:xfrm>
            <a:off x="314326" y="800100"/>
            <a:ext cx="11487150" cy="5632311"/>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Approaches followed in Bus Arbitration: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Centralized arbitration - A single device known as bus controller is responsible for managing access to the bus.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Distributive bus arbitration - In which every device takes part in choosing the new bus master. </a:t>
            </a:r>
          </a:p>
          <a:p>
            <a:pPr algn="just"/>
            <a:r>
              <a:rPr lang="en-US" sz="2400" dirty="0">
                <a:latin typeface="Times New Roman" panose="02020603050405020304" pitchFamily="18" charset="0"/>
                <a:cs typeface="Times New Roman" panose="02020603050405020304" pitchFamily="18" charset="0"/>
              </a:rPr>
              <a:t>Methods of Centralized BUS arbitration:</a:t>
            </a:r>
          </a:p>
          <a:p>
            <a:pPr algn="just"/>
            <a:r>
              <a:rPr lang="en-US" sz="2400" b="1" dirty="0">
                <a:latin typeface="Times New Roman" panose="02020603050405020304" pitchFamily="18" charset="0"/>
                <a:cs typeface="Times New Roman" panose="02020603050405020304" pitchFamily="18" charset="0"/>
              </a:rPr>
              <a:t>Daisy Chaining method: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 simple and cheaper method where all the bus masters use the same line for making bus requests. The bus grant signal serially propagates through each master until it encounters the first one that is requesting access to the bus. This master blocks the propagation of the bus grant signal; therefore, any other requesting module will not receive the grant signal and hence cannot access the bus.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simple and scalability and the user may add more devices anywhere along the chain up to certain maximum level. Disadvantage of this is that propagation delays rises in this method and if one device fails the whole system will stop working</a:t>
            </a:r>
          </a:p>
        </p:txBody>
      </p:sp>
    </p:spTree>
    <p:extLst>
      <p:ext uri="{BB962C8B-B14F-4D97-AF65-F5344CB8AC3E}">
        <p14:creationId xmlns:p14="http://schemas.microsoft.com/office/powerpoint/2010/main" val="1882872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Arbitration</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05</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7148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ARBITRATION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pic>
        <p:nvPicPr>
          <p:cNvPr id="11" name="Picture 10" descr="A diagram of a bus arbitration&#10;&#10;Description automatically generated">
            <a:extLst>
              <a:ext uri="{FF2B5EF4-FFF2-40B4-BE49-F238E27FC236}">
                <a16:creationId xmlns:a16="http://schemas.microsoft.com/office/drawing/2014/main" id="{C877F6A5-BE71-4841-9D49-682B598A054B}"/>
              </a:ext>
            </a:extLst>
          </p:cNvPr>
          <p:cNvPicPr/>
          <p:nvPr/>
        </p:nvPicPr>
        <p:blipFill rotWithShape="1">
          <a:blip r:embed="rId3">
            <a:extLst>
              <a:ext uri="{28A0092B-C50C-407E-A947-70E740481C1C}">
                <a14:useLocalDpi xmlns:a14="http://schemas.microsoft.com/office/drawing/2010/main" val="0"/>
              </a:ext>
            </a:extLst>
          </a:blip>
          <a:srcRect l="3872" r="6404" b="12790"/>
          <a:stretch/>
        </p:blipFill>
        <p:spPr bwMode="auto">
          <a:xfrm>
            <a:off x="1943098" y="862596"/>
            <a:ext cx="7572375" cy="3286121"/>
          </a:xfrm>
          <a:prstGeom prst="rect">
            <a:avLst/>
          </a:prstGeom>
          <a:noFill/>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id="{754CC2D8-6E7B-47B3-A1F5-669BF5332E20}"/>
              </a:ext>
            </a:extLst>
          </p:cNvPr>
          <p:cNvSpPr/>
          <p:nvPr/>
        </p:nvSpPr>
        <p:spPr>
          <a:xfrm>
            <a:off x="3169224" y="4194611"/>
            <a:ext cx="5120121" cy="461665"/>
          </a:xfrm>
          <a:prstGeom prst="rect">
            <a:avLst/>
          </a:prstGeom>
        </p:spPr>
        <p:txBody>
          <a:bodyPr wrap="none">
            <a:spAutoFit/>
          </a:bodyPr>
          <a:lstStyle/>
          <a:p>
            <a:pPr algn="ctr">
              <a:spcAft>
                <a:spcPts val="10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Figure 1: Daisy chained bus arbitration</a:t>
            </a:r>
            <a:endParaRPr lang="en-US" sz="24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D03FF89A-D4D3-459C-9F83-09BF7C697F2A}"/>
              </a:ext>
            </a:extLst>
          </p:cNvPr>
          <p:cNvSpPr/>
          <p:nvPr/>
        </p:nvSpPr>
        <p:spPr>
          <a:xfrm>
            <a:off x="1485899" y="4779387"/>
            <a:ext cx="9401175" cy="933589"/>
          </a:xfrm>
          <a:prstGeom prst="rect">
            <a:avLst/>
          </a:prstGeom>
        </p:spPr>
        <p:txBody>
          <a:bodyPr wrap="square">
            <a:spAutoFit/>
          </a:bodyPr>
          <a:lstStyle/>
          <a:p>
            <a:pPr marL="685800" marR="0" algn="just">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BGT- bus grant signal        BQR-bus common request line</a:t>
            </a:r>
          </a:p>
          <a:p>
            <a:pPr marL="685800" marR="0" algn="just">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SACK-signal acknowledgement (active when the bus is idle)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1002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Arbitration</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06</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7148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ARBITRATION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5A6FCDB-C10E-424E-AC5B-E710F7C9E153}"/>
              </a:ext>
            </a:extLst>
          </p:cNvPr>
          <p:cNvSpPr txBox="1"/>
          <p:nvPr/>
        </p:nvSpPr>
        <p:spPr>
          <a:xfrm>
            <a:off x="457200" y="1095375"/>
            <a:ext cx="11382375" cy="427328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Polling or Rotating Priority method: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the controller is used to generate the address for the master (unique priority), the number of address lines required depends on the number of masters connected in the system.</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controller generates a sequence of master addresses. When the requesting master recognizes its address, it activates the busy line and begins to use the bus. Requesting master recognizes its address, it activates the busy line and begins to use the bus.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This method does not favor any device.</a:t>
            </a:r>
          </a:p>
        </p:txBody>
      </p:sp>
    </p:spTree>
    <p:extLst>
      <p:ext uri="{BB962C8B-B14F-4D97-AF65-F5344CB8AC3E}">
        <p14:creationId xmlns:p14="http://schemas.microsoft.com/office/powerpoint/2010/main" val="95370911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Arbitration</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07</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7148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ARBITRATION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5A8DEBC9-D43D-48A2-8D50-F05945317602}"/>
              </a:ext>
            </a:extLst>
          </p:cNvPr>
          <p:cNvPicPr>
            <a:picLocks noChangeAspect="1"/>
          </p:cNvPicPr>
          <p:nvPr/>
        </p:nvPicPr>
        <p:blipFill>
          <a:blip r:embed="rId3"/>
          <a:stretch>
            <a:fillRect/>
          </a:stretch>
        </p:blipFill>
        <p:spPr>
          <a:xfrm>
            <a:off x="1685925" y="1457336"/>
            <a:ext cx="9186195" cy="3028416"/>
          </a:xfrm>
          <a:prstGeom prst="rect">
            <a:avLst/>
          </a:prstGeom>
        </p:spPr>
      </p:pic>
      <p:sp>
        <p:nvSpPr>
          <p:cNvPr id="10" name="Rectangle 9">
            <a:extLst>
              <a:ext uri="{FF2B5EF4-FFF2-40B4-BE49-F238E27FC236}">
                <a16:creationId xmlns:a16="http://schemas.microsoft.com/office/drawing/2014/main" id="{497BE240-36E4-4588-AB17-331FFA6D4824}"/>
              </a:ext>
            </a:extLst>
          </p:cNvPr>
          <p:cNvSpPr/>
          <p:nvPr/>
        </p:nvSpPr>
        <p:spPr>
          <a:xfrm>
            <a:off x="3201878" y="4719422"/>
            <a:ext cx="5426294" cy="461665"/>
          </a:xfrm>
          <a:prstGeom prst="rect">
            <a:avLst/>
          </a:prstGeom>
        </p:spPr>
        <p:txBody>
          <a:bodyPr wrap="none">
            <a:spAutoFit/>
          </a:bodyPr>
          <a:lstStyle/>
          <a:p>
            <a:pPr algn="ctr">
              <a:spcAft>
                <a:spcPts val="1000"/>
              </a:spcAft>
            </a:pPr>
            <a:r>
              <a:rPr lang="en-US" sz="2400"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Figure 2: Rotating priority bus arbitration</a:t>
            </a:r>
            <a:endParaRPr lang="en-US" sz="2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86773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71D771-54A6-4492-A270-89CFB393A8D2}"/>
              </a:ext>
            </a:extLst>
          </p:cNvPr>
          <p:cNvSpPr/>
          <p:nvPr/>
        </p:nvSpPr>
        <p:spPr>
          <a:xfrm>
            <a:off x="0" y="1"/>
            <a:ext cx="1219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MS">
            <a:extLst>
              <a:ext uri="{FF2B5EF4-FFF2-40B4-BE49-F238E27FC236}">
                <a16:creationId xmlns:a16="http://schemas.microsoft.com/office/drawing/2014/main" id="{A9F09DEC-A4A0-47AA-9C5B-A43F511A5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04111"/>
            <a:ext cx="476251" cy="5537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F6EB4B2-8A2F-49D3-85AE-EC9004D059B5}"/>
              </a:ext>
            </a:extLst>
          </p:cNvPr>
          <p:cNvCxnSpPr/>
          <p:nvPr/>
        </p:nvCxnSpPr>
        <p:spPr>
          <a:xfrm>
            <a:off x="0" y="649605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6D54FCF-1DFE-40F1-8A88-B0786F7A120C}"/>
              </a:ext>
            </a:extLst>
          </p:cNvPr>
          <p:cNvSpPr txBox="1"/>
          <p:nvPr/>
        </p:nvSpPr>
        <p:spPr>
          <a:xfrm>
            <a:off x="619125" y="6419848"/>
            <a:ext cx="2133600"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Bus Arbitration</a:t>
            </a:r>
          </a:p>
        </p:txBody>
      </p:sp>
      <p:sp>
        <p:nvSpPr>
          <p:cNvPr id="3" name="TextBox 2">
            <a:extLst>
              <a:ext uri="{FF2B5EF4-FFF2-40B4-BE49-F238E27FC236}">
                <a16:creationId xmlns:a16="http://schemas.microsoft.com/office/drawing/2014/main" id="{44259090-9C26-402B-B9FD-70B24E2E0D27}"/>
              </a:ext>
            </a:extLst>
          </p:cNvPr>
          <p:cNvSpPr txBox="1"/>
          <p:nvPr/>
        </p:nvSpPr>
        <p:spPr>
          <a:xfrm>
            <a:off x="11344275" y="6434493"/>
            <a:ext cx="704850"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08</a:t>
            </a:r>
          </a:p>
        </p:txBody>
      </p:sp>
      <p:sp>
        <p:nvSpPr>
          <p:cNvPr id="6" name="TextBox 5">
            <a:extLst>
              <a:ext uri="{FF2B5EF4-FFF2-40B4-BE49-F238E27FC236}">
                <a16:creationId xmlns:a16="http://schemas.microsoft.com/office/drawing/2014/main" id="{18AA07D3-61BC-428F-819C-8D81249D8CC7}"/>
              </a:ext>
            </a:extLst>
          </p:cNvPr>
          <p:cNvSpPr txBox="1"/>
          <p:nvPr/>
        </p:nvSpPr>
        <p:spPr>
          <a:xfrm>
            <a:off x="4581524" y="104776"/>
            <a:ext cx="47148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BUS ARBITRATION </a:t>
            </a:r>
            <a:r>
              <a:rPr lang="en-US" sz="2800" b="1" dirty="0" err="1">
                <a:solidFill>
                  <a:schemeClr val="bg1"/>
                </a:solidFill>
                <a:latin typeface="Times New Roman" panose="02020603050405020304" pitchFamily="18" charset="0"/>
                <a:cs typeface="Times New Roman" panose="02020603050405020304" pitchFamily="18" charset="0"/>
              </a:rPr>
              <a:t>cont</a:t>
            </a:r>
            <a:r>
              <a:rPr lang="en-US" sz="2800" b="1" dirty="0">
                <a:solidFill>
                  <a:schemeClr val="bg1"/>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5A6FCDB-C10E-424E-AC5B-E710F7C9E153}"/>
              </a:ext>
            </a:extLst>
          </p:cNvPr>
          <p:cNvSpPr txBox="1"/>
          <p:nvPr/>
        </p:nvSpPr>
        <p:spPr>
          <a:xfrm>
            <a:off x="457200" y="1095375"/>
            <a:ext cx="11382375" cy="156966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Fixed priority or Independent Request method: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each master has a separate pair of bus request and bus grant lines and each pair has a priority assigned to it. The built-in priority decoder within the controller selects the highest priority request and asserts the corresponding bus grant signal.</a:t>
            </a:r>
          </a:p>
        </p:txBody>
      </p:sp>
      <p:pic>
        <p:nvPicPr>
          <p:cNvPr id="9" name="Picture 8">
            <a:extLst>
              <a:ext uri="{FF2B5EF4-FFF2-40B4-BE49-F238E27FC236}">
                <a16:creationId xmlns:a16="http://schemas.microsoft.com/office/drawing/2014/main" id="{A61F4CFA-676C-4BD0-A3C7-9CBC1100CA32}"/>
              </a:ext>
            </a:extLst>
          </p:cNvPr>
          <p:cNvPicPr/>
          <p:nvPr/>
        </p:nvPicPr>
        <p:blipFill rotWithShape="1">
          <a:blip r:embed="rId3">
            <a:extLst>
              <a:ext uri="{28A0092B-C50C-407E-A947-70E740481C1C}">
                <a14:useLocalDpi xmlns:a14="http://schemas.microsoft.com/office/drawing/2010/main" val="0"/>
              </a:ext>
            </a:extLst>
          </a:blip>
          <a:srcRect l="6700" t="5742" r="1542" b="11890"/>
          <a:stretch/>
        </p:blipFill>
        <p:spPr bwMode="auto">
          <a:xfrm>
            <a:off x="3162300" y="2741238"/>
            <a:ext cx="5386912" cy="2966516"/>
          </a:xfrm>
          <a:prstGeom prst="rect">
            <a:avLst/>
          </a:prstGeom>
          <a:noFill/>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id="{0B8EF13A-4AB5-4E4E-993A-4612F9D5110C}"/>
              </a:ext>
            </a:extLst>
          </p:cNvPr>
          <p:cNvSpPr/>
          <p:nvPr/>
        </p:nvSpPr>
        <p:spPr>
          <a:xfrm>
            <a:off x="2753611" y="5685041"/>
            <a:ext cx="6126806" cy="461665"/>
          </a:xfrm>
          <a:prstGeom prst="rect">
            <a:avLst/>
          </a:prstGeom>
        </p:spPr>
        <p:txBody>
          <a:bodyPr wrap="none">
            <a:spAutoFit/>
          </a:bodyPr>
          <a:lstStyle/>
          <a:p>
            <a:pPr algn="ctr">
              <a:spcAft>
                <a:spcPts val="1000"/>
              </a:spcAft>
            </a:pPr>
            <a:r>
              <a:rPr lang="en-US" sz="2400"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Figure 3: Fixed priority bus arbitration method.</a:t>
            </a:r>
            <a:endParaRPr lang="en-US" sz="2400"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11914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4590</Words>
  <Application>Microsoft Office PowerPoint</Application>
  <PresentationFormat>Widescreen</PresentationFormat>
  <Paragraphs>343</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Isaka Mtweve</cp:lastModifiedBy>
  <cp:revision>34</cp:revision>
  <dcterms:created xsi:type="dcterms:W3CDTF">2024-11-15T08:40:33Z</dcterms:created>
  <dcterms:modified xsi:type="dcterms:W3CDTF">2024-11-19T10:37:59Z</dcterms:modified>
</cp:coreProperties>
</file>