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9" r:id="rId3"/>
    <p:sldId id="301" r:id="rId4"/>
    <p:sldId id="302" r:id="rId5"/>
    <p:sldId id="294" r:id="rId6"/>
    <p:sldId id="303" r:id="rId7"/>
    <p:sldId id="299" r:id="rId8"/>
    <p:sldId id="304" r:id="rId9"/>
    <p:sldId id="295" r:id="rId10"/>
    <p:sldId id="300" r:id="rId11"/>
    <p:sldId id="279" r:id="rId12"/>
    <p:sldId id="292" r:id="rId13"/>
    <p:sldId id="296" r:id="rId14"/>
    <p:sldId id="297" r:id="rId15"/>
    <p:sldId id="298" r:id="rId16"/>
    <p:sldId id="293" r:id="rId17"/>
    <p:sldId id="291" r:id="rId18"/>
    <p:sldId id="290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EB69"/>
    <a:srgbClr val="FFFF99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8673" autoAdjust="0"/>
  </p:normalViewPr>
  <p:slideViewPr>
    <p:cSldViewPr snapToGrid="0" showGuides="1">
      <p:cViewPr>
        <p:scale>
          <a:sx n="75" d="100"/>
          <a:sy n="75" d="100"/>
        </p:scale>
        <p:origin x="-12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-3942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de-DE" sz="1200" dirty="0" smtClean="0"/>
              <a:t>Thermopiles: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Bauelemente, die thermische Energie in elektrische Energie umwandeln</a:t>
            </a:r>
          </a:p>
          <a:p>
            <a:pPr marL="0" indent="0">
              <a:buFont typeface="Arial" pitchFamily="34" charset="0"/>
              <a:buNone/>
            </a:pPr>
            <a:endParaRPr kumimoji="1" lang="de-DE" sz="1200" b="0" i="0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200" dirty="0" smtClean="0"/>
              <a:t>Schutz der Privatsphäre</a:t>
            </a:r>
            <a:r>
              <a:rPr lang="de-DE" sz="1200" dirty="0" smtClean="0"/>
              <a:t>:</a:t>
            </a:r>
            <a:r>
              <a:rPr lang="de-DE" sz="1200" baseline="0" dirty="0" smtClean="0"/>
              <a:t>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Verzicht von bildgebenden Sensoren</a:t>
            </a:r>
            <a:endParaRPr lang="de-DE" sz="22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Licht</a:t>
            </a:r>
            <a:r>
              <a:rPr lang="de-DE" baseline="0" dirty="0" smtClean="0"/>
              <a:t> anschalten / Musik anmachen</a:t>
            </a:r>
          </a:p>
          <a:p>
            <a:endParaRPr lang="de-DE" baseline="0" dirty="0" smtClean="0"/>
          </a:p>
          <a:p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colour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Triclops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stereo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cameras</a:t>
            </a:r>
            <a:endParaRPr lang="de-DE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0564" y="1819036"/>
            <a:ext cx="8053177" cy="2542570"/>
          </a:xfrm>
        </p:spPr>
        <p:txBody>
          <a:bodyPr lIns="360000" anchor="t"/>
          <a:lstStyle>
            <a:lvl1pPr algn="ctr">
              <a:lnSpc>
                <a:spcPct val="100000"/>
              </a:lnSpc>
              <a:defRPr sz="2800" smtClean="0"/>
            </a:lvl1pPr>
          </a:lstStyle>
          <a:p>
            <a:r>
              <a:rPr lang="de-DE" dirty="0" smtClean="0"/>
              <a:t>Entwicklung eines Algorithmus zur Erkennung dauerhafter Abweichungen beim jährlichen Datenabgleich zwischen Melde- und Ausländerbehörde unter dem Aspekt des Datenschutzes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Verteidigung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der 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Bachelorarbeit, Benjamin Swiers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034559" y="6518136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Fachbereich Mathematik und Informatik, 12.08.2014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isweb.ulster.ac.uk/~kevin/comcomsurvey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sweb.ulster.ac.uk/~kevin/comcomsurvey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.kinja-img.com/gawker-media/image/upload/s--WB7wQYq6--/c_fit,fl_progressive,q_80,w_636/19gzk7od0artwjpg.jp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pi.de/fileadmin/user_upload/fachgebiete/baudisch/publications/GravitySpace_CHI201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pi.de/fileadmin/user_upload/fachgebiete/baudisch/publications/GravitySpace_CHI2013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isweb.ulster.ac.uk/~kevin/comcomsurvey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x-id.com/web/images/default/02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sweb.ulster.ac.uk/~kevin/comcomsurvey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inghorror.com/content/images/uploads/2010/09/6a0120a85dcdae970b0120a86dac17970b-pi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sites/default/files/scholarly_papers/MatthewMah_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sites/default/files/scholarly_papers/MatthewMah_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 smtClean="0"/>
              <a:t>Seminar – Lokalisierung</a:t>
            </a:r>
            <a:r>
              <a:rPr lang="de-DE" dirty="0"/>
              <a:t>: </a:t>
            </a:r>
            <a:r>
              <a:rPr lang="de-DE" dirty="0" err="1"/>
              <a:t>Inertialsensorik</a:t>
            </a:r>
            <a:r>
              <a:rPr lang="de-DE" dirty="0"/>
              <a:t> und </a:t>
            </a:r>
            <a:r>
              <a:rPr lang="de-DE" dirty="0" smtClean="0"/>
              <a:t>Funksysteme  - 17.06.2015 		</a:t>
            </a:r>
            <a:r>
              <a:rPr lang="de-DE" dirty="0" err="1" smtClean="0"/>
              <a:t>Artemij</a:t>
            </a:r>
            <a:r>
              <a:rPr lang="de-DE" dirty="0" smtClean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Swiers		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46150"/>
            <a:ext cx="8642350" cy="831850"/>
          </a:xfrm>
        </p:spPr>
        <p:txBody>
          <a:bodyPr/>
          <a:lstStyle/>
          <a:p>
            <a:pPr algn="ctr"/>
            <a:r>
              <a:rPr lang="de-DE" dirty="0" smtClean="0"/>
              <a:t>Seminar </a:t>
            </a:r>
            <a:r>
              <a:rPr lang="de-DE" dirty="0"/>
              <a:t>Technische Informatik</a:t>
            </a:r>
            <a:br>
              <a:rPr lang="de-DE" dirty="0"/>
            </a:br>
            <a:r>
              <a:rPr lang="de-DE" sz="1800" dirty="0"/>
              <a:t>Lokalisierung: </a:t>
            </a:r>
            <a:r>
              <a:rPr lang="de-DE" sz="1800" dirty="0" err="1"/>
              <a:t>Inertialsensorik</a:t>
            </a:r>
            <a:r>
              <a:rPr lang="de-DE" sz="1800" dirty="0"/>
              <a:t> und Funksysteme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324100"/>
            <a:ext cx="8642350" cy="4157663"/>
          </a:xfrm>
        </p:spPr>
        <p:txBody>
          <a:bodyPr/>
          <a:lstStyle/>
          <a:p>
            <a:endParaRPr lang="de-DE" sz="2400" dirty="0" smtClean="0"/>
          </a:p>
          <a:p>
            <a:endParaRPr lang="de-DE" sz="2400" dirty="0" smtClean="0"/>
          </a:p>
          <a:p>
            <a:pPr algn="ctr"/>
            <a:r>
              <a:rPr lang="de-DE" sz="3600" dirty="0" smtClean="0"/>
              <a:t>Ist </a:t>
            </a:r>
            <a:r>
              <a:rPr lang="de-DE" sz="3600" dirty="0"/>
              <a:t>eine Lokalisierung auch ohne zusätzliche Hardware an einer Person möglich?</a:t>
            </a:r>
            <a:endParaRPr lang="de-DE" sz="36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</a:t>
            </a:r>
            <a:r>
              <a:rPr lang="de-DE" dirty="0" err="1"/>
              <a:t>Swiers</a:t>
            </a: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smtClean="0"/>
              <a:t>UWB </a:t>
            </a:r>
            <a:r>
              <a:rPr lang="en-US" sz="1800" dirty="0" err="1" smtClean="0"/>
              <a:t>vs</a:t>
            </a:r>
            <a:r>
              <a:rPr lang="en-US" sz="1800" dirty="0" smtClean="0"/>
              <a:t> Wi-Fi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714376"/>
            <a:ext cx="8642350" cy="5638799"/>
          </a:xfrm>
        </p:spPr>
        <p:txBody>
          <a:bodyPr/>
          <a:lstStyle/>
          <a:p>
            <a:endParaRPr lang="de-DE" sz="2200" b="1" dirty="0"/>
          </a:p>
          <a:p>
            <a:r>
              <a:rPr lang="de-DE" sz="2200" dirty="0" smtClean="0">
                <a:solidFill>
                  <a:srgbClr val="FF0000"/>
                </a:solidFill>
              </a:rPr>
              <a:t>Kehrseiten: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Keine einheitliche Detektion von</a:t>
            </a:r>
          </a:p>
          <a:p>
            <a:r>
              <a:rPr lang="de-DE" sz="2200" dirty="0" smtClean="0">
                <a:solidFill>
                  <a:srgbClr val="FF0000"/>
                </a:solidFill>
              </a:rPr>
              <a:t>Objekten sowie zur Verarbeitung der</a:t>
            </a:r>
          </a:p>
          <a:p>
            <a:r>
              <a:rPr lang="de-DE" sz="2200" dirty="0" smtClean="0">
                <a:solidFill>
                  <a:srgbClr val="FF0000"/>
                </a:solidFill>
              </a:rPr>
              <a:t>Signale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Oftmals wird eine Lerndatenbank</a:t>
            </a:r>
          </a:p>
          <a:p>
            <a:r>
              <a:rPr lang="de-DE" sz="2200" dirty="0">
                <a:solidFill>
                  <a:srgbClr val="FF0000"/>
                </a:solidFill>
              </a:rPr>
              <a:t>b</a:t>
            </a:r>
            <a:r>
              <a:rPr lang="de-DE" sz="2200" dirty="0" smtClean="0">
                <a:solidFill>
                  <a:srgbClr val="FF0000"/>
                </a:solidFill>
              </a:rPr>
              <a:t>enötigt, bevor eine Lokalisierung</a:t>
            </a:r>
          </a:p>
          <a:p>
            <a:r>
              <a:rPr lang="de-DE" sz="2200" dirty="0">
                <a:solidFill>
                  <a:srgbClr val="FF0000"/>
                </a:solidFill>
              </a:rPr>
              <a:t>v</a:t>
            </a:r>
            <a:r>
              <a:rPr lang="de-DE" sz="2200" dirty="0" smtClean="0">
                <a:solidFill>
                  <a:srgbClr val="FF0000"/>
                </a:solidFill>
              </a:rPr>
              <a:t>onstattengehen kann</a:t>
            </a:r>
          </a:p>
          <a:p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 smtClean="0">
              <a:solidFill>
                <a:srgbClr val="FF0000"/>
              </a:solidFill>
            </a:endParaRPr>
          </a:p>
          <a:p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 smtClean="0">
              <a:solidFill>
                <a:srgbClr val="FF0000"/>
              </a:solidFill>
            </a:endParaRPr>
          </a:p>
          <a:p>
            <a:endParaRPr lang="de-DE" sz="2200" dirty="0">
              <a:solidFill>
                <a:srgbClr val="FF0000"/>
              </a:solidFill>
            </a:endParaRPr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38225"/>
            <a:ext cx="35814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311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Passive </a:t>
            </a:r>
            <a:r>
              <a:rPr lang="en-US" sz="1800" dirty="0" err="1" smtClean="0"/>
              <a:t>Infrarot-Lokalisierung</a:t>
            </a:r>
            <a:r>
              <a:rPr lang="en-US" sz="1800" dirty="0" smtClean="0"/>
              <a:t> (PIL)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856288"/>
          </a:xfrm>
        </p:spPr>
        <p:txBody>
          <a:bodyPr/>
          <a:lstStyle/>
          <a:p>
            <a:pPr marL="342900" indent="-342900">
              <a:buAutoNum type="arabicPeriod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Basiert auf Körperwärmestrahlung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Detektion durch Thermopiles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Mehrere Sensoren im Raum</a:t>
            </a:r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Genauigkeit: +- 30 cm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Vorteile</a:t>
            </a:r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Schutz der Privatsphäre</a:t>
            </a:r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Kostengünstig</a:t>
            </a:r>
          </a:p>
          <a:p>
            <a:pPr lvl="1" indent="0">
              <a:buNone/>
            </a:pPr>
            <a:endParaRPr lang="de-DE" sz="2200" dirty="0" smtClean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scisweb.ulster.ac.uk/~kevin/comcomsurvey.pdf</a:t>
            </a:r>
            <a:r>
              <a:rPr lang="de-DE" sz="900" dirty="0" smtClean="0"/>
              <a:t> </a:t>
            </a:r>
            <a:endParaRPr lang="de-DE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007269"/>
            <a:ext cx="3257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152400" y="2438202"/>
            <a:ext cx="2501900" cy="100528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Objekterkennung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urch Sensoren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086100" y="3144044"/>
            <a:ext cx="2070100" cy="1085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Winkel-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bestimmung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654675" y="3686572"/>
            <a:ext cx="2952750" cy="11358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Positions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bestimmung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durch Triangulation</a:t>
            </a: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5165725" y="390961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79700" y="314404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2" descr="C:\Benny\Uni\Master\2. Semester\Seminar - Technische Informatik\Ausarbeitung-Seminar-TI\ausarbeitung\pictures\triangul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4913313"/>
            <a:ext cx="25336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509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Differential </a:t>
            </a:r>
            <a:r>
              <a:rPr lang="en-US" sz="1800" dirty="0" smtClean="0"/>
              <a:t>Air Pressure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Basiert auf den Luftdruckschwankungen, die durch Personen ausgelöst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Wird in Klimaanlage integriert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 gering, da lediglich Öffnen/ Schließen von Türen erkannt wird </a:t>
            </a: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Alternative: Bewegungssensoren, die den Weg einer Person registrieren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 gering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scisweb.ulster.ac.uk/~kevin/comcomsurvey.pdf</a:t>
            </a:r>
            <a:r>
              <a:rPr lang="de-DE" sz="900" dirty="0" smtClean="0"/>
              <a:t>  </a:t>
            </a:r>
            <a:endParaRPr lang="de-DE" sz="22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3111500"/>
            <a:ext cx="48291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31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Physical contact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Verschiedene Arten zur Detektion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Piezoelemente auf dem Boden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Kapazitätsänderungen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Kameras (nächste Folie)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Sensoren müssen im Boden verlegt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Möglichkeiten: 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Lokalisierung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Tracking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Schritterkennung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Erkennen von Stürzen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Interaktion mit dem Boden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Abhängig von # Sensoren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Laufend vs. stehend</a:t>
            </a:r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i.kinja-img.com/gawker-media/image/upload/s-</a:t>
            </a:r>
            <a:r>
              <a:rPr lang="de-DE" sz="900" dirty="0">
                <a:hlinkClick r:id="rId3"/>
              </a:rPr>
              <a:t>-WB7wQYq6--/</a:t>
            </a:r>
            <a:r>
              <a:rPr lang="de-DE" sz="900" dirty="0" smtClean="0">
                <a:hlinkClick r:id="rId3"/>
              </a:rPr>
              <a:t>c_fit,fl_progressive,q_80,w_636/19gzk7od0artwjpg.jpg</a:t>
            </a:r>
            <a:endParaRPr lang="de-DE" sz="900" dirty="0" smtClean="0"/>
          </a:p>
          <a:p>
            <a:pPr lvl="1" indent="0">
              <a:buNone/>
            </a:pPr>
            <a:endParaRPr lang="de-DE" sz="90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5" y="2895600"/>
            <a:ext cx="4676275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GravitySpace</a:t>
            </a:r>
            <a:r>
              <a:rPr lang="en-US" sz="1800" dirty="0"/>
              <a:t> </a:t>
            </a:r>
            <a:r>
              <a:rPr lang="en-US" sz="1800" dirty="0" smtClean="0"/>
              <a:t>(HPI)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7911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Nutze die Tatsache aus, dass ein Objekte unter Druck verschiedene Abdrücke hinterlässt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Glasboden, unter dem Kameras angebracht sind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Möglichkeiten: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Lokalisierung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Tracking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Interaktion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Identifikation</a:t>
            </a:r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lvl="1" indent="0">
              <a:buNone/>
            </a:pPr>
            <a:endParaRPr lang="de-DE" sz="900" dirty="0"/>
          </a:p>
          <a:p>
            <a:pPr lvl="1" indent="0">
              <a:buNone/>
            </a:pPr>
            <a:endParaRPr lang="de-DE" sz="900" dirty="0" smtClean="0"/>
          </a:p>
          <a:p>
            <a:pPr lvl="1" indent="0">
              <a:buNone/>
            </a:pPr>
            <a:endParaRPr lang="de-DE" sz="900" dirty="0" smtClean="0"/>
          </a:p>
          <a:p>
            <a:pPr lvl="1" indent="0">
              <a:buNone/>
            </a:pPr>
            <a:endParaRPr lang="de-DE" sz="900" dirty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https://</a:t>
            </a:r>
            <a:r>
              <a:rPr lang="de-DE" sz="900" dirty="0" smtClean="0">
                <a:hlinkClick r:id="rId3"/>
              </a:rPr>
              <a:t>hpi.de/fileadmin/user_upload/fachgebiete/baudisch/publications/GravitySpace_CHI2013.pdf</a:t>
            </a:r>
            <a:r>
              <a:rPr lang="de-DE" sz="900" dirty="0" smtClean="0"/>
              <a:t> </a:t>
            </a:r>
            <a:endParaRPr lang="de-DE" sz="900" dirty="0">
              <a:solidFill>
                <a:srgbClr val="FF0000"/>
              </a:solidFill>
            </a:endParaRPr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15" y="2399658"/>
            <a:ext cx="5457173" cy="373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45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GravitySpace</a:t>
            </a:r>
            <a:r>
              <a:rPr lang="en-US" sz="1800" dirty="0"/>
              <a:t> </a:t>
            </a:r>
            <a:r>
              <a:rPr lang="en-US" sz="1800" dirty="0" smtClean="0"/>
              <a:t>(HPI)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8673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r>
              <a:rPr lang="de-DE" sz="900" dirty="0">
                <a:hlinkClick r:id="rId3"/>
              </a:rPr>
              <a:t>https://</a:t>
            </a:r>
            <a:r>
              <a:rPr lang="de-DE" sz="900" dirty="0" smtClean="0">
                <a:hlinkClick r:id="rId3"/>
              </a:rPr>
              <a:t>hpi.de/fileadmin/user_upload/fachgebiete/baudisch/publications/GravitySpace_CHI2013.pdf</a:t>
            </a:r>
            <a:r>
              <a:rPr lang="de-DE" sz="900" dirty="0" smtClean="0"/>
              <a:t> </a:t>
            </a:r>
            <a:endParaRPr lang="de-DE" sz="22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2" y="746124"/>
            <a:ext cx="4178194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72" y="3844923"/>
            <a:ext cx="4685179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winkelte Verbindung 2"/>
          <p:cNvCxnSpPr/>
          <p:nvPr/>
        </p:nvCxnSpPr>
        <p:spPr bwMode="auto">
          <a:xfrm>
            <a:off x="2425700" y="3714746"/>
            <a:ext cx="1358903" cy="1116000"/>
          </a:xfrm>
          <a:prstGeom prst="bentConnector3">
            <a:avLst>
              <a:gd name="adj1" fmla="val -467"/>
            </a:avLst>
          </a:prstGeom>
          <a:ln w="76200"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27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Computer-Vision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82453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Lokalisierung und Tracking durch Kameras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Intelligente Umgebung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Auslösen von Ereignissen auf Grundlage der Position bzw. des Verhaltens einer Person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 ca. 10 cm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Aufbau: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verschiedene Kameras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Pro Kamera ein PC + PC für Tracking</a:t>
            </a:r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scisweb.ulster.ac.uk/~kevin/comcomsurvey.pdf</a:t>
            </a:r>
            <a:r>
              <a:rPr lang="de-DE" sz="900" dirty="0" smtClean="0"/>
              <a:t>  </a:t>
            </a:r>
            <a:endParaRPr lang="de-DE" sz="900" dirty="0">
              <a:solidFill>
                <a:srgbClr val="FF0000"/>
              </a:solidFill>
            </a:endParaRPr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167062"/>
            <a:ext cx="3133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853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r>
              <a:rPr lang="de-DE" sz="2200" dirty="0" smtClean="0"/>
              <a:t>1) Gabriel </a:t>
            </a:r>
            <a:r>
              <a:rPr lang="de-DE" sz="2200" dirty="0" err="1" smtClean="0"/>
              <a:t>Deak</a:t>
            </a:r>
            <a:r>
              <a:rPr lang="de-DE" sz="2200" dirty="0" smtClean="0"/>
              <a:t>, </a:t>
            </a:r>
            <a:r>
              <a:rPr lang="de-DE" sz="2200" dirty="0"/>
              <a:t>Kevin Curran, Joan </a:t>
            </a:r>
            <a:r>
              <a:rPr lang="de-DE" sz="2200" dirty="0" err="1" smtClean="0"/>
              <a:t>Condell</a:t>
            </a:r>
            <a:r>
              <a:rPr lang="de-DE" sz="2200" dirty="0" smtClean="0"/>
              <a:t>, Intelligent Systems</a:t>
            </a:r>
          </a:p>
          <a:p>
            <a:r>
              <a:rPr lang="de-DE" sz="2200" dirty="0" smtClean="0"/>
              <a:t>    </a:t>
            </a:r>
            <a:r>
              <a:rPr lang="de-DE" sz="2200" dirty="0"/>
              <a:t>Research </a:t>
            </a:r>
            <a:r>
              <a:rPr lang="de-DE" sz="2200" dirty="0" err="1"/>
              <a:t>Centre</a:t>
            </a:r>
            <a:r>
              <a:rPr lang="de-DE" sz="2200" dirty="0"/>
              <a:t>, University </a:t>
            </a:r>
            <a:r>
              <a:rPr lang="de-DE" sz="2200" dirty="0" err="1"/>
              <a:t>of</a:t>
            </a:r>
            <a:r>
              <a:rPr lang="de-DE" sz="2200" dirty="0"/>
              <a:t> Ulster, </a:t>
            </a:r>
            <a:r>
              <a:rPr lang="de-DE" sz="2200" dirty="0" err="1"/>
              <a:t>Derry</a:t>
            </a:r>
            <a:r>
              <a:rPr lang="de-DE" sz="2200" dirty="0"/>
              <a:t>, N. </a:t>
            </a:r>
            <a:r>
              <a:rPr lang="de-DE" sz="2200" dirty="0" err="1"/>
              <a:t>Ireland</a:t>
            </a:r>
            <a:r>
              <a:rPr lang="de-DE" sz="2200" dirty="0"/>
              <a:t> BT48 7JL,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UK</a:t>
            </a:r>
          </a:p>
          <a:p>
            <a:r>
              <a:rPr lang="de-DE" sz="2200" dirty="0" smtClean="0"/>
              <a:t>2) Jürgen Kemper, Institut für Roboterforschung, Technische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Universität Dortmund</a:t>
            </a:r>
          </a:p>
          <a:p>
            <a:r>
              <a:rPr lang="de-DE" sz="2200" dirty="0" smtClean="0"/>
              <a:t>3) Philipp </a:t>
            </a:r>
            <a:r>
              <a:rPr lang="de-DE" sz="2200" dirty="0" err="1"/>
              <a:t>Leusmann</a:t>
            </a:r>
            <a:r>
              <a:rPr lang="de-DE" sz="2200" dirty="0"/>
              <a:t>, Christian </a:t>
            </a:r>
            <a:r>
              <a:rPr lang="de-DE" sz="2200" dirty="0" err="1" smtClean="0"/>
              <a:t>Möllering</a:t>
            </a:r>
            <a:r>
              <a:rPr lang="de-DE" sz="2200" dirty="0" smtClean="0"/>
              <a:t>,, Lars </a:t>
            </a:r>
            <a:r>
              <a:rPr lang="de-DE" sz="2200" dirty="0"/>
              <a:t>Klack, Kai </a:t>
            </a:r>
            <a:r>
              <a:rPr lang="de-DE" sz="2200" dirty="0" err="1"/>
              <a:t>Kasugai</a:t>
            </a:r>
            <a:r>
              <a:rPr lang="de-DE" sz="2200" dirty="0"/>
              <a:t>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Martina </a:t>
            </a:r>
            <a:r>
              <a:rPr lang="de-DE" sz="2200" dirty="0" err="1" smtClean="0"/>
              <a:t>Ziefl</a:t>
            </a:r>
            <a:r>
              <a:rPr lang="de-DE" sz="2200" dirty="0" smtClean="0"/>
              <a:t>, </a:t>
            </a:r>
            <a:r>
              <a:rPr lang="de-DE" sz="2200" dirty="0" err="1" smtClean="0"/>
              <a:t>eHealth</a:t>
            </a:r>
            <a:r>
              <a:rPr lang="de-DE" sz="2200" dirty="0" smtClean="0"/>
              <a:t> </a:t>
            </a:r>
            <a:r>
              <a:rPr lang="de-DE" sz="2200" dirty="0"/>
              <a:t>Group, </a:t>
            </a:r>
            <a:r>
              <a:rPr lang="de-DE" sz="2200" dirty="0" err="1"/>
              <a:t>HumTec</a:t>
            </a:r>
            <a:r>
              <a:rPr lang="de-DE" sz="2200" dirty="0"/>
              <a:t> / Communication </a:t>
            </a:r>
            <a:r>
              <a:rPr lang="de-DE" sz="2200" dirty="0" smtClean="0"/>
              <a:t>Science </a:t>
            </a:r>
          </a:p>
          <a:p>
            <a:r>
              <a:rPr lang="de-DE" sz="2200" dirty="0" smtClean="0"/>
              <a:t>    RWTH Aachen University, Aachen, Germany</a:t>
            </a:r>
          </a:p>
          <a:p>
            <a:r>
              <a:rPr lang="de-DE" sz="2200" dirty="0"/>
              <a:t>4) Alan </a:t>
            </a:r>
            <a:r>
              <a:rPr lang="de-DE" sz="2200" dirty="0" err="1"/>
              <a:t>Bränzel</a:t>
            </a:r>
            <a:r>
              <a:rPr lang="de-DE" sz="2200" dirty="0"/>
              <a:t>, Christian Holz, Daniel Hoffmann, Dominik Schmidt</a:t>
            </a:r>
            <a:r>
              <a:rPr lang="de-DE" sz="2200" dirty="0" smtClean="0"/>
              <a:t>,</a:t>
            </a:r>
          </a:p>
          <a:p>
            <a:r>
              <a:rPr lang="de-DE" sz="2200" dirty="0" smtClean="0"/>
              <a:t>    Marius </a:t>
            </a:r>
            <a:r>
              <a:rPr lang="de-DE" sz="2200" dirty="0" err="1" smtClean="0"/>
              <a:t>Knaust</a:t>
            </a:r>
            <a:r>
              <a:rPr lang="de-DE" sz="2200" dirty="0" smtClean="0"/>
              <a:t>, Patrick </a:t>
            </a:r>
            <a:r>
              <a:rPr lang="de-DE" sz="2200" dirty="0" err="1"/>
              <a:t>Lühne</a:t>
            </a:r>
            <a:r>
              <a:rPr lang="de-DE" sz="2200" dirty="0"/>
              <a:t>, René </a:t>
            </a:r>
            <a:r>
              <a:rPr lang="de-DE" sz="2200" dirty="0" err="1"/>
              <a:t>Meusel</a:t>
            </a:r>
            <a:r>
              <a:rPr lang="de-DE" sz="2200" dirty="0"/>
              <a:t>, Stephan Richter</a:t>
            </a:r>
            <a:r>
              <a:rPr lang="de-DE" sz="2200" dirty="0" smtClean="0"/>
              <a:t>,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</a:t>
            </a:r>
            <a:r>
              <a:rPr lang="de-DE" sz="2200" dirty="0"/>
              <a:t>Patrick </a:t>
            </a:r>
            <a:r>
              <a:rPr lang="de-DE" sz="2200" dirty="0" err="1" smtClean="0"/>
              <a:t>Baudisch</a:t>
            </a:r>
            <a:r>
              <a:rPr lang="de-DE" sz="2200" dirty="0" smtClean="0"/>
              <a:t>, Hasso </a:t>
            </a:r>
            <a:r>
              <a:rPr lang="de-DE" sz="2200" dirty="0"/>
              <a:t>Plattner Institute, Potsdam, </a:t>
            </a:r>
            <a:r>
              <a:rPr lang="de-DE" sz="2200" dirty="0" smtClean="0"/>
              <a:t>Germany</a:t>
            </a:r>
          </a:p>
          <a:p>
            <a:r>
              <a:rPr lang="de-DE" sz="2200" dirty="0" smtClean="0"/>
              <a:t>5) </a:t>
            </a:r>
            <a:r>
              <a:rPr lang="en-US" sz="2200" dirty="0" err="1"/>
              <a:t>Peng</a:t>
            </a:r>
            <a:r>
              <a:rPr lang="en-US" sz="2200" dirty="0"/>
              <a:t> </a:t>
            </a:r>
            <a:r>
              <a:rPr lang="en-US" sz="2200" dirty="0" err="1"/>
              <a:t>Duan</a:t>
            </a:r>
            <a:r>
              <a:rPr lang="en-US" sz="2200" dirty="0"/>
              <a:t>, </a:t>
            </a:r>
            <a:r>
              <a:rPr lang="en-US" sz="2200" dirty="0" err="1"/>
              <a:t>Guohui</a:t>
            </a:r>
            <a:r>
              <a:rPr lang="en-US" sz="2200" dirty="0"/>
              <a:t> </a:t>
            </a:r>
            <a:r>
              <a:rPr lang="en-US" sz="2200" dirty="0" err="1"/>
              <a:t>Tian</a:t>
            </a:r>
            <a:r>
              <a:rPr lang="en-US" sz="2200" dirty="0"/>
              <a:t>* and Wei </a:t>
            </a:r>
            <a:r>
              <a:rPr lang="en-US" sz="2200" dirty="0" smtClean="0"/>
              <a:t>Zhang, School </a:t>
            </a:r>
            <a:r>
              <a:rPr lang="en-US" sz="2200" dirty="0"/>
              <a:t>of Control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Science </a:t>
            </a:r>
            <a:r>
              <a:rPr lang="en-US" sz="2200" dirty="0"/>
              <a:t>and </a:t>
            </a:r>
            <a:r>
              <a:rPr lang="en-US" sz="2200" dirty="0" smtClean="0"/>
              <a:t>Engineering, Shandong </a:t>
            </a:r>
            <a:r>
              <a:rPr lang="en-US" sz="2200" dirty="0"/>
              <a:t>University, Jinan, 250061,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P.R</a:t>
            </a:r>
            <a:r>
              <a:rPr lang="en-US" sz="2200" dirty="0"/>
              <a:t>. </a:t>
            </a:r>
            <a:r>
              <a:rPr lang="en-US" sz="2200" dirty="0" smtClean="0"/>
              <a:t>China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152446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719763"/>
          </a:xfrm>
        </p:spPr>
        <p:txBody>
          <a:bodyPr/>
          <a:lstStyle/>
          <a:p>
            <a:r>
              <a:rPr lang="de-DE" sz="2200" dirty="0"/>
              <a:t>6) Matthew </a:t>
            </a:r>
            <a:r>
              <a:rPr lang="de-DE" sz="2200" dirty="0" err="1" smtClean="0"/>
              <a:t>Mah</a:t>
            </a:r>
            <a:r>
              <a:rPr lang="de-DE" sz="2200" dirty="0" smtClean="0"/>
              <a:t>, University </a:t>
            </a:r>
            <a:r>
              <a:rPr lang="de-DE" sz="2200" dirty="0" err="1" smtClean="0"/>
              <a:t>of</a:t>
            </a:r>
            <a:r>
              <a:rPr lang="de-DE" sz="2200" dirty="0" smtClean="0"/>
              <a:t> Maryland, 2007</a:t>
            </a:r>
          </a:p>
          <a:p>
            <a:r>
              <a:rPr lang="de-DE" sz="2200" dirty="0"/>
              <a:t>7) </a:t>
            </a:r>
            <a:r>
              <a:rPr lang="de-DE" sz="2200" dirty="0" err="1"/>
              <a:t>Jihoon</a:t>
            </a:r>
            <a:r>
              <a:rPr lang="de-DE" sz="2200" dirty="0"/>
              <a:t> Hong &amp; </a:t>
            </a:r>
            <a:r>
              <a:rPr lang="de-DE" sz="2200" dirty="0" err="1" smtClean="0"/>
              <a:t>Tomoaki</a:t>
            </a:r>
            <a:r>
              <a:rPr lang="de-DE" sz="2200" dirty="0" smtClean="0"/>
              <a:t> </a:t>
            </a:r>
            <a:r>
              <a:rPr lang="de-DE" sz="2200" dirty="0" err="1" smtClean="0"/>
              <a:t>Ohtsuki</a:t>
            </a:r>
            <a:r>
              <a:rPr lang="de-DE" sz="2200" dirty="0" smtClean="0"/>
              <a:t>, </a:t>
            </a:r>
            <a:r>
              <a:rPr lang="de-DE" sz="2200" dirty="0" err="1" smtClean="0"/>
              <a:t>UbiComp</a:t>
            </a:r>
            <a:r>
              <a:rPr lang="de-DE" sz="2200" dirty="0"/>
              <a:t> </a:t>
            </a:r>
            <a:r>
              <a:rPr lang="de-DE" sz="2200" dirty="0" smtClean="0"/>
              <a:t>’13, </a:t>
            </a:r>
            <a:r>
              <a:rPr lang="de-DE" sz="2200" dirty="0" err="1" smtClean="0"/>
              <a:t>Zurich</a:t>
            </a:r>
            <a:endParaRPr lang="de-DE" sz="2200" dirty="0" smtClean="0"/>
          </a:p>
          <a:p>
            <a:r>
              <a:rPr lang="de-DE" sz="2200" dirty="0"/>
              <a:t>8) Brent Schiller, </a:t>
            </a:r>
            <a:r>
              <a:rPr lang="de-DE" sz="2200" dirty="0" smtClean="0"/>
              <a:t>Shan Lin </a:t>
            </a:r>
            <a:r>
              <a:rPr lang="de-DE" sz="2200" dirty="0"/>
              <a:t>&amp; Kin </a:t>
            </a:r>
            <a:r>
              <a:rPr lang="de-DE" sz="2200" dirty="0" err="1"/>
              <a:t>Sum</a:t>
            </a:r>
            <a:r>
              <a:rPr lang="de-DE" sz="2200" dirty="0"/>
              <a:t> Liu, Jie </a:t>
            </a:r>
            <a:r>
              <a:rPr lang="de-DE" sz="2200" dirty="0" smtClean="0"/>
              <a:t>Gao, </a:t>
            </a:r>
            <a:r>
              <a:rPr lang="de-DE" sz="2200" dirty="0" err="1" smtClean="0"/>
              <a:t>Stony</a:t>
            </a:r>
            <a:r>
              <a:rPr lang="de-DE" sz="2200" dirty="0" smtClean="0"/>
              <a:t> Brook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University, New York</a:t>
            </a:r>
          </a:p>
          <a:p>
            <a:r>
              <a:rPr lang="de-DE" sz="2200" dirty="0" smtClean="0"/>
              <a:t>9) </a:t>
            </a:r>
            <a:r>
              <a:rPr lang="fi-FI" sz="2200" dirty="0" smtClean="0"/>
              <a:t>Tero Kivimäki</a:t>
            </a:r>
            <a:r>
              <a:rPr lang="fi-FI" sz="2200" dirty="0"/>
              <a:t>, Timo Vuorela, Pekka Peltola &amp; Jukka </a:t>
            </a:r>
            <a:r>
              <a:rPr lang="fi-FI" sz="2200" dirty="0" smtClean="0"/>
              <a:t>Vanhala, </a:t>
            </a:r>
          </a:p>
          <a:p>
            <a:r>
              <a:rPr lang="fi-FI" sz="2200" dirty="0"/>
              <a:t> </a:t>
            </a:r>
            <a:r>
              <a:rPr lang="fi-FI" sz="2200" dirty="0" smtClean="0"/>
              <a:t>    International Journal of Smart Home, Vol. 8, 2014</a:t>
            </a:r>
          </a:p>
          <a:p>
            <a:r>
              <a:rPr lang="fi-FI" sz="2200" dirty="0"/>
              <a:t>10) Nasrullah Pirzada , M Yunus Nayan, </a:t>
            </a:r>
            <a:r>
              <a:rPr lang="fi-FI" sz="2200" dirty="0" smtClean="0"/>
              <a:t>Fazli Subhan</a:t>
            </a:r>
            <a:r>
              <a:rPr lang="fi-FI" sz="2200" dirty="0"/>
              <a:t>, M Fadzil </a:t>
            </a:r>
            <a:endParaRPr lang="fi-FI" sz="2200" dirty="0" smtClean="0"/>
          </a:p>
          <a:p>
            <a:r>
              <a:rPr lang="fi-FI" sz="2200" dirty="0"/>
              <a:t> </a:t>
            </a:r>
            <a:r>
              <a:rPr lang="fi-FI" sz="2200" dirty="0" smtClean="0"/>
              <a:t>     Hassan</a:t>
            </a:r>
            <a:r>
              <a:rPr lang="fi-FI" sz="2200" dirty="0"/>
              <a:t>, Muhammad Amir </a:t>
            </a:r>
            <a:r>
              <a:rPr lang="fi-FI" sz="2200" dirty="0" smtClean="0"/>
              <a:t>Khan, ICIMTR 2013, Malaysia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8477108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Aufbau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Einführung von zwei Begriffen, aktive &amp; passive Lokalisierung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Überblick über eingesetzte Methoden in beiden Bereichen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Vorstellung von Methoden zur passiven Lokalisierung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Wi-Fi-Netzwerke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UWB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Passive Infrarot-Lokalisierung </a:t>
            </a:r>
            <a:endParaRPr lang="de-DE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Differential Air </a:t>
            </a:r>
            <a:r>
              <a:rPr lang="de-DE" sz="2200" dirty="0" err="1"/>
              <a:t>Pressure</a:t>
            </a:r>
            <a:endParaRPr lang="de-DE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Drucksensoren/ </a:t>
            </a:r>
            <a:r>
              <a:rPr lang="de-DE" sz="2200" dirty="0" err="1" smtClean="0"/>
              <a:t>Physical</a:t>
            </a:r>
            <a:r>
              <a:rPr lang="de-DE" sz="2200" dirty="0" smtClean="0"/>
              <a:t> </a:t>
            </a:r>
            <a:r>
              <a:rPr lang="de-DE" sz="2200" dirty="0" err="1" smtClean="0"/>
              <a:t>Contact</a:t>
            </a:r>
            <a:endParaRPr lang="de-DE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571456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Aktive</a:t>
            </a:r>
            <a:r>
              <a:rPr lang="en-US" sz="1800" dirty="0" smtClean="0"/>
              <a:t> </a:t>
            </a:r>
            <a:r>
              <a:rPr lang="en-US" sz="1800" dirty="0" err="1" smtClean="0"/>
              <a:t>Lokalisierung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8292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Benötigen eine aktive Mitwirkung des Nutzers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Z.B. Tragen eines Geräts, Chips etc.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Probleme: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Nicht immer ist ein Tragen des Gerätes möglich (brennendes Gebäude)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>
                <a:solidFill>
                  <a:srgbClr val="FF0000"/>
                </a:solidFill>
              </a:rPr>
              <a:t>Bequemlichkeit der Personen</a:t>
            </a:r>
          </a:p>
          <a:p>
            <a:pPr lvl="1" indent="0">
              <a:buNone/>
            </a:pPr>
            <a:endParaRPr lang="de-DE" sz="2200" dirty="0" smtClean="0"/>
          </a:p>
          <a:p>
            <a:pPr lvl="1" indent="0">
              <a:buNone/>
            </a:pPr>
            <a:r>
              <a:rPr lang="de-DE" sz="900" dirty="0"/>
              <a:t>Quelle</a:t>
            </a:r>
            <a:r>
              <a:rPr lang="de-DE" sz="900" dirty="0" smtClean="0"/>
              <a:t>: </a:t>
            </a:r>
            <a:r>
              <a:rPr lang="de-DE" sz="900" dirty="0" smtClean="0">
                <a:hlinkClick r:id="rId3"/>
              </a:rPr>
              <a:t>http</a:t>
            </a:r>
            <a:r>
              <a:rPr lang="de-DE" sz="900">
                <a:hlinkClick r:id="rId3"/>
              </a:rPr>
              <a:t>://</a:t>
            </a:r>
            <a:r>
              <a:rPr lang="de-DE" sz="900" smtClean="0">
                <a:hlinkClick r:id="rId3"/>
              </a:rPr>
              <a:t>www.nx-id.com/web/images/default/02.jpg</a:t>
            </a:r>
            <a:endParaRPr lang="de-DE" sz="900" smtClean="0"/>
          </a:p>
          <a:p>
            <a:pPr lvl="1" indent="0">
              <a:buNone/>
            </a:pPr>
            <a:endParaRPr lang="de-DE" sz="900" dirty="0" smtClean="0"/>
          </a:p>
          <a:p>
            <a:pPr lvl="1" indent="0">
              <a:buNone/>
            </a:pPr>
            <a:endParaRPr lang="de-DE" sz="2200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047875"/>
            <a:ext cx="1841500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1219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smtClean="0"/>
              <a:t>Passive </a:t>
            </a:r>
            <a:r>
              <a:rPr lang="en-US" sz="1800" dirty="0" err="1" smtClean="0"/>
              <a:t>Lokalisierung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Keine aktive Mitwirkung der Teilnehmer notwendig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-&gt; Benutzerfreundlich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Ebenfalls neue Anwendungsgebiete, wie z.B. Haussicherheit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scisweb.ulster.ac.uk/~kevin/comcomsurvey.pdf</a:t>
            </a:r>
            <a:endParaRPr lang="de-DE" sz="900" dirty="0" smtClean="0"/>
          </a:p>
          <a:p>
            <a:pPr lvl="1" indent="0">
              <a:buNone/>
            </a:pPr>
            <a:endParaRPr lang="de-DE" sz="2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700"/>
            <a:ext cx="9053068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796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smtClean="0"/>
              <a:t>(Wi-Fi-Networks)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Menschlicher Körper beeinflusst Radiosignale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smtClean="0"/>
              <a:t>D</a:t>
            </a:r>
            <a:r>
              <a:rPr lang="de-DE" sz="2200" dirty="0" smtClean="0"/>
              <a:t>(</a:t>
            </a:r>
            <a:r>
              <a:rPr lang="de-DE" sz="2200" dirty="0" err="1" smtClean="0"/>
              <a:t>evice</a:t>
            </a:r>
            <a:r>
              <a:rPr lang="de-DE" sz="2200" dirty="0" smtClean="0"/>
              <a:t>) </a:t>
            </a:r>
            <a:r>
              <a:rPr lang="de-DE" sz="2200" b="1" dirty="0" smtClean="0"/>
              <a:t>F</a:t>
            </a:r>
            <a:r>
              <a:rPr lang="de-DE" sz="2200" dirty="0" smtClean="0"/>
              <a:t>(</a:t>
            </a:r>
            <a:r>
              <a:rPr lang="de-DE" sz="2200" dirty="0" err="1" smtClean="0"/>
              <a:t>ree</a:t>
            </a:r>
            <a:r>
              <a:rPr lang="de-DE" sz="2200" dirty="0" smtClean="0"/>
              <a:t>) </a:t>
            </a:r>
            <a:r>
              <a:rPr lang="de-DE" sz="2200" b="1" dirty="0" smtClean="0"/>
              <a:t>L</a:t>
            </a:r>
            <a:r>
              <a:rPr lang="de-DE" sz="2200" dirty="0" smtClean="0"/>
              <a:t>(</a:t>
            </a:r>
            <a:r>
              <a:rPr lang="de-DE" sz="2200" dirty="0" err="1" smtClean="0"/>
              <a:t>ocalization</a:t>
            </a:r>
            <a:r>
              <a:rPr lang="de-DE" sz="2200" dirty="0" smtClean="0"/>
              <a:t>) – 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Frequenz liegt bei 2.4 GHz (802.11b &amp; 802.11g)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2.4 GHz ist die Resonanzfrequenz von  Wasser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smtClean="0">
                <a:solidFill>
                  <a:srgbClr val="5BEB69"/>
                </a:solidFill>
              </a:rPr>
              <a:t>Geräte aus Heimnetzwerken können verwendet werden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blog.codinghorror.com/content/images/uploads/2010/09/6a0120a85dcdae970b0120a86dac17970b-pi.jpg</a:t>
            </a:r>
            <a:endParaRPr lang="de-DE" sz="900" dirty="0" smtClean="0"/>
          </a:p>
          <a:p>
            <a:pPr lvl="1" indent="0">
              <a:buNone/>
            </a:pPr>
            <a:endParaRPr lang="de-DE" sz="22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>
              <a:solidFill>
                <a:srgbClr val="5BEB6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 smtClean="0">
              <a:solidFill>
                <a:srgbClr val="5BEB6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791521"/>
            <a:ext cx="2660650" cy="236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smtClean="0"/>
              <a:t>(Wi-Fi-Networks)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8419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smtClean="0"/>
              <a:t>A</a:t>
            </a:r>
            <a:r>
              <a:rPr lang="de-DE" sz="2200" dirty="0" smtClean="0"/>
              <a:t>(</a:t>
            </a:r>
            <a:r>
              <a:rPr lang="de-DE" sz="2200" dirty="0" err="1" smtClean="0"/>
              <a:t>ccess</a:t>
            </a:r>
            <a:r>
              <a:rPr lang="de-DE" sz="2200" dirty="0" smtClean="0"/>
              <a:t>) </a:t>
            </a:r>
            <a:r>
              <a:rPr lang="de-DE" sz="2200" b="1" dirty="0" smtClean="0"/>
              <a:t>P</a:t>
            </a:r>
            <a:r>
              <a:rPr lang="de-DE" sz="2200" dirty="0" smtClean="0"/>
              <a:t>(</a:t>
            </a:r>
            <a:r>
              <a:rPr lang="de-DE" sz="2200" dirty="0" err="1" smtClean="0"/>
              <a:t>oints</a:t>
            </a:r>
            <a:r>
              <a:rPr lang="de-DE" sz="2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smtClean="0"/>
              <a:t>M</a:t>
            </a:r>
            <a:r>
              <a:rPr lang="de-DE" sz="2200" dirty="0" smtClean="0"/>
              <a:t>(</a:t>
            </a:r>
            <a:r>
              <a:rPr lang="de-DE" sz="2200" dirty="0" err="1" smtClean="0"/>
              <a:t>onitoring</a:t>
            </a:r>
            <a:r>
              <a:rPr lang="de-DE" sz="2200" dirty="0" smtClean="0"/>
              <a:t>) </a:t>
            </a:r>
            <a:r>
              <a:rPr lang="de-DE" sz="2200" b="1" dirty="0" smtClean="0"/>
              <a:t>P</a:t>
            </a:r>
            <a:r>
              <a:rPr lang="de-DE" sz="2200" dirty="0" smtClean="0"/>
              <a:t>(</a:t>
            </a:r>
            <a:r>
              <a:rPr lang="de-DE" sz="2200" dirty="0" err="1" smtClean="0"/>
              <a:t>oints</a:t>
            </a:r>
            <a:r>
              <a:rPr lang="de-DE" sz="2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err="1" smtClean="0"/>
              <a:t>DfP</a:t>
            </a:r>
            <a:r>
              <a:rPr lang="de-DE" sz="2200" b="1" dirty="0" smtClean="0"/>
              <a:t>-</a:t>
            </a:r>
            <a:r>
              <a:rPr lang="de-DE" sz="2200" dirty="0" smtClean="0"/>
              <a:t>Server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Änderungen des erhaltenen </a:t>
            </a:r>
            <a:endParaRPr lang="de-DE" sz="2200" i="1" dirty="0"/>
          </a:p>
          <a:p>
            <a:r>
              <a:rPr lang="de-DE" sz="2200" i="1" dirty="0" err="1" smtClean="0"/>
              <a:t>Received</a:t>
            </a:r>
            <a:r>
              <a:rPr lang="de-DE" sz="2200" i="1" dirty="0" smtClean="0"/>
              <a:t> Signal </a:t>
            </a:r>
            <a:r>
              <a:rPr lang="de-DE" sz="2200" i="1" dirty="0" err="1" smtClean="0"/>
              <a:t>Strength</a:t>
            </a:r>
            <a:r>
              <a:rPr lang="de-DE" sz="2200" i="1" dirty="0" smtClean="0"/>
              <a:t> </a:t>
            </a:r>
            <a:r>
              <a:rPr lang="de-DE" sz="2200" i="1" dirty="0" err="1" smtClean="0"/>
              <a:t>Indication</a:t>
            </a:r>
            <a:endParaRPr lang="de-DE" sz="2200" i="1" dirty="0" smtClean="0"/>
          </a:p>
          <a:p>
            <a:r>
              <a:rPr lang="de-DE" sz="2200" i="1" dirty="0"/>
              <a:t>w</a:t>
            </a:r>
            <a:r>
              <a:rPr lang="de-DE" sz="2200" i="1" dirty="0" smtClean="0"/>
              <a:t>erden gemessen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i="1" dirty="0" smtClean="0"/>
              <a:t>Der Server führt Berechnungen</a:t>
            </a:r>
          </a:p>
          <a:p>
            <a:r>
              <a:rPr lang="de-DE" sz="2200" i="1" dirty="0" smtClean="0"/>
              <a:t> durch</a:t>
            </a:r>
          </a:p>
          <a:p>
            <a:endParaRPr lang="de-DE" sz="2200" i="1" dirty="0"/>
          </a:p>
          <a:p>
            <a:endParaRPr lang="de-DE" sz="2200" i="1" dirty="0" smtClean="0"/>
          </a:p>
          <a:p>
            <a:endParaRPr lang="de-DE" sz="2200" i="1" dirty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/>
              <a:t>Quelle: </a:t>
            </a:r>
            <a:r>
              <a:rPr lang="de-DE" sz="900" dirty="0">
                <a:hlinkClick r:id="rId3"/>
              </a:rPr>
              <a:t>https://</a:t>
            </a:r>
            <a:r>
              <a:rPr lang="de-DE" sz="900" dirty="0" smtClean="0">
                <a:hlinkClick r:id="rId3"/>
              </a:rPr>
              <a:t>www.cs.umd.edu/sites/default/files/scholarly_papers/MatthewMah_1.pdf</a:t>
            </a:r>
            <a:endParaRPr lang="de-DE" sz="900" dirty="0" smtClean="0"/>
          </a:p>
          <a:p>
            <a:pPr lvl="1" indent="0">
              <a:buNone/>
            </a:pPr>
            <a:endParaRPr lang="de-DE" sz="900" dirty="0"/>
          </a:p>
          <a:p>
            <a:pPr lvl="1" indent="0">
              <a:buNone/>
            </a:pPr>
            <a:endParaRPr lang="de-DE" sz="2200" dirty="0">
              <a:solidFill>
                <a:srgbClr val="FF0000"/>
              </a:solidFill>
            </a:endParaRPr>
          </a:p>
          <a:p>
            <a:endParaRPr lang="de-DE" sz="22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39" y="806342"/>
            <a:ext cx="4066161" cy="45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66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smtClean="0"/>
              <a:t>(Wi-Fi-Networks)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r>
              <a:rPr lang="de-DE" sz="2200" dirty="0" smtClean="0"/>
              <a:t>Drei Modi:</a:t>
            </a:r>
          </a:p>
          <a:p>
            <a:pPr lvl="1"/>
            <a:r>
              <a:rPr lang="de-DE" sz="2200" dirty="0" smtClean="0"/>
              <a:t>Monitoring Mode: jegliche Aktivität wird wahrgenommen</a:t>
            </a:r>
          </a:p>
          <a:p>
            <a:pPr lvl="1"/>
            <a:r>
              <a:rPr lang="de-DE" sz="2200" dirty="0" smtClean="0"/>
              <a:t>Tracking Mode: Eindringling wird geortet und kann verfolgt werden (nur einer gleichzeitig)</a:t>
            </a:r>
          </a:p>
          <a:p>
            <a:pPr lvl="1"/>
            <a:r>
              <a:rPr lang="de-DE" sz="2200" dirty="0" err="1" smtClean="0"/>
              <a:t>DfP</a:t>
            </a:r>
            <a:r>
              <a:rPr lang="de-DE" sz="2200" dirty="0" smtClean="0"/>
              <a:t> Mode: Mehrere Eindringlinge können gleichzeitig geortet und verfolgt werden</a:t>
            </a:r>
          </a:p>
          <a:p>
            <a:pPr lvl="1"/>
            <a:r>
              <a:rPr lang="de-DE" sz="2200" dirty="0" smtClean="0"/>
              <a:t>Bevor es zu einem Alarm kommt, werden andere </a:t>
            </a:r>
            <a:r>
              <a:rPr lang="de-DE" sz="2200" b="1" dirty="0" smtClean="0"/>
              <a:t>MP</a:t>
            </a:r>
            <a:r>
              <a:rPr lang="de-DE" sz="2200" dirty="0" smtClean="0"/>
              <a:t> kontaktiert</a:t>
            </a:r>
          </a:p>
        </p:txBody>
      </p:sp>
    </p:spTree>
    <p:extLst>
      <p:ext uri="{BB962C8B-B14F-4D97-AF65-F5344CB8AC3E}">
        <p14:creationId xmlns:p14="http://schemas.microsoft.com/office/powerpoint/2010/main" val="679318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smtClean="0"/>
              <a:t>(Wi-Fi-Networks)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b="1" dirty="0" err="1" smtClean="0"/>
              <a:t>Probability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of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Detection</a:t>
            </a:r>
            <a:r>
              <a:rPr lang="de-DE" sz="2200" dirty="0" smtClean="0"/>
              <a:t>: Wahrscheinlichkeit einer korrekten Detektion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b="1" dirty="0" err="1" smtClean="0"/>
              <a:t>False</a:t>
            </a:r>
            <a:r>
              <a:rPr lang="de-DE" sz="2200" b="1" dirty="0" smtClean="0"/>
              <a:t> Positive: Detektion</a:t>
            </a:r>
            <a:r>
              <a:rPr lang="de-DE" sz="2200" dirty="0" smtClean="0"/>
              <a:t>, auch wenn es keine eigentliche Aktivität gab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/>
          </a:p>
          <a:p>
            <a:pPr lvl="1" indent="0">
              <a:buNone/>
            </a:pPr>
            <a:endParaRPr lang="de-DE" sz="2200" dirty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https://</a:t>
            </a:r>
            <a:r>
              <a:rPr lang="de-DE" sz="900" dirty="0" smtClean="0">
                <a:hlinkClick r:id="rId3"/>
              </a:rPr>
              <a:t>www.cs.umd.edu/sites/default/files/scholarly_papers/MatthewMah_1.pdf</a:t>
            </a:r>
            <a:endParaRPr lang="de-DE" sz="900" dirty="0" smtClean="0"/>
          </a:p>
          <a:p>
            <a:pPr lvl="1" indent="0">
              <a:buNone/>
            </a:pPr>
            <a:endParaRPr lang="de-DE" sz="900" dirty="0"/>
          </a:p>
          <a:p>
            <a:pPr lvl="1" indent="0">
              <a:buNone/>
            </a:pPr>
            <a:endParaRPr lang="de-DE" sz="22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392"/>
            <a:ext cx="4875139" cy="326955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51" y="2808393"/>
            <a:ext cx="4861310" cy="326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14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smtClean="0"/>
              <a:t>Ultra-wideband (UWB)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  <a:p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Weiteres Verfahren unter Benutzung von Radiosignalen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Deutlich größere Bandbreite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-&gt; resistent gegen Interferenzen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(bessere) Penetration von Wänden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Preisgünstige und energieeffiziente Geräte</a:t>
            </a:r>
          </a:p>
        </p:txBody>
      </p:sp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1104</Words>
  <Application>Microsoft Office PowerPoint</Application>
  <PresentationFormat>Bildschirmpräsentation (4:3)</PresentationFormat>
  <Paragraphs>295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PowerPoint_Praesentation</vt:lpstr>
      <vt:lpstr>Seminar Technische Informatik Lokalisierung: Inertialsensorik und Funksysteme</vt:lpstr>
      <vt:lpstr>Aufbau</vt:lpstr>
      <vt:lpstr>Aktive Lokalisierung</vt:lpstr>
      <vt:lpstr>Passive Lokalisierung</vt:lpstr>
      <vt:lpstr>Radio Frequency (Wi-Fi-Networks)</vt:lpstr>
      <vt:lpstr>Radio Frequency (Wi-Fi-Networks)</vt:lpstr>
      <vt:lpstr>Radio Frequency (Wi-Fi-Networks)</vt:lpstr>
      <vt:lpstr>Radio Frequency (Wi-Fi-Networks)</vt:lpstr>
      <vt:lpstr>Ultra-wideband (UWB)</vt:lpstr>
      <vt:lpstr>UWB vs Wi-Fi</vt:lpstr>
      <vt:lpstr>Passive Infrarot-Lokalisierung (PIL)</vt:lpstr>
      <vt:lpstr>Differential Air Pressure</vt:lpstr>
      <vt:lpstr>Physical contact</vt:lpstr>
      <vt:lpstr>GravitySpace (HPI)</vt:lpstr>
      <vt:lpstr>GravitySpace (HPI)</vt:lpstr>
      <vt:lpstr>Computer-Vision</vt:lpstr>
      <vt:lpstr>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Swiers</dc:creator>
  <dc:description>Version 0.9, 10.11.2005</dc:description>
  <cp:lastModifiedBy>Benny</cp:lastModifiedBy>
  <cp:revision>315</cp:revision>
  <cp:lastPrinted>2002-06-26T11:04:16Z</cp:lastPrinted>
  <dcterms:created xsi:type="dcterms:W3CDTF">2014-08-09T10:38:27Z</dcterms:created>
  <dcterms:modified xsi:type="dcterms:W3CDTF">2015-06-17T12:24:28Z</dcterms:modified>
</cp:coreProperties>
</file>