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710" autoAdjust="0"/>
  </p:normalViewPr>
  <p:slideViewPr>
    <p:cSldViewPr snapToGrid="0">
      <p:cViewPr>
        <p:scale>
          <a:sx n="118" d="100"/>
          <a:sy n="118" d="100"/>
        </p:scale>
        <p:origin x="-172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6ECB1E28-062D-4B1A-A212-16E2003CCA3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361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72100CE-A597-45CA-B170-93DC63F0409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939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4616450"/>
            <a:ext cx="6467475" cy="1057275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2579688"/>
            <a:ext cx="6477000" cy="1470025"/>
          </a:xfrm>
        </p:spPr>
        <p:txBody>
          <a:bodyPr lIns="36000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Fachbereich, Titel, Datum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0" y="295275"/>
            <a:ext cx="43211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30214057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838200"/>
            <a:ext cx="2160587" cy="5478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838200"/>
            <a:ext cx="6329363" cy="5478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75134737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89574799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285397600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08163"/>
            <a:ext cx="4244975" cy="4508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20535479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60594518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1060084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85005277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168007939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Titel, Datum</a:t>
            </a:r>
          </a:p>
        </p:txBody>
      </p:sp>
    </p:spTree>
    <p:extLst>
      <p:ext uri="{BB962C8B-B14F-4D97-AF65-F5344CB8AC3E}">
        <p14:creationId xmlns:p14="http://schemas.microsoft.com/office/powerpoint/2010/main" val="311458757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6665913"/>
            <a:ext cx="9144000" cy="192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19250"/>
            <a:ext cx="8642350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46150"/>
            <a:ext cx="86423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6627813"/>
            <a:ext cx="122713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7594C9F-7063-4541-82B3-367CAECB18E3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629400"/>
            <a:ext cx="59769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</a:t>
            </a:r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44463"/>
            <a:ext cx="213836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3" r:id="rId8"/>
    <p:sldLayoutId id="2147483682" r:id="rId9"/>
    <p:sldLayoutId id="2147483681" r:id="rId10"/>
    <p:sldLayoutId id="2147483680" r:id="rId11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river.com/whitepapers/security-in-the-internet-of-things/wr_security-in-the-internet-of-things.pdf" TargetMode="External"/><Relationship Id="rId7" Type="http://schemas.openxmlformats.org/officeDocument/2006/relationships/hyperlink" Target="http://studiopresence.com/client/verayo/technology" TargetMode="External"/><Relationship Id="rId2" Type="http://schemas.openxmlformats.org/officeDocument/2006/relationships/hyperlink" Target="http://people.csail.mit.edu/rudolph/Teaching/Lectures/Security/Lecture-Security-PUFs-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40.de/wp/wp-content/uploads/2015/04/IT-Sicherheit-und-Industrie-4.0.pdf" TargetMode="External"/><Relationship Id="rId5" Type="http://schemas.openxmlformats.org/officeDocument/2006/relationships/hyperlink" Target="http://www.channelpartner.de/a/security-services-fuer-industrie-4-0,3044992" TargetMode="External"/><Relationship Id="rId4" Type="http://schemas.openxmlformats.org/officeDocument/2006/relationships/hyperlink" Target="https://eprint.iacr.org/2008/198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 konzentrieren uns auf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Einführung in die Cloud-Sicherheit, Vorstellung der grundlegenden Konzepte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Absicherung von Komponenten mit beschränkten Ressourcen (wie beispielsweise Controller)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16581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Cloud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Verteilung auf mehrere Server bietet eine hohe Verfügbarkeit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Cloud-Computing spart Kosten ein (Fernwartung)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Was muss alles abgesichert werden?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Übertragung der Daten zwischen Cloud-Service und Maschine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Speicherung der Daten in der Cloud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Nutzung, Verarbeitung und Weitergabe der Daten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Kommunikation mit der Cloud über das Internet (viele Knotenpunkte zwischen Sender und Empfänger)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7040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„Trusted Cloud“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Vom Bundesministerium für Wirtschaft und</a:t>
            </a:r>
          </a:p>
          <a:p>
            <a:r>
              <a:rPr lang="de-DE" dirty="0" smtClean="0"/>
              <a:t>     Energie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Böswillige Systemadministratoren sollen nicht auf Daten in der Cloud zugreifen</a:t>
            </a:r>
          </a:p>
          <a:p>
            <a:r>
              <a:rPr lang="de-DE" dirty="0" smtClean="0"/>
              <a:t>     können</a:t>
            </a:r>
          </a:p>
          <a:p>
            <a:endParaRPr lang="de-DE" dirty="0"/>
          </a:p>
          <a:p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Speziell gesicherte Serverschränke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Verschlüsselte Speicherung in Datenbanken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Bei der Verarbeitung nur im flüchtigen Speicher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Server fahren runter, falls Unberechtigten den Schrank aufschließen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Auch verschlüsselte Speicherung auf den Datenträgern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581" y="1067486"/>
            <a:ext cx="2718952" cy="879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60379" y="1972015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http://www.cloud-tresor.de/wp-content/themes/tresor/images/logo_trusted_cloud.jpg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61165768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Zugriffsbeschränkungen für Cloud-Dienste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Rollenbasierte Zugriffskontrolle denkbar, aber bei möglicher Schwachstelle könnten die Softwarekontrollen umgangen werden</a:t>
            </a:r>
          </a:p>
          <a:p>
            <a:endParaRPr lang="de-DE" dirty="0"/>
          </a:p>
          <a:p>
            <a:pPr marL="285750" indent="-285750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besser: Attributbasierte Verschlüsselungssysteme</a:t>
            </a:r>
          </a:p>
          <a:p>
            <a:pPr marL="285750" indent="-285750">
              <a:buFont typeface="Wingdings"/>
              <a:buChar char="à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Diese erlauben es, dass nur Schlüssel verwendet werden können, die gewisse Attribute besitzen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Diese Attribute ermöglichen es Zugriffsberechtigungen direkt in die verschlüsselten Daten oder kryptografischen Schlüssel zu kodieren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414346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Attributbasiertes Verschlüsselungssystem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/>
              <a:t>Öffentlicher Schlüssel von einer Dritten Instanz ausgestellt (PKG)</a:t>
            </a:r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/>
              <a:t>Ein Empfänger kann nur entschlüsseln, wenn er die nötigen Attribute besitzt</a:t>
            </a:r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/>
              <a:t>PKG stellt auch den privaten Schlüssel aus</a:t>
            </a:r>
            <a:endParaRPr lang="de-DE" dirty="0"/>
          </a:p>
          <a:p>
            <a:pPr marL="342900" indent="-342900">
              <a:buFont typeface="Symbol" pitchFamily="18" charset="2"/>
              <a:buChar char="-"/>
            </a:pPr>
            <a:r>
              <a:rPr lang="de-DE" dirty="0" smtClean="0">
                <a:solidFill>
                  <a:srgbClr val="FF0000"/>
                </a:solidFill>
              </a:rPr>
              <a:t>Beim Verlassen der Gruppe </a:t>
            </a:r>
            <a:r>
              <a:rPr lang="de-DE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de-DE" dirty="0" smtClean="0">
                <a:solidFill>
                  <a:srgbClr val="FF0000"/>
                </a:solidFill>
              </a:rPr>
              <a:t> Schlüssel entziehen, erneute Verschlüsselung der Daten mit neuem Schlüssel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8" y="1664644"/>
            <a:ext cx="7185684" cy="236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52603" y="4034472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</a:t>
            </a:r>
            <a:r>
              <a:rPr lang="de-DE" sz="600" dirty="0"/>
              <a:t>Eckert C. &amp; Fallenbeck N. (2015</a:t>
            </a:r>
            <a:r>
              <a:rPr lang="de-DE" sz="600" dirty="0" smtClean="0"/>
              <a:t>)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37270428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Suchen nach Daten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19250"/>
            <a:ext cx="8642350" cy="4862513"/>
          </a:xfrm>
        </p:spPr>
        <p:txBody>
          <a:bodyPr/>
          <a:lstStyle/>
          <a:p>
            <a:r>
              <a:rPr lang="de-DE" dirty="0" smtClean="0"/>
              <a:t>Daten nur verschlüsselt vorzufinden, Problem bei der Suche!</a:t>
            </a:r>
          </a:p>
          <a:p>
            <a:endParaRPr lang="de-DE" dirty="0"/>
          </a:p>
          <a:p>
            <a:r>
              <a:rPr lang="de-DE" dirty="0" smtClean="0"/>
              <a:t>Lösung: Searchable Encryption</a:t>
            </a:r>
          </a:p>
          <a:p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Verwendung von kryptografischen Verfahren, welche die Suche auf verschlüsselten Daten zulassen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Nach Finden </a:t>
            </a:r>
            <a:r>
              <a:rPr lang="de-DE" dirty="0" smtClean="0">
                <a:sym typeface="Wingdings" pitchFamily="2" charset="2"/>
              </a:rPr>
              <a:t> Übertragung der verschlüsselten Daten zum Anwender, welcher die Daten nun entschlüsseln kann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853403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mit beschränkten Ressourcen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ein Gerät mit beschränkten Ressource</a:t>
            </a:r>
          </a:p>
          <a:p>
            <a:endParaRPr lang="de-DE" dirty="0"/>
          </a:p>
          <a:p>
            <a:pPr marL="3549650" lvl="8" indent="-285750">
              <a:buFont typeface="Symbol" pitchFamily="18" charset="2"/>
              <a:buChar char="-"/>
            </a:pPr>
            <a:r>
              <a:rPr lang="de-DE" dirty="0" smtClean="0"/>
              <a:t>Besitzen nicht immer ein Betriebssystem</a:t>
            </a:r>
          </a:p>
          <a:p>
            <a:pPr marL="3549650" lvl="8" indent="-285750">
              <a:buFont typeface="Symbol" pitchFamily="18" charset="2"/>
              <a:buChar char="-"/>
            </a:pPr>
            <a:endParaRPr lang="de-DE" dirty="0" smtClean="0"/>
          </a:p>
          <a:p>
            <a:pPr marL="3549650" lvl="8" indent="-285750">
              <a:buFont typeface="Symbol" pitchFamily="18" charset="2"/>
              <a:buChar char="-"/>
            </a:pPr>
            <a:r>
              <a:rPr lang="de-DE" dirty="0" smtClean="0"/>
              <a:t>Beschränkt in Größe und Leistung</a:t>
            </a:r>
          </a:p>
          <a:p>
            <a:pPr marL="3549650" lvl="8" indent="-285750">
              <a:buFont typeface="Symbol" pitchFamily="18" charset="2"/>
              <a:buChar char="-"/>
            </a:pPr>
            <a:endParaRPr lang="de-DE" dirty="0" smtClean="0"/>
          </a:p>
          <a:p>
            <a:pPr marL="3549650" lvl="8" indent="-285750">
              <a:buFont typeface="Symbol" pitchFamily="18" charset="2"/>
              <a:buChar char="-"/>
            </a:pPr>
            <a:r>
              <a:rPr lang="de-DE" dirty="0" smtClean="0"/>
              <a:t>Müssen sparsam sein</a:t>
            </a:r>
          </a:p>
          <a:p>
            <a:pPr marL="3549650" lvl="8" indent="-285750">
              <a:buFont typeface="Symbol" pitchFamily="18" charset="2"/>
              <a:buChar char="-"/>
            </a:pPr>
            <a:endParaRPr lang="de-DE" dirty="0" smtClean="0"/>
          </a:p>
          <a:p>
            <a:pPr marL="3549650" lvl="8" indent="-285750">
              <a:buFont typeface="Symbol" pitchFamily="18" charset="2"/>
              <a:buChar char="-"/>
            </a:pPr>
            <a:r>
              <a:rPr lang="de-DE" dirty="0" smtClean="0"/>
              <a:t>Müssen dabei schnell bleiben</a:t>
            </a:r>
          </a:p>
          <a:p>
            <a:pPr lvl="8" indent="0">
              <a:buNone/>
            </a:pPr>
            <a:endParaRPr lang="de-DE" dirty="0" smtClean="0"/>
          </a:p>
          <a:p>
            <a:pPr marL="3549650" lvl="8" indent="-285750">
              <a:buFont typeface="Symbol" pitchFamily="18" charset="2"/>
              <a:buChar char="-"/>
            </a:pPr>
            <a:r>
              <a:rPr lang="de-DE" dirty="0" smtClean="0"/>
              <a:t>Müssen zuverlässig sein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6482"/>
            <a:ext cx="3517483" cy="2440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544403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http</a:t>
            </a:r>
            <a:r>
              <a:rPr lang="de-DE" sz="600" dirty="0"/>
              <a:t>://www.cs.berkeley.edu/~prabal/research/embedded/epic.jpg</a:t>
            </a:r>
          </a:p>
        </p:txBody>
      </p:sp>
    </p:spTree>
    <p:extLst>
      <p:ext uri="{BB962C8B-B14F-4D97-AF65-F5344CB8AC3E}">
        <p14:creationId xmlns:p14="http://schemas.microsoft.com/office/powerpoint/2010/main" val="30448910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Sicherheit eines solchen Geräts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 verschiedene Sicherheitsbereiche:</a:t>
            </a:r>
          </a:p>
          <a:p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Sicherheit bei der Datenübertragung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Absicherung des Gerätes selbst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Die Verschlüsselung der Datenströme unterscheidet sich nur bedingt von bekannten Systemen, wir konzentrieren uns auf die Absicherung des Gerätes selbst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64328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muss man das Gerät absichern?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Arbeiter könnte ein Gerät manipulieren, was tun?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b="1" dirty="0" smtClean="0"/>
              <a:t>PUFs</a:t>
            </a:r>
            <a:r>
              <a:rPr lang="de-DE" dirty="0" smtClean="0"/>
              <a:t> (Physical Unclonable Functions) können verwendet werden um Produktteile zu identifizieren</a:t>
            </a:r>
          </a:p>
          <a:p>
            <a:endParaRPr lang="de-DE" b="1" dirty="0"/>
          </a:p>
          <a:p>
            <a:r>
              <a:rPr lang="de-DE" dirty="0" smtClean="0"/>
              <a:t>Ebenfalls werden Schlüssel sicher im System gespeichert (</a:t>
            </a:r>
            <a:r>
              <a:rPr lang="de-DE" b="1" dirty="0" smtClean="0"/>
              <a:t>SoC)</a:t>
            </a:r>
          </a:p>
          <a:p>
            <a:r>
              <a:rPr lang="de-DE" b="1" dirty="0" smtClean="0"/>
              <a:t>				</a:t>
            </a:r>
          </a:p>
          <a:p>
            <a:r>
              <a:rPr lang="de-DE" b="1" dirty="0"/>
              <a:t>	</a:t>
            </a:r>
            <a:r>
              <a:rPr lang="de-DE" b="1" dirty="0" smtClean="0"/>
              <a:t>			</a:t>
            </a:r>
            <a:r>
              <a:rPr lang="de-DE" dirty="0" smtClean="0"/>
              <a:t>Auf</a:t>
            </a:r>
            <a:r>
              <a:rPr lang="de-DE" b="1" dirty="0" smtClean="0"/>
              <a:t> </a:t>
            </a:r>
            <a:r>
              <a:rPr lang="de-DE" dirty="0" smtClean="0"/>
              <a:t>Secure ROM kann physisch nicht zugegriffen 				werden</a:t>
            </a:r>
          </a:p>
          <a:p>
            <a:endParaRPr lang="de-DE" b="1" dirty="0"/>
          </a:p>
          <a:p>
            <a:r>
              <a:rPr lang="de-DE" b="1" dirty="0" smtClean="0"/>
              <a:t>				</a:t>
            </a:r>
            <a:r>
              <a:rPr lang="de-DE" dirty="0" smtClean="0"/>
              <a:t>Die Buse des SoC können nicht abgehört 					werden</a:t>
            </a:r>
            <a:endParaRPr lang="de-D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8" y="4047035"/>
            <a:ext cx="3528127" cy="20996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208" y="6146701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</a:t>
            </a:r>
            <a:r>
              <a:rPr lang="de-DE" sz="600" dirty="0"/>
              <a:t>Anoop MS (2008</a:t>
            </a:r>
            <a:r>
              <a:rPr lang="de-DE" sz="600" dirty="0" smtClean="0"/>
              <a:t>)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423459135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Physical Unclonable Function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Idee: keine zwei Stromkreise sind identisch!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Eine PUF erzeugt ein Geheimnis, welches ein Produktteil identifizieren/ authentifizieren kann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Sie muss einfach durchzuführen sein, aber schwer zu fälschen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Hardwareversion einer Einwegfunktion (will man erreichen)</a:t>
            </a:r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4903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>
            <a:r>
              <a:rPr lang="de-DE"/>
              <a:t>Titel, Datum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IKT-Bereiche in Unternehmen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Übliche Unterscheidung zwischen zwei Bereichen:</a:t>
            </a:r>
          </a:p>
          <a:p>
            <a:pPr marL="641350" lvl="1" indent="-285750">
              <a:buFont typeface="Arial" pitchFamily="34" charset="0"/>
              <a:buChar char="•"/>
            </a:pPr>
            <a:endParaRPr lang="de-DE" dirty="0" smtClean="0"/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Produktions-IT (Controller o.ä.)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Business-IT (CMS, allgemeine Datenerfassung etc.)</a:t>
            </a:r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 smtClean="0"/>
          </a:p>
          <a:p>
            <a:pPr lvl="1" indent="0">
              <a:buNone/>
            </a:pPr>
            <a:endParaRPr lang="de-DE" dirty="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3" y="4052088"/>
            <a:ext cx="2968713" cy="2105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1" name="Picture 7" descr="https://fasab.files.wordpress.com/2012/05/image0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24" y="3356537"/>
            <a:ext cx="4336938" cy="265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30193" y="6012382"/>
            <a:ext cx="339480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 smtClean="0"/>
              <a:t>Quelle: https://fasab.files.wordpress.com/2012/05/image023.jpg</a:t>
            </a:r>
            <a:endParaRPr lang="de-DE" sz="600" dirty="0"/>
          </a:p>
        </p:txBody>
      </p:sp>
      <p:sp>
        <p:nvSpPr>
          <p:cNvPr id="3" name="Rectangle 2"/>
          <p:cNvSpPr/>
          <p:nvPr/>
        </p:nvSpPr>
        <p:spPr>
          <a:xfrm>
            <a:off x="443503" y="6211781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https://fasab.files.wordpress.com/2012/05/image023.jpg</a:t>
            </a:r>
            <a:endParaRPr lang="de-DE" sz="600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PUF – Ein Beispiel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Challenge: c </a:t>
            </a:r>
          </a:p>
          <a:p>
            <a:r>
              <a:rPr lang="de-DE" dirty="0">
                <a:sym typeface="Wingdings" pitchFamily="2" charset="2"/>
              </a:rPr>
              <a:t>R</a:t>
            </a:r>
            <a:r>
              <a:rPr lang="de-DE" dirty="0" smtClean="0">
                <a:sym typeface="Wingdings" pitchFamily="2" charset="2"/>
              </a:rPr>
              <a:t>esponse r = f(c)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Hier MUX-PUF: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Für jede Challenge hat ein (integrierter) Schaltkreis die gleiche Respone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Für jede Challenge haben unterschiedliche (integrierte) Schaltkreise unterschiedliche Responses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31" y="3190664"/>
            <a:ext cx="57626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47331" y="4573757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</a:t>
            </a:r>
            <a:r>
              <a:rPr lang="de-DE" sz="600" dirty="0" smtClean="0"/>
              <a:t>MUX-PUF</a:t>
            </a:r>
          </a:p>
        </p:txBody>
      </p:sp>
    </p:spTree>
    <p:extLst>
      <p:ext uri="{BB962C8B-B14F-4D97-AF65-F5344CB8AC3E}">
        <p14:creationId xmlns:p14="http://schemas.microsoft.com/office/powerpoint/2010/main" val="99700389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bedeutet dies für das Gerät?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Ein Gerät könnte mit PUFs die eigenen Komponenten im besten Fall identifizieren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Es entstehen also Geräte, die in der Produktion auf Verwendung von originalen Teilen geprüft werden können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Diebstahl oder Manipulation wird dadurch erschwert!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79878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		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Industrie 4.0 erbt Schwachstellen aus den beiden IT-Bereichen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Neue Sicherheitsanforderungen müssen beide schützen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Schutz der Bauteile, der Kommunikation und der Cloud als zentrale Verwaltung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 smtClean="0"/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Viele Bereiche müssen noch optimiert werden, Forschungsbedarf!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54283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619250"/>
            <a:ext cx="8763702" cy="4862513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de-DE" dirty="0" smtClean="0"/>
              <a:t>Eckert C. &amp; Fallenbeck N. (2015): „Industrie </a:t>
            </a:r>
            <a:r>
              <a:rPr lang="de-DE" dirty="0"/>
              <a:t>4.0 meets </a:t>
            </a:r>
            <a:r>
              <a:rPr lang="de-DE" dirty="0" smtClean="0"/>
              <a:t>IT-Sicherheit: eine Herausforderung!“, Berlin Heidelberg 2015</a:t>
            </a:r>
          </a:p>
          <a:p>
            <a:pPr marL="342900" indent="-342900">
              <a:buAutoNum type="arabicParenR"/>
            </a:pPr>
            <a:r>
              <a:rPr lang="de-DE" dirty="0"/>
              <a:t>Devadas, S.: Physical Unclonable Functions and Applications, </a:t>
            </a:r>
            <a:r>
              <a:rPr lang="de-DE" dirty="0" smtClean="0"/>
              <a:t>online </a:t>
            </a:r>
            <a:r>
              <a:rPr lang="de-DE" dirty="0"/>
              <a:t>unter: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people.csail.mit.edu/rudolph/Teaching/Lectures/Security/Lecture-Security-PUFs-2.pdf</a:t>
            </a:r>
            <a:endParaRPr lang="de-DE" dirty="0" smtClean="0"/>
          </a:p>
          <a:p>
            <a:pPr marL="342900" indent="-342900">
              <a:buAutoNum type="arabicParenR"/>
            </a:pPr>
            <a:r>
              <a:rPr lang="de-DE" dirty="0" smtClean="0"/>
              <a:t>Wind River Systems (2015): Security in </a:t>
            </a:r>
            <a:r>
              <a:rPr lang="de-DE" dirty="0"/>
              <a:t>the Internet of Things, </a:t>
            </a:r>
            <a:r>
              <a:rPr lang="de-DE" dirty="0" smtClean="0"/>
              <a:t>online </a:t>
            </a:r>
            <a:r>
              <a:rPr lang="de-DE" dirty="0"/>
              <a:t>unter: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www.windriver.com/whitepapers/security-in-the-internet-of-things/wr_security-in-the-internet-of-things.pdf</a:t>
            </a:r>
            <a:endParaRPr lang="de-DE" dirty="0" smtClean="0"/>
          </a:p>
          <a:p>
            <a:pPr marL="342900" indent="-342900">
              <a:buAutoNum type="arabicParenR"/>
            </a:pPr>
            <a:r>
              <a:rPr lang="de-DE" dirty="0" smtClean="0"/>
              <a:t>Anoop MS (2008): Security needs in </a:t>
            </a:r>
            <a:r>
              <a:rPr lang="de-DE" dirty="0"/>
              <a:t>Embedded Systems, online unter: </a:t>
            </a: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eprint.iacr.org/2008/198.pdf</a:t>
            </a:r>
            <a:endParaRPr lang="de-DE" dirty="0" smtClean="0"/>
          </a:p>
          <a:p>
            <a:pPr marL="342900" indent="-342900">
              <a:buAutoNum type="arabicParenR"/>
            </a:pPr>
            <a:r>
              <a:rPr lang="de-DE" dirty="0" smtClean="0"/>
              <a:t>Channelpartner: </a:t>
            </a:r>
            <a:r>
              <a:rPr lang="de-DE" dirty="0" smtClean="0">
                <a:hlinkClick r:id="rId5"/>
              </a:rPr>
              <a:t>http</a:t>
            </a:r>
            <a:r>
              <a:rPr lang="de-DE" dirty="0">
                <a:hlinkClick r:id="rId5"/>
              </a:rPr>
              <a:t>://</a:t>
            </a:r>
            <a:r>
              <a:rPr lang="de-DE" dirty="0" smtClean="0">
                <a:hlinkClick r:id="rId5"/>
              </a:rPr>
              <a:t>www.channelpartner.de/a/security-services-fuer-industrie-4-0,3044992</a:t>
            </a:r>
            <a:endParaRPr lang="de-DE" dirty="0" smtClean="0"/>
          </a:p>
          <a:p>
            <a:pPr marL="342900" indent="-342900">
              <a:buAutoNum type="arabicParenR"/>
            </a:pPr>
            <a:r>
              <a:rPr lang="de-DE" dirty="0" smtClean="0"/>
              <a:t>Eckert C. </a:t>
            </a:r>
            <a:r>
              <a:rPr lang="de-DE" dirty="0"/>
              <a:t>(2014): IT-Sicherheit und Industrie 4.0, online unter: </a:t>
            </a:r>
            <a:r>
              <a:rPr lang="de-DE" dirty="0">
                <a:hlinkClick r:id="rId6"/>
              </a:rPr>
              <a:t>http://</a:t>
            </a:r>
            <a:r>
              <a:rPr lang="de-DE" dirty="0" smtClean="0">
                <a:hlinkClick r:id="rId6"/>
              </a:rPr>
              <a:t>www.i40.de/wp/wp-content/uploads/2015/04/IT-Sicherheit-und-Industrie-4.0.pdf</a:t>
            </a:r>
            <a:endParaRPr lang="de-DE" dirty="0" smtClean="0"/>
          </a:p>
          <a:p>
            <a:pPr marL="342900" indent="-342900">
              <a:buAutoNum type="arabicParenR"/>
            </a:pPr>
            <a:r>
              <a:rPr lang="de-DE" smtClean="0"/>
              <a:t>MUX-PUF</a:t>
            </a:r>
            <a:r>
              <a:rPr lang="de-DE" dirty="0" smtClean="0"/>
              <a:t>: online unter: </a:t>
            </a:r>
            <a:r>
              <a:rPr lang="de-DE" dirty="0" smtClean="0">
                <a:hlinkClick r:id="rId7"/>
              </a:rPr>
              <a:t>http</a:t>
            </a:r>
            <a:r>
              <a:rPr lang="de-DE" dirty="0">
                <a:hlinkClick r:id="rId7"/>
              </a:rPr>
              <a:t>://</a:t>
            </a:r>
            <a:r>
              <a:rPr lang="de-DE" dirty="0" smtClean="0">
                <a:hlinkClick r:id="rId7"/>
              </a:rPr>
              <a:t>studiopresence.com/client/verayo/technology</a:t>
            </a:r>
            <a:endParaRPr lang="de-DE" dirty="0" smtClean="0"/>
          </a:p>
          <a:p>
            <a:pPr marL="342900" indent="-342900">
              <a:buAutoNum type="arabicParenR"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273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Industrie 4.0?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700" dirty="0" smtClean="0"/>
              <a:t>Industrie 4.0 vernetzt beide IT-Bereiche, es entstehen cyberphysikalische Systeme (CPS)</a:t>
            </a:r>
          </a:p>
          <a:p>
            <a:endParaRPr lang="de-DE" dirty="0"/>
          </a:p>
          <a:p>
            <a:r>
              <a:rPr lang="de-DE" dirty="0" smtClean="0"/>
              <a:t>CPS sind: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Beschränkt in ihrer Rechenfähigkeit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Beschränkt in ihrem Energieverbrauch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Müssen rund um die Uhr ihre Aufgaben erfüllen (zeitlicher Druck)</a:t>
            </a:r>
          </a:p>
          <a:p>
            <a:pPr marL="641350" lvl="1" indent="-285750">
              <a:buFont typeface="Arial" pitchFamily="34" charset="0"/>
              <a:buChar char="•"/>
            </a:pPr>
            <a:r>
              <a:rPr lang="de-DE" dirty="0" smtClean="0"/>
              <a:t>Sind oftmals zertifiziert!</a:t>
            </a:r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5418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für Probleme verbergen sich dahinter?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ym typeface="Wingdings" pitchFamily="2" charset="2"/>
              </a:rPr>
              <a:t>Vernetzung beider „Welten“ beherbergt Probleme aus beiden Bereichen</a:t>
            </a:r>
          </a:p>
          <a:p>
            <a:pPr marL="285750" indent="-285750">
              <a:buFont typeface="Wingdings"/>
              <a:buChar char="à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Neue Verwundbarkeiten und Probleme</a:t>
            </a:r>
          </a:p>
          <a:p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Computerviren der Desktop-PCs bereiten sich auf Produktionsanlagen aus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Sicherheitspatches können nicht ohne weiteres aufgespielt werden (zertifiziert)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Verschiedene Anforderungen an jeweiliges Untersystem</a:t>
            </a:r>
          </a:p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110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bedeutet dies genau?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Insbesondere Sicherheitsanforderungen verschieden (Umsetzung nicht trivial):</a:t>
            </a:r>
          </a:p>
          <a:p>
            <a:endParaRPr lang="de-DE" dirty="0" smtClean="0"/>
          </a:p>
          <a:p>
            <a:r>
              <a:rPr lang="de-DE" dirty="0" smtClean="0"/>
              <a:t>Firewalls, VPNs oder SSL/TLS nicht im Produktionsumfeld anwendbar, da dies möglicherweise einen Eingriff in die Komponenten benötigt 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r>
              <a:rPr lang="de-DE" dirty="0" smtClean="0">
                <a:sym typeface="Wingdings" pitchFamily="2" charset="2"/>
              </a:rPr>
              <a:t>Zertifizierung unter Umständen ungültig!</a:t>
            </a:r>
          </a:p>
          <a:p>
            <a:pPr marL="285750" indent="-285750">
              <a:buFont typeface="Wingdings"/>
              <a:buChar char="à"/>
            </a:pPr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Zusätzlich können dadurch Latenzen entstehen, was in vielen Fällen nicht akzeptabel ist</a:t>
            </a:r>
          </a:p>
          <a:p>
            <a:endParaRPr lang="de-DE" dirty="0">
              <a:sym typeface="Wingdings" pitchFamily="2" charset="2"/>
            </a:endParaRPr>
          </a:p>
          <a:p>
            <a:r>
              <a:rPr lang="de-DE" dirty="0" smtClean="0">
                <a:sym typeface="Wingdings" pitchFamily="2" charset="2"/>
              </a:rPr>
              <a:t>Angreifer können hier sogar physikalischen Zugriff auf die Geräte haben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77" y="4396251"/>
            <a:ext cx="1230663" cy="116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90175" y="5778020"/>
            <a:ext cx="178606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600" dirty="0" smtClean="0"/>
              <a:t>Quelle: http://s.hswstatic.com/gif/hammer-1.jpg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0185745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Industrie 4.0 in einem Bild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50" y="2154693"/>
            <a:ext cx="57150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27650" y="5666182"/>
            <a:ext cx="4572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600" dirty="0" smtClean="0"/>
              <a:t>Quelle: http://images.channelpartner.de/images/computerwoche/bdb/2506412/890x.png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16856902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Cloud-Computing ist in...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Titel, Datum</a:t>
            </a:r>
            <a:endParaRPr lang="de-DE" dirty="0"/>
          </a:p>
        </p:txBody>
      </p:sp>
      <p:pic>
        <p:nvPicPr>
          <p:cNvPr id="819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27" y="1619250"/>
            <a:ext cx="5674337" cy="46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11464" y="6212241"/>
            <a:ext cx="56037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 smtClean="0"/>
              <a:t>Quelle: https://www.bitkom.org/Presse/Pressegrafik/2015/M%C3%A4rz/150306_CloudMonitor/BITKOM-Grafik_Cloud_Computing(1).jpg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91253907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...es gibt aber auch Bedenken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948" y="1996194"/>
            <a:ext cx="6798258" cy="36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98772" y="5661983"/>
            <a:ext cx="602452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600" dirty="0" smtClean="0"/>
              <a:t>Quelle: https://www.bitkom.org/Presse/Pressegrafik/2015/M%C3%A4rz/150306_CloudMonitor/BITKOM-Grafik_Cloud_Computing(1).jpg</a:t>
            </a:r>
            <a:endParaRPr lang="de-DE" sz="600" dirty="0"/>
          </a:p>
        </p:txBody>
      </p:sp>
    </p:spTree>
    <p:extLst>
      <p:ext uri="{BB962C8B-B14F-4D97-AF65-F5344CB8AC3E}">
        <p14:creationId xmlns:p14="http://schemas.microsoft.com/office/powerpoint/2010/main" val="12223518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Herausforderungen in der Industrie 4.0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Schutz der Daten bereits dort ansetzen, wo diese erhoben werden (Sensoren)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Die Übertragung zur Cloud muss sicher sein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Zugriffskontrolle in der Cloud</a:t>
            </a:r>
          </a:p>
          <a:p>
            <a:pPr marL="285750" indent="-285750">
              <a:buFont typeface="Symbol" pitchFamily="18" charset="2"/>
              <a:buChar char="-"/>
            </a:pPr>
            <a:r>
              <a:rPr lang="de-DE" dirty="0" smtClean="0"/>
              <a:t>Datenschutz!</a:t>
            </a:r>
          </a:p>
          <a:p>
            <a:pPr marL="285750" indent="-285750">
              <a:buFont typeface="Symbol" pitchFamily="18" charset="2"/>
              <a:buChar char="-"/>
            </a:pPr>
            <a:endParaRPr lang="de-DE" dirty="0"/>
          </a:p>
          <a:p>
            <a:pPr marL="285750" indent="-285750">
              <a:buFont typeface="Symbol" pitchFamily="18" charset="2"/>
              <a:buChar char="-"/>
            </a:pPr>
            <a:endParaRPr lang="de-DE" dirty="0" smtClean="0"/>
          </a:p>
          <a:p>
            <a:r>
              <a:rPr lang="de-DE" dirty="0" smtClean="0">
                <a:sym typeface="Wingdings" pitchFamily="2" charset="2"/>
              </a:rPr>
              <a:t> „Sicher vom Sensor bis in die Cloud!“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Titel, Datum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0421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PowerPoint_Praesentation">
  <a:themeElements>
    <a:clrScheme name="FU_Standard-Vorlage_B 1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000000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</Template>
  <TotalTime>0</TotalTime>
  <Words>1008</Words>
  <Application>Microsoft Office PowerPoint</Application>
  <PresentationFormat>On-screen Show (4:3)</PresentationFormat>
  <Paragraphs>207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PowerPoint_Praesentation</vt:lpstr>
      <vt:lpstr>PowerPoint Presentation</vt:lpstr>
      <vt:lpstr>IKT-Bereiche in Unternehmen</vt:lpstr>
      <vt:lpstr>Was ist Industrie 4.0?</vt:lpstr>
      <vt:lpstr>Was für Probleme verbergen sich dahinter?</vt:lpstr>
      <vt:lpstr>Was bedeutet dies genau?</vt:lpstr>
      <vt:lpstr>Industrie 4.0 in einem Bild</vt:lpstr>
      <vt:lpstr>Cloud-Computing ist in...</vt:lpstr>
      <vt:lpstr>...es gibt aber auch Bedenken</vt:lpstr>
      <vt:lpstr>Herausforderungen in der Industrie 4.0</vt:lpstr>
      <vt:lpstr>Wir konzentrieren uns auf</vt:lpstr>
      <vt:lpstr>Die Cloud</vt:lpstr>
      <vt:lpstr>„Trusted Cloud“</vt:lpstr>
      <vt:lpstr>Zugriffsbeschränkungen für Cloud-Dienste</vt:lpstr>
      <vt:lpstr>Attributbasiertes Verschlüsselungssystem</vt:lpstr>
      <vt:lpstr>Suchen nach Daten</vt:lpstr>
      <vt:lpstr>Komponenten mit beschränkten Ressourcen</vt:lpstr>
      <vt:lpstr>Sicherheit eines solchen Geräts </vt:lpstr>
      <vt:lpstr>Warum muss man das Gerät absichern?</vt:lpstr>
      <vt:lpstr>Physical Unclonable Function</vt:lpstr>
      <vt:lpstr>PUF – Ein Beispiel</vt:lpstr>
      <vt:lpstr>Was bedeutet dies für das Gerät?</vt:lpstr>
      <vt:lpstr>Fazit  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</dc:creator>
  <dc:description>Version 0.9, 10.11.2005</dc:description>
  <cp:lastModifiedBy>Arte</cp:lastModifiedBy>
  <cp:revision>77</cp:revision>
  <cp:lastPrinted>2002-06-26T11:04:16Z</cp:lastPrinted>
  <dcterms:created xsi:type="dcterms:W3CDTF">2015-07-20T19:29:32Z</dcterms:created>
  <dcterms:modified xsi:type="dcterms:W3CDTF">2015-07-21T19:09:10Z</dcterms:modified>
</cp:coreProperties>
</file>