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314" r:id="rId5"/>
    <p:sldId id="283" r:id="rId6"/>
    <p:sldId id="315" r:id="rId7"/>
  </p:sldIdLst>
  <p:sldSz cx="12192000" cy="6858000"/>
  <p:notesSz cx="6858000" cy="9144000"/>
  <p:embeddedFontLst>
    <p:embeddedFont>
      <p:font typeface="DengXian" panose="02010600030101010101" charset="-122"/>
      <p:regular r:id="rId12"/>
    </p:embeddedFont>
    <p:embeddedFont>
      <p:font typeface="DengXian Light" panose="02010600030101010101" charset="-122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8DC"/>
    <a:srgbClr val="B8C445"/>
    <a:srgbClr val="CEE8F6"/>
    <a:srgbClr val="4EA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558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E8D1-3F93-4BD2-BADE-53C516C6D0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1D788-5EF6-4430-804A-60451B0E62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19164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microsoft.com/office/2007/relationships/media" Target="../media/media1.mp3"/><Relationship Id="rId7" Type="http://schemas.openxmlformats.org/officeDocument/2006/relationships/audio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.xml"/><Relationship Id="rId11" Type="http://schemas.openxmlformats.org/officeDocument/2006/relationships/image" Target="../media/image9.png"/><Relationship Id="rId10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78200"/>
            <a:ext cx="3836998" cy="347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4800" y="0"/>
            <a:ext cx="1727200" cy="17674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687" y="1287798"/>
            <a:ext cx="720080" cy="7380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879" y="1287798"/>
            <a:ext cx="437159" cy="434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2689" y="298082"/>
            <a:ext cx="367947" cy="365915"/>
          </a:xfrm>
          <a:prstGeom prst="rect">
            <a:avLst/>
          </a:prstGeom>
        </p:spPr>
      </p:pic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964879" y="1809453"/>
            <a:ext cx="8969821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AU" sz="4800" cap="all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Arial" panose="020B0604020202020204" pitchFamily="34" charset="0"/>
                <a:sym typeface="Arial" panose="020B0604020202020204" pitchFamily="34" charset="0"/>
              </a:rPr>
              <a:t>My </a:t>
            </a:r>
            <a:r>
              <a:rPr lang="en-AU" sz="4800" cap="all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Arial" panose="020B0604020202020204" pitchFamily="34" charset="0"/>
                <a:sym typeface="Arial" panose="020B0604020202020204" pitchFamily="34" charset="0"/>
              </a:rPr>
              <a:t>Two sided Marketplaces app</a:t>
            </a:r>
            <a:endParaRPr lang="zh-CN" altLang="en-US" sz="4800" cap="all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317345" y="3420713"/>
            <a:ext cx="62648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AU" sz="2800" b="1" cap="all" dirty="0">
                <a:solidFill>
                  <a:srgbClr val="B8C445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Arial" panose="020B0604020202020204" pitchFamily="34" charset="0"/>
                <a:sym typeface="Arial" panose="020B0604020202020204" pitchFamily="34" charset="0"/>
              </a:rPr>
              <a:t>Game cabin</a:t>
            </a:r>
            <a:endParaRPr lang="en-AU" sz="2800" b="1" cap="all" dirty="0">
              <a:solidFill>
                <a:srgbClr val="B8C445"/>
              </a:solidFill>
              <a:latin typeface="Arial" panose="020B0604020202020204" pitchFamily="34" charset="0"/>
              <a:ea typeface="Source Han Serif SC" panose="02020700000000000000" pitchFamily="18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4367" y="5999498"/>
            <a:ext cx="720080" cy="73802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84447" y="6302779"/>
            <a:ext cx="437159" cy="4347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9053" y="5816540"/>
            <a:ext cx="367947" cy="365915"/>
          </a:xfrm>
          <a:prstGeom prst="rect">
            <a:avLst/>
          </a:prstGeom>
        </p:spPr>
      </p:pic>
      <p:pic>
        <p:nvPicPr>
          <p:cNvPr id="20" name="纯音乐 - 天空之城 (吉他、钢琴)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1041400" y="-128561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0">
        <p14:glitter pattern="hexago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9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849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349"/>
                            </p:stCondLst>
                            <p:childTnLst>
                              <p:par>
                                <p:cTn id="6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0444666" y="5110667"/>
            <a:ext cx="1727200" cy="1767467"/>
          </a:xfrm>
          <a:prstGeom prst="rect">
            <a:avLst/>
          </a:prstGeom>
        </p:spPr>
      </p:pic>
      <p:sp>
        <p:nvSpPr>
          <p:cNvPr id="3" name="MH_Number_1"/>
          <p:cNvSpPr/>
          <p:nvPr>
            <p:custDataLst>
              <p:tags r:id="rId3"/>
            </p:custDataLst>
          </p:nvPr>
        </p:nvSpPr>
        <p:spPr>
          <a:xfrm>
            <a:off x="4137958" y="1996457"/>
            <a:ext cx="379667" cy="379667"/>
          </a:xfrm>
          <a:prstGeom prst="ellipse">
            <a:avLst/>
          </a:prstGeom>
          <a:solidFill>
            <a:srgbClr val="06A8DC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Source Han Serif SC" panose="02020700000000000000" pitchFamily="18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MH_Entry_1"/>
          <p:cNvSpPr/>
          <p:nvPr>
            <p:custDataLst>
              <p:tags r:id="rId4"/>
            </p:custDataLst>
          </p:nvPr>
        </p:nvSpPr>
        <p:spPr>
          <a:xfrm>
            <a:off x="5117275" y="1970943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AU" sz="2800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Background</a:t>
            </a:r>
            <a:endParaRPr lang="en-AU" sz="2800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5" name="MH_Number_2"/>
          <p:cNvSpPr/>
          <p:nvPr>
            <p:custDataLst>
              <p:tags r:id="rId5"/>
            </p:custDataLst>
          </p:nvPr>
        </p:nvSpPr>
        <p:spPr>
          <a:xfrm>
            <a:off x="4137958" y="2865973"/>
            <a:ext cx="379667" cy="379667"/>
          </a:xfrm>
          <a:prstGeom prst="ellipse">
            <a:avLst/>
          </a:prstGeom>
          <a:solidFill>
            <a:srgbClr val="B8C445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Source Han Serif SC" panose="02020700000000000000" pitchFamily="18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MH_Entry_2"/>
          <p:cNvSpPr/>
          <p:nvPr>
            <p:custDataLst>
              <p:tags r:id="rId6"/>
            </p:custDataLst>
          </p:nvPr>
        </p:nvSpPr>
        <p:spPr>
          <a:xfrm>
            <a:off x="5117275" y="2666788"/>
            <a:ext cx="2466542" cy="7778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AU" sz="2530" dirty="0">
                <a:solidFill>
                  <a:srgbClr val="B8C445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Gaming market grows fast</a:t>
            </a:r>
            <a:endParaRPr lang="en-AU" sz="1200" dirty="0">
              <a:solidFill>
                <a:srgbClr val="B8C445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7" name="MH_Number_3"/>
          <p:cNvSpPr/>
          <p:nvPr>
            <p:custDataLst>
              <p:tags r:id="rId7"/>
            </p:custDataLst>
          </p:nvPr>
        </p:nvSpPr>
        <p:spPr>
          <a:xfrm>
            <a:off x="4137958" y="3734854"/>
            <a:ext cx="379667" cy="379667"/>
          </a:xfrm>
          <a:prstGeom prst="ellipse">
            <a:avLst/>
          </a:prstGeom>
          <a:solidFill>
            <a:srgbClr val="06A8DC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Source Han Serif SC" panose="02020700000000000000" pitchFamily="18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MH_Entry_3"/>
          <p:cNvSpPr/>
          <p:nvPr>
            <p:custDataLst>
              <p:tags r:id="rId8"/>
            </p:custDataLst>
          </p:nvPr>
        </p:nvSpPr>
        <p:spPr>
          <a:xfrm>
            <a:off x="5117465" y="3535998"/>
            <a:ext cx="3997960" cy="7778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AU" sz="2530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Players don’t want to keep lots of game and gear</a:t>
            </a:r>
            <a:endParaRPr lang="en-AU" sz="1200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9" name="MH_Number_4"/>
          <p:cNvSpPr/>
          <p:nvPr>
            <p:custDataLst>
              <p:tags r:id="rId9"/>
            </p:custDataLst>
          </p:nvPr>
        </p:nvSpPr>
        <p:spPr>
          <a:xfrm>
            <a:off x="4137958" y="4702160"/>
            <a:ext cx="379667" cy="379667"/>
          </a:xfrm>
          <a:prstGeom prst="ellipse">
            <a:avLst/>
          </a:prstGeom>
          <a:solidFill>
            <a:srgbClr val="B8C445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Source Han Serif SC" panose="02020700000000000000" pitchFamily="18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MH_Entry_4"/>
          <p:cNvSpPr/>
          <p:nvPr>
            <p:custDataLst>
              <p:tags r:id="rId10"/>
            </p:custDataLst>
          </p:nvPr>
        </p:nvSpPr>
        <p:spPr>
          <a:xfrm>
            <a:off x="5117465" y="4405630"/>
            <a:ext cx="3865880" cy="7778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AU" sz="2530" dirty="0">
                <a:solidFill>
                  <a:srgbClr val="B8C445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Players want bargain game and gear</a:t>
            </a:r>
            <a:endParaRPr lang="en-AU" sz="2530" dirty="0">
              <a:solidFill>
                <a:srgbClr val="B8C445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" y="-14517"/>
            <a:ext cx="2756615" cy="2752229"/>
          </a:xfrm>
          <a:prstGeom prst="rect">
            <a:avLst/>
          </a:prstGeom>
        </p:spPr>
      </p:pic>
      <p:sp>
        <p:nvSpPr>
          <p:cNvPr id="2" name="MH_Entry_1"/>
          <p:cNvSpPr/>
          <p:nvPr>
            <p:custDataLst>
              <p:tags r:id="rId12"/>
            </p:custDataLst>
          </p:nvPr>
        </p:nvSpPr>
        <p:spPr>
          <a:xfrm>
            <a:off x="2982595" y="675323"/>
            <a:ext cx="5296535" cy="5537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r>
              <a:rPr lang="en-AU" sz="3600" b="1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What is the problem?</a:t>
            </a:r>
            <a:endParaRPr lang="en-AU" sz="3600" b="1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0444666" y="5110667"/>
            <a:ext cx="1727200" cy="1767467"/>
          </a:xfrm>
          <a:prstGeom prst="rect">
            <a:avLst/>
          </a:prstGeom>
        </p:spPr>
      </p:pic>
      <p:sp>
        <p:nvSpPr>
          <p:cNvPr id="3" name="MH_Number_1"/>
          <p:cNvSpPr/>
          <p:nvPr>
            <p:custDataLst>
              <p:tags r:id="rId3"/>
            </p:custDataLst>
          </p:nvPr>
        </p:nvSpPr>
        <p:spPr>
          <a:xfrm>
            <a:off x="2433618" y="2047257"/>
            <a:ext cx="379667" cy="379667"/>
          </a:xfrm>
          <a:prstGeom prst="ellipse">
            <a:avLst/>
          </a:prstGeom>
          <a:solidFill>
            <a:srgbClr val="06A8DC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Source Han Serif SC" panose="02020700000000000000" pitchFamily="18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MH_Entry_1"/>
          <p:cNvSpPr/>
          <p:nvPr>
            <p:custDataLst>
              <p:tags r:id="rId4"/>
            </p:custDataLst>
          </p:nvPr>
        </p:nvSpPr>
        <p:spPr>
          <a:xfrm>
            <a:off x="3413125" y="1805940"/>
            <a:ext cx="6309995" cy="8616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AU" sz="2800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Players can sell the game or gear that they don’t need</a:t>
            </a:r>
            <a:endParaRPr lang="en-AU" sz="2800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5" name="MH_Number_2"/>
          <p:cNvSpPr/>
          <p:nvPr>
            <p:custDataLst>
              <p:tags r:id="rId5"/>
            </p:custDataLst>
          </p:nvPr>
        </p:nvSpPr>
        <p:spPr>
          <a:xfrm>
            <a:off x="2433618" y="3372703"/>
            <a:ext cx="379667" cy="379667"/>
          </a:xfrm>
          <a:prstGeom prst="ellipse">
            <a:avLst/>
          </a:prstGeom>
          <a:solidFill>
            <a:srgbClr val="B8C445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Source Han Serif SC" panose="02020700000000000000" pitchFamily="18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MH_Entry_2"/>
          <p:cNvSpPr/>
          <p:nvPr>
            <p:custDataLst>
              <p:tags r:id="rId6"/>
            </p:custDataLst>
          </p:nvPr>
        </p:nvSpPr>
        <p:spPr>
          <a:xfrm>
            <a:off x="3413125" y="3243580"/>
            <a:ext cx="6309995" cy="8616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AU" sz="2800" dirty="0">
                <a:solidFill>
                  <a:srgbClr val="B8C445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Players can buy the used game items from other player with lower price.</a:t>
            </a:r>
            <a:endParaRPr lang="en-AU" sz="2800" dirty="0">
              <a:solidFill>
                <a:srgbClr val="B8C445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7" name="MH_Number_3"/>
          <p:cNvSpPr/>
          <p:nvPr>
            <p:custDataLst>
              <p:tags r:id="rId7"/>
            </p:custDataLst>
          </p:nvPr>
        </p:nvSpPr>
        <p:spPr>
          <a:xfrm>
            <a:off x="2433618" y="5269014"/>
            <a:ext cx="379667" cy="379667"/>
          </a:xfrm>
          <a:prstGeom prst="ellipse">
            <a:avLst/>
          </a:prstGeom>
          <a:solidFill>
            <a:srgbClr val="06A8DC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Source Han Serif SC" panose="02020700000000000000" pitchFamily="18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MH_Entry_3"/>
          <p:cNvSpPr/>
          <p:nvPr>
            <p:custDataLst>
              <p:tags r:id="rId8"/>
            </p:custDataLst>
          </p:nvPr>
        </p:nvSpPr>
        <p:spPr>
          <a:xfrm>
            <a:off x="3413125" y="4875848"/>
            <a:ext cx="6309360" cy="11671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AU" sz="2530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After players re-use the used game, they can sell it in the app again to achieve more financial sustainability</a:t>
            </a:r>
            <a:r>
              <a:rPr lang="zh-CN" altLang="en-AU" sz="2530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。</a:t>
            </a:r>
            <a:endParaRPr lang="zh-CN" altLang="en-AU" sz="2530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" y="-14517"/>
            <a:ext cx="2756615" cy="2752229"/>
          </a:xfrm>
          <a:prstGeom prst="rect">
            <a:avLst/>
          </a:prstGeom>
        </p:spPr>
      </p:pic>
      <p:sp>
        <p:nvSpPr>
          <p:cNvPr id="2" name="MH_Entry_1"/>
          <p:cNvSpPr/>
          <p:nvPr>
            <p:custDataLst>
              <p:tags r:id="rId10"/>
            </p:custDataLst>
          </p:nvPr>
        </p:nvSpPr>
        <p:spPr>
          <a:xfrm>
            <a:off x="2982595" y="675323"/>
            <a:ext cx="5296535" cy="5537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r>
              <a:rPr lang="en-AU" sz="3600" b="1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Solution within my app</a:t>
            </a:r>
            <a:endParaRPr lang="en-AU" sz="3600" b="1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" y="-128091"/>
            <a:ext cx="1388463" cy="159768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4367" y="5999498"/>
            <a:ext cx="720080" cy="73802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84447" y="6302779"/>
            <a:ext cx="437159" cy="43474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9053" y="5816540"/>
            <a:ext cx="367947" cy="365915"/>
          </a:xfrm>
          <a:prstGeom prst="rect">
            <a:avLst/>
          </a:prstGeom>
        </p:spPr>
      </p:pic>
      <p:pic>
        <p:nvPicPr>
          <p:cNvPr id="46" name="图片 45" descr="New Wireframe 1 copy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745" y="0"/>
            <a:ext cx="4605655" cy="3258820"/>
          </a:xfrm>
          <a:prstGeom prst="rect">
            <a:avLst/>
          </a:prstGeom>
        </p:spPr>
      </p:pic>
      <p:pic>
        <p:nvPicPr>
          <p:cNvPr id="47" name="图片 46" descr="New Wireframe 1 copy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28465"/>
            <a:ext cx="5076825" cy="2352675"/>
          </a:xfrm>
          <a:prstGeom prst="rect">
            <a:avLst/>
          </a:prstGeom>
        </p:spPr>
      </p:pic>
      <p:pic>
        <p:nvPicPr>
          <p:cNvPr id="48" name="图片 47" descr="New Wireframe 1 copy (Alternate 275r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0805" y="0"/>
            <a:ext cx="6560185" cy="4170680"/>
          </a:xfrm>
          <a:prstGeom prst="rect">
            <a:avLst/>
          </a:prstGeom>
        </p:spPr>
      </p:pic>
      <p:pic>
        <p:nvPicPr>
          <p:cNvPr id="49" name="图片 48" descr="New Wireframe 1 copy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9030" y="3258820"/>
            <a:ext cx="5302250" cy="365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91878"/>
            <a:ext cx="9144000" cy="1655762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New Wireframe 1 copy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0"/>
            <a:ext cx="5374005" cy="3661410"/>
          </a:xfrm>
          <a:prstGeom prst="rect">
            <a:avLst/>
          </a:prstGeom>
        </p:spPr>
      </p:pic>
      <p:pic>
        <p:nvPicPr>
          <p:cNvPr id="6" name="图片 5" descr="New Wireframe 1 copy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95" y="0"/>
            <a:ext cx="5182870" cy="3582670"/>
          </a:xfrm>
          <a:prstGeom prst="rect">
            <a:avLst/>
          </a:prstGeom>
        </p:spPr>
      </p:pic>
      <p:pic>
        <p:nvPicPr>
          <p:cNvPr id="5" name="图片 4" descr="New Wireframe 1 copy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860" y="3196590"/>
            <a:ext cx="6257925" cy="36614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演示</Application>
  <PresentationFormat>宽屏</PresentationFormat>
  <Paragraphs>36</Paragraphs>
  <Slides>5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1" baseType="lpstr">
      <vt:lpstr>Arial</vt:lpstr>
      <vt:lpstr>SimSun</vt:lpstr>
      <vt:lpstr>Wingdings</vt:lpstr>
      <vt:lpstr>Microsoft YaHei</vt:lpstr>
      <vt:lpstr>Calibri</vt:lpstr>
      <vt:lpstr>Source Han Serif SC</vt:lpstr>
      <vt:lpstr>Times New Roman</vt:lpstr>
      <vt:lpstr>Open Sans</vt:lpstr>
      <vt:lpstr>Segoe Print</vt:lpstr>
      <vt:lpstr>冬青黑体简体中文 W3</vt:lpstr>
      <vt:lpstr>SimHei</vt:lpstr>
      <vt:lpstr>Ebrima</vt:lpstr>
      <vt:lpstr>Microsoft YaHei Light</vt:lpstr>
      <vt:lpstr>Aharoni</vt:lpstr>
      <vt:lpstr>Lato Regular</vt:lpstr>
      <vt:lpstr>Arial Unicode MS</vt:lpstr>
      <vt:lpstr>DengXian</vt:lpstr>
      <vt:lpstr>Arial</vt:lpstr>
      <vt:lpstr>Helvetica Light</vt:lpstr>
      <vt:lpstr>Neris Thin</vt:lpstr>
      <vt:lpstr>Open Sans</vt:lpstr>
      <vt:lpstr>Microsoft YaHei Regular</vt:lpstr>
      <vt:lpstr>DengXian Light</vt:lpstr>
      <vt:lpstr>Calibri Light</vt:lpstr>
      <vt:lpstr>Yu Gothic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mayn</dc:creator>
  <cp:lastModifiedBy>Benny</cp:lastModifiedBy>
  <cp:revision>33</cp:revision>
  <dcterms:created xsi:type="dcterms:W3CDTF">2019-04-12T15:44:00Z</dcterms:created>
  <dcterms:modified xsi:type="dcterms:W3CDTF">2021-11-16T14:26:14Z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v1.0_mb_uTYK9lFSPeQcem4UJHYxcg==</vt:lpwstr>
  </property>
  <property fmtid="{D5CDD505-2E9C-101B-9397-08002B2CF9AE}" pid="4" name="ICV">
    <vt:lpwstr>66CB8F1E3B7643868F496538E9CAF4E0</vt:lpwstr>
  </property>
</Properties>
</file>