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49"/>
  </p:notesMasterIdLst>
  <p:handoutMasterIdLst>
    <p:handoutMasterId r:id="rId50"/>
  </p:handoutMasterIdLst>
  <p:sldIdLst>
    <p:sldId id="691" r:id="rId2"/>
    <p:sldId id="739" r:id="rId3"/>
    <p:sldId id="692" r:id="rId4"/>
    <p:sldId id="693" r:id="rId5"/>
    <p:sldId id="696" r:id="rId6"/>
    <p:sldId id="707" r:id="rId7"/>
    <p:sldId id="623" r:id="rId8"/>
    <p:sldId id="624" r:id="rId9"/>
    <p:sldId id="625" r:id="rId10"/>
    <p:sldId id="477" r:id="rId11"/>
    <p:sldId id="695" r:id="rId12"/>
    <p:sldId id="657" r:id="rId13"/>
    <p:sldId id="697" r:id="rId14"/>
    <p:sldId id="514" r:id="rId15"/>
    <p:sldId id="437" r:id="rId16"/>
    <p:sldId id="713" r:id="rId17"/>
    <p:sldId id="578" r:id="rId18"/>
    <p:sldId id="694" r:id="rId19"/>
    <p:sldId id="442" r:id="rId20"/>
    <p:sldId id="659" r:id="rId21"/>
    <p:sldId id="714" r:id="rId22"/>
    <p:sldId id="715" r:id="rId23"/>
    <p:sldId id="670" r:id="rId24"/>
    <p:sldId id="660" r:id="rId25"/>
    <p:sldId id="698" r:id="rId26"/>
    <p:sldId id="720" r:id="rId27"/>
    <p:sldId id="549" r:id="rId28"/>
    <p:sldId id="550" r:id="rId29"/>
    <p:sldId id="671" r:id="rId30"/>
    <p:sldId id="665" r:id="rId31"/>
    <p:sldId id="630" r:id="rId32"/>
    <p:sldId id="631" r:id="rId33"/>
    <p:sldId id="632" r:id="rId34"/>
    <p:sldId id="633" r:id="rId35"/>
    <p:sldId id="634" r:id="rId36"/>
    <p:sldId id="635" r:id="rId37"/>
    <p:sldId id="704" r:id="rId38"/>
    <p:sldId id="636" r:id="rId39"/>
    <p:sldId id="637" r:id="rId40"/>
    <p:sldId id="639" r:id="rId41"/>
    <p:sldId id="703" r:id="rId42"/>
    <p:sldId id="721" r:id="rId43"/>
    <p:sldId id="722" r:id="rId44"/>
    <p:sldId id="723" r:id="rId45"/>
    <p:sldId id="724" r:id="rId46"/>
    <p:sldId id="725" r:id="rId47"/>
    <p:sldId id="726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0AA"/>
    <a:srgbClr val="07631F"/>
    <a:srgbClr val="DF0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3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564BB7-EF1B-45E6-9EA2-ABA764CB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559C4-2EAB-46F2-A2F6-C38E4B1396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FB1F12-A64F-4E4F-BF52-57C9FAE96FD5}" type="datetime1">
              <a:rPr lang="en-US" altLang="en-US"/>
              <a:pPr/>
              <a:t>10/24/2017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DAC75-A358-440F-9AF2-C9FE9F4A2C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14656-DB6E-4B9E-AF30-6629BAF7A1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72B940-7AA2-4E65-8F84-6BA8D2C2C6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2A438638-8E57-479A-9E45-B36033C637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95B80404-196D-49E9-8A50-18A7727F712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C89766B-BE28-4301-8A9C-83363659631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4021" name="Rectangle 5">
            <a:extLst>
              <a:ext uri="{FF2B5EF4-FFF2-40B4-BE49-F238E27FC236}">
                <a16:creationId xmlns:a16="http://schemas.microsoft.com/office/drawing/2014/main" id="{AE3B169C-26BE-43BD-BB7F-21B71A33F49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4022" name="Rectangle 6">
            <a:extLst>
              <a:ext uri="{FF2B5EF4-FFF2-40B4-BE49-F238E27FC236}">
                <a16:creationId xmlns:a16="http://schemas.microsoft.com/office/drawing/2014/main" id="{CE0858E1-C824-4C1A-AC8F-8A7B442189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4023" name="Rectangle 7">
            <a:extLst>
              <a:ext uri="{FF2B5EF4-FFF2-40B4-BE49-F238E27FC236}">
                <a16:creationId xmlns:a16="http://schemas.microsoft.com/office/drawing/2014/main" id="{8964D28E-3364-4144-A832-DE15DEEA1C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F4B7E5-9AFB-4A4C-84EA-2366928450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2212B317-9071-4179-8C8D-41B6643F9F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F4D38D9-088E-46EA-B1AE-FFA00FE06C85}" type="slidenum">
              <a:rPr lang="de-DE" altLang="en-US" sz="1200"/>
              <a:pPr eaLnBrk="1" hangingPunct="1"/>
              <a:t>1</a:t>
            </a:fld>
            <a:endParaRPr lang="de-DE" altLang="en-US" sz="120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C951CC97-89FF-44A9-AAF1-6D8CA2B55E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B99B174-4464-4472-B3D0-B2DD775E7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44F105AA-B4F8-49F9-8941-D4658B1B5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EDB0FD4-C5F6-45EA-B6DF-3E58C896325F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17A0C0D6-D130-484D-B71A-5383A325FB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BB6E3DF-4D4F-4D9E-8E51-78AE845AD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7CD81E54-0D51-4281-A858-01F45E7237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4B202F-FF95-4B3C-BD57-0B66C5F40B49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D39CF08-DED6-4DC2-A275-2C61C1F75ED6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D48D8B7-77E5-40E8-814D-F6C570A4B62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51B65EDD-9845-4258-AD1A-D02E436369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5388801-AB8A-40C1-B9DF-EACF1A2EBE46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5C305E0-EA3E-4EAF-AFD8-05429F932515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C05686D-23B9-4D2C-990E-ECB4A86579A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C7E170F0-2D4B-4C03-BCDD-900F68A18C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6563F4C-A893-4DBA-8776-20377C76EC51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E5D135E9-7455-4C83-929A-D925C4901236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E2F10E9-33F8-44AC-B277-98A3032E708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448D2C7-39D0-40F9-949D-888F711199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736D692-D465-49B8-B588-6675304BD214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8D8BF9E-158A-4603-BA78-097A776CC2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4537" cy="3414713"/>
          </a:xfrm>
          <a:solidFill>
            <a:srgbClr val="FFFFFF"/>
          </a:solidFill>
          <a:ln/>
        </p:spPr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4B497A04-E62B-47FC-A835-0D06DFEC3E8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503238" y="4316413"/>
            <a:ext cx="5854700" cy="18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F52B8F32-905F-4B25-9B4A-DA9E5212A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B834BD5-4568-4ECA-993B-60468445DFB5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F2F18A5F-1A38-4F51-9E74-AEB514BB76B1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9345986-D562-4CA6-AACA-EC047528B54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23E9465F-365A-41FF-904C-EE4920132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1B83F9E-7F02-46D8-8777-6D920BFA3F04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4BBD072E-C48E-4ED2-87C5-D8D94FBEACBB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1333877-F4BD-4CA4-A52A-72E597F453F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F51D8F87-61E5-451A-81D4-84964C2B8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F5E99FC-E365-488B-8F4A-C76BE531CA76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54914021-14B0-47AD-8BD5-F2DE88E178DB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5D5A4D0-4030-4ACF-B0C6-4221198F93E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608A6384-8556-4B79-8703-9FFA9AA5C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15E06FC-3CC0-40F0-AAE1-7A22CF686C1D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E8433B5F-7D06-4C7C-9078-4A741C0FBE6D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96F96AB-23DC-465F-A688-590CE6DC9AE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7C86BA6-28D6-43DC-8F75-75AF56E8F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AEB1146-0B9E-4034-A773-6D3E49A7A05B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4B25C7A-91AD-40F5-96B8-1985E7F1AD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4537" cy="3414713"/>
          </a:xfrm>
          <a:solidFill>
            <a:srgbClr val="FFFFFF"/>
          </a:solidFill>
          <a:ln/>
        </p:spPr>
      </p:sp>
      <p:sp>
        <p:nvSpPr>
          <p:cNvPr id="52228" name="Text Box 3">
            <a:extLst>
              <a:ext uri="{FF2B5EF4-FFF2-40B4-BE49-F238E27FC236}">
                <a16:creationId xmlns:a16="http://schemas.microsoft.com/office/drawing/2014/main" id="{EEDC0D15-CD42-413F-A111-6B0C0735892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503238" y="4316413"/>
            <a:ext cx="5854700" cy="1825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>
            <a:extLst>
              <a:ext uri="{FF2B5EF4-FFF2-40B4-BE49-F238E27FC236}">
                <a16:creationId xmlns:a16="http://schemas.microsoft.com/office/drawing/2014/main" id="{9357EC57-B5AF-4356-B28A-0F8E9809F6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56D3A45-B878-4CDF-8E9F-7770A25EC0B6}" type="slidenum">
              <a:rPr lang="en-US" altLang="en-US" sz="1200">
                <a:latin typeface="Times" panose="02020603050405020304" pitchFamily="18" charset="0"/>
              </a:rPr>
              <a:pPr eaLnBrk="1" hangingPunct="1"/>
              <a:t>2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57C591B-766E-4BC4-8564-D02D8581E9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68898A9-B154-4E2C-AED4-B24336C5AF7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79992425-AE26-4B7F-B309-C58B0DC0F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608F5A2-E911-4725-9EEF-59E67EDDFC69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EF111764-A6FB-4DAA-96FC-CA46E5C9F80D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7E8784E-8E50-4FD2-B3F9-10B9887B506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AE1B34E7-9DB6-4B37-BA4E-4B66FBE3E9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F269F9C-1DC9-494A-B8DD-4258D7D52F4D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8CC2072-71FA-4AC1-B77F-BAA0272A7CCC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59D9BDC-B745-499D-886E-BD01F4C11BD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EF322A71-4207-4C4F-8809-AC076C98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00F9CF2-F8FF-4CE8-A7BF-E4265C7370D2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FDF6BD62-86F4-4388-9885-7BC9D09D3A38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B1D6E9B-26B5-47DD-94C1-340A962C625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85D3D32B-A9DA-4C2C-9439-4ADFF93C24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28F18B7-B84E-4715-997B-C95C3748264F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78AF30E-848C-4C5C-A254-272E7831E8EA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F464364-9A42-4F8A-9FDF-50B147B9579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C8C068C5-BF0D-4D18-8EE7-9DBF854DB1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AC6BC0E-816C-4E35-8AFD-DBEDD860D014}" type="slidenum">
              <a:rPr lang="en-US" altLang="en-US" sz="1200"/>
              <a:pPr eaLnBrk="1" hangingPunct="1"/>
              <a:t>35</a:t>
            </a:fld>
            <a:endParaRPr lang="en-US" altLang="en-US" sz="12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B51793FF-0848-409E-BFC7-42BD7D181407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27024B23-2B09-4C2C-A291-EBBC5A90DBC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5D8057C6-2D86-403D-A0C7-740D51D8E9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3AA1ABE-CE14-4386-A2AC-74483B5238B1}" type="slidenum">
              <a:rPr lang="en-US" altLang="en-US" sz="1200"/>
              <a:pPr eaLnBrk="1" hangingPunct="1"/>
              <a:t>36</a:t>
            </a:fld>
            <a:endParaRPr lang="en-US" altLang="en-US" sz="12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723B85D5-77A6-41E6-AF8C-0F66E6BC3009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B6A6642-1751-4D35-9B14-8DB50C218C7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D6D0E8AF-8A48-4A9A-A1C3-EF3AB9657E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9B12484-AA76-4E61-A387-30C0AEA3C97E}" type="slidenum">
              <a:rPr lang="en-US" altLang="en-US" sz="1200"/>
              <a:pPr eaLnBrk="1" hangingPunct="1"/>
              <a:t>38</a:t>
            </a:fld>
            <a:endParaRPr lang="en-US" altLang="en-US" sz="120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FCC5BD1A-BFB3-4E98-9E2A-F547600426D4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FC00758D-0A59-463D-B2B5-75DDC5A3816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35345836-A40B-44C0-846B-0A11A6A59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2907D25-CC1B-4464-A2ED-4F4CF8A7D3E1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A5A85CFF-6936-4B6A-9797-791A122E30AC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C0BC8AC-2C34-4F0E-84CC-1991CC89CA0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EF622E04-8619-473D-ACDE-C587B908F8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A37062B-98C6-41EC-A8F1-B0CA312192F3}" type="slidenum">
              <a:rPr lang="en-US" altLang="en-US" sz="1200"/>
              <a:pPr eaLnBrk="1" hangingPunct="1"/>
              <a:t>40</a:t>
            </a:fld>
            <a:endParaRPr lang="en-US" altLang="en-US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59AB30F5-5771-4D9D-A858-6916F3625946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02188D3-379A-411B-974B-626F47B1F25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E2A5A0F5-5539-49A5-A74C-7BC47AC47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BA63039-377C-4698-9BDA-22804CFB03C9}" type="slidenum">
              <a:rPr lang="en-US" altLang="en-US" sz="1200"/>
              <a:pPr eaLnBrk="1" hangingPunct="1"/>
              <a:t>42</a:t>
            </a:fld>
            <a:endParaRPr lang="en-US" altLang="en-US" sz="1200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06F32BC5-E2F2-40A2-A7D7-E863B87A3985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F8D5BF3-D6F8-4394-9517-12374F4C3FB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>
            <a:extLst>
              <a:ext uri="{FF2B5EF4-FFF2-40B4-BE49-F238E27FC236}">
                <a16:creationId xmlns:a16="http://schemas.microsoft.com/office/drawing/2014/main" id="{4E32F151-A2F4-48D2-8837-9424EBA97E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6839098-2879-4C6C-AC33-33291DFF1E0A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6A4BBE8-6198-4C51-AC7F-CA43BCA28F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C14D348-7A8C-4DF6-BF2F-D6803D473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id="{93A70F9B-8C6C-414E-8037-1C797FF439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31B7F7F-294C-4725-A73B-27935FEB3F1A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21D25354-7EF8-416E-922D-3D3758EA40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0AB2761-5B3A-4C4B-8EF2-E4FB81F17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AF5F7455-782D-49AC-9285-5E7B3FA5E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2CA3AB3-2D9D-4748-939A-4E0187C7C084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B9FD132-8A35-4D30-830D-4A35AA5AFFD0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6E920AD-DA0C-4EB8-80B5-59081582CBF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FFB17BC0-7677-4500-A43C-A4636DCE45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C7159E5-2D87-4C48-BD70-2A93C61B4A87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644F429-94E8-4E15-B2DC-14C3E15266B5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B5D9124-C6B6-408C-A286-FC05E7BDEAB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16863C23-C1DD-4135-98F1-5314C61B43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C117C63-99B0-4FC7-AA95-F50D1841293E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6E29FC1F-BA66-4217-9E7F-D6B839DFD2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1027">
            <a:extLst>
              <a:ext uri="{FF2B5EF4-FFF2-40B4-BE49-F238E27FC236}">
                <a16:creationId xmlns:a16="http://schemas.microsoft.com/office/drawing/2014/main" id="{B8DAB63B-9F93-4AF4-8FB6-C67688CAB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9F928974-4EBB-4F69-95E1-388D6CC12D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BDED337-AE77-40E5-83DE-057E04FB17E1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3ED897D9-7587-40D0-8985-2B0C068A8036}"/>
              </a:ext>
            </a:extLst>
          </p:cNvPr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EDCAD66-D2AD-4BEA-ACA9-06879116613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DB73975E-33DF-4CD6-8E18-DBE32DD2AD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DE508CB-C198-4A73-8956-631FC4A4B28A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D153C17-ECCC-4CE8-86E3-94C659775E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8B43587-6BAC-45FA-A872-DA9FCEA3B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6849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10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6200"/>
            <a:ext cx="2190750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419850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951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7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45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3053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3053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70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39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704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39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09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688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26AAF1C-4A83-4633-9DE5-51C8DD821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7F2A58E-59D3-4F7D-9955-D496F7D98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/>
          <a:ea typeface="MS PGothic" panose="020B0600070205080204" pitchFamily="34" charset="-128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metri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BCBF537-CB1C-406B-9853-63987B46D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811963" cy="692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Lecture 8 Announcements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A1F4838-54A6-4C4E-80BE-0FCB939B9F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868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Assignment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Program due on Friday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Arial" panose="020B0604020202020204" pitchFamily="34" charset="0"/>
              </a:rPr>
              <a:t>Assignment 1 – stats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>
                <a:latin typeface="Arial" panose="020B0604020202020204" pitchFamily="34" charset="0"/>
              </a:rPr>
              <a:t>SLOC = Source Line Of Code, KLOC, MLOC 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~ a java language statement, ends with a 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>
                <a:latin typeface="Arial" panose="020B0604020202020204" pitchFamily="34" charset="0"/>
              </a:rPr>
              <a:t>;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endParaRPr lang="en-US" altLang="ja-JP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en-US" sz="2400">
                <a:latin typeface="Arial" panose="020B0604020202020204" pitchFamily="34" charset="0"/>
              </a:rPr>
              <a:t>SLOC counters are freely available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checkstyle-cs, a free Eclipse plug-in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hlinkClick r:id="rId3"/>
              </a:rPr>
              <a:t>http://sourceforge.net/projects/metrics/</a:t>
            </a:r>
            <a:endParaRPr lang="en-US" altLang="en-US">
              <a:latin typeface="Arial" panose="020B0604020202020204" pitchFamily="34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CodePro AnalytiX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Topics for today will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>
                <a:latin typeface="Arial" panose="020B0604020202020204" pitchFamily="34" charset="0"/>
              </a:rPr>
              <a:t>Exceptions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Stream IO covered in lab this week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85B7D263-2F3B-463F-8D27-CA5DD40C1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Class Throwable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9B11951E-098B-40DB-A783-8AD586B17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9916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sz="2800">
                <a:latin typeface="Arial" panose="020B0604020202020204" pitchFamily="34" charset="0"/>
              </a:rPr>
              <a:t>Throwable is the superclass of all exceptions &amp; errors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sz="2800">
                <a:latin typeface="Arial" panose="020B0604020202020204" pitchFamily="34" charset="0"/>
              </a:rPr>
              <a:t>All exception classes inherit the methods of Throwable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latin typeface="Arial" panose="020B0604020202020204" pitchFamily="34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940A3EDB-9A90-43A3-9287-206120A96D0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858000" cy="4868863"/>
            <a:chOff x="2057400" y="1828800"/>
            <a:chExt cx="6858000" cy="4868863"/>
          </a:xfrm>
        </p:grpSpPr>
        <p:pic>
          <p:nvPicPr>
            <p:cNvPr id="19460" name="Picture 4">
              <a:extLst>
                <a:ext uri="{FF2B5EF4-FFF2-40B4-BE49-F238E27FC236}">
                  <a16:creationId xmlns:a16="http://schemas.microsoft.com/office/drawing/2014/main" id="{D4202A7D-236D-4E3C-A080-FE7354373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1828800"/>
              <a:ext cx="6858000" cy="4868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1" name="Rectangle 6">
              <a:extLst>
                <a:ext uri="{FF2B5EF4-FFF2-40B4-BE49-F238E27FC236}">
                  <a16:creationId xmlns:a16="http://schemas.microsoft.com/office/drawing/2014/main" id="{FAD5E90B-B582-4A13-9A00-9A33459F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1905000"/>
              <a:ext cx="9144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800"/>
                <a:t>Object</a:t>
              </a:r>
            </a:p>
          </p:txBody>
        </p:sp>
        <p:sp>
          <p:nvSpPr>
            <p:cNvPr id="19462" name="Line 9">
              <a:extLst>
                <a:ext uri="{FF2B5EF4-FFF2-40B4-BE49-F238E27FC236}">
                  <a16:creationId xmlns:a16="http://schemas.microsoft.com/office/drawing/2014/main" id="{7CFB1AF1-C656-4684-AF54-DC3C5E4B3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88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AutoShape 8">
              <a:extLst>
                <a:ext uri="{FF2B5EF4-FFF2-40B4-BE49-F238E27FC236}">
                  <a16:creationId xmlns:a16="http://schemas.microsoft.com/office/drawing/2014/main" id="{E094EA39-026F-4726-914C-CF7F05139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152400" cy="1524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367784E4-6E35-486A-B7C8-40D2135E9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Throwable methods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E53BCBE9-8AEA-4BF0-BC7B-DBDB56D135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262626"/>
                </a:solidFill>
                <a:latin typeface="Arial" panose="020B0604020202020204" pitchFamily="34" charset="0"/>
              </a:rPr>
              <a:t>All exception objects have these methods:</a:t>
            </a:r>
          </a:p>
          <a:p>
            <a:pPr lvl="1">
              <a:lnSpc>
                <a:spcPct val="90000"/>
              </a:lnSpc>
            </a:pPr>
            <a:endParaRPr lang="en-US" altLang="en-US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try 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    readFile();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} 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catch (IOException e) 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System.out.println(</a:t>
            </a:r>
            <a:r>
              <a:rPr lang="en-US" altLang="en-US" sz="1800">
                <a:solidFill>
                  <a:srgbClr val="404040"/>
                </a:solidFill>
                <a:latin typeface="Courier New" panose="02070309020205020404" pitchFamily="49" charset="0"/>
              </a:rPr>
              <a:t>"I/O error: " +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e.getMessage()</a:t>
            </a: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58106" name="Group 26">
            <a:extLst>
              <a:ext uri="{FF2B5EF4-FFF2-40B4-BE49-F238E27FC236}">
                <a16:creationId xmlns:a16="http://schemas.microsoft.com/office/drawing/2014/main" id="{F62C010B-29E2-49FC-816B-3C784A66142A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676400"/>
          <a:ext cx="8534400" cy="196850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-108" charset="0"/>
                        </a:rPr>
                        <a:t>Method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-108" charset="0"/>
                        </a:rPr>
                        <a:t>Description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-108" charset="0"/>
                        </a:rPr>
                        <a:t>public String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-108" charset="0"/>
                        </a:rPr>
                        <a:t>getMessage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-108" charset="0"/>
                        </a:rPr>
                        <a:t>()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-108" charset="0"/>
                        </a:rPr>
                        <a:t>text describing the error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2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-108" charset="0"/>
                        </a:rPr>
                        <a:t>public String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-108" charset="0"/>
                        </a:rPr>
                        <a:t>toString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-108" charset="0"/>
                        </a:rPr>
                        <a:t>()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-108" charset="0"/>
                        </a:rPr>
                        <a:t>exception's type and description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-108" charset="0"/>
                        </a:rPr>
                        <a:t>getCause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-108" charset="0"/>
                        </a:rPr>
                        <a:t>()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-108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-10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-108" charset="0"/>
                        </a:rPr>
                        <a:t>getStackTrace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-108" charset="0"/>
                        </a:rPr>
                        <a:t>()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-108" charset="0"/>
                        </a:rPr>
                        <a:t>,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-108" charset="0"/>
                        </a:rPr>
                        <a:t>printStackTrace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urier New" pitchFamily="-108" charset="0"/>
                        </a:rPr>
                        <a:t>()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275B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-108" charset="0"/>
                        </a:rPr>
                        <a:t>other methods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9906B3FB-53A0-4404-8D49-F95A1FD46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0"/>
            <a:ext cx="8153400" cy="6858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</a:rPr>
              <a:t>Errors and Exceptions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0F9D6E9-FBBF-4808-852E-70677CB964F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0" y="685800"/>
            <a:ext cx="87630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>
                <a:latin typeface="Arial" panose="020B0604020202020204" pitchFamily="34" charset="0"/>
              </a:rPr>
              <a:t>The class </a:t>
            </a:r>
            <a:r>
              <a:rPr lang="en-US" altLang="en-US" sz="2500">
                <a:latin typeface="Courier New" panose="02070309020205020404" pitchFamily="49" charset="0"/>
              </a:rPr>
              <a:t>Error</a:t>
            </a:r>
            <a:r>
              <a:rPr lang="en-US" altLang="en-US" sz="2500">
                <a:latin typeface="Arial" panose="020B0604020202020204" pitchFamily="34" charset="0"/>
              </a:rPr>
              <a:t> and its subclasses represent errors due to serious external conditions; they are unchecked by the compiler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latin typeface="Arial" panose="020B0604020202020204" pitchFamily="34" charset="0"/>
              </a:rPr>
              <a:t>Example: </a:t>
            </a:r>
            <a:r>
              <a:rPr lang="en-US" altLang="en-US" sz="2200">
                <a:latin typeface="Courier New" panose="02070309020205020404" pitchFamily="49" charset="0"/>
              </a:rPr>
              <a:t>OutOfMemoryError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latin typeface="Arial" panose="020B0604020202020204" pitchFamily="34" charset="0"/>
              </a:rPr>
              <a:t>You cannot foresee or guard against them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latin typeface="Arial" panose="020B0604020202020204" pitchFamily="34" charset="0"/>
              </a:rPr>
              <a:t>While you can attempt to handle them, it is generally not a good idea as you will probably be unsuccessful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>
                <a:latin typeface="Arial" panose="020B0604020202020204" pitchFamily="34" charset="0"/>
              </a:rPr>
              <a:t>Except for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endParaRPr lang="en-US" altLang="en-US" sz="2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500">
                <a:latin typeface="Arial" panose="020B0604020202020204" pitchFamily="34" charset="0"/>
              </a:rPr>
              <a:t>The class </a:t>
            </a:r>
            <a:r>
              <a:rPr lang="en-US" altLang="en-US" sz="2500">
                <a:latin typeface="Courier New" panose="02070309020205020404" pitchFamily="49" charset="0"/>
              </a:rPr>
              <a:t>Exception</a:t>
            </a:r>
            <a:r>
              <a:rPr lang="en-US" altLang="en-US" sz="2500">
                <a:latin typeface="Arial" panose="020B0604020202020204" pitchFamily="34" charset="0"/>
              </a:rPr>
              <a:t> and its subclasses can be handled by your program</a:t>
            </a:r>
            <a:endParaRPr lang="en-US" altLang="en-US" sz="2500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latin typeface="Courier New" panose="02070309020205020404" pitchFamily="49" charset="0"/>
              </a:rPr>
              <a:t>RuntimeException</a:t>
            </a:r>
            <a:r>
              <a:rPr lang="en-US" altLang="en-US" sz="2200">
                <a:latin typeface="Arial" panose="020B0604020202020204" pitchFamily="34" charset="0"/>
              </a:rPr>
              <a:t> and its subclasses are unchecked by the compiler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i="1">
                <a:latin typeface="Arial" panose="020B0604020202020204" pitchFamily="34" charset="0"/>
              </a:rPr>
              <a:t>All others</a:t>
            </a:r>
            <a:r>
              <a:rPr lang="en-US" altLang="en-US" sz="2200">
                <a:latin typeface="Arial" panose="020B0604020202020204" pitchFamily="34" charset="0"/>
              </a:rPr>
              <a:t> must be either: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900">
                <a:latin typeface="Arial" panose="020B0604020202020204" pitchFamily="34" charset="0"/>
              </a:rPr>
              <a:t>explicitly </a:t>
            </a:r>
            <a:r>
              <a:rPr lang="en-US" altLang="en-US" sz="1900" i="1">
                <a:latin typeface="Arial" panose="020B0604020202020204" pitchFamily="34" charset="0"/>
              </a:rPr>
              <a:t>caught</a:t>
            </a:r>
            <a:r>
              <a:rPr lang="en-US" altLang="en-US" sz="1900">
                <a:latin typeface="Arial" panose="020B0604020202020204" pitchFamily="34" charset="0"/>
              </a:rPr>
              <a:t> 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900">
                <a:latin typeface="Arial" panose="020B0604020202020204" pitchFamily="34" charset="0"/>
              </a:rPr>
              <a:t>explicitly </a:t>
            </a:r>
            <a:r>
              <a:rPr lang="en-US" altLang="en-US" sz="1900" i="1">
                <a:latin typeface="Arial" panose="020B0604020202020204" pitchFamily="34" charset="0"/>
              </a:rPr>
              <a:t>mentioned as thrown</a:t>
            </a:r>
            <a:r>
              <a:rPr lang="en-US" altLang="en-US" sz="1900">
                <a:latin typeface="Arial" panose="020B0604020202020204" pitchFamily="34" charset="0"/>
              </a:rPr>
              <a:t> by the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900">
                <a:latin typeface="Arial" panose="020B0604020202020204" pitchFamily="34" charset="0"/>
              </a:rPr>
              <a:t>   method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0FCBB0FB-6287-40C7-8F1C-1646BDF833B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648200"/>
            <a:ext cx="3810000" cy="2209800"/>
            <a:chOff x="2057400" y="1828800"/>
            <a:chExt cx="6858000" cy="4868863"/>
          </a:xfrm>
        </p:grpSpPr>
        <p:pic>
          <p:nvPicPr>
            <p:cNvPr id="22532" name="Picture 4">
              <a:extLst>
                <a:ext uri="{FF2B5EF4-FFF2-40B4-BE49-F238E27FC236}">
                  <a16:creationId xmlns:a16="http://schemas.microsoft.com/office/drawing/2014/main" id="{CEF17080-CB8C-45B4-B940-B6FFC8892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1828800"/>
              <a:ext cx="6858000" cy="4868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3" name="Rectangle 6">
              <a:extLst>
                <a:ext uri="{FF2B5EF4-FFF2-40B4-BE49-F238E27FC236}">
                  <a16:creationId xmlns:a16="http://schemas.microsoft.com/office/drawing/2014/main" id="{9891B001-DA87-4CDD-9EE6-D914DFC4D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1905000"/>
              <a:ext cx="9144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000"/>
                <a:t>Object</a:t>
              </a:r>
            </a:p>
          </p:txBody>
        </p:sp>
        <p:sp>
          <p:nvSpPr>
            <p:cNvPr id="22534" name="Line 9">
              <a:extLst>
                <a:ext uri="{FF2B5EF4-FFF2-40B4-BE49-F238E27FC236}">
                  <a16:creationId xmlns:a16="http://schemas.microsoft.com/office/drawing/2014/main" id="{7E2C1224-B4E8-4A43-AD97-4EFCF251A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88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AutoShape 8">
              <a:extLst>
                <a:ext uri="{FF2B5EF4-FFF2-40B4-BE49-F238E27FC236}">
                  <a16:creationId xmlns:a16="http://schemas.microsoft.com/office/drawing/2014/main" id="{3F177943-0CBC-476B-B65D-85F6AED8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133600"/>
              <a:ext cx="152400" cy="1524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2F4C77E-D0CC-4A14-9F2E-5AB429CBE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Exception inheritance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49DB8075-F01D-433C-8DE8-676128C326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8991600" cy="12954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  <a:latin typeface="Arial" panose="020B0604020202020204" pitchFamily="34" charset="0"/>
              </a:rPr>
              <a:t>All exceptions extend from a common superclass </a:t>
            </a:r>
            <a:r>
              <a:rPr lang="en-US" altLang="en-US">
                <a:solidFill>
                  <a:srgbClr val="262626"/>
                </a:solidFill>
                <a:latin typeface="Courier New" panose="02070309020205020404" pitchFamily="49" charset="0"/>
              </a:rPr>
              <a:t>Exception</a:t>
            </a:r>
            <a:endParaRPr lang="en-US" altLang="en-US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pic>
        <p:nvPicPr>
          <p:cNvPr id="23555" name="Picture 5" descr="exceptions-hierarchy">
            <a:extLst>
              <a:ext uri="{FF2B5EF4-FFF2-40B4-BE49-F238E27FC236}">
                <a16:creationId xmlns:a16="http://schemas.microsoft.com/office/drawing/2014/main" id="{CAECF936-09C9-4839-B059-0F18B8D0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2209800"/>
            <a:ext cx="88233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>
            <a:extLst>
              <a:ext uri="{FF2B5EF4-FFF2-40B4-BE49-F238E27FC236}">
                <a16:creationId xmlns:a16="http://schemas.microsoft.com/office/drawing/2014/main" id="{A42009F0-EB38-4E95-81E2-79FB268EC212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3352800"/>
            <a:ext cx="2286000" cy="631825"/>
            <a:chOff x="6858000" y="3352800"/>
            <a:chExt cx="2286000" cy="631371"/>
          </a:xfrm>
        </p:grpSpPr>
        <p:sp>
          <p:nvSpPr>
            <p:cNvPr id="23557" name="Rectangle 1029">
              <a:extLst>
                <a:ext uri="{FF2B5EF4-FFF2-40B4-BE49-F238E27FC236}">
                  <a16:creationId xmlns:a16="http://schemas.microsoft.com/office/drawing/2014/main" id="{8E181B9C-AF85-4DE5-8F33-09E134E92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7579" y="3526971"/>
              <a:ext cx="1176421" cy="4572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/>
                <a:t>Your custom</a:t>
              </a:r>
            </a:p>
            <a:p>
              <a:pPr algn="ctr" eaLnBrk="1" hangingPunct="1"/>
              <a:r>
                <a:rPr lang="en-US" altLang="en-US" sz="1600"/>
                <a:t>exception</a:t>
              </a:r>
            </a:p>
          </p:txBody>
        </p:sp>
        <p:sp>
          <p:nvSpPr>
            <p:cNvPr id="23558" name="AutoShape 1031">
              <a:extLst>
                <a:ext uri="{FF2B5EF4-FFF2-40B4-BE49-F238E27FC236}">
                  <a16:creationId xmlns:a16="http://schemas.microsoft.com/office/drawing/2014/main" id="{855A0AA2-FF3D-43B0-AEF2-F6E7B65B2B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856949" y="3353851"/>
              <a:ext cx="119744" cy="11764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3559" name="Line 1032">
              <a:extLst>
                <a:ext uri="{FF2B5EF4-FFF2-40B4-BE49-F238E27FC236}">
                  <a16:creationId xmlns:a16="http://schemas.microsoft.com/office/drawing/2014/main" id="{DE901488-75FF-4BEF-98E2-722669EAE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200" y="3429000"/>
              <a:ext cx="1033379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44556990-494F-4E10-9F34-95881F2E4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27000"/>
            <a:ext cx="7340600" cy="660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Our Goals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4CEBC03-4F31-49A2-80C6-BD35267E5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686800" cy="5561013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To learn how to catch and handle exceptions within our programs, so that our programs don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</a:rPr>
              <a:t>t just crash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To know when and where to catch an exception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To learn how to throw exceptions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To be able to design your own custom exception classes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To understand the difference between checked and unchecked exceptions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AF99723E-1FFA-4CC0-BD3A-D26C5CC84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Why Use Exceptions?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E0C4B1B8-891B-4297-9500-7F01D40B8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800">
                <a:latin typeface="Arial" panose="020B0604020202020204" pitchFamily="34" charset="0"/>
              </a:rPr>
              <a:t>Separate normal from abnormal processing</a:t>
            </a:r>
            <a:endParaRPr lang="en-US" altLang="en-US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>
                <a:latin typeface="Arial" panose="020B0604020202020204" pitchFamily="34" charset="0"/>
              </a:rPr>
              <a:t>Normal processing often quite straightforward</a:t>
            </a:r>
          </a:p>
          <a:p>
            <a:pPr lvl="2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>
                <a:latin typeface="Arial" panose="020B0604020202020204" pitchFamily="34" charset="0"/>
              </a:rPr>
              <a:t>E.g, what to do if a method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</a:rPr>
              <a:t>s precondition is violated </a:t>
            </a:r>
            <a:r>
              <a:rPr lang="en-US" altLang="ja-JP" sz="1800">
                <a:latin typeface="Arial" panose="020B0604020202020204" pitchFamily="34" charset="0"/>
              </a:rPr>
              <a:t>(something which must be true before the method starts)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>
                <a:latin typeface="Arial" panose="020B0604020202020204" pitchFamily="34" charset="0"/>
              </a:rPr>
              <a:t>Abnormal processing often quite tangled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Causes nesting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Obscures normal processing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>
                <a:latin typeface="Arial" panose="020B0604020202020204" pitchFamily="34" charset="0"/>
              </a:rPr>
              <a:t>We want to separate error handling code from regular code flow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400">
                <a:latin typeface="Arial" panose="020B0604020202020204" pitchFamily="34" charset="0"/>
              </a:rPr>
              <a:t>So that frequent and repetitive testing of return values, and propagation of error return values, is not required.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400">
                <a:latin typeface="Arial" panose="020B0604020202020204" pitchFamily="34" charset="0"/>
              </a:rPr>
              <a:t>Using exceptions may be more efficient because the normal execution path does not need to test for error conditions.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400">
                <a:latin typeface="Arial" panose="020B0604020202020204" pitchFamily="34" charset="0"/>
              </a:rPr>
              <a:t>We can group Error Types and Error Differentiation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8CD80508-A5D4-4566-AE45-113930A6C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0"/>
            <a:ext cx="3276600" cy="10668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Examples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B8123D80-1E51-4850-B10F-7BAFCB97B73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6388" y="1417638"/>
            <a:ext cx="4652962" cy="52022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>
                <a:latin typeface="Arial" panose="020B0604020202020204" pitchFamily="34" charset="0"/>
              </a:rPr>
              <a:t>Nested tangle</a:t>
            </a:r>
            <a:endParaRPr lang="en-US" altLang="en-US" sz="240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if (condition1) then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	do something1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	if (condition 2) then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		do something2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		if (condition3) then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		   do something3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		else exception3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	else exception2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else exception1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6902F16A-E795-4E5C-98BA-3A5874D563D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959350" y="1331913"/>
            <a:ext cx="3687763" cy="4606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>
                <a:latin typeface="Arial" panose="020B0604020202020204" pitchFamily="34" charset="0"/>
              </a:rPr>
              <a:t>With exceptions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Do something1;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Do something2;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Do something3;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Handle Exceptions: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	ex1: exception1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	ex2: exception2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	ex3: exception3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8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8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8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8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autoUpdateAnimBg="0"/>
      <p:bldP spid="20890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653B38BE-9D8F-4359-BD3F-017519B32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Why Exceptions - Details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50DBE17-91F9-441F-8535-120E88A81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>
                <a:latin typeface="Arial" panose="020B0604020202020204" pitchFamily="34" charset="0"/>
              </a:rPr>
              <a:t>We may want to propagate Errors Up the Call Stack</a:t>
            </a:r>
          </a:p>
          <a:p>
            <a:pPr lvl="1" eaLnBrk="1" hangingPunct="1">
              <a:spcBef>
                <a:spcPct val="0"/>
              </a:spcBef>
              <a:buFont typeface="Times" panose="02020603050405020304" pitchFamily="18" charset="0"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The point at which an error occurs is rarely a suitable place to handle it, particularly in library code, but by the time an error code has been propagated to a place where it can be handled, too much contextual information has been lost. </a:t>
            </a:r>
          </a:p>
          <a:p>
            <a:pPr lvl="1" eaLnBrk="1" hangingPunct="1">
              <a:spcBef>
                <a:spcPct val="0"/>
              </a:spcBef>
              <a:buFont typeface="Times" panose="02020603050405020304" pitchFamily="18" charset="0"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Exceptions bridge this gap - they allow specific error information to be carried from the point where its available to a point where it can be utilized 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using exception objects that contain the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4EBDB25C-AF7E-496B-8E7F-593D8B1EB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Throwing and catching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5725E8E-8FE4-4C27-A704-48D4780B16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6172200" cy="5791200"/>
          </a:xfrm>
        </p:spPr>
        <p:txBody>
          <a:bodyPr/>
          <a:lstStyle/>
          <a:p>
            <a:r>
              <a:rPr lang="en-US" altLang="en-US" sz="2400">
                <a:solidFill>
                  <a:srgbClr val="262626"/>
                </a:solidFill>
                <a:latin typeface="Arial" panose="020B0604020202020204" pitchFamily="34" charset="0"/>
              </a:rPr>
              <a:t>At any time, your program has an active </a:t>
            </a:r>
            <a:r>
              <a:rPr lang="en-US" altLang="en-US" sz="2400" b="1">
                <a:solidFill>
                  <a:srgbClr val="262626"/>
                </a:solidFill>
                <a:latin typeface="Arial" panose="020B0604020202020204" pitchFamily="34" charset="0"/>
              </a:rPr>
              <a:t>call stack</a:t>
            </a:r>
            <a:r>
              <a:rPr lang="en-US" altLang="en-US" sz="2400">
                <a:solidFill>
                  <a:srgbClr val="262626"/>
                </a:solidFill>
                <a:latin typeface="Arial" panose="020B0604020202020204" pitchFamily="34" charset="0"/>
              </a:rPr>
              <a:t> of methods.</a:t>
            </a:r>
          </a:p>
          <a:p>
            <a:r>
              <a:rPr lang="en-US" altLang="en-US" sz="2400">
                <a:solidFill>
                  <a:srgbClr val="262626"/>
                </a:solidFill>
                <a:latin typeface="Arial" panose="020B0604020202020204" pitchFamily="34" charset="0"/>
              </a:rPr>
              <a:t>When an exception is thrown, the JVM looks up the call stack until it finds a method with a matching </a:t>
            </a:r>
            <a:r>
              <a:rPr lang="en-US" altLang="en-US" sz="2400">
                <a:solidFill>
                  <a:srgbClr val="262626"/>
                </a:solidFill>
                <a:latin typeface="Courier New" panose="02070309020205020404" pitchFamily="49" charset="0"/>
              </a:rPr>
              <a:t>catch</a:t>
            </a:r>
            <a:r>
              <a:rPr lang="en-US" altLang="en-US" sz="2400">
                <a:solidFill>
                  <a:srgbClr val="262626"/>
                </a:solidFill>
                <a:latin typeface="Arial" panose="020B0604020202020204" pitchFamily="34" charset="0"/>
              </a:rPr>
              <a:t> block for that exception type</a:t>
            </a:r>
          </a:p>
          <a:p>
            <a:pPr lvl="1"/>
            <a:r>
              <a:rPr lang="en-US" altLang="en-US" sz="2400">
                <a:solidFill>
                  <a:srgbClr val="404040"/>
                </a:solidFill>
                <a:latin typeface="Arial" panose="020B0604020202020204" pitchFamily="34" charset="0"/>
              </a:rPr>
              <a:t>If one is found, control jumps</a:t>
            </a:r>
            <a:br>
              <a:rPr lang="en-US" altLang="en-US" sz="2400">
                <a:solidFill>
                  <a:srgbClr val="404040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rgbClr val="404040"/>
                </a:solidFill>
                <a:latin typeface="Arial" panose="020B0604020202020204" pitchFamily="34" charset="0"/>
              </a:rPr>
              <a:t>back to that method.</a:t>
            </a:r>
          </a:p>
          <a:p>
            <a:pPr lvl="1"/>
            <a:r>
              <a:rPr lang="en-US" altLang="en-US" sz="2400">
                <a:solidFill>
                  <a:srgbClr val="404040"/>
                </a:solidFill>
                <a:latin typeface="Arial" panose="020B0604020202020204" pitchFamily="34" charset="0"/>
              </a:rPr>
              <a:t>If none is found, the program crashes.</a:t>
            </a:r>
          </a:p>
          <a:p>
            <a:r>
              <a:rPr lang="en-US" altLang="en-US" sz="2400">
                <a:solidFill>
                  <a:srgbClr val="262626"/>
                </a:solidFill>
                <a:latin typeface="Arial" panose="020B0604020202020204" pitchFamily="34" charset="0"/>
              </a:rPr>
              <a:t>Exceptions allow </a:t>
            </a:r>
            <a:r>
              <a:rPr lang="en-US" altLang="en-US" sz="2400" b="1">
                <a:solidFill>
                  <a:srgbClr val="262626"/>
                </a:solidFill>
                <a:latin typeface="Arial" panose="020B0604020202020204" pitchFamily="34" charset="0"/>
              </a:rPr>
              <a:t>non-local error handling</a:t>
            </a:r>
            <a:r>
              <a:rPr lang="en-US" altLang="en-US" sz="2400">
                <a:solidFill>
                  <a:srgbClr val="262626"/>
                </a:solidFill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altLang="en-US" sz="2400">
                <a:solidFill>
                  <a:srgbClr val="404040"/>
                </a:solidFill>
                <a:latin typeface="Arial" panose="020B0604020202020204" pitchFamily="34" charset="0"/>
              </a:rPr>
              <a:t>A method many levels up the stack can handle a deep error.</a:t>
            </a:r>
          </a:p>
        </p:txBody>
      </p:sp>
      <p:pic>
        <p:nvPicPr>
          <p:cNvPr id="32771" name="Picture 4" descr="exceptions-callstack">
            <a:extLst>
              <a:ext uri="{FF2B5EF4-FFF2-40B4-BE49-F238E27FC236}">
                <a16:creationId xmlns:a16="http://schemas.microsoft.com/office/drawing/2014/main" id="{A168FFAA-63EA-4293-874A-A821FA47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43000"/>
            <a:ext cx="291623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02324184-9F3C-4367-AD53-60EBA59CB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Exception Handling Mechanics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CD800CF0-16AE-41DB-9A8C-24143520D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3775" cy="5715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JAVA has built-in exception handling features for certain exception object types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b="1">
                <a:latin typeface="Arial" panose="020B0604020202020204" pitchFamily="34" charset="0"/>
              </a:rPr>
              <a:t>Exception object</a:t>
            </a:r>
            <a:r>
              <a:rPr lang="en-US" altLang="en-US">
                <a:latin typeface="Arial" panose="020B0604020202020204" pitchFamily="34" charset="0"/>
              </a:rPr>
              <a:t> - is created when the error occurs and contains information about it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Exception handling is accomplished by the keywords: </a:t>
            </a: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try, catch, throw, throws, 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</a:rPr>
              <a:t>and</a:t>
            </a:r>
            <a:r>
              <a:rPr lang="en-US" altLang="en-US" b="1" i="1">
                <a:solidFill>
                  <a:srgbClr val="0000FF"/>
                </a:solidFill>
                <a:latin typeface="Arial" panose="020B0604020202020204" pitchFamily="34" charset="0"/>
              </a:rPr>
              <a:t> finally</a:t>
            </a:r>
            <a:endParaRPr lang="en-US" altLang="en-US" sz="2800" b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Exceptions and Exception Types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Claiming Exceptions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Throwing Exceptions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Catching Exceptions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Rethrowing Exceptions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The finally Clause</a:t>
            </a:r>
            <a:endParaRPr lang="en-US" altLang="en-US" sz="16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Group 2">
            <a:extLst>
              <a:ext uri="{FF2B5EF4-FFF2-40B4-BE49-F238E27FC236}">
                <a16:creationId xmlns:a16="http://schemas.microsoft.com/office/drawing/2014/main" id="{563C56EE-A8E7-454E-A210-072603848129}"/>
              </a:ext>
            </a:extLst>
          </p:cNvPr>
          <p:cNvGrpSpPr>
            <a:grpSpLocks/>
          </p:cNvGrpSpPr>
          <p:nvPr/>
        </p:nvGrpSpPr>
        <p:grpSpPr bwMode="auto">
          <a:xfrm>
            <a:off x="1128713" y="0"/>
            <a:ext cx="6858000" cy="6858000"/>
            <a:chOff x="1320" y="600"/>
            <a:chExt cx="3120" cy="3120"/>
          </a:xfrm>
        </p:grpSpPr>
        <p:pic>
          <p:nvPicPr>
            <p:cNvPr id="6148" name="Picture 3">
              <a:extLst>
                <a:ext uri="{FF2B5EF4-FFF2-40B4-BE49-F238E27FC236}">
                  <a16:creationId xmlns:a16="http://schemas.microsoft.com/office/drawing/2014/main" id="{5378054C-4166-4C04-BF8F-FDE3FABB4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" y="600"/>
              <a:ext cx="3120" cy="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" name="Picture 4">
              <a:extLst>
                <a:ext uri="{FF2B5EF4-FFF2-40B4-BE49-F238E27FC236}">
                  <a16:creationId xmlns:a16="http://schemas.microsoft.com/office/drawing/2014/main" id="{35979E71-1DBA-4B21-8BC9-19F7CD725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3024"/>
              <a:ext cx="654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6" name="Text Box 5">
            <a:extLst>
              <a:ext uri="{FF2B5EF4-FFF2-40B4-BE49-F238E27FC236}">
                <a16:creationId xmlns:a16="http://schemas.microsoft.com/office/drawing/2014/main" id="{204DF2A8-2D54-4842-AF58-8C959C5D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495800"/>
            <a:ext cx="19812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056" tIns="152352" rIns="0" bIns="3808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Times" panose="02020603050405020304" pitchFamily="18" charset="0"/>
              </a:rPr>
              <a:t>Exception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Times" panose="02020603050405020304" pitchFamily="18" charset="0"/>
              </a:rPr>
              <a:t>Class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Times" panose="02020603050405020304" pitchFamily="18" charset="0"/>
              </a:rPr>
              <a:t>Hierarchy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8AADA552-6FA1-4A79-8AF5-2D212A0F8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17526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056" tIns="152352" rIns="0" bIns="3808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16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9A2C7922-0BA7-4F5A-A159-8A6E2CC82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533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</a:t>
            </a:r>
            <a:r>
              <a:rPr lang="en-US" alt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try-catch</a:t>
            </a:r>
            <a:r>
              <a:rPr lang="en-US" altLang="en-US">
                <a:latin typeface="Arial" panose="020B0604020202020204" pitchFamily="34" charset="0"/>
              </a:rPr>
              <a:t> Sequence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AF797A8A-BF57-40F8-B86F-DA6A303215C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8600" y="838200"/>
            <a:ext cx="87630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>
                <a:latin typeface="Arial" panose="020B0604020202020204" pitchFamily="34" charset="0"/>
              </a:rPr>
              <a:t>The </a:t>
            </a:r>
            <a:r>
              <a:rPr lang="en-US" altLang="en-US" sz="2400" b="1">
                <a:latin typeface="Courier New" panose="02070309020205020404" pitchFamily="49" charset="0"/>
              </a:rPr>
              <a:t>try-catch</a:t>
            </a:r>
            <a:r>
              <a:rPr lang="en-US" altLang="en-US" sz="2400">
                <a:latin typeface="Arial" panose="020B0604020202020204" pitchFamily="34" charset="0"/>
              </a:rPr>
              <a:t> sequence resembles an </a:t>
            </a:r>
            <a:r>
              <a:rPr lang="en-US" altLang="en-US" sz="2400" b="1">
                <a:latin typeface="Courier New" panose="02070309020205020404" pitchFamily="49" charset="0"/>
              </a:rPr>
              <a:t>if-then-else </a:t>
            </a:r>
            <a:r>
              <a:rPr lang="en-US" altLang="en-US" sz="2400">
                <a:latin typeface="Courier New" panose="02070309020205020404" pitchFamily="49" charset="0"/>
              </a:rPr>
              <a:t>or</a:t>
            </a:r>
            <a:r>
              <a:rPr lang="en-US" altLang="en-US" sz="2400" b="1">
                <a:latin typeface="Courier New" panose="02070309020205020404" pitchFamily="49" charset="0"/>
              </a:rPr>
              <a:t> switch </a:t>
            </a:r>
            <a:r>
              <a:rPr lang="en-US" altLang="en-US" sz="2400">
                <a:latin typeface="Arial" panose="020B0604020202020204" pitchFamily="34" charset="0"/>
              </a:rPr>
              <a:t>set of statements</a:t>
            </a: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altLang="en-US" sz="1600" b="1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// Execute the following statements until an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// exception is thrown or block completes successfully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// Skip all the catch blocks if no exceptions were thrown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en-US" sz="1600" b="1">
                <a:latin typeface="Courier New" panose="02070309020205020404" pitchFamily="49" charset="0"/>
              </a:rPr>
              <a:t> (ExceptionTypeA ex)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// Execute this catch block if an exception of type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// ExceptionTypeA was thrown in the try block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en-US" sz="1600" b="1">
                <a:latin typeface="Courier New" panose="02070309020205020404" pitchFamily="49" charset="0"/>
              </a:rPr>
              <a:t> (ExceptionTypeB ex)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// Execute this catch block if an exception of type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// ExceptionTypeB was thrown in the try block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// as many additional catch blocks as you might need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{ // executed in any case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D7F01EE5-D690-4D46-BB69-C5B6D857F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Exceptions Control Flow/1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E42832E-E0EF-4D0A-9E69-8665C8B88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Statements in try block are executed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If no exceptions occur, </a:t>
            </a:r>
            <a:r>
              <a:rPr lang="en-US" altLang="en-US">
                <a:latin typeface="Courier New" panose="02070309020205020404" pitchFamily="49" charset="0"/>
              </a:rPr>
              <a:t>catch</a:t>
            </a:r>
            <a:r>
              <a:rPr lang="en-US" altLang="en-US">
                <a:latin typeface="Arial" panose="020B0604020202020204" pitchFamily="34" charset="0"/>
              </a:rPr>
              <a:t> clauses are skipped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If an exception is thrown (either by you or the JVM) then the normal flow of control of the program halts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Instead of executing the regular next statement the Java Runtime System starts to search for a matching catch block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If a catch block of matching parameter type is found, execution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jumps to the </a:t>
            </a:r>
            <a:r>
              <a:rPr lang="en-US" altLang="en-US">
                <a:latin typeface="Courier New" panose="02070309020205020404" pitchFamily="49" charset="0"/>
              </a:rPr>
              <a:t>catch</a:t>
            </a:r>
            <a:r>
              <a:rPr lang="en-US" altLang="en-US">
                <a:latin typeface="Arial" panose="020B0604020202020204" pitchFamily="34" charset="0"/>
              </a:rPr>
              <a:t> clause for that type of exception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>
            <a:extLst>
              <a:ext uri="{FF2B5EF4-FFF2-40B4-BE49-F238E27FC236}">
                <a16:creationId xmlns:a16="http://schemas.microsoft.com/office/drawing/2014/main" id="{200D82A2-6BD6-4683-9BE9-6C3545066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486400"/>
          </a:xfrm>
        </p:spPr>
        <p:txBody>
          <a:bodyPr lIns="0" tIns="0" rIns="0" bIns="0"/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latin typeface="Arial" panose="020B0604020202020204" pitchFamily="34" charset="0"/>
              </a:rPr>
              <a:t>If there is no matching catch clause, then the program terminates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>
                <a:latin typeface="Arial" panose="020B0604020202020204" pitchFamily="34" charset="0"/>
              </a:rPr>
              <a:t>The code in the finally block is executed either after the try block is exited or after a catch clause is exited (optional)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>
                <a:latin typeface="Arial" panose="020B0604020202020204" pitchFamily="34" charset="0"/>
              </a:rPr>
              <a:t>If exception of another type occurs, it is thrown until it is caught by another</a:t>
            </a:r>
            <a:r>
              <a:rPr lang="en-US" altLang="en-US" sz="2800">
                <a:latin typeface="Courier New" panose="02070309020205020404" pitchFamily="49" charset="0"/>
              </a:rPr>
              <a:t> try-catch</a:t>
            </a:r>
            <a:r>
              <a:rPr lang="en-US" altLang="en-US" sz="2800">
                <a:latin typeface="Arial" panose="020B0604020202020204" pitchFamily="34" charset="0"/>
              </a:rPr>
              <a:t> block </a:t>
            </a:r>
          </a:p>
        </p:txBody>
      </p:sp>
      <p:sp>
        <p:nvSpPr>
          <p:cNvPr id="38914" name="Text Box 4">
            <a:extLst>
              <a:ext uri="{FF2B5EF4-FFF2-40B4-BE49-F238E27FC236}">
                <a16:creationId xmlns:a16="http://schemas.microsoft.com/office/drawing/2014/main" id="{CFCAD419-F571-4ECA-A907-349619C8E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2400"/>
            <a:ext cx="60769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4400">
                <a:solidFill>
                  <a:schemeClr val="accent2"/>
                </a:solidFill>
                <a:latin typeface="Times" panose="02020603050405020304" pitchFamily="18" charset="0"/>
              </a:rPr>
              <a:t>Exception Control Flow/2</a:t>
            </a:r>
            <a:endParaRPr lang="en-US" altLang="en-US" sz="4400">
              <a:solidFill>
                <a:schemeClr val="tx2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0A4D630B-3717-4D06-B385-59636E25C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Catching Exceptions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FB72B2C-8460-4441-81A1-DEB361DE1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5562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catch(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IOException exceptionOb</a:t>
            </a:r>
            <a:r>
              <a:rPr lang="en-US" altLang="en-US">
                <a:latin typeface="Courier New" panose="02070309020205020404" pitchFamily="49" charset="0"/>
              </a:rPr>
              <a:t>)  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{block} </a:t>
            </a:r>
          </a:p>
          <a:p>
            <a:pPr lvl="1" eaLnBrk="1" hangingPunct="1"/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IOException exceptionOb </a:t>
            </a:r>
            <a:r>
              <a:rPr lang="en-US" altLang="en-US">
                <a:latin typeface="Arial" panose="020B0604020202020204" pitchFamily="34" charset="0"/>
              </a:rPr>
              <a:t>behaves like a method parameter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exceptionOb</a:t>
            </a:r>
            <a:r>
              <a:rPr lang="en-US" altLang="en-US">
                <a:latin typeface="Arial" panose="020B0604020202020204" pitchFamily="34" charset="0"/>
              </a:rPr>
              <a:t> contains reference to the exception object that was thrown and matched 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catch </a:t>
            </a:r>
            <a:r>
              <a:rPr lang="en-US" altLang="en-US">
                <a:latin typeface="Arial" panose="020B0604020202020204" pitchFamily="34" charset="0"/>
              </a:rPr>
              <a:t>clause can analyze object to find out more details, e.g. 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</a:rPr>
              <a:t>exceptionOb.printStackTrace():</a:t>
            </a:r>
            <a:r>
              <a:rPr lang="en-US" altLang="en-US">
                <a:latin typeface="Arial" panose="020B0604020202020204" pitchFamily="34" charset="0"/>
              </a:rPr>
              <a:t> printout the chain of method calls that led to 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120D67DD-D25E-40EF-AA31-988B7FD67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</a:t>
            </a:r>
            <a:r>
              <a:rPr lang="en-US" alt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try-catch</a:t>
            </a:r>
            <a:r>
              <a:rPr lang="en-US" altLang="en-US">
                <a:latin typeface="Arial" panose="020B0604020202020204" pitchFamily="34" charset="0"/>
              </a:rPr>
              <a:t> Sequence (cont.)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554AAF96-20A8-4469-A21D-310B39D439F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altLang="en-US" sz="1500" b="1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// Execute the following statements until an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// exception is thrown or block completes OK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// Skip the catch blocks if no exceptions were thrown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5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en-US" sz="1500" b="1">
                <a:latin typeface="Courier New" panose="02070309020205020404" pitchFamily="49" charset="0"/>
              </a:rPr>
              <a:t> (ExceptionTypeA ex)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// Execute this catch block if an exception of type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// ExceptionTypeA was thrown in the try block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5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5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en-US" sz="1500" b="1">
                <a:latin typeface="Courier New" panose="02070309020205020404" pitchFamily="49" charset="0"/>
              </a:rPr>
              <a:t> (ExceptionTypeB ex)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// Execute this catch block if an exception of type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// ExceptionTypeB was thrown in the try block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5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5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Line Callout 1 1">
            <a:extLst>
              <a:ext uri="{FF2B5EF4-FFF2-40B4-BE49-F238E27FC236}">
                <a16:creationId xmlns:a16="http://schemas.microsoft.com/office/drawing/2014/main" id="{E5444FDE-0355-4DA1-9CA1-92F83EDCBBEF}"/>
              </a:ext>
            </a:extLst>
          </p:cNvPr>
          <p:cNvSpPr/>
          <p:nvPr/>
        </p:nvSpPr>
        <p:spPr>
          <a:xfrm>
            <a:off x="5791200" y="2209800"/>
            <a:ext cx="3352800" cy="3276600"/>
          </a:xfrm>
          <a:prstGeom prst="borderCallout1">
            <a:avLst>
              <a:gd name="adj1" fmla="val 23328"/>
              <a:gd name="adj2" fmla="val -578"/>
              <a:gd name="adj3" fmla="val 80021"/>
              <a:gd name="adj4" fmla="val -75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PITFALL!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Unreachable </a:t>
            </a:r>
            <a:r>
              <a:rPr lang="en-US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</a:rPr>
              <a:t>catch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block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r>
              <a:rPr lang="en-US" sz="16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</a:rPr>
              <a:t>ExceptionTypeB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should not be a subclass of </a:t>
            </a:r>
            <a:r>
              <a:rPr lang="en-US" sz="16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</a:rPr>
              <a:t>ExceptionTypeA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.  If is was, its exceptions would be caught be the first 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</a:rPr>
              <a:t>catch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clause and its 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</a:rPr>
              <a:t>catch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clause would be unreachable.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Solution: reverse the order</a:t>
            </a:r>
          </a:p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B53C6C-0141-44D6-804E-F652FA63985D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6324600"/>
            <a:ext cx="5334000" cy="381000"/>
            <a:chOff x="1447800" y="6324600"/>
            <a:chExt cx="5334000" cy="381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187E40-4E7E-4465-8267-1A0CFD01F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6324600"/>
              <a:ext cx="2057400" cy="381000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latin typeface="+mn-lt"/>
                  <a:ea typeface="+mn-ea"/>
                </a:rPr>
                <a:t>ExceptionTypeA</a:t>
              </a: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ED1B60-33C0-42C3-A987-6F1DF060D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6324600"/>
              <a:ext cx="2057400" cy="381000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latin typeface="+mn-lt"/>
                  <a:ea typeface="+mn-ea"/>
                </a:rPr>
                <a:t>ExceptionTypeB</a:t>
              </a: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618D09F0-2E7F-4F8E-A903-8C602F4764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467100" y="6438900"/>
              <a:ext cx="304800" cy="2286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FF1FDE-FF9E-4B2A-AC4B-E6F304008668}"/>
                </a:ext>
              </a:extLst>
            </p:cNvPr>
            <p:cNvCxnSpPr>
              <a:cxnSpLocks noChangeShapeType="1"/>
              <a:stCxn id="4" idx="3"/>
              <a:endCxn id="6" idx="1"/>
            </p:cNvCxnSpPr>
            <p:nvPr/>
          </p:nvCxnSpPr>
          <p:spPr bwMode="auto">
            <a:xfrm flipV="1">
              <a:off x="3733800" y="6515100"/>
              <a:ext cx="990600" cy="381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E8DF2D11-BB62-46FA-B17F-B4F26EB7C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6096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Catching with inheritance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FB29F843-13FB-4304-8ACB-F1FFB9FC15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try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{  </a:t>
            </a:r>
            <a:r>
              <a:rPr lang="en-US" altLang="en-US" sz="2000" b="1">
                <a:solidFill>
                  <a:srgbClr val="404040"/>
                </a:solidFill>
                <a:latin typeface="Arial" panose="020B0604020202020204" pitchFamily="34" charset="0"/>
              </a:rPr>
              <a:t>statement(s);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}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catch (FileNotFoundException fnfe)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  {  </a:t>
            </a:r>
            <a:r>
              <a:rPr lang="en-US" altLang="en-US" sz="2000" b="1">
                <a:solidFill>
                  <a:srgbClr val="404040"/>
                </a:solidFill>
                <a:latin typeface="Arial" panose="020B0604020202020204" pitchFamily="34" charset="0"/>
              </a:rPr>
              <a:t>code to handle the file not found exception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}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catch (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IOException ioe</a:t>
            </a: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)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  {  </a:t>
            </a:r>
            <a:r>
              <a:rPr lang="en-US" altLang="en-US" sz="2000" b="1">
                <a:solidFill>
                  <a:srgbClr val="404040"/>
                </a:solidFill>
                <a:latin typeface="Arial" panose="020B0604020202020204" pitchFamily="34" charset="0"/>
              </a:rPr>
              <a:t>code to handle any other I/O exception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}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catch (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</a:rPr>
              <a:t>Exception e</a:t>
            </a: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)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  {  </a:t>
            </a:r>
            <a:r>
              <a:rPr lang="en-US" altLang="en-US" sz="2000" b="1">
                <a:solidFill>
                  <a:srgbClr val="404040"/>
                </a:solidFill>
                <a:latin typeface="Arial" panose="020B0604020202020204" pitchFamily="34" charset="0"/>
              </a:rPr>
              <a:t>code to handle any other exception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80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en-US" sz="2400">
                <a:solidFill>
                  <a:srgbClr val="404040"/>
                </a:solidFill>
                <a:latin typeface="Arial" panose="020B0604020202020204" pitchFamily="34" charset="0"/>
              </a:rPr>
              <a:t>a </a:t>
            </a:r>
            <a:r>
              <a:rPr lang="en-US" altLang="en-US" sz="2400">
                <a:solidFill>
                  <a:srgbClr val="404040"/>
                </a:solidFill>
                <a:latin typeface="Courier New" panose="02070309020205020404" pitchFamily="49" charset="0"/>
              </a:rPr>
              <a:t>SocketException</a:t>
            </a:r>
            <a:r>
              <a:rPr lang="en-US" altLang="en-US" sz="2400">
                <a:solidFill>
                  <a:srgbClr val="404040"/>
                </a:solidFill>
                <a:latin typeface="Arial" panose="020B0604020202020204" pitchFamily="34" charset="0"/>
              </a:rPr>
              <a:t> would match the second block</a:t>
            </a:r>
          </a:p>
          <a:p>
            <a:pPr lvl="1"/>
            <a:r>
              <a:rPr lang="en-US" altLang="en-US" sz="2400">
                <a:solidFill>
                  <a:srgbClr val="404040"/>
                </a:solidFill>
                <a:latin typeface="Arial" panose="020B0604020202020204" pitchFamily="34" charset="0"/>
              </a:rPr>
              <a:t>an </a:t>
            </a:r>
            <a:r>
              <a:rPr lang="en-US" altLang="en-US" sz="2400">
                <a:solidFill>
                  <a:srgbClr val="404040"/>
                </a:solidFill>
                <a:latin typeface="Courier New" panose="02070309020205020404" pitchFamily="49" charset="0"/>
              </a:rPr>
              <a:t>ArithmeticException</a:t>
            </a:r>
            <a:r>
              <a:rPr lang="en-US" altLang="en-US" sz="2400">
                <a:solidFill>
                  <a:srgbClr val="404040"/>
                </a:solidFill>
                <a:latin typeface="Arial" panose="020B0604020202020204" pitchFamily="34" charset="0"/>
              </a:rPr>
              <a:t> would match the third block</a:t>
            </a:r>
          </a:p>
          <a:p>
            <a:pPr lvl="1"/>
            <a:r>
              <a:rPr lang="en-US" altLang="en-US" sz="2400" b="1">
                <a:solidFill>
                  <a:srgbClr val="404040"/>
                </a:solidFill>
                <a:latin typeface="Arial" panose="020B0604020202020204" pitchFamily="34" charset="0"/>
              </a:rPr>
              <a:t>Catch classes should go from more specific to more general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8ABFC54F-892D-4588-B1FC-1C1E060DB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finally</a:t>
            </a:r>
            <a:r>
              <a:rPr lang="en-US" altLang="en-US">
                <a:latin typeface="Arial" panose="020B0604020202020204" pitchFamily="34" charset="0"/>
              </a:rPr>
              <a:t> clause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50F4CDA-118D-412C-A5F3-0D02331B0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Executed when </a:t>
            </a:r>
            <a:r>
              <a:rPr lang="en-US" altLang="en-US">
                <a:latin typeface="Courier New" panose="02070309020205020404" pitchFamily="49" charset="0"/>
              </a:rPr>
              <a:t>try</a:t>
            </a:r>
            <a:r>
              <a:rPr lang="en-US" altLang="en-US">
                <a:latin typeface="Arial" panose="020B0604020202020204" pitchFamily="34" charset="0"/>
              </a:rPr>
              <a:t> block is exited in any of three ways: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After last statement of</a:t>
            </a:r>
            <a:r>
              <a:rPr lang="en-US" altLang="en-US">
                <a:latin typeface="Courier New" panose="02070309020205020404" pitchFamily="49" charset="0"/>
              </a:rPr>
              <a:t> try</a:t>
            </a:r>
            <a:r>
              <a:rPr lang="en-US" altLang="en-US">
                <a:latin typeface="Arial" panose="020B0604020202020204" pitchFamily="34" charset="0"/>
              </a:rPr>
              <a:t> block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After last statement of a </a:t>
            </a:r>
            <a:r>
              <a:rPr lang="en-US" altLang="en-US">
                <a:latin typeface="Courier New" panose="02070309020205020404" pitchFamily="49" charset="0"/>
              </a:rPr>
              <a:t>catch</a:t>
            </a:r>
            <a:r>
              <a:rPr lang="en-US" altLang="en-US">
                <a:latin typeface="Arial" panose="020B0604020202020204" pitchFamily="34" charset="0"/>
              </a:rPr>
              <a:t> clause, if this </a:t>
            </a:r>
            <a:r>
              <a:rPr lang="en-US" altLang="en-US">
                <a:latin typeface="Courier New" panose="02070309020205020404" pitchFamily="49" charset="0"/>
              </a:rPr>
              <a:t>try</a:t>
            </a:r>
            <a:r>
              <a:rPr lang="en-US" altLang="en-US">
                <a:latin typeface="Arial" panose="020B0604020202020204" pitchFamily="34" charset="0"/>
              </a:rPr>
              <a:t> block caught an exception 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When an exception was thrown in </a:t>
            </a:r>
            <a:r>
              <a:rPr lang="en-US" altLang="en-US">
                <a:latin typeface="Courier New" panose="02070309020205020404" pitchFamily="49" charset="0"/>
              </a:rPr>
              <a:t>try</a:t>
            </a:r>
            <a:r>
              <a:rPr lang="en-US" altLang="en-US">
                <a:latin typeface="Arial" panose="020B0604020202020204" pitchFamily="34" charset="0"/>
              </a:rPr>
              <a:t> block and was not caught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793506ED-0920-4D9C-9E00-BE8690D60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finally</a:t>
            </a:r>
            <a:r>
              <a:rPr lang="en-US" altLang="en-US">
                <a:latin typeface="Arial" panose="020B0604020202020204" pitchFamily="34" charset="0"/>
              </a:rPr>
              <a:t> clause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43302A4-9E44-4B51-BDAF-938647AC7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Exception normally terminates the current method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Danger: Can skip over essential code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Must execute </a:t>
            </a:r>
            <a:r>
              <a:rPr lang="en-US" altLang="en-US">
                <a:latin typeface="Courier New" panose="02070309020205020404" pitchFamily="49" charset="0"/>
              </a:rPr>
              <a:t>reader.close()</a:t>
            </a:r>
            <a:r>
              <a:rPr lang="en-US" altLang="en-US">
                <a:latin typeface="Arial" panose="020B0604020202020204" pitchFamily="34" charset="0"/>
              </a:rPr>
              <a:t> even if exception happens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Use </a:t>
            </a:r>
            <a:r>
              <a:rPr lang="en-US" altLang="en-US">
                <a:latin typeface="Courier New" panose="02070309020205020404" pitchFamily="49" charset="0"/>
              </a:rPr>
              <a:t>finally </a:t>
            </a:r>
            <a:r>
              <a:rPr lang="en-US" altLang="en-US">
                <a:latin typeface="Arial" panose="020B0604020202020204" pitchFamily="34" charset="0"/>
              </a:rPr>
              <a:t>clause for code that must be executed "no matter what" 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8A705550-4DA0-406C-A503-65815123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7467600" cy="2438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FileReader reader = new FileReader(filename);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BufferedReader in = new BufferedReader(reader);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String s = in.readLine(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. . . 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reader.close();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// May never get here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8FED2FC2-1346-4FF4-86CA-FED141DAE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</a:t>
            </a:r>
            <a:r>
              <a:rPr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finally</a:t>
            </a:r>
            <a:r>
              <a:rPr lang="en-US" altLang="en-US">
                <a:latin typeface="Arial" panose="020B0604020202020204" pitchFamily="34" charset="0"/>
              </a:rPr>
              <a:t> clause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FEBC6B39-35C7-4401-A33D-FF51CFFA1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411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{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FileReader reader = new FileReader(filename);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 BufferedReader in = new BufferedReader(reader);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String s = in.readLine( );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}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{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reader.close(); // if an exception occurs, finally clause 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                // is also executed before exception is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                // passed to its handler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>
            <a:extLst>
              <a:ext uri="{FF2B5EF4-FFF2-40B4-BE49-F238E27FC236}">
                <a16:creationId xmlns:a16="http://schemas.microsoft.com/office/drawing/2014/main" id="{0F6DEC87-0406-42AE-9413-1EC9C44DF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6019800"/>
          </a:xfrm>
        </p:spPr>
        <p:txBody>
          <a:bodyPr lIns="0" tIns="0" rIns="0" bIns="0"/>
          <a:lstStyle/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DF0601"/>
                </a:solidFill>
                <a:latin typeface="Arial" panose="020B0604020202020204" pitchFamily="34" charset="0"/>
              </a:rPr>
              <a:t>try</a:t>
            </a:r>
            <a:r>
              <a:rPr lang="en-GB" altLang="en-US" sz="2000">
                <a:latin typeface="Arial" panose="020B0604020202020204" pitchFamily="34" charset="0"/>
              </a:rPr>
              <a:t>  // block of code to be monitored for exceptions</a:t>
            </a: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latin typeface="Arial" panose="020B0604020202020204" pitchFamily="34" charset="0"/>
              </a:rPr>
              <a:t>{  </a:t>
            </a:r>
            <a:r>
              <a:rPr lang="en-GB" altLang="en-US" sz="2000">
                <a:solidFill>
                  <a:srgbClr val="0000FF"/>
                </a:solidFill>
                <a:latin typeface="Arial" panose="020B0604020202020204" pitchFamily="34" charset="0"/>
              </a:rPr>
              <a:t>int a,  b;</a:t>
            </a: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0000FF"/>
                </a:solidFill>
                <a:latin typeface="Arial" panose="020B0604020202020204" pitchFamily="34" charset="0"/>
              </a:rPr>
              <a:t>    String s;</a:t>
            </a: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GB" altLang="en-US" sz="2000" b="1">
                <a:solidFill>
                  <a:srgbClr val="0000FF"/>
                </a:solidFill>
                <a:latin typeface="Arial" panose="020B0604020202020204" pitchFamily="34" charset="0"/>
              </a:rPr>
              <a:t>s = in.next( ); </a:t>
            </a:r>
            <a:r>
              <a:rPr lang="en-GB" altLang="en-US" sz="200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000">
                <a:latin typeface="Arial" panose="020B0604020202020204" pitchFamily="34" charset="0"/>
              </a:rPr>
              <a:t>// Scanner method returns next token</a:t>
            </a: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0000FF"/>
                </a:solidFill>
                <a:latin typeface="Arial" panose="020B0604020202020204" pitchFamily="34" charset="0"/>
              </a:rPr>
              <a:t>    b = Integer.parseInt (s); </a:t>
            </a: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0000FF"/>
                </a:solidFill>
                <a:latin typeface="Arial" panose="020B0604020202020204" pitchFamily="34" charset="0"/>
              </a:rPr>
              <a:t>    a = 356 / b;</a:t>
            </a:r>
            <a:endParaRPr lang="en-GB" altLang="en-US" sz="2000">
              <a:latin typeface="Arial" panose="020B0604020202020204" pitchFamily="34" charset="0"/>
            </a:endParaRP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latin typeface="Arial" panose="020B0604020202020204" pitchFamily="34" charset="0"/>
              </a:rPr>
              <a:t>}  </a:t>
            </a:r>
            <a:r>
              <a:rPr lang="en-GB" altLang="en-US" sz="2000">
                <a:solidFill>
                  <a:srgbClr val="008000"/>
                </a:solidFill>
                <a:latin typeface="Arial" panose="020B0604020202020204" pitchFamily="34" charset="0"/>
              </a:rPr>
              <a:t>// what are all the things that could go wrong here??</a:t>
            </a: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DF0601"/>
                </a:solidFill>
                <a:latin typeface="Arial" panose="020B0604020202020204" pitchFamily="34" charset="0"/>
              </a:rPr>
              <a:t>catch</a:t>
            </a:r>
            <a:r>
              <a:rPr lang="en-GB" altLang="en-US" sz="2000">
                <a:latin typeface="Arial" panose="020B0604020202020204" pitchFamily="34" charset="0"/>
              </a:rPr>
              <a:t> (ArithmeticException e1)  //catch arithmetic run time errors</a:t>
            </a: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latin typeface="Arial" panose="020B0604020202020204" pitchFamily="34" charset="0"/>
              </a:rPr>
              <a:t>{   System.out.println (“divide by zero attempted”);  </a:t>
            </a: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latin typeface="Arial" panose="020B0604020202020204" pitchFamily="34" charset="0"/>
              </a:rPr>
              <a:t>}</a:t>
            </a: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DF0601"/>
                </a:solidFill>
                <a:latin typeface="Arial" panose="020B0604020202020204" pitchFamily="34" charset="0"/>
              </a:rPr>
              <a:t>catch</a:t>
            </a:r>
            <a:r>
              <a:rPr lang="en-GB" altLang="en-US" sz="2000">
                <a:latin typeface="Arial" panose="020B0604020202020204" pitchFamily="34" charset="0"/>
              </a:rPr>
              <a:t> (NumberFormatException e2)</a:t>
            </a: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latin typeface="Arial" panose="020B0604020202020204" pitchFamily="34" charset="0"/>
              </a:rPr>
              <a:t>{   //catch invalid conversions of a string to a numeric format</a:t>
            </a: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latin typeface="Arial" panose="020B0604020202020204" pitchFamily="34" charset="0"/>
              </a:rPr>
              <a:t>      System.out.println (“invalid number in string”);</a:t>
            </a: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latin typeface="Arial" panose="020B0604020202020204" pitchFamily="34" charset="0"/>
              </a:rPr>
              <a:t>}</a:t>
            </a: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DF0601"/>
                </a:solidFill>
                <a:latin typeface="Arial" panose="020B0604020202020204" pitchFamily="34" charset="0"/>
              </a:rPr>
              <a:t>catch</a:t>
            </a:r>
            <a:r>
              <a:rPr lang="en-GB" altLang="en-US" sz="2000">
                <a:latin typeface="Arial" panose="020B0604020202020204" pitchFamily="34" charset="0"/>
              </a:rPr>
              <a:t> (IOException e3)</a:t>
            </a: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latin typeface="Arial" panose="020B0604020202020204" pitchFamily="34" charset="0"/>
              </a:rPr>
              <a:t>{   //catch IO exceptions that occur on input</a:t>
            </a: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latin typeface="Arial" panose="020B0604020202020204" pitchFamily="34" charset="0"/>
              </a:rPr>
              <a:t>      System.out.println (“failed input operation”);  </a:t>
            </a: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latin typeface="Arial" panose="020B0604020202020204" pitchFamily="34" charset="0"/>
              </a:rPr>
              <a:t>}  </a:t>
            </a: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solidFill>
                  <a:srgbClr val="DF0601"/>
                </a:solidFill>
                <a:latin typeface="Arial" panose="020B0604020202020204" pitchFamily="34" charset="0"/>
              </a:rPr>
              <a:t>finally</a:t>
            </a:r>
            <a:r>
              <a:rPr lang="en-GB" altLang="en-US" sz="2000">
                <a:latin typeface="Arial" panose="020B0604020202020204" pitchFamily="34" charset="0"/>
              </a:rPr>
              <a:t> //do this block regardless </a:t>
            </a: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latin typeface="Arial" panose="020B0604020202020204" pitchFamily="34" charset="0"/>
              </a:rPr>
              <a:t>{  . . .   }</a:t>
            </a: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>
              <a:latin typeface="Arial" panose="020B0604020202020204" pitchFamily="34" charset="0"/>
            </a:endParaRPr>
          </a:p>
          <a:p>
            <a:pPr marL="341313" indent="-341313" defTabSz="457200" eaLnBrk="1" hangingPunct="1">
              <a:lnSpc>
                <a:spcPct val="85000"/>
              </a:lnSpc>
              <a:spcBef>
                <a:spcPct val="0"/>
              </a:spcBef>
              <a:buSzPct val="133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latin typeface="Arial" panose="020B0604020202020204" pitchFamily="34" charset="0"/>
              </a:rPr>
              <a:t>i</a:t>
            </a:r>
            <a:r>
              <a:rPr lang="en-GB" altLang="en-US" sz="2000">
                <a:latin typeface="Arial" panose="020B0604020202020204" pitchFamily="34" charset="0"/>
              </a:rPr>
              <a:t>nt c = a + b; </a:t>
            </a:r>
          </a:p>
        </p:txBody>
      </p:sp>
      <p:sp>
        <p:nvSpPr>
          <p:cNvPr id="51202" name="Text Box 4">
            <a:extLst>
              <a:ext uri="{FF2B5EF4-FFF2-40B4-BE49-F238E27FC236}">
                <a16:creationId xmlns:a16="http://schemas.microsoft.com/office/drawing/2014/main" id="{14282BB7-4FEA-4544-A4EC-69FF0BF15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0"/>
            <a:ext cx="91646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4400">
                <a:solidFill>
                  <a:schemeClr val="accent2"/>
                </a:solidFill>
                <a:latin typeface="Times" panose="02020603050405020304" pitchFamily="18" charset="0"/>
              </a:rPr>
              <a:t>Catching Exceptions - Bulletproofing</a:t>
            </a:r>
            <a:endParaRPr lang="en-US" altLang="en-US" sz="4400">
              <a:solidFill>
                <a:schemeClr val="tx2"/>
              </a:solidFill>
              <a:latin typeface="Times" panose="02020603050405020304" pitchFamily="18" charset="0"/>
            </a:endParaRPr>
          </a:p>
        </p:txBody>
      </p:sp>
      <p:sp>
        <p:nvSpPr>
          <p:cNvPr id="72708" name="TextBox 3">
            <a:extLst>
              <a:ext uri="{FF2B5EF4-FFF2-40B4-BE49-F238E27FC236}">
                <a16:creationId xmlns:a16="http://schemas.microsoft.com/office/drawing/2014/main" id="{A143E0AF-DA55-43C1-B095-F6FD0B8F4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953000"/>
            <a:ext cx="1930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How do I retry </a:t>
            </a:r>
          </a:p>
          <a:p>
            <a:pPr eaLnBrk="1" hangingPunct="1"/>
            <a:r>
              <a:rPr lang="en-US" altLang="en-US" sz="1800"/>
              <a:t>the block of code</a:t>
            </a:r>
          </a:p>
          <a:p>
            <a:pPr eaLnBrk="1" hangingPunct="1"/>
            <a:r>
              <a:rPr lang="en-US" altLang="en-US" sz="1800"/>
              <a:t>monitored?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build="p"/>
      <p:bldP spid="727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03559A10-A127-4DA9-B178-B1635D30C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Exceptions - terminology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5B0B9CF-5754-4432-BDB8-9F603C28D9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b="1">
                <a:solidFill>
                  <a:srgbClr val="262626"/>
                </a:solidFill>
                <a:latin typeface="Arial" panose="020B0604020202020204" pitchFamily="34" charset="0"/>
              </a:rPr>
              <a:t>exception</a:t>
            </a:r>
            <a:r>
              <a:rPr lang="en-US" altLang="en-US" sz="2800">
                <a:solidFill>
                  <a:srgbClr val="262626"/>
                </a:solidFill>
                <a:latin typeface="Arial" panose="020B0604020202020204" pitchFamily="34" charset="0"/>
              </a:rPr>
              <a:t>: An object representing a run-time error.</a:t>
            </a:r>
          </a:p>
          <a:p>
            <a:pPr lvl="1">
              <a:spcBef>
                <a:spcPct val="0"/>
              </a:spcBef>
            </a:pPr>
            <a:r>
              <a:rPr lang="en-US" altLang="en-US">
                <a:solidFill>
                  <a:srgbClr val="404040"/>
                </a:solidFill>
                <a:latin typeface="Arial" panose="020B0604020202020204" pitchFamily="34" charset="0"/>
              </a:rPr>
              <a:t>Other languages don't have this concept;</a:t>
            </a:r>
            <a:br>
              <a:rPr lang="en-US" altLang="en-US">
                <a:solidFill>
                  <a:srgbClr val="404040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rgbClr val="404040"/>
                </a:solidFill>
                <a:latin typeface="Arial" panose="020B0604020202020204" pitchFamily="34" charset="0"/>
              </a:rPr>
              <a:t>they represent errors by returning error codes</a:t>
            </a:r>
            <a:br>
              <a:rPr lang="en-US" altLang="en-US">
                <a:solidFill>
                  <a:srgbClr val="404040"/>
                </a:solidFill>
                <a:latin typeface="Arial" panose="020B0604020202020204" pitchFamily="34" charset="0"/>
              </a:rPr>
            </a:br>
            <a:r>
              <a:rPr lang="en-US" altLang="en-US">
                <a:solidFill>
                  <a:srgbClr val="404040"/>
                </a:solidFill>
                <a:latin typeface="Arial" panose="020B0604020202020204" pitchFamily="34" charset="0"/>
              </a:rPr>
              <a:t>(null, -1, false, etc.).</a:t>
            </a:r>
          </a:p>
          <a:p>
            <a:pPr>
              <a:spcBef>
                <a:spcPct val="0"/>
              </a:spcBef>
            </a:pPr>
            <a:r>
              <a:rPr lang="en-US" altLang="en-US" sz="2800" b="1">
                <a:solidFill>
                  <a:srgbClr val="262626"/>
                </a:solidFill>
                <a:latin typeface="Arial" panose="020B0604020202020204" pitchFamily="34" charset="0"/>
              </a:rPr>
              <a:t>throw</a:t>
            </a:r>
            <a:r>
              <a:rPr lang="en-US" altLang="en-US" sz="2800">
                <a:solidFill>
                  <a:srgbClr val="262626"/>
                </a:solidFill>
                <a:latin typeface="Arial" panose="020B0604020202020204" pitchFamily="34" charset="0"/>
              </a:rPr>
              <a:t>: To cause an exception to occur.</a:t>
            </a:r>
          </a:p>
          <a:p>
            <a:pPr lvl="1">
              <a:spcBef>
                <a:spcPct val="0"/>
              </a:spcBef>
            </a:pPr>
            <a:r>
              <a:rPr lang="en-US" altLang="en-US">
                <a:solidFill>
                  <a:srgbClr val="404040"/>
                </a:solidFill>
                <a:latin typeface="Arial" panose="020B0604020202020204" pitchFamily="34" charset="0"/>
              </a:rPr>
              <a:t>The JVM can do it, and so can you </a:t>
            </a:r>
          </a:p>
          <a:p>
            <a:pPr>
              <a:spcBef>
                <a:spcPct val="0"/>
              </a:spcBef>
            </a:pPr>
            <a:r>
              <a:rPr lang="en-US" altLang="en-US" b="1">
                <a:solidFill>
                  <a:srgbClr val="262626"/>
                </a:solidFill>
                <a:latin typeface="Arial" panose="020B0604020202020204" pitchFamily="34" charset="0"/>
              </a:rPr>
              <a:t>catch</a:t>
            </a:r>
            <a:r>
              <a:rPr lang="en-US" altLang="en-US">
                <a:solidFill>
                  <a:srgbClr val="262626"/>
                </a:solidFill>
                <a:latin typeface="Arial" panose="020B0604020202020204" pitchFamily="34" charset="0"/>
              </a:rPr>
              <a:t>: To handle an exception.</a:t>
            </a:r>
          </a:p>
          <a:p>
            <a:pPr lvl="1">
              <a:spcBef>
                <a:spcPct val="0"/>
              </a:spcBef>
            </a:pPr>
            <a:r>
              <a:rPr lang="en-US" altLang="en-US">
                <a:solidFill>
                  <a:srgbClr val="404040"/>
                </a:solidFill>
                <a:latin typeface="Arial" panose="020B0604020202020204" pitchFamily="34" charset="0"/>
              </a:rPr>
              <a:t>If an exception is thrown and no code catches it, the program's execution will stop and an error trace will be printed.</a:t>
            </a:r>
          </a:p>
          <a:p>
            <a:pPr lvl="1">
              <a:spcBef>
                <a:spcPct val="0"/>
              </a:spcBef>
            </a:pPr>
            <a:r>
              <a:rPr lang="en-US" altLang="en-US">
                <a:solidFill>
                  <a:srgbClr val="404040"/>
                </a:solidFill>
                <a:latin typeface="Arial" panose="020B0604020202020204" pitchFamily="34" charset="0"/>
              </a:rPr>
              <a:t>If the exception is caught, the program can continue running.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2DA635D7-2C9C-43B3-98A8-A55B8F07D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04175" cy="6858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User input is a common source of exceptions 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62FD28E-DAEF-4712-9269-027F690D5D4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915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public static int getNumberOfKids(Scanner scan)//uses a Scanner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int nextInt = 0;          // next int value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boolean validInt = false; // flag for valid input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while(!validInt)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try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System.out.println("Enter number of children: 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nextInt = scan.nextInt();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validInt = true;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}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catch (InputMismatchException ex)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scan.nextLine();   // clear buffer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System.out.println("Bad data-enter an integer");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return nextInt;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54447FE3-02B4-4CAF-8A71-375984144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340600" cy="406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You Throwing Exceptions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B21F68F-6C8F-4930-8570-534E37280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 eaLnBrk="1" hangingPunct="1"/>
            <a:r>
              <a:rPr lang="en-GB" altLang="en-US" sz="2800">
                <a:latin typeface="Times New Roman" panose="02020603050405020304" pitchFamily="18" charset="0"/>
              </a:rPr>
              <a:t>It is not necessary to catch all exceptions</a:t>
            </a:r>
          </a:p>
          <a:p>
            <a:pPr lvl="1" eaLnBrk="1" hangingPunct="1"/>
            <a:r>
              <a:rPr lang="en-GB" altLang="en-US" sz="2400">
                <a:latin typeface="Times New Roman" panose="02020603050405020304" pitchFamily="18" charset="0"/>
              </a:rPr>
              <a:t>If you don't know how to handle an exception, don't catch it;  let the JVM catch it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800">
                <a:latin typeface="Times New Roman" panose="02020603050405020304" pitchFamily="18" charset="0"/>
              </a:rPr>
              <a:t>You can also throw them yourself,e.g. in BankAccount</a:t>
            </a:r>
            <a:endParaRPr lang="en-US" altLang="en-US" sz="28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public void deposit(double amount)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{ if(amount &lt; 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{</a:t>
            </a:r>
            <a:r>
              <a:rPr lang="en-US" altLang="en-US" sz="2400" b="1">
                <a:latin typeface="Courier New" panose="02070309020205020404" pitchFamily="49" charset="0"/>
              </a:rPr>
              <a:t>throw</a:t>
            </a:r>
            <a:r>
              <a:rPr lang="en-US" altLang="en-US" sz="2400">
                <a:latin typeface="Courier New" panose="02070309020205020404" pitchFamily="49" charset="0"/>
              </a:rPr>
              <a:t> new </a:t>
            </a:r>
            <a:r>
              <a:rPr lang="en-US" altLang="en-US" sz="2400">
                <a:solidFill>
                  <a:srgbClr val="0000FF"/>
                </a:solidFill>
                <a:latin typeface="Courier New" panose="02070309020205020404" pitchFamily="49" charset="0"/>
              </a:rPr>
              <a:t>IllegalArguementException()</a:t>
            </a:r>
            <a:r>
              <a:rPr lang="en-US" altLang="en-US" sz="2400">
                <a:latin typeface="Courier New" panose="02070309020205020404" pitchFamily="49" charset="0"/>
              </a:rPr>
              <a:t>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  balance = balance + amount;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Times" panose="02020603050405020304" pitchFamily="18" charset="0"/>
              </a:rPr>
              <a:t>What happens if amount is negative?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Times" panose="02020603050405020304" pitchFamily="18" charset="0"/>
              </a:rPr>
              <a:t>Execution stops, and JVM looks for the nearest </a:t>
            </a:r>
            <a:r>
              <a:rPr lang="en-US" altLang="en-US" sz="2000" u="sng">
                <a:latin typeface="Times" panose="02020603050405020304" pitchFamily="18" charset="0"/>
              </a:rPr>
              <a:t>enclosing</a:t>
            </a:r>
            <a:r>
              <a:rPr lang="en-US" altLang="en-US" sz="2000">
                <a:latin typeface="Times" panose="02020603050405020304" pitchFamily="18" charset="0"/>
              </a:rPr>
              <a:t> </a:t>
            </a:r>
            <a:r>
              <a:rPr lang="en-US" altLang="en-US" sz="2000" b="1">
                <a:latin typeface="Times" panose="02020603050405020304" pitchFamily="18" charset="0"/>
              </a:rPr>
              <a:t>try</a:t>
            </a:r>
            <a:r>
              <a:rPr lang="en-US" altLang="en-US" sz="2000">
                <a:latin typeface="Times" panose="02020603050405020304" pitchFamily="18" charset="0"/>
              </a:rPr>
              <a:t> block for an appropriate </a:t>
            </a:r>
            <a:r>
              <a:rPr lang="en-US" altLang="en-US" sz="2000" b="1">
                <a:latin typeface="Times" panose="02020603050405020304" pitchFamily="18" charset="0"/>
              </a:rPr>
              <a:t>catch</a:t>
            </a:r>
            <a:r>
              <a:rPr lang="en-US" altLang="en-US" sz="2000">
                <a:latin typeface="Times" panose="02020603050405020304" pitchFamily="18" charset="0"/>
              </a:rPr>
              <a:t> clause.  If found, execution continues there. If not, the next enclosing </a:t>
            </a:r>
            <a:r>
              <a:rPr lang="en-US" altLang="en-US" sz="2000" b="1">
                <a:latin typeface="Times" panose="02020603050405020304" pitchFamily="18" charset="0"/>
              </a:rPr>
              <a:t>try</a:t>
            </a:r>
            <a:r>
              <a:rPr lang="en-US" altLang="en-US" sz="2000">
                <a:latin typeface="Times" panose="02020603050405020304" pitchFamily="18" charset="0"/>
              </a:rPr>
              <a:t> is examined, etc.  If not found then the default handler halts the program.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Times" panose="02020603050405020304" pitchFamily="18" charset="0"/>
              </a:rPr>
              <a:t>Enclosure includes nesting, and method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296A3146-B0B5-4A09-AD75-3FB6A5885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You Throwing Exceptions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1AAC9ED9-E7C5-406A-8272-F3F970F01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Alternative way to throw a 	</a:t>
            </a:r>
            <a:r>
              <a:rPr lang="en-US" altLang="en-US">
                <a:latin typeface="Courier New" panose="02070309020205020404" pitchFamily="49" charset="0"/>
              </a:rPr>
              <a:t>IllegalArgumentException: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D025A180-36D6-47CD-AD6E-F04300827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62200"/>
            <a:ext cx="8382000" cy="1447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// for an illegal parameter value</a:t>
            </a:r>
            <a:br>
              <a:rPr lang="en-US" altLang="en-US" sz="1800" b="1">
                <a:solidFill>
                  <a:schemeClr val="folHlink"/>
                </a:solidFill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IllegalArgumentException myException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= new IllegalArgumentException("Amount exceeds balance");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throw myException; </a:t>
            </a:r>
          </a:p>
          <a:p>
            <a:pPr eaLnBrk="1" hangingPunct="1"/>
            <a:endParaRPr lang="en-US" altLang="en-US" sz="1800">
              <a:latin typeface="Courier New" panose="02070309020205020404" pitchFamily="49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52458CD-7274-496F-993D-09DF4189CBD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267200"/>
            <a:ext cx="8763000" cy="1905000"/>
            <a:chOff x="228600" y="4267200"/>
            <a:chExt cx="8763000" cy="1905000"/>
          </a:xfrm>
        </p:grpSpPr>
        <p:sp>
          <p:nvSpPr>
            <p:cNvPr id="56326" name="Rectangle 3">
              <a:extLst>
                <a:ext uri="{FF2B5EF4-FFF2-40B4-BE49-F238E27FC236}">
                  <a16:creationId xmlns:a16="http://schemas.microsoft.com/office/drawing/2014/main" id="{47FA76F0-BB7B-4CAD-9107-7DE17F628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4267200"/>
              <a:ext cx="876300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FontTx/>
                <a:buChar char="•"/>
              </a:pPr>
              <a:r>
                <a:rPr lang="en-US" altLang="en-US" sz="3200">
                  <a:cs typeface="Arial" panose="020B0604020202020204" pitchFamily="34" charset="0"/>
                </a:rPr>
                <a:t>No need to store exception object in a variable unless you need it later: </a:t>
              </a:r>
              <a:br>
                <a:rPr lang="en-US" altLang="en-US" sz="3200">
                  <a:cs typeface="Arial" panose="020B0604020202020204" pitchFamily="34" charset="0"/>
                </a:rPr>
              </a:br>
              <a:br>
                <a:rPr lang="en-US" altLang="en-US" sz="3200">
                  <a:cs typeface="Arial" panose="020B0604020202020204" pitchFamily="34" charset="0"/>
                </a:rPr>
              </a:br>
              <a:br>
                <a:rPr lang="en-US" altLang="en-US" sz="3200">
                  <a:cs typeface="Arial" panose="020B0604020202020204" pitchFamily="34" charset="0"/>
                </a:rPr>
              </a:br>
              <a:endParaRPr lang="en-US" altLang="en-US" sz="1800">
                <a:cs typeface="Arial" panose="020B0604020202020204" pitchFamily="34" charset="0"/>
              </a:endParaRPr>
            </a:p>
          </p:txBody>
        </p:sp>
        <p:sp>
          <p:nvSpPr>
            <p:cNvPr id="56327" name="Rectangle 4">
              <a:extLst>
                <a:ext uri="{FF2B5EF4-FFF2-40B4-BE49-F238E27FC236}">
                  <a16:creationId xmlns:a16="http://schemas.microsoft.com/office/drawing/2014/main" id="{A5DC4CE8-C53F-43D1-941D-9EAA01BF0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5486400"/>
              <a:ext cx="8686800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>
                  <a:latin typeface="Courier New" panose="02070309020205020404" pitchFamily="49" charset="0"/>
                </a:rPr>
                <a:t>throw new IllegalArgumentException("Amount exceeds balance"); </a:t>
              </a:r>
              <a:endParaRPr lang="en-US" altLang="en-US" sz="1800">
                <a:latin typeface="Courier New" panose="02070309020205020404" pitchFamily="49" charset="0"/>
              </a:endParaRPr>
            </a:p>
          </p:txBody>
        </p:sp>
      </p:grpSp>
      <p:sp>
        <p:nvSpPr>
          <p:cNvPr id="56325" name="TextBox 7">
            <a:extLst>
              <a:ext uri="{FF2B5EF4-FFF2-40B4-BE49-F238E27FC236}">
                <a16:creationId xmlns:a16="http://schemas.microsoft.com/office/drawing/2014/main" id="{A24886F8-184D-4A82-B1A7-AFB33A459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6837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i="1"/>
              <a:t>Note: All Exception classes have 2 constructors:  ( ), and (String)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73AAA5B8-A381-4440-AB94-6993822CE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662EF5FD-BD5A-460C-89F5-8B03C57E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0600"/>
            <a:ext cx="8458200" cy="5257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latin typeface="Courier New" panose="02070309020205020404" pitchFamily="49" charset="0"/>
              </a:rPr>
              <a:t>public class BankAccount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{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public void withdraw(double amount)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{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  if (amount &gt; balance)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  {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     IllegalArgumentException exception1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           = new IllegalArgumentException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</a:rPr>
              <a:t>                   ("Amount exceeds balance");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     throw exception1; </a:t>
            </a:r>
            <a:r>
              <a:rPr lang="en-US" altLang="en-US" sz="2000" b="1">
                <a:solidFill>
                  <a:srgbClr val="660066"/>
                </a:solidFill>
                <a:latin typeface="Courier New" panose="02070309020205020404" pitchFamily="49" charset="0"/>
              </a:rPr>
              <a:t>//where is it caught??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  }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  balance = balance - amount;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}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. . .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FA9B2A76-0799-4497-8FE0-404A497F5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8138"/>
            <a:ext cx="8686800" cy="115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You can design your own exception types – they are subclasses of </a:t>
            </a:r>
            <a:r>
              <a:rPr lang="en-US" altLang="en-US" sz="2400">
                <a:latin typeface="Courier New" panose="02070309020205020404" pitchFamily="49" charset="0"/>
              </a:rPr>
              <a:t>Exception</a:t>
            </a:r>
            <a:r>
              <a:rPr lang="en-US" altLang="en-US" sz="2400">
                <a:latin typeface="Arial" panose="020B0604020202020204" pitchFamily="34" charset="0"/>
              </a:rPr>
              <a:t> or </a:t>
            </a:r>
            <a:r>
              <a:rPr lang="en-US" altLang="en-US" sz="2400">
                <a:latin typeface="Courier New" panose="02070309020205020404" pitchFamily="49" charset="0"/>
              </a:rPr>
              <a:t>RuntimeException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Ex, in BankAccount withdraw() method </a:t>
            </a:r>
            <a:br>
              <a:rPr lang="en-US" altLang="en-US" sz="2400">
                <a:latin typeface="Arial" panose="020B0604020202020204" pitchFamily="34" charset="0"/>
              </a:rPr>
            </a:br>
            <a:br>
              <a:rPr lang="en-US" altLang="en-US" sz="2400">
                <a:latin typeface="Arial" panose="020B0604020202020204" pitchFamily="34" charset="0"/>
              </a:rPr>
            </a:br>
            <a:endParaRPr lang="en-US" altLang="en-US" sz="36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2377B89C-C453-4866-9A1A-2470B6913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Designing Your Own Exceptions</a:t>
            </a:r>
          </a:p>
        </p:txBody>
      </p:sp>
      <p:sp>
        <p:nvSpPr>
          <p:cNvPr id="60419" name="Rectangle 4">
            <a:extLst>
              <a:ext uri="{FF2B5EF4-FFF2-40B4-BE49-F238E27FC236}">
                <a16:creationId xmlns:a16="http://schemas.microsoft.com/office/drawing/2014/main" id="{3BEDB32F-ED7E-4A75-B782-FD1415DF4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7848600" cy="1828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if (amount &gt; balance)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{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throw new </a:t>
            </a: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InsufficientFundsException</a:t>
            </a:r>
            <a:r>
              <a:rPr lang="en-US" altLang="en-US" sz="1800" b="1">
                <a:latin typeface="Courier New" panose="02070309020205020404" pitchFamily="49" charset="0"/>
              </a:rPr>
              <a:t>(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   "withdrawal of " + amount + " exceeds balance of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      </a:t>
            </a:r>
            <a:r>
              <a:rPr lang="ja-JP" altLang="en-US" sz="1800" b="1">
                <a:latin typeface="Courier New" panose="02070309020205020404" pitchFamily="49" charset="0"/>
              </a:rPr>
              <a:t>“</a:t>
            </a:r>
            <a:r>
              <a:rPr lang="en-US" altLang="ja-JP" sz="1800" b="1">
                <a:latin typeface="Courier New" panose="02070309020205020404" pitchFamily="49" charset="0"/>
              </a:rPr>
              <a:t> + balance); </a:t>
            </a:r>
            <a:br>
              <a:rPr lang="en-US" altLang="ja-JP" sz="1800" b="1">
                <a:latin typeface="Courier New" panose="02070309020205020404" pitchFamily="49" charset="0"/>
              </a:rPr>
            </a:br>
            <a:r>
              <a:rPr lang="en-US" altLang="ja-JP" sz="1800" b="1">
                <a:latin typeface="Courier New" panose="02070309020205020404" pitchFamily="49" charset="0"/>
              </a:rPr>
              <a:t>} 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359429" name="Text Box 5">
            <a:extLst>
              <a:ext uri="{FF2B5EF4-FFF2-40B4-BE49-F238E27FC236}">
                <a16:creationId xmlns:a16="http://schemas.microsoft.com/office/drawing/2014/main" id="{38D6BC4B-724D-4AF0-B289-F8DB2A425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86400"/>
            <a:ext cx="748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How do you define a new exception type of your own?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C7D93B38-49CF-4DDA-BD8E-D2C1D9B92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562600"/>
          </a:xfrm>
        </p:spPr>
        <p:txBody>
          <a:bodyPr/>
          <a:lstStyle/>
          <a:p>
            <a:pPr marL="533400" indent="-533400" eaLnBrk="1" hangingPunct="1"/>
            <a:r>
              <a:rPr lang="en-US" altLang="en-US">
                <a:latin typeface="Arial" panose="020B0604020202020204" pitchFamily="34" charset="0"/>
              </a:rPr>
              <a:t>It is an unchecked exception</a:t>
            </a:r>
          </a:p>
          <a:p>
            <a:pPr marL="533400" indent="-533400" eaLnBrk="1" hangingPunct="1"/>
            <a:r>
              <a:rPr lang="en-US" altLang="en-US">
                <a:latin typeface="Arial" panose="020B0604020202020204" pitchFamily="34" charset="0"/>
              </a:rPr>
              <a:t>You</a:t>
            </a:r>
            <a:r>
              <a:rPr lang="en-US" altLang="en-US" b="1">
                <a:latin typeface="Arial" panose="020B0604020202020204" pitchFamily="34" charset="0"/>
              </a:rPr>
              <a:t> extend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RuntimeException</a:t>
            </a:r>
            <a:r>
              <a:rPr lang="en-US" altLang="en-US">
                <a:latin typeface="Arial" panose="020B0604020202020204" pitchFamily="34" charset="0"/>
              </a:rPr>
              <a:t> or one of its subclasses </a:t>
            </a:r>
          </a:p>
          <a:p>
            <a:pPr marL="533400" indent="-533400" eaLnBrk="1" hangingPunct="1"/>
            <a:r>
              <a:rPr lang="en-US" altLang="en-US">
                <a:latin typeface="Arial" panose="020B0604020202020204" pitchFamily="34" charset="0"/>
              </a:rPr>
              <a:t>Supply two constructors 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Default constructor 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A constructor that accepts a message as a </a:t>
            </a:r>
            <a:r>
              <a:rPr lang="en-US" altLang="en-US" i="1">
                <a:latin typeface="Arial" panose="020B0604020202020204" pitchFamily="34" charset="0"/>
              </a:rPr>
              <a:t>String</a:t>
            </a:r>
            <a:r>
              <a:rPr lang="en-US" altLang="en-US">
                <a:latin typeface="Arial" panose="020B0604020202020204" pitchFamily="34" charset="0"/>
              </a:rPr>
              <a:t> describing reason for exception</a:t>
            </a:r>
          </a:p>
          <a:p>
            <a:pPr marL="533400" indent="-533400"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9A5E12D-EC67-469E-B2F0-F7EF771AD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Designing Your Own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6FEF7799-21F0-4F4A-9BA8-84F5EE38C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10600" cy="762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Designing Your Own Exceptions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F7D0182A-7448-4E19-946C-CE612A3DB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1600"/>
            <a:ext cx="8534400" cy="449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public class InsufficientFundsException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  </a:t>
            </a: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extends RuntimeException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{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public InsufficientFundsException() {. . . }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public InsufficientFundsException(String message)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{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  super(message); //call superclass constructor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      . . .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} 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293E8E83-0D0D-412C-99B2-14E44A036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6096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Writing an exception class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120117D4-59BA-4919-9DE2-45F8FD068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400" b="1">
                <a:solidFill>
                  <a:srgbClr val="262626"/>
                </a:solidFill>
                <a:latin typeface="Arial" panose="020B0604020202020204" pitchFamily="34" charset="0"/>
              </a:rPr>
              <a:t>Tip:</a:t>
            </a:r>
            <a:r>
              <a:rPr lang="en-US" altLang="en-US" sz="2400">
                <a:solidFill>
                  <a:srgbClr val="262626"/>
                </a:solidFill>
                <a:latin typeface="Arial" panose="020B0604020202020204" pitchFamily="34" charset="0"/>
              </a:rPr>
              <a:t> Throw exceptions appropriate to the abstraction.</a:t>
            </a:r>
            <a:endParaRPr lang="en-US" altLang="en-US" sz="240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70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6600"/>
                </a:solidFill>
                <a:latin typeface="Courier New" panose="02070309020205020404" pitchFamily="49" charset="0"/>
              </a:rPr>
              <a:t>// Thrown when the user tries to play after the game is over.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404040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1700" b="1">
                <a:solidFill>
                  <a:srgbClr val="0000FF"/>
                </a:solidFill>
                <a:latin typeface="Courier New" panose="02070309020205020404" pitchFamily="49" charset="0"/>
              </a:rPr>
              <a:t>GameOverException</a:t>
            </a:r>
            <a:r>
              <a:rPr lang="en-US" altLang="en-US" sz="1700">
                <a:solidFill>
                  <a:srgbClr val="40404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solidFill>
                  <a:srgbClr val="404040"/>
                </a:solidFill>
                <a:latin typeface="Courier New" panose="02070309020205020404" pitchFamily="49" charset="0"/>
              </a:rPr>
              <a:t>extends RuntimeException</a:t>
            </a:r>
            <a:r>
              <a:rPr lang="en-US" altLang="en-US" sz="1700">
                <a:solidFill>
                  <a:srgbClr val="404040"/>
                </a:solidFill>
                <a:latin typeface="Courier New" panose="02070309020205020404" pitchFamily="49" charset="0"/>
              </a:rPr>
              <a:t> 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404040"/>
                </a:solidFill>
                <a:latin typeface="Courier New" panose="02070309020205020404" pitchFamily="49" charset="0"/>
              </a:rPr>
              <a:t>{   private String winner;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80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404040"/>
                </a:solidFill>
                <a:latin typeface="Courier New" panose="02070309020205020404" pitchFamily="49" charset="0"/>
              </a:rPr>
              <a:t>    public </a:t>
            </a:r>
            <a:r>
              <a:rPr lang="en-US" altLang="en-US" sz="1700" b="1">
                <a:solidFill>
                  <a:srgbClr val="0000FF"/>
                </a:solidFill>
                <a:latin typeface="Courier New" panose="02070309020205020404" pitchFamily="49" charset="0"/>
              </a:rPr>
              <a:t>GameOverException</a:t>
            </a:r>
            <a:r>
              <a:rPr lang="en-US" altLang="en-US" sz="1700">
                <a:solidFill>
                  <a:srgbClr val="404040"/>
                </a:solidFill>
                <a:latin typeface="Courier New" panose="02070309020205020404" pitchFamily="49" charset="0"/>
              </a:rPr>
              <a:t>(String message, String winner) 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404040"/>
                </a:solidFill>
                <a:latin typeface="Courier New" panose="02070309020205020404" pitchFamily="49" charset="0"/>
              </a:rPr>
              <a:t>    {   </a:t>
            </a:r>
            <a:r>
              <a:rPr lang="en-US" altLang="en-US" sz="1700" b="1">
                <a:solidFill>
                  <a:srgbClr val="404040"/>
                </a:solidFill>
                <a:latin typeface="Courier New" panose="02070309020205020404" pitchFamily="49" charset="0"/>
              </a:rPr>
              <a:t>super(message)</a:t>
            </a:r>
            <a:r>
              <a:rPr lang="en-US" altLang="en-US" sz="1700">
                <a:solidFill>
                  <a:srgbClr val="404040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404040"/>
                </a:solidFill>
                <a:latin typeface="Courier New" panose="02070309020205020404" pitchFamily="49" charset="0"/>
              </a:rPr>
              <a:t>        this.winner = winner;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404040"/>
                </a:solidFill>
                <a:latin typeface="Courier New" panose="02070309020205020404" pitchFamily="49" charset="0"/>
              </a:rPr>
              <a:t>    }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80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404040"/>
                </a:solidFill>
                <a:latin typeface="Courier New" panose="02070309020205020404" pitchFamily="49" charset="0"/>
              </a:rPr>
              <a:t>    public String getWinner() 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404040"/>
                </a:solidFill>
                <a:latin typeface="Courier New" panose="02070309020205020404" pitchFamily="49" charset="0"/>
              </a:rPr>
              <a:t>    { return winner;}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404040"/>
                </a:solidFill>
                <a:latin typeface="Courier New" panose="02070309020205020404" pitchFamily="49" charset="0"/>
              </a:rPr>
              <a:t>}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70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6600"/>
                </a:solidFill>
                <a:latin typeface="Courier New" panose="02070309020205020404" pitchFamily="49" charset="0"/>
              </a:rPr>
              <a:t>// in Game class...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404040"/>
                </a:solidFill>
                <a:latin typeface="Courier New" panose="02070309020205020404" pitchFamily="49" charset="0"/>
              </a:rPr>
              <a:t>if (!inProgress()) 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404040"/>
                </a:solidFill>
                <a:latin typeface="Courier New" panose="02070309020205020404" pitchFamily="49" charset="0"/>
              </a:rPr>
              <a:t>{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40404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700" b="1">
                <a:solidFill>
                  <a:srgbClr val="404040"/>
                </a:solidFill>
                <a:latin typeface="Courier New" panose="02070309020205020404" pitchFamily="49" charset="0"/>
              </a:rPr>
              <a:t>throw new </a:t>
            </a:r>
            <a:r>
              <a:rPr lang="en-US" altLang="en-US" sz="1700" b="1">
                <a:solidFill>
                  <a:srgbClr val="0000FF"/>
                </a:solidFill>
                <a:latin typeface="Courier New" panose="02070309020205020404" pitchFamily="49" charset="0"/>
              </a:rPr>
              <a:t>GameOverException</a:t>
            </a:r>
            <a:r>
              <a:rPr lang="en-US" altLang="en-US" sz="1700">
                <a:solidFill>
                  <a:srgbClr val="404040"/>
                </a:solidFill>
                <a:latin typeface="Courier New" panose="02070309020205020404" pitchFamily="49" charset="0"/>
              </a:rPr>
              <a:t>("Game already ended", winner);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404040"/>
                </a:solidFill>
                <a:latin typeface="Courier New" panose="02070309020205020404" pitchFamily="49" charset="0"/>
              </a:rPr>
              <a:t>. . . 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40404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B734BBD2-3DCE-425A-B9B7-F45451802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9067800" cy="563562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Checked (by the compiler) and Unchecked Exceptions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0858B3A0-F704-4024-9742-4C85E4CD0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715000"/>
          </a:xfrm>
        </p:spPr>
        <p:txBody>
          <a:bodyPr/>
          <a:lstStyle/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Unchecked Exceptions: 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</a:rPr>
              <a:t>Extend the class </a:t>
            </a:r>
            <a:r>
              <a:rPr lang="en-US" altLang="en-US">
                <a:latin typeface="Courier New" panose="02070309020205020404" pitchFamily="49" charset="0"/>
              </a:rPr>
              <a:t>RuntimeException or Error</a:t>
            </a:r>
            <a:r>
              <a:rPr lang="en-US" altLang="en-US">
                <a:latin typeface="Arial" panose="020B0604020202020204" pitchFamily="34" charset="0"/>
              </a:rPr>
              <a:t> 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</a:rPr>
              <a:t>programmer's error (logic errors, etc.) and preventable if coded right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</a:rPr>
              <a:t>Examples of runtime exceptions:</a:t>
            </a:r>
            <a:br>
              <a:rPr lang="en-US" altLang="en-US">
                <a:latin typeface="Arial" panose="020B0604020202020204" pitchFamily="34" charset="0"/>
              </a:rPr>
            </a:br>
            <a:br>
              <a:rPr lang="en-US" altLang="en-US">
                <a:latin typeface="Arial" panose="020B0604020202020204" pitchFamily="34" charset="0"/>
              </a:rPr>
            </a:b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lvl="2" eaLnBrk="1" hangingPunct="1"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  <a:p>
            <a:pPr lvl="2"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C8102AB5-067E-4042-B173-188728B83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505200"/>
            <a:ext cx="4876800" cy="152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NumberFormatException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IllegalArgumentException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NullPointerException</a:t>
            </a: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</a:rPr>
              <a:t>ArithmeticException</a:t>
            </a:r>
          </a:p>
          <a:p>
            <a:pPr eaLnBrk="1" hangingPunct="1"/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9D200D7B-9A84-4E5D-B3F2-DBC9B9E74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9067800" cy="6858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Checked and Unchecked Exceptions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5CEA3F8E-DB74-487D-9FD1-8411C34B2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839200" cy="3733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Checked Exceptions (by the compiler) 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Due to external circumstances that the programmer cannot prevent, but that can be expected anyway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If they do occur must be dealt with in some way - other than the program terminating</a:t>
            </a: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</a:rPr>
              <a:t>The </a:t>
            </a:r>
            <a:r>
              <a:rPr lang="en-US" altLang="en-US" b="1">
                <a:latin typeface="Arial" panose="020B0604020202020204" pitchFamily="34" charset="0"/>
              </a:rPr>
              <a:t>compiler checks</a:t>
            </a:r>
            <a:r>
              <a:rPr lang="en-US" altLang="en-US">
                <a:latin typeface="Arial" panose="020B0604020202020204" pitchFamily="34" charset="0"/>
              </a:rPr>
              <a:t> that you don't ignore them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Occur principally when programming with IO files and streams</a:t>
            </a:r>
          </a:p>
        </p:txBody>
      </p:sp>
      <p:pic>
        <p:nvPicPr>
          <p:cNvPr id="69635" name="Picture 4">
            <a:extLst>
              <a:ext uri="{FF2B5EF4-FFF2-40B4-BE49-F238E27FC236}">
                <a16:creationId xmlns:a16="http://schemas.microsoft.com/office/drawing/2014/main" id="{DB405C20-0EFC-4F7A-BBD7-585BC4AB2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D72F3C17-F5DF-4B6D-AFD5-709EE9633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Code that throws exceptions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974CEBF-DE15-4FA9-BE7A-3053D4216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  <a:latin typeface="Arial" panose="020B0604020202020204" pitchFamily="34" charset="0"/>
              </a:rPr>
              <a:t>dividing by zero: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80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int x = 0;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System.out.println(1 / x); 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// ArithmeticException</a:t>
            </a:r>
          </a:p>
          <a:p>
            <a:r>
              <a:rPr lang="en-US" altLang="en-US">
                <a:solidFill>
                  <a:srgbClr val="262626"/>
                </a:solidFill>
                <a:latin typeface="Arial" panose="020B0604020202020204" pitchFamily="34" charset="0"/>
              </a:rPr>
              <a:t>trying to dereference a null variable: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8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Point p = null;</a:t>
            </a:r>
            <a:endParaRPr lang="en-US" altLang="en-US" sz="20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p.translate(2, -3);         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// NullPointerException</a:t>
            </a:r>
          </a:p>
          <a:p>
            <a:r>
              <a:rPr lang="en-US" altLang="en-US">
                <a:solidFill>
                  <a:srgbClr val="262626"/>
                </a:solidFill>
                <a:latin typeface="Arial" panose="020B0604020202020204" pitchFamily="34" charset="0"/>
              </a:rPr>
              <a:t>trying to interpret input in the wrong way: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8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int err = Integer.parseInt("hi");</a:t>
            </a: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		// NumberFormatException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404040"/>
              </a:solidFill>
              <a:latin typeface="Courier New" panose="02070309020205020404" pitchFamily="49" charset="0"/>
            </a:endParaRPr>
          </a:p>
          <a:p>
            <a:r>
              <a:rPr lang="en-US" altLang="en-US">
                <a:solidFill>
                  <a:srgbClr val="262626"/>
                </a:solidFill>
                <a:latin typeface="Arial" panose="020B0604020202020204" pitchFamily="34" charset="0"/>
              </a:rPr>
              <a:t>reading from a non-existent file: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8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404040"/>
                </a:solidFill>
                <a:latin typeface="Courier New" panose="02070309020205020404" pitchFamily="49" charset="0"/>
              </a:rPr>
              <a:t>Scanner in = new Scanner(new File("notHere.txt"));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Courier New" panose="02070309020205020404" pitchFamily="49" charset="0"/>
              </a:rPr>
              <a:t>		// FileNotFoundException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40404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5697D41B-77DB-49F1-AC56-BB2B3F29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6858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Checked Exceptions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BFFD7973-8555-419B-B9D0-9B6FFF0A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3505200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</a:rPr>
              <a:t>Two choices: </a:t>
            </a:r>
          </a:p>
          <a:p>
            <a:pPr marL="914400" lvl="1" indent="-457200" eaLnBrk="1" hangingPunct="1">
              <a:buFont typeface="Times" panose="02020603050405020304" pitchFamily="18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</a:rPr>
              <a:t>Handle the exception </a:t>
            </a:r>
          </a:p>
          <a:p>
            <a:pPr marL="914400" lvl="1" indent="-457200" eaLnBrk="1" hangingPunct="1">
              <a:buFont typeface="Times" panose="02020603050405020304" pitchFamily="18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</a:rPr>
              <a:t>Tell compiler that you want method to be terminated when the exception occurs 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</a:rPr>
              <a:t>Use </a:t>
            </a:r>
            <a:r>
              <a:rPr lang="en-US" altLang="en-US">
                <a:latin typeface="Courier New" panose="02070309020205020404" pitchFamily="49" charset="0"/>
              </a:rPr>
              <a:t>throws</a:t>
            </a:r>
            <a:r>
              <a:rPr lang="en-US" altLang="en-US">
                <a:latin typeface="Arial" panose="020B0604020202020204" pitchFamily="34" charset="0"/>
              </a:rPr>
              <a:t> specifier on the method header so method can throw a checked exception </a:t>
            </a:r>
          </a:p>
          <a:p>
            <a:pPr lvl="2" eaLnBrk="1" hangingPunct="1"/>
            <a:r>
              <a:rPr lang="en-US" altLang="en-US" b="1">
                <a:latin typeface="Arial" panose="020B0604020202020204" pitchFamily="34" charset="0"/>
              </a:rPr>
              <a:t>The example indicates the checked exceptions that this method can throw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br>
              <a:rPr lang="en-US" altLang="en-US">
                <a:latin typeface="Arial" panose="020B0604020202020204" pitchFamily="34" charset="0"/>
              </a:rPr>
            </a:br>
            <a:br>
              <a:rPr lang="en-US" altLang="en-US">
                <a:latin typeface="Arial" panose="020B0604020202020204" pitchFamily="34" charset="0"/>
              </a:rPr>
            </a:br>
            <a:br>
              <a:rPr lang="en-US" altLang="en-US" sz="1800">
                <a:latin typeface="Arial" panose="020B0604020202020204" pitchFamily="34" charset="0"/>
              </a:rPr>
            </a:br>
            <a:br>
              <a:rPr lang="en-US" altLang="en-US" sz="1800">
                <a:latin typeface="Arial" panose="020B0604020202020204" pitchFamily="34" charset="0"/>
              </a:rPr>
            </a:br>
            <a:br>
              <a:rPr lang="en-US" altLang="en-US" sz="1800">
                <a:latin typeface="Arial" panose="020B0604020202020204" pitchFamily="34" charset="0"/>
              </a:rPr>
            </a:br>
            <a:br>
              <a:rPr lang="en-US" altLang="en-US" sz="1800">
                <a:latin typeface="Arial" panose="020B0604020202020204" pitchFamily="34" charset="0"/>
              </a:rPr>
            </a:b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3731" name="Rectangle 4">
            <a:extLst>
              <a:ext uri="{FF2B5EF4-FFF2-40B4-BE49-F238E27FC236}">
                <a16:creationId xmlns:a16="http://schemas.microsoft.com/office/drawing/2014/main" id="{2205B54E-F053-42D8-B96D-F8436FDA6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19600"/>
            <a:ext cx="8686800" cy="2133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public void read(String filename)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b="1">
                <a:latin typeface="Courier New" panose="02070309020205020404" pitchFamily="49" charset="0"/>
              </a:rPr>
              <a:t>      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throws FileNotFoundException, IOException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{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FileReader reader = new FileReader(filename);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BufferedReader in = new BufferedReader(reader);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   . . . 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38C359C6-EC2D-41D7-BBA3-8D843B510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Checked exceptions suck!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777AE67-DAB7-425F-B4EE-DE10ACE403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r>
              <a:rPr lang="en-US" altLang="en-US" sz="2400" b="1">
                <a:solidFill>
                  <a:srgbClr val="262626"/>
                </a:solidFill>
                <a:latin typeface="Arial" panose="020B0604020202020204" pitchFamily="34" charset="0"/>
              </a:rPr>
              <a:t>Tip:</a:t>
            </a:r>
            <a:r>
              <a:rPr lang="en-US" altLang="en-US" sz="2400">
                <a:solidFill>
                  <a:srgbClr val="262626"/>
                </a:solidFill>
                <a:latin typeface="Arial" panose="020B0604020202020204" pitchFamily="34" charset="0"/>
              </a:rPr>
              <a:t> Avoid unnecessary use of checked exceptions.</a:t>
            </a:r>
            <a:endParaRPr lang="en-US" altLang="en-US" sz="240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en-US" sz="2400">
                <a:solidFill>
                  <a:srgbClr val="404040"/>
                </a:solidFill>
                <a:latin typeface="Arial" panose="020B0604020202020204" pitchFamily="34" charset="0"/>
              </a:rPr>
              <a:t>Checked exceptions are (arguably) a wart in the Java language.</a:t>
            </a:r>
          </a:p>
          <a:p>
            <a:pPr lvl="1"/>
            <a:r>
              <a:rPr lang="en-US" altLang="en-US" sz="2400">
                <a:solidFill>
                  <a:srgbClr val="404040"/>
                </a:solidFill>
                <a:latin typeface="Arial" panose="020B0604020202020204" pitchFamily="34" charset="0"/>
              </a:rPr>
              <a:t>It should be the client's decision whether or not to catch exceptions.</a:t>
            </a:r>
          </a:p>
          <a:p>
            <a:pPr lvl="1"/>
            <a:r>
              <a:rPr lang="en-US" altLang="en-US" sz="2400">
                <a:solidFill>
                  <a:srgbClr val="404040"/>
                </a:solidFill>
                <a:latin typeface="Arial" panose="020B0604020202020204" pitchFamily="34" charset="0"/>
              </a:rPr>
              <a:t>When writing your own exception classes, extend </a:t>
            </a:r>
            <a:r>
              <a:rPr lang="en-US" altLang="en-US" sz="2400">
                <a:solidFill>
                  <a:srgbClr val="404040"/>
                </a:solidFill>
                <a:latin typeface="Courier New" panose="02070309020205020404" pitchFamily="49" charset="0"/>
              </a:rPr>
              <a:t>RuntimeException</a:t>
            </a:r>
            <a:r>
              <a:rPr lang="en-US" altLang="en-US" sz="2400">
                <a:solidFill>
                  <a:srgbClr val="404040"/>
                </a:solidFill>
                <a:latin typeface="Arial" panose="020B0604020202020204" pitchFamily="34" charset="0"/>
              </a:rPr>
              <a:t> so that it doesn't need to be caught unless the client wants to do so.</a:t>
            </a:r>
          </a:p>
          <a:p>
            <a:pPr lvl="2"/>
            <a:r>
              <a:rPr lang="en-US" altLang="en-US">
                <a:latin typeface="Arial" panose="020B0604020202020204" pitchFamily="34" charset="0"/>
              </a:rPr>
              <a:t>Some cases still require throwing checked exceptions  (e.g. I/O)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04040"/>
                </a:solidFill>
                <a:latin typeface="Courier New" panose="02070309020205020404" pitchFamily="49" charset="0"/>
              </a:rPr>
              <a:t>public void play() throws Exception {          </a:t>
            </a:r>
            <a:r>
              <a:rPr lang="en-US" altLang="en-US" sz="1800">
                <a:solidFill>
                  <a:srgbClr val="006600"/>
                </a:solidFill>
                <a:latin typeface="Courier New" panose="02070309020205020404" pitchFamily="49" charset="0"/>
              </a:rPr>
              <a:t>// no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04040"/>
                </a:solidFill>
                <a:latin typeface="Courier New" panose="02070309020205020404" pitchFamily="49" charset="0"/>
              </a:rPr>
              <a:t>public void play() throws RuntimeException {   </a:t>
            </a:r>
            <a:r>
              <a:rPr lang="en-US" altLang="en-US" sz="1800">
                <a:solidFill>
                  <a:srgbClr val="006600"/>
                </a:solidFill>
                <a:latin typeface="Courier New" panose="02070309020205020404" pitchFamily="49" charset="0"/>
              </a:rPr>
              <a:t>// better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04040"/>
                </a:solidFill>
                <a:latin typeface="Courier New" panose="02070309020205020404" pitchFamily="49" charset="0"/>
              </a:rPr>
              <a:t>public void play()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throws MP3Exception</a:t>
            </a:r>
            <a:r>
              <a:rPr lang="en-US" altLang="en-US" sz="1800">
                <a:solidFill>
                  <a:srgbClr val="404040"/>
                </a:solidFill>
                <a:latin typeface="Courier New" panose="02070309020205020404" pitchFamily="49" charset="0"/>
              </a:rPr>
              <a:t> {       </a:t>
            </a:r>
            <a:r>
              <a:rPr lang="en-US" altLang="en-US" sz="1800">
                <a:solidFill>
                  <a:srgbClr val="006600"/>
                </a:solidFill>
                <a:latin typeface="Courier New" panose="02070309020205020404" pitchFamily="49" charset="0"/>
              </a:rPr>
              <a:t>// best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404040"/>
                </a:solidFill>
                <a:latin typeface="Courier New" panose="02070309020205020404" pitchFamily="49" charset="0"/>
              </a:rPr>
              <a:t>public class MP3Exception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extends RuntimeException</a:t>
            </a:r>
            <a:r>
              <a:rPr lang="en-US" altLang="en-US" sz="1800">
                <a:solidFill>
                  <a:srgbClr val="404040"/>
                </a:solidFill>
                <a:latin typeface="Courier New" panose="02070309020205020404" pitchFamily="49" charset="0"/>
              </a:rPr>
              <a:t> { ...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0E46F670-A1AA-4E62-86D4-12E6CF820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</a:rPr>
              <a:t>Checked Exceptions</a:t>
            </a:r>
          </a:p>
        </p:txBody>
      </p:sp>
      <p:pic>
        <p:nvPicPr>
          <p:cNvPr id="74754" name="Picture 3">
            <a:extLst>
              <a:ext uri="{FF2B5EF4-FFF2-40B4-BE49-F238E27FC236}">
                <a16:creationId xmlns:a16="http://schemas.microsoft.com/office/drawing/2014/main" id="{919D9D58-FD48-4245-A300-6F9F1CE7B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38200"/>
            <a:ext cx="5791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4">
            <a:extLst>
              <a:ext uri="{FF2B5EF4-FFF2-40B4-BE49-F238E27FC236}">
                <a16:creationId xmlns:a16="http://schemas.microsoft.com/office/drawing/2014/main" id="{EB694587-6A54-44ED-B460-28480A5E2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38200"/>
            <a:ext cx="1066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4756" name="Oval 5">
            <a:extLst>
              <a:ext uri="{FF2B5EF4-FFF2-40B4-BE49-F238E27FC236}">
                <a16:creationId xmlns:a16="http://schemas.microsoft.com/office/drawing/2014/main" id="{52FBE883-79AC-4AE3-BDE3-9D1BAA8CD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981200"/>
            <a:ext cx="2667000" cy="251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4757" name="Line 6">
            <a:extLst>
              <a:ext uri="{FF2B5EF4-FFF2-40B4-BE49-F238E27FC236}">
                <a16:creationId xmlns:a16="http://schemas.microsoft.com/office/drawing/2014/main" id="{8C37B1C3-9BA9-4FBE-B942-53A13D6BAE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1600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Text Box 7">
            <a:extLst>
              <a:ext uri="{FF2B5EF4-FFF2-40B4-BE49-F238E27FC236}">
                <a16:creationId xmlns:a16="http://schemas.microsoft.com/office/drawing/2014/main" id="{F7D2551A-60F9-458D-9120-670D8D31A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990600"/>
            <a:ext cx="2243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Checked exceptions</a:t>
            </a:r>
          </a:p>
          <a:p>
            <a:pPr eaLnBrk="1" hangingPunct="1"/>
            <a:r>
              <a:rPr lang="en-US" altLang="en-US" sz="1800"/>
              <a:t>are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CB220-695A-4EE9-AE5C-27D93442B12A}"/>
              </a:ext>
            </a:extLst>
          </p:cNvPr>
          <p:cNvSpPr txBox="1"/>
          <p:nvPr/>
        </p:nvSpPr>
        <p:spPr>
          <a:xfrm>
            <a:off x="0" y="5334000"/>
            <a:ext cx="3810000" cy="12001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The compiler checks to see if: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You handled it with a “catch” or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You specified a “throws” clause on the method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5778D9F0-2B52-44F5-9327-2CDEEF4A5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Checked Exceptions in Code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6FD8715-842C-4083-BF73-1520FBFE4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106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>
                <a:latin typeface="Arial" panose="020B0604020202020204" pitchFamily="34" charset="0"/>
              </a:rPr>
              <a:t>Program to count the # of chars in a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If we have code that tries to build a FileReader object then we must deal with the possibility of an exception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The code contains a syntax error. "unreported exception java.io.FileNotFoundException; must be caught or declared to be thrown."</a:t>
            </a:r>
            <a:r>
              <a:rPr lang="en-US" altLang="en-US" sz="280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76803" name="Text Box 4">
            <a:extLst>
              <a:ext uri="{FF2B5EF4-FFF2-40B4-BE49-F238E27FC236}">
                <a16:creationId xmlns:a16="http://schemas.microsoft.com/office/drawing/2014/main" id="{2084ECCF-5D60-498E-B0CA-729379CAD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8610600" cy="36306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import java.io.FileReader;</a:t>
            </a:r>
          </a:p>
          <a:p>
            <a:pPr eaLnBrk="1" hangingPunct="1">
              <a:lnSpc>
                <a:spcPct val="85000"/>
              </a:lnSpc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public class Tester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{ // this method counts the # of characters in the given file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public int countChars(String fileName)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{	</a:t>
            </a:r>
            <a:r>
              <a:rPr lang="en-US" altLang="en-US" sz="1800" b="1">
                <a:latin typeface="Courier New" panose="02070309020205020404" pitchFamily="49" charset="0"/>
              </a:rPr>
              <a:t>FileReader r = new FileReader(fileName)</a:t>
            </a:r>
            <a:r>
              <a:rPr lang="en-US" altLang="en-US" sz="18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	int total = 0;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	while( r.ready()) //true if file is ready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	{	r.read();  //get next char as int or -1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		total++;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	r.close();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	return total;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}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743221D8-72EF-4FBC-9187-B5857E455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144000" cy="1219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Checked Exceptions the 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>
                <a:latin typeface="Arial" panose="020B0604020202020204" pitchFamily="34" charset="0"/>
              </a:rPr>
              <a:t>Easy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>
                <a:latin typeface="Arial" panose="020B0604020202020204" pitchFamily="34" charset="0"/>
              </a:rPr>
              <a:t> Way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6" name="Text Box 4">
            <a:extLst>
              <a:ext uri="{FF2B5EF4-FFF2-40B4-BE49-F238E27FC236}">
                <a16:creationId xmlns:a16="http://schemas.microsoft.com/office/drawing/2014/main" id="{5E2DC110-6176-4808-A1B1-0D515CCC2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19200"/>
            <a:ext cx="8839200" cy="41021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import java.io.FileReader;</a:t>
            </a:r>
          </a:p>
          <a:p>
            <a:pPr eaLnBrk="1" hangingPunct="1">
              <a:lnSpc>
                <a:spcPct val="85000"/>
              </a:lnSpc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public class Tester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{ // this method counts the # of characters in the given file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public int countChars(String fileName)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           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throws FileNotFoundException, IOException</a:t>
            </a:r>
          </a:p>
          <a:p>
            <a:pPr eaLnBrk="1" hangingPunct="1">
              <a:lnSpc>
                <a:spcPct val="85000"/>
              </a:lnSpc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{	FileReader r = new FileReader(fileName);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	int total = 0;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	while( r.ready()) //true if file is ready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	{	r.read();  //get next char as int or -1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		total++;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	r.close();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	return total;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	}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33928-3341-40A6-ADB9-7B189148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67400"/>
            <a:ext cx="869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Now its up to the method(s) that call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countChars() </a:t>
            </a:r>
            <a:r>
              <a:rPr lang="en-US" altLang="en-US" sz="1800"/>
              <a:t>to deal with those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73FAC503-E2EF-4A8E-B2E8-4AE1877D6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Handling Checked Exceptions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F7B7E40-EDB8-40D5-95E5-88424C9EF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In the code on the previous slide there are in fact 4 statements that can generate checked exceptions.  The calls to the: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The FileReader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the ready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the read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the close method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To deal with these exceptions we can handle the exceptions within the method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24A44212-78B5-44D1-B113-32DBA364D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Handle the exceptions locally</a:t>
            </a:r>
          </a:p>
        </p:txBody>
      </p:sp>
      <p:sp>
        <p:nvSpPr>
          <p:cNvPr id="79874" name="Text Box 4">
            <a:extLst>
              <a:ext uri="{FF2B5EF4-FFF2-40B4-BE49-F238E27FC236}">
                <a16:creationId xmlns:a16="http://schemas.microsoft.com/office/drawing/2014/main" id="{3ABAD63A-80E7-4BB9-897F-3FBC8E8EF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544513"/>
            <a:ext cx="8575675" cy="6084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public int countChars(String fileName)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{	int total = 0;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try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{</a:t>
            </a:r>
            <a:r>
              <a:rPr lang="en-US" altLang="en-US" sz="2000">
                <a:latin typeface="Courier New" panose="02070309020205020404" pitchFamily="49" charset="0"/>
              </a:rPr>
              <a:t>	FileReader r =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new FileReader(fileName);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		while( 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r.ready())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		{	r.read();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			total++;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		</a:t>
            </a:r>
            <a:r>
              <a:rPr lang="en-US" altLang="en-US" sz="2000">
                <a:solidFill>
                  <a:srgbClr val="FF6600"/>
                </a:solidFill>
                <a:latin typeface="Courier New" panose="02070309020205020404" pitchFamily="49" charset="0"/>
              </a:rPr>
              <a:t>r.close()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catch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(FileNotFoundException e)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{</a:t>
            </a:r>
            <a:r>
              <a:rPr lang="en-US" altLang="en-US" sz="2000">
                <a:latin typeface="Courier New" panose="02070309020205020404" pitchFamily="49" charset="0"/>
              </a:rPr>
              <a:t>	System.out.println("File named " 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			+ fileName + "not found. " + e);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		total = -1;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catch</a:t>
            </a: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(IOException e)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{</a:t>
            </a:r>
            <a:r>
              <a:rPr lang="en-US" altLang="en-US" sz="2000">
                <a:latin typeface="Courier New" panose="02070309020205020404" pitchFamily="49" charset="0"/>
              </a:rPr>
              <a:t>	System.out.println("IOException occured " +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			"while counting chars. " + e);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		total = -1;	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	return total;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CA2083FC-EE76-47B4-9BEB-01661F021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457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Nested try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Courier New" panose="02070309020205020404" pitchFamily="49" charset="0"/>
              </a:rPr>
              <a:t>catch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 b="0">
                <a:latin typeface="Arial" panose="020B0604020202020204" pitchFamily="34" charset="0"/>
              </a:rPr>
              <a:t>blocks – clunky!</a:t>
            </a:r>
          </a:p>
        </p:txBody>
      </p:sp>
      <p:sp>
        <p:nvSpPr>
          <p:cNvPr id="80898" name="Text Box 4">
            <a:extLst>
              <a:ext uri="{FF2B5EF4-FFF2-40B4-BE49-F238E27FC236}">
                <a16:creationId xmlns:a16="http://schemas.microsoft.com/office/drawing/2014/main" id="{475F1F1E-C960-4C00-B63C-3967C7521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23900"/>
            <a:ext cx="9418638" cy="59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public int countChars(String fileName)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{	int total = 0;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FileReader r = null;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</a:t>
            </a:r>
            <a:r>
              <a:rPr lang="en-US" altLang="en-US" sz="1400" b="1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{	r = new FileReader(fileName);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</a:t>
            </a:r>
            <a:r>
              <a:rPr lang="en-US" altLang="en-US" sz="14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en-US" sz="1400">
                <a:latin typeface="Courier New" panose="02070309020205020404" pitchFamily="49" charset="0"/>
              </a:rPr>
              <a:t>(FileNotFoundException 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{	System.out.println("File named "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		+ fileName + "not found. " + 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	total = -1;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    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</a:t>
            </a:r>
            <a:r>
              <a:rPr lang="en-US" altLang="en-US" sz="1400" b="1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{ 	while( r.ready())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	{	</a:t>
            </a:r>
            <a:r>
              <a:rPr lang="en-US" altLang="en-US" sz="1400" b="1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		{	r.read();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		</a:t>
            </a:r>
            <a:r>
              <a:rPr lang="en-US" altLang="en-US" sz="14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en-US" sz="1400">
                <a:latin typeface="Courier New" panose="02070309020205020404" pitchFamily="49" charset="0"/>
              </a:rPr>
              <a:t>(IOException 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		{	System.out.println("IOException "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				+ "occurred while counting "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					+ "chars. " + e);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			total = -1;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		total++;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</a:t>
            </a:r>
            <a:r>
              <a:rPr lang="en-US" altLang="en-US" sz="14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en-US" sz="1400">
                <a:latin typeface="Courier New" panose="02070309020205020404" pitchFamily="49" charset="0"/>
              </a:rPr>
              <a:t>(IOException 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{     System.out.println("IOException occurred while counting chars. " + e);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      total = -1;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</a:t>
            </a:r>
            <a:r>
              <a:rPr lang="en-US" altLang="en-US" sz="1400" b="1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{     r.close();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</a:t>
            </a:r>
            <a:r>
              <a:rPr lang="en-US" altLang="en-US" sz="1400" b="1">
                <a:solidFill>
                  <a:srgbClr val="0000FF"/>
                </a:solidFill>
                <a:latin typeface="Courier New" panose="02070309020205020404" pitchFamily="49" charset="0"/>
              </a:rPr>
              <a:t>catch</a:t>
            </a:r>
            <a:r>
              <a:rPr lang="en-US" altLang="en-US" sz="1400">
                <a:latin typeface="Courier New" panose="02070309020205020404" pitchFamily="49" charset="0"/>
              </a:rPr>
              <a:t>(IOException 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{     System.out.println("IOException occurred while counting chars. " + e);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      total = -1;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	return total;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400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026">
            <a:extLst>
              <a:ext uri="{FF2B5EF4-FFF2-40B4-BE49-F238E27FC236}">
                <a16:creationId xmlns:a16="http://schemas.microsoft.com/office/drawing/2014/main" id="{04C3A30E-9867-477E-ADD2-B51FE93EA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 Exceptions Handled by JVM</a:t>
            </a:r>
          </a:p>
        </p:txBody>
      </p:sp>
      <p:pic>
        <p:nvPicPr>
          <p:cNvPr id="10242" name="Picture 1027">
            <a:extLst>
              <a:ext uri="{FF2B5EF4-FFF2-40B4-BE49-F238E27FC236}">
                <a16:creationId xmlns:a16="http://schemas.microsoft.com/office/drawing/2014/main" id="{58410546-4E4C-4ED8-B795-99DC3E19C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382000" cy="596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1028">
            <a:extLst>
              <a:ext uri="{FF2B5EF4-FFF2-40B4-BE49-F238E27FC236}">
                <a16:creationId xmlns:a16="http://schemas.microsoft.com/office/drawing/2014/main" id="{A98604A5-1429-4A81-A339-95FE8321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4C1494F3-AF09-4035-84E4-B44A4AF93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Uncaught Exceptions (default)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06BAE19-BDC1-49D7-A431-0603AAD54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800">
                <a:latin typeface="Arial" panose="020B0604020202020204" pitchFamily="34" charset="0"/>
              </a:rPr>
              <a:t>When an exception occurs that is not caught by your program, the program stops and the JVM displays an error message and a stack trace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800">
                <a:latin typeface="Arial" panose="020B0604020202020204" pitchFamily="34" charset="0"/>
              </a:rPr>
              <a:t>The stack trace shows the sequence of method calls, starting at the method that threw the exception and ending back at main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latin typeface="Arial" panose="020B0604020202020204" pitchFamily="34" charset="0"/>
            </a:endParaRP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73F44333-D31D-4D3B-9678-89C4C4105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838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5">
            <a:extLst>
              <a:ext uri="{FF2B5EF4-FFF2-40B4-BE49-F238E27FC236}">
                <a16:creationId xmlns:a16="http://schemas.microsoft.com/office/drawing/2014/main" id="{3CB5A77C-93E6-4E06-A735-D43B3D7DF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581400"/>
            <a:ext cx="1828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4C2EE333-9A5C-4A61-907D-87EEE26CB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Why Should You Use Exceptions?</a:t>
            </a:r>
          </a:p>
        </p:txBody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3D031A85-D01C-473E-9AA1-E697D82BA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altLang="en-US" sz="2800" b="1">
                <a:solidFill>
                  <a:schemeClr val="tx2"/>
                </a:solidFill>
              </a:rPr>
              <a:t>Necessary for reliable, fault tolerant, robust software systems</a:t>
            </a:r>
            <a:endParaRPr lang="en-US" altLang="en-US" sz="3200" b="1">
              <a:solidFill>
                <a:schemeClr val="tx2"/>
              </a:solidFill>
            </a:endParaRPr>
          </a:p>
          <a:p>
            <a:pPr lvl="1" eaLnBrk="1" hangingPunct="1">
              <a:lnSpc>
                <a:spcPct val="105000"/>
              </a:lnSpc>
              <a:buFontTx/>
              <a:buChar char="–"/>
            </a:pPr>
            <a:r>
              <a:rPr lang="en-US" altLang="en-US">
                <a:solidFill>
                  <a:schemeClr val="tx2"/>
                </a:solidFill>
              </a:rPr>
              <a:t>Often 75%+ code dedicated to reliability</a:t>
            </a:r>
          </a:p>
          <a:p>
            <a:pPr lvl="1" eaLnBrk="1" hangingPunct="1">
              <a:lnSpc>
                <a:spcPct val="105000"/>
              </a:lnSpc>
              <a:buFontTx/>
              <a:buChar char="–"/>
            </a:pPr>
            <a:r>
              <a:rPr lang="en-US" altLang="en-US">
                <a:solidFill>
                  <a:schemeClr val="tx2"/>
                </a:solidFill>
              </a:rPr>
              <a:t>20% of interface errors are errors in handling exceptions</a:t>
            </a:r>
            <a:endParaRPr lang="en-US" altLang="en-US">
              <a:solidFill>
                <a:schemeClr val="tx2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altLang="en-US" sz="2800" b="1">
                <a:solidFill>
                  <a:schemeClr val="tx2"/>
                </a:solidFill>
                <a:cs typeface="Arial" panose="020B0604020202020204" pitchFamily="34" charset="0"/>
              </a:rPr>
              <a:t>We want to manage run time errors in an orderly fashion so as to create fault tolerant software systems</a:t>
            </a:r>
          </a:p>
          <a:p>
            <a:pPr lvl="1" eaLnBrk="1" hangingPunct="1">
              <a:lnSpc>
                <a:spcPct val="105000"/>
              </a:lnSpc>
              <a:buFont typeface="Times" panose="02020603050405020304" pitchFamily="18" charset="0"/>
              <a:buAutoNum type="arabicPeriod"/>
            </a:pPr>
            <a:r>
              <a:rPr lang="en-US" altLang="en-US">
                <a:cs typeface="Arial" panose="020B0604020202020204" pitchFamily="34" charset="0"/>
              </a:rPr>
              <a:t>Advanced error handling can be done that allows for resumption of execution after correcting for an error</a:t>
            </a:r>
          </a:p>
          <a:p>
            <a:pPr lvl="1" eaLnBrk="1" hangingPunct="1">
              <a:lnSpc>
                <a:spcPct val="105000"/>
              </a:lnSpc>
              <a:buFont typeface="Times" panose="02020603050405020304" pitchFamily="18" charset="0"/>
              <a:buAutoNum type="arabicPeriod"/>
            </a:pPr>
            <a:r>
              <a:rPr lang="en-US" altLang="en-US">
                <a:cs typeface="Arial" panose="020B0604020202020204" pitchFamily="34" charset="0"/>
              </a:rPr>
              <a:t>Capability to return error information should not be limited to just the return type of an operation.</a:t>
            </a:r>
            <a:endParaRPr lang="en-US" altLang="en-US" sz="200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00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5E89DBF8-755B-4113-8912-AA26789A8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153400" cy="609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How to Handle Runtime Errors?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697CCFD-014D-4B1E-94F8-D9EBD09EE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It is possible to detect and handle errors of various types.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Problem: this complicates the code and makes it harder to understand.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the error detection and error handling code may have little or nothing to do with what the </a:t>
            </a:r>
            <a:r>
              <a:rPr lang="en-US" altLang="en-US" i="1">
                <a:latin typeface="Arial" panose="020B0604020202020204" pitchFamily="34" charset="0"/>
              </a:rPr>
              <a:t>real</a:t>
            </a:r>
            <a:r>
              <a:rPr lang="en-US" altLang="en-US">
                <a:latin typeface="Arial" panose="020B0604020202020204" pitchFamily="34" charset="0"/>
              </a:rPr>
              <a:t> code is trying to do (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>
                <a:latin typeface="Arial" panose="020B0604020202020204" pitchFamily="34" charset="0"/>
              </a:rPr>
              <a:t>happy path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>
                <a:latin typeface="Arial" panose="020B0604020202020204" pitchFamily="34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A tradeoff must be made between ensuring correct behavior under all possible circumstances and clarity of the code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i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8992A7E-8582-4FAB-8ECD-98630C59B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Error Handling Options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8DC78773-F637-41BA-9E03-3B05A2345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What to do when handling run-time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Preclude/prevent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Guarantee they do not happen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Report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Up to someone else in the calling chain to do something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Retry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Works when fault is transient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Repair in situ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Fix the problem or compensate for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Ignore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</a:rPr>
              <a:t>Results are satisfactory even with the 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 autoUpdateAnimBg="0"/>
    </p:bldLst>
  </p:timing>
</p:sld>
</file>

<file path=ppt/theme/theme1.xml><?xml version="1.0" encoding="utf-8"?>
<a:theme xmlns:a="http://schemas.openxmlformats.org/drawingml/2006/main" name="lecture07-OOintro">
  <a:themeElements>
    <a:clrScheme name="lecture07-OOintr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07-OOintro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ecture07-OO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07-OOintr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07-OOintr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07-OOintr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07-OOintr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07-OOintr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07-OOintr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07-OOintr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07-OOintr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07-OOintr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07-OOintr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07-OOintr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2737</Words>
  <Application>Microsoft Office PowerPoint</Application>
  <PresentationFormat>On-screen Show (4:3)</PresentationFormat>
  <Paragraphs>561</Paragraphs>
  <Slides>47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MS PGothic</vt:lpstr>
      <vt:lpstr>Times New Roman</vt:lpstr>
      <vt:lpstr>Times</vt:lpstr>
      <vt:lpstr>Wingdings</vt:lpstr>
      <vt:lpstr>Courier New</vt:lpstr>
      <vt:lpstr>Comic Sans MS</vt:lpstr>
      <vt:lpstr>Calibri</vt:lpstr>
      <vt:lpstr>lecture07-OOintro</vt:lpstr>
      <vt:lpstr>Lecture 8 Announcements</vt:lpstr>
      <vt:lpstr>PowerPoint Presentation</vt:lpstr>
      <vt:lpstr>Exceptions - terminology</vt:lpstr>
      <vt:lpstr>Code that throws exceptions</vt:lpstr>
      <vt:lpstr>Some Exceptions Handled by JVM</vt:lpstr>
      <vt:lpstr>Uncaught Exceptions (default)</vt:lpstr>
      <vt:lpstr>Why Should You Use Exceptions?</vt:lpstr>
      <vt:lpstr>How to Handle Runtime Errors?</vt:lpstr>
      <vt:lpstr>Error Handling Options</vt:lpstr>
      <vt:lpstr>The Class Throwable</vt:lpstr>
      <vt:lpstr>Throwable methods</vt:lpstr>
      <vt:lpstr>Errors and Exceptions</vt:lpstr>
      <vt:lpstr>Exception inheritance</vt:lpstr>
      <vt:lpstr>Our Goals</vt:lpstr>
      <vt:lpstr>Why Use Exceptions?</vt:lpstr>
      <vt:lpstr>Examples</vt:lpstr>
      <vt:lpstr>Why Exceptions - Details</vt:lpstr>
      <vt:lpstr>Throwing and catching</vt:lpstr>
      <vt:lpstr>Exception Handling Mechanics</vt:lpstr>
      <vt:lpstr>The try-catch Sequence</vt:lpstr>
      <vt:lpstr>Exceptions Control Flow/1</vt:lpstr>
      <vt:lpstr>PowerPoint Presentation</vt:lpstr>
      <vt:lpstr>Catching Exceptions</vt:lpstr>
      <vt:lpstr>The try-catch Sequence (cont.)</vt:lpstr>
      <vt:lpstr>Catching with inheritance</vt:lpstr>
      <vt:lpstr>The finally clause</vt:lpstr>
      <vt:lpstr>The finally clause</vt:lpstr>
      <vt:lpstr>The finally clause</vt:lpstr>
      <vt:lpstr>PowerPoint Presentation</vt:lpstr>
      <vt:lpstr>User input is a common source of exceptions </vt:lpstr>
      <vt:lpstr>You Throwing Exceptions</vt:lpstr>
      <vt:lpstr>You Throwing Exceptions</vt:lpstr>
      <vt:lpstr>Example</vt:lpstr>
      <vt:lpstr>Designing Your Own Exceptions</vt:lpstr>
      <vt:lpstr>Designing Your Own Exceptions</vt:lpstr>
      <vt:lpstr>Designing Your Own Exceptions</vt:lpstr>
      <vt:lpstr>Writing an exception class</vt:lpstr>
      <vt:lpstr>Checked (by the compiler) and Unchecked Exceptions</vt:lpstr>
      <vt:lpstr>Checked and Unchecked Exceptions</vt:lpstr>
      <vt:lpstr>Checked Exceptions</vt:lpstr>
      <vt:lpstr>Checked exceptions suck!</vt:lpstr>
      <vt:lpstr>Checked Exceptions</vt:lpstr>
      <vt:lpstr>Checked Exceptions in Code</vt:lpstr>
      <vt:lpstr>Checked Exceptions the “Easy” Way</vt:lpstr>
      <vt:lpstr>Handling Checked Exceptions</vt:lpstr>
      <vt:lpstr>Handle the exceptions locally</vt:lpstr>
      <vt:lpstr>Nested try catch blocks – clunky!</vt:lpstr>
    </vt:vector>
  </TitlesOfParts>
  <Company>herb krasner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 Announcements</dc:title>
  <dc:creator>Ben Fu</dc:creator>
  <cp:lastModifiedBy>Ben Fu</cp:lastModifiedBy>
  <cp:revision>105</cp:revision>
  <cp:lastPrinted>2010-07-12T00:12:33Z</cp:lastPrinted>
  <dcterms:created xsi:type="dcterms:W3CDTF">2014-09-24T21:50:30Z</dcterms:created>
  <dcterms:modified xsi:type="dcterms:W3CDTF">2017-10-24T07:45:27Z</dcterms:modified>
</cp:coreProperties>
</file>