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ms-office.chartcolorstyle+xml" PartName="/ppt/charts/color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embeddedFontLst>
    <p:embeddedFont>
      <p:font typeface="Lato"/>
      <p:regular r:id="rId33"/>
      <p:bold r:id="rId34"/>
      <p:italic r:id="rId35"/>
      <p:boldItalic r:id="rId36"/>
    </p:embeddedFont>
    <p:embeddedFont>
      <p:font typeface="Corbel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jqPOzHv8G9sK1RqP63vvDd4EJn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boldItalic.fntdata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Lato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Lato-italic.fntdata"/><Relationship Id="rId12" Type="http://schemas.openxmlformats.org/officeDocument/2006/relationships/slide" Target="slides/slide8.xml"/><Relationship Id="rId34" Type="http://schemas.openxmlformats.org/officeDocument/2006/relationships/font" Target="fonts/Lato-bold.fntdata"/><Relationship Id="rId15" Type="http://schemas.openxmlformats.org/officeDocument/2006/relationships/slide" Target="slides/slide11.xml"/><Relationship Id="rId37" Type="http://schemas.openxmlformats.org/officeDocument/2006/relationships/font" Target="fonts/Corbel-regular.fntdata"/><Relationship Id="rId14" Type="http://schemas.openxmlformats.org/officeDocument/2006/relationships/slide" Target="slides/slide10.xml"/><Relationship Id="rId36" Type="http://schemas.openxmlformats.org/officeDocument/2006/relationships/font" Target="fonts/Lato-boldItalic.fntdata"/><Relationship Id="rId17" Type="http://schemas.openxmlformats.org/officeDocument/2006/relationships/slide" Target="slides/slide13.xml"/><Relationship Id="rId39" Type="http://schemas.openxmlformats.org/officeDocument/2006/relationships/font" Target="fonts/Corbel-italic.fntdata"/><Relationship Id="rId16" Type="http://schemas.openxmlformats.org/officeDocument/2006/relationships/slide" Target="slides/slide12.xml"/><Relationship Id="rId38" Type="http://schemas.openxmlformats.org/officeDocument/2006/relationships/font" Target="fonts/Corbel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Appearances of Word / Total Words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E+0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Sheet1!$A$2:$A$26</c:f>
              <c:strCache>
                <c:ptCount val="25"/>
                <c:pt idx="0">
                  <c:v>privacy</c:v>
                </c:pt>
                <c:pt idx="1">
                  <c:v>antitrust</c:v>
                </c:pt>
                <c:pt idx="2">
                  <c:v>fraud</c:v>
                </c:pt>
                <c:pt idx="3">
                  <c:v>safety</c:v>
                </c:pt>
                <c:pt idx="4">
                  <c:v>right to</c:v>
                </c:pt>
                <c:pt idx="5">
                  <c:v>algorithm</c:v>
                </c:pt>
                <c:pt idx="6">
                  <c:v>monopolies</c:v>
                </c:pt>
                <c:pt idx="7">
                  <c:v>discrimination</c:v>
                </c:pt>
                <c:pt idx="8">
                  <c:v>vertical integration</c:v>
                </c:pt>
                <c:pt idx="9">
                  <c:v>machine learning</c:v>
                </c:pt>
                <c:pt idx="10">
                  <c:v>market power</c:v>
                </c:pt>
                <c:pt idx="11">
                  <c:v>emission</c:v>
                </c:pt>
                <c:pt idx="12">
                  <c:v>environmental</c:v>
                </c:pt>
                <c:pt idx="13">
                  <c:v>Unfair or Deceptive Acts or Practices</c:v>
                </c:pt>
                <c:pt idx="14">
                  <c:v>independent contractor</c:v>
                </c:pt>
                <c:pt idx="15">
                  <c:v>online privacy</c:v>
                </c:pt>
                <c:pt idx="16">
                  <c:v>data breach</c:v>
                </c:pt>
                <c:pt idx="17">
                  <c:v>artificial intelligence</c:v>
                </c:pt>
                <c:pt idx="18">
                  <c:v>diversity</c:v>
                </c:pt>
                <c:pt idx="19">
                  <c:v>surveillance</c:v>
                </c:pt>
                <c:pt idx="20">
                  <c:v>cybersecurity</c:v>
                </c:pt>
                <c:pt idx="21">
                  <c:v>security breach</c:v>
                </c:pt>
                <c:pt idx="22">
                  <c:v>misinformation</c:v>
                </c:pt>
                <c:pt idx="23">
                  <c:v>algorithmic bias</c:v>
                </c:pt>
                <c:pt idx="24">
                  <c:v>censorship</c:v>
                </c:pt>
              </c:strCache>
            </c:str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1.16652825122653E-2</c:v>
                </c:pt>
                <c:pt idx="1">
                  <c:v>1.0022509865535699E-2</c:v>
                </c:pt>
                <c:pt idx="2">
                  <c:v>5.5671677076422196E-3</c:v>
                </c:pt>
                <c:pt idx="3">
                  <c:v>4.3661236735379498E-3</c:v>
                </c:pt>
                <c:pt idx="4">
                  <c:v>4.2828794390799502E-3</c:v>
                </c:pt>
                <c:pt idx="5">
                  <c:v>2.5170495954942801E-3</c:v>
                </c:pt>
                <c:pt idx="6">
                  <c:v>2.1751904246693999E-3</c:v>
                </c:pt>
                <c:pt idx="7">
                  <c:v>1.9004153807826399E-3</c:v>
                </c:pt>
                <c:pt idx="8">
                  <c:v>1.4381884503415999E-3</c:v>
                </c:pt>
                <c:pt idx="9">
                  <c:v>1.1646856486329899E-3</c:v>
                </c:pt>
                <c:pt idx="10">
                  <c:v>1.12078442857022E-3</c:v>
                </c:pt>
                <c:pt idx="11">
                  <c:v>1.0455356483010101E-3</c:v>
                </c:pt>
                <c:pt idx="12">
                  <c:v>9.7025641185036801E-4</c:v>
                </c:pt>
                <c:pt idx="13">
                  <c:v>8.3168892931219905E-4</c:v>
                </c:pt>
                <c:pt idx="14">
                  <c:v>6.9442492337160803E-4</c:v>
                </c:pt>
                <c:pt idx="15">
                  <c:v>5.8512690622781105E-4</c:v>
                </c:pt>
                <c:pt idx="16">
                  <c:v>4.9860138836105099E-4</c:v>
                </c:pt>
                <c:pt idx="17">
                  <c:v>2.19143057038333E-4</c:v>
                </c:pt>
                <c:pt idx="18">
                  <c:v>1.9485798453380401E-4</c:v>
                </c:pt>
                <c:pt idx="19">
                  <c:v>1.47794250612776E-4</c:v>
                </c:pt>
                <c:pt idx="20">
                  <c:v>1.30216888011706E-4</c:v>
                </c:pt>
                <c:pt idx="21">
                  <c:v>4.2313129260230699E-5</c:v>
                </c:pt>
                <c:pt idx="22">
                  <c:v>2.7996921360396798E-5</c:v>
                </c:pt>
                <c:pt idx="23">
                  <c:v>1.4551379534539799E-5</c:v>
                </c:pt>
                <c:pt idx="24">
                  <c:v>6.9238484698591998E-6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6E-406C-B4D1-7E9BC3A339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-27"/>
        <c:axId val="474798888"/>
        <c:axId val="474796368"/>
      </c:barChart>
      <c:catAx>
        <c:axId val="474798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796368"/>
        <c:crosses val="autoZero"/>
        <c:auto val="1"/>
        <c:lblAlgn val="ctr"/>
        <c:lblOffset val="100"/>
        <c:noMultiLvlLbl val="0"/>
      </c:catAx>
      <c:valAx>
        <c:axId val="47479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798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 of "Algorithm"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Govt.</c:v>
                </c:pt>
                <c:pt idx="1">
                  <c:v>Tech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4.0999999999999999E-4</c:v>
                </c:pt>
                <c:pt idx="1">
                  <c:v>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DF-48A5-88F8-903DE426E3F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5"/>
        <c:axId val="468504888"/>
        <c:axId val="468506328"/>
      </c:barChart>
      <c:catAx>
        <c:axId val="468504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506328"/>
        <c:crosses val="autoZero"/>
        <c:auto val="1"/>
        <c:lblAlgn val="ctr"/>
        <c:lblOffset val="100"/>
        <c:noMultiLvlLbl val="0"/>
      </c:catAx>
      <c:valAx>
        <c:axId val="46850632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468504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•"/>
            </a:pPr>
            <a:r>
              <a:rPr b="0" i="0" lang="en-US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What is the sociotechnical system and problem in that system you are tackling?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•"/>
            </a:pPr>
            <a:r>
              <a:rPr b="0" i="0" lang="en-US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Why is this an important problem?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•"/>
            </a:pPr>
            <a:r>
              <a:rPr b="0" i="0" lang="en-US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What were your main findings?  (In the case that you are building an app, what does the app do, and demonstrate it if at all possible.)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•"/>
            </a:pPr>
            <a:r>
              <a:rPr b="0" i="0" lang="en-US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What broader implications does this have in society, and how do your main findings address an issue (or issues) raised throughout this course?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•"/>
            </a:pPr>
            <a:r>
              <a:rPr b="0" i="0" lang="en-US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What lessons should we take away from your work?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•"/>
            </a:pPr>
            <a:r>
              <a:rPr b="0" i="0" lang="en-US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What directions, if you were to continue this work in the future, would you want to explore?</a:t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•"/>
            </a:pPr>
            <a:r>
              <a:rPr b="0" i="0" lang="en-US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What were your main findings? </a:t>
            </a:r>
            <a:endParaRPr/>
          </a:p>
        </p:txBody>
      </p:sp>
      <p:sp>
        <p:nvSpPr>
          <p:cNvPr id="246" name="Google Shape;24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•"/>
            </a:pPr>
            <a:r>
              <a:rPr lang="en-US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-US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What were your main findings?</a:t>
            </a:r>
            <a:endParaRPr b="0" i="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Lato"/>
              <a:buChar char="•"/>
            </a:pPr>
            <a:r>
              <a:rPr lang="en-US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 machine learning showed up in every industry but at very low rates. could be a indicator of how applicable machine learning is to anything </a:t>
            </a:r>
            <a:endParaRPr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Lato"/>
              <a:buChar char="•"/>
            </a:pPr>
            <a:r>
              <a:rPr lang="en-US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algorithms</a:t>
            </a:r>
            <a:r>
              <a:rPr lang="en-US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 could have more </a:t>
            </a:r>
            <a:r>
              <a:rPr lang="en-US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cause of action in the public sector </a:t>
            </a:r>
            <a:endParaRPr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•"/>
            </a:pPr>
            <a:r>
              <a:rPr b="0" i="0" lang="en-US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What were your main findings?  (In the case that you are building an app, what does the app do, and demonstrate it if at all possible.)</a:t>
            </a:r>
            <a:endParaRPr b="0" i="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Lato"/>
              <a:buChar char="•"/>
            </a:pPr>
            <a:r>
              <a:rPr lang="en-US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 differential </a:t>
            </a:r>
            <a:r>
              <a:rPr lang="en-US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privacy</a:t>
            </a:r>
            <a:r>
              <a:rPr lang="en-US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 0 used can not be used conclude that </a:t>
            </a:r>
            <a:r>
              <a:rPr lang="en-US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government</a:t>
            </a:r>
            <a:r>
              <a:rPr lang="en-US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 does know about differential privacy, would not too </a:t>
            </a:r>
            <a:r>
              <a:rPr lang="en-US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surprising</a:t>
            </a:r>
            <a:r>
              <a:rPr lang="en-US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 to see it show in court cases considering the census beureua uses it as a privacy technique </a:t>
            </a:r>
            <a:endParaRPr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anti trust </a:t>
            </a:r>
            <a:r>
              <a:rPr lang="en-US"/>
              <a:t>right to may relate to “right to repair” but we don’t know for sure, which is connected anti trust connection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vertical integration only appears in hardware. An example of this outside of class is Apple silicon. Apple used to buy chips from other manufacturer, but now they are a company this is big enough to r&amp;d their own chips could be related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terms </a:t>
            </a:r>
            <a:r>
              <a:rPr lang="en-US"/>
              <a:t>related</a:t>
            </a:r>
            <a:r>
              <a:rPr lang="en-US"/>
              <a:t> to climate change appear in manufacturing and appliances, which we would expect since manufacturing as an industry encompasses factories (environmental)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privacy dominates in software, which we would expect since privacy became a mainstream topic after the facebook scandal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 though</a:t>
            </a:r>
            <a:r>
              <a:rPr lang="en-US"/>
              <a:t> we are seeing industries different than hardware, </a:t>
            </a:r>
            <a:r>
              <a:rPr lang="en-US"/>
              <a:t>antitrust</a:t>
            </a:r>
            <a:r>
              <a:rPr lang="en-US"/>
              <a:t> could </a:t>
            </a:r>
            <a:r>
              <a:rPr lang="en-US"/>
              <a:t>prevalent</a:t>
            </a:r>
            <a:r>
              <a:rPr lang="en-US"/>
              <a:t> topic within all industries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professional services include marketing, advertising, and legal services. expect privacy to be on their since marketers have to target ads </a:t>
            </a:r>
            <a:r>
              <a:rPr lang="en-US"/>
              <a:t>somewhere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2d17552dd7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22d17552dd7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emission is a concern in manufacturing and automobiles, but not in technology and databases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Interesting correlation between algorithm and monopolies across industries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Couldn’t put privacy keyword on heatmap because it appeared so much it made all the other squares too light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5" name="Google Shape;305;g22d17552dd7_1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•"/>
            </a:pPr>
            <a:r>
              <a:rPr b="0" i="0" lang="en-US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What broader implications does this have in society, and how do your main findings address an issue (or issues) raised throughout this course?</a:t>
            </a:r>
            <a:endParaRPr/>
          </a:p>
        </p:txBody>
      </p:sp>
      <p:sp>
        <p:nvSpPr>
          <p:cNvPr id="314" name="Google Shape;314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•"/>
            </a:pPr>
            <a:r>
              <a:rPr b="0" i="0" lang="en-US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What lessons should we take away from your work?</a:t>
            </a:r>
            <a:endParaRPr/>
          </a:p>
        </p:txBody>
      </p:sp>
      <p:sp>
        <p:nvSpPr>
          <p:cNvPr id="337" name="Google Shape;337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None/>
            </a:pPr>
            <a:r>
              <a:rPr b="0" i="0" lang="en-US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What is the sociotechnical system and problem in that system you are tackling?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sociotechnical systems in question are companies’ technical systems (tech) and human stakeholders (government, shareholders, etc).</a:t>
            </a:r>
            <a:r>
              <a:rPr b="1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Lawsuits are often about technical systems (computing or otherwise) gone wrong because they were imperfect or inappropriately applied. Ultimately, this project analyzes how the government (i.e., socio-) responds to these technical systems using the tools of litigation and consent decrees. </a:t>
            </a:r>
            <a:endParaRPr b="0"/>
          </a:p>
        </p:txBody>
      </p:sp>
      <p:sp>
        <p:nvSpPr>
          <p:cNvPr id="120" name="Google Shape;12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None/>
            </a:pPr>
            <a:r>
              <a:rPr b="0" i="0" lang="en-US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Problem: unavailability of law (small) and hard to apply (why it’s far away from the other gears)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/>
          </a:p>
        </p:txBody>
      </p:sp>
      <p:sp>
        <p:nvSpPr>
          <p:cNvPr id="135" name="Google Shape;13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None/>
            </a:pPr>
            <a:r>
              <a:rPr b="0" i="0" lang="en-US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Why is this an important problem?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Non-market: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Employes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Reputation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Etc.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d17552dd7_1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2d17552dd7_1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8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DF5327"/>
              </a:buClr>
              <a:buSzPts val="7200"/>
              <a:buFont typeface="Corbel"/>
              <a:buNone/>
              <a:defRPr b="1" i="0" sz="7200" u="none" cap="none" strike="noStrike">
                <a:solidFill>
                  <a:srgbClr val="DF5327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28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7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" type="body"/>
          </p:nvPr>
        </p:nvSpPr>
        <p:spPr>
          <a:xfrm rot="5400000">
            <a:off x="4060136" y="-859736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8"/>
          <p:cNvSpPr txBox="1"/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8"/>
          <p:cNvSpPr txBox="1"/>
          <p:nvPr>
            <p:ph idx="1" type="body"/>
          </p:nvPr>
        </p:nvSpPr>
        <p:spPr>
          <a:xfrm rot="5400000">
            <a:off x="2152650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85" name="Google Shape;85;p38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8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8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9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/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DF5327"/>
              </a:buClr>
              <a:buSzPts val="7200"/>
              <a:buFont typeface="Corbel"/>
              <a:buNone/>
              <a:defRPr b="1" i="0" sz="7200" u="none" cap="none" strike="noStrike">
                <a:solidFill>
                  <a:srgbClr val="DF5327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" type="body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" name="Google Shape;36;p30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0" name="Google Shape;40;p31"/>
          <p:cNvSpPr txBox="1"/>
          <p:nvPr>
            <p:ph idx="2" type="body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1" name="Google Shape;41;p3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" type="body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32"/>
          <p:cNvSpPr txBox="1"/>
          <p:nvPr>
            <p:ph idx="2" type="body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8" name="Google Shape;48;p32"/>
          <p:cNvSpPr txBox="1"/>
          <p:nvPr>
            <p:ph idx="3" type="body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9" name="Google Shape;49;p32"/>
          <p:cNvSpPr txBox="1"/>
          <p:nvPr>
            <p:ph idx="4" type="body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50" name="Google Shape;50;p3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3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4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5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" type="body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indent="-3708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indent="-35051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5" name="Google Shape;65;p35"/>
          <p:cNvSpPr txBox="1"/>
          <p:nvPr>
            <p:ph idx="2" type="body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6" name="Google Shape;66;p35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5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6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/>
          <p:nvPr>
            <p:ph idx="2" type="pic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6"/>
          <p:cNvSpPr txBox="1"/>
          <p:nvPr>
            <p:ph idx="1" type="body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3" name="Google Shape;73;p36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7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7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27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5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/>
              <a:t>Cecilia Brisuda, Yogi Sahu, Benny Craig, Oviyan Anbarasu</a:t>
            </a:r>
            <a:endParaRPr/>
          </a:p>
        </p:txBody>
      </p:sp>
      <p:sp>
        <p:nvSpPr>
          <p:cNvPr id="94" name="Google Shape;94;p1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b="0" lang="en-US" cap="none">
                <a:solidFill>
                  <a:schemeClr val="dk1"/>
                </a:solidFill>
              </a:rPr>
              <a:t>Quantifying Missing Law:</a:t>
            </a:r>
            <a:br>
              <a:rPr b="0" lang="en-US" cap="none">
                <a:solidFill>
                  <a:schemeClr val="dk1"/>
                </a:solidFill>
              </a:rPr>
            </a:br>
            <a:r>
              <a:rPr b="0" lang="en-US" sz="6000" cap="none">
                <a:solidFill>
                  <a:schemeClr val="dk1"/>
                </a:solidFill>
              </a:rPr>
              <a:t>An Analysis of FTC Actions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Biased data/data bias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Differential Privacy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Greenhouse gases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Extremist content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Platform responsibility</a:t>
            </a:r>
            <a:endParaRPr/>
          </a:p>
          <a:p>
            <a:pPr indent="-182880" lvl="0" marL="228600" rtl="0" algn="l"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Content moderation </a:t>
            </a:r>
            <a:endParaRPr/>
          </a:p>
        </p:txBody>
      </p:sp>
      <p:sp>
        <p:nvSpPr>
          <p:cNvPr id="249" name="Google Shape;249;p1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W</a:t>
            </a:r>
            <a:r>
              <a:rPr lang="en-US"/>
              <a:t>ords</a:t>
            </a:r>
            <a:r>
              <a:rPr lang="en-US"/>
              <a:t> that did not appear at all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Findings on Terms</a:t>
            </a:r>
            <a:endParaRPr/>
          </a:p>
        </p:txBody>
      </p:sp>
      <p:grpSp>
        <p:nvGrpSpPr>
          <p:cNvPr id="256" name="Google Shape;256;p9"/>
          <p:cNvGrpSpPr/>
          <p:nvPr/>
        </p:nvGrpSpPr>
        <p:grpSpPr>
          <a:xfrm>
            <a:off x="1146788" y="2787021"/>
            <a:ext cx="7750137" cy="2776754"/>
            <a:chOff x="1146788" y="2787021"/>
            <a:chExt cx="7750137" cy="2776754"/>
          </a:xfrm>
        </p:grpSpPr>
        <p:sp>
          <p:nvSpPr>
            <p:cNvPr id="257" name="Google Shape;257;p9"/>
            <p:cNvSpPr/>
            <p:nvPr/>
          </p:nvSpPr>
          <p:spPr>
            <a:xfrm>
              <a:off x="1146788" y="2830875"/>
              <a:ext cx="1937519" cy="935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9"/>
            <p:cNvSpPr txBox="1"/>
            <p:nvPr/>
          </p:nvSpPr>
          <p:spPr>
            <a:xfrm>
              <a:off x="1146788" y="2830875"/>
              <a:ext cx="1937519" cy="935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199125" spcFirstLastPara="1" rIns="199125" wrap="square" tIns="711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orbel"/>
                <a:buNone/>
              </a:pPr>
              <a:r>
                <a:rPr lang="en-US" sz="2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Machine Learning</a:t>
              </a: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3084307" y="2787021"/>
              <a:ext cx="387503" cy="1023257"/>
            </a:xfrm>
            <a:prstGeom prst="leftBrace">
              <a:avLst>
                <a:gd fmla="val 35000" name="adj1"/>
                <a:gd fmla="val 50000" name="adj2"/>
              </a:avLst>
            </a:prstGeom>
            <a:noFill/>
            <a:ln cap="flat" cmpd="sng" w="19050">
              <a:solidFill>
                <a:srgbClr val="828F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3626813" y="2787021"/>
              <a:ext cx="5270051" cy="1023257"/>
            </a:xfrm>
            <a:prstGeom prst="rect">
              <a:avLst/>
            </a:prstGeom>
            <a:solidFill>
              <a:srgbClr val="A5B49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9"/>
            <p:cNvSpPr txBox="1"/>
            <p:nvPr/>
          </p:nvSpPr>
          <p:spPr>
            <a:xfrm>
              <a:off x="3626813" y="2787021"/>
              <a:ext cx="5270051" cy="1023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orbel"/>
                <a:buChar char="•"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Found in every industry, though rarely</a:t>
              </a: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1146788" y="4361528"/>
              <a:ext cx="1937519" cy="5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9"/>
            <p:cNvSpPr txBox="1"/>
            <p:nvPr/>
          </p:nvSpPr>
          <p:spPr>
            <a:xfrm>
              <a:off x="1146838" y="4361528"/>
              <a:ext cx="1937400" cy="5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199125" spcFirstLastPara="1" rIns="199125" wrap="square" tIns="711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orbel"/>
                <a:buNone/>
              </a:pPr>
              <a:r>
                <a:rPr lang="en-US" sz="2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Algorithm</a:t>
              </a: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3084300" y="3911075"/>
              <a:ext cx="387600" cy="1600500"/>
            </a:xfrm>
            <a:prstGeom prst="leftBrace">
              <a:avLst>
                <a:gd fmla="val 35000" name="adj1"/>
                <a:gd fmla="val 50000" name="adj2"/>
              </a:avLst>
            </a:prstGeom>
            <a:noFill/>
            <a:ln cap="flat" cmpd="sng" w="19050">
              <a:solidFill>
                <a:srgbClr val="828F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3626825" y="3911075"/>
              <a:ext cx="5270100" cy="1652700"/>
            </a:xfrm>
            <a:prstGeom prst="rect">
              <a:avLst/>
            </a:prstGeom>
            <a:solidFill>
              <a:srgbClr val="A5B49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9"/>
            <p:cNvSpPr txBox="1"/>
            <p:nvPr/>
          </p:nvSpPr>
          <p:spPr>
            <a:xfrm>
              <a:off x="3626825" y="3911075"/>
              <a:ext cx="5270100" cy="16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Char char="•"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All industries</a:t>
              </a:r>
              <a:endPara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-285750" lvl="2" marL="57150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orbel"/>
                <a:buChar char="•"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Esp: Government, Technology, Healthcare, Finance</a:t>
              </a:r>
              <a:endPara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aphicFrame>
        <p:nvGraphicFramePr>
          <p:cNvPr id="267" name="Google Shape;267;p9"/>
          <p:cNvGraphicFramePr/>
          <p:nvPr/>
        </p:nvGraphicFramePr>
        <p:xfrm>
          <a:off x="9003890" y="719666"/>
          <a:ext cx="2824316" cy="5418667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Findings on Terms</a:t>
            </a:r>
            <a:endParaRPr/>
          </a:p>
        </p:txBody>
      </p:sp>
      <p:grpSp>
        <p:nvGrpSpPr>
          <p:cNvPr id="274" name="Google Shape;274;p8"/>
          <p:cNvGrpSpPr/>
          <p:nvPr/>
        </p:nvGrpSpPr>
        <p:grpSpPr>
          <a:xfrm>
            <a:off x="1147820" y="2074328"/>
            <a:ext cx="9863021" cy="4004743"/>
            <a:chOff x="4820" y="16928"/>
            <a:chExt cx="9863021" cy="4004743"/>
          </a:xfrm>
        </p:grpSpPr>
        <p:sp>
          <p:nvSpPr>
            <p:cNvPr id="275" name="Google Shape;275;p8"/>
            <p:cNvSpPr/>
            <p:nvPr/>
          </p:nvSpPr>
          <p:spPr>
            <a:xfrm>
              <a:off x="4820" y="547815"/>
              <a:ext cx="2465755" cy="6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 txBox="1"/>
            <p:nvPr/>
          </p:nvSpPr>
          <p:spPr>
            <a:xfrm>
              <a:off x="4820" y="547815"/>
              <a:ext cx="2465755" cy="6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234675" spcFirstLastPara="1" rIns="234675" wrap="square" tIns="838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Corbel"/>
                <a:buNone/>
              </a:pPr>
              <a:r>
                <a:rPr lang="en-US" sz="33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Privacy</a:t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2470576" y="16928"/>
              <a:ext cx="493151" cy="1715175"/>
            </a:xfrm>
            <a:prstGeom prst="leftBrace">
              <a:avLst>
                <a:gd fmla="val 35000" name="adj1"/>
                <a:gd fmla="val 50000" name="adj2"/>
              </a:avLst>
            </a:prstGeom>
            <a:noFill/>
            <a:ln cap="flat" cmpd="sng" w="19050">
              <a:solidFill>
                <a:srgbClr val="828F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3160987" y="16928"/>
              <a:ext cx="6706854" cy="1715175"/>
            </a:xfrm>
            <a:prstGeom prst="rect">
              <a:avLst/>
            </a:prstGeom>
            <a:solidFill>
              <a:srgbClr val="A5B49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 txBox="1"/>
            <p:nvPr/>
          </p:nvSpPr>
          <p:spPr>
            <a:xfrm>
              <a:off x="3160987" y="16928"/>
              <a:ext cx="6706854" cy="171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orbel"/>
                <a:buChar char="•"/>
              </a:pPr>
              <a:r>
                <a:rPr b="0" i="0" lang="en-US" sz="33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Found in every industry</a:t>
              </a:r>
              <a:endParaRPr/>
            </a:p>
            <a:p>
              <a:pPr indent="-285750" lvl="2" marL="571500" marR="0" rtl="0" algn="l">
                <a:lnSpc>
                  <a:spcPct val="90000"/>
                </a:lnSpc>
                <a:spcBef>
                  <a:spcPts val="495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orbel"/>
                <a:buChar char="•"/>
              </a:pPr>
              <a:r>
                <a:rPr b="0" i="0" lang="en-US" sz="33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Esp: Technology, Entertainment, Healthcare, Government</a:t>
              </a:r>
              <a:endParaRPr b="0" i="0" sz="33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4820" y="2384981"/>
              <a:ext cx="2465755" cy="1102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 txBox="1"/>
            <p:nvPr/>
          </p:nvSpPr>
          <p:spPr>
            <a:xfrm>
              <a:off x="4820" y="2384981"/>
              <a:ext cx="2465755" cy="1102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234675" spcFirstLastPara="1" rIns="234675" wrap="square" tIns="838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Corbel"/>
                <a:buNone/>
              </a:pPr>
              <a:r>
                <a:rPr lang="en-US" sz="33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Differential Privacy:</a:t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2470576" y="1850903"/>
              <a:ext cx="493151" cy="2170768"/>
            </a:xfrm>
            <a:prstGeom prst="leftBrace">
              <a:avLst>
                <a:gd fmla="val 35000" name="adj1"/>
                <a:gd fmla="val 50000" name="adj2"/>
              </a:avLst>
            </a:prstGeom>
            <a:noFill/>
            <a:ln cap="flat" cmpd="sng" w="19050">
              <a:solidFill>
                <a:srgbClr val="828F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3160987" y="1850903"/>
              <a:ext cx="6706854" cy="2170768"/>
            </a:xfrm>
            <a:prstGeom prst="rect">
              <a:avLst/>
            </a:prstGeom>
            <a:solidFill>
              <a:srgbClr val="A5B49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 txBox="1"/>
            <p:nvPr/>
          </p:nvSpPr>
          <p:spPr>
            <a:xfrm>
              <a:off x="3160987" y="1850903"/>
              <a:ext cx="6706854" cy="21707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Arial"/>
                <a:buChar char="•"/>
              </a:pPr>
              <a:r>
                <a:rPr b="0" i="0" lang="en-US" sz="3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 </a:t>
              </a:r>
              <a:r>
                <a:rPr b="0" i="0" lang="en-US" sz="33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uses</a:t>
              </a:r>
              <a:endParaRPr/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95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orbel"/>
                <a:buChar char="•"/>
              </a:pPr>
              <a:r>
                <a:rPr lang="en-US" sz="3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Suggesting</a:t>
              </a:r>
              <a:r>
                <a:rPr b="0" i="0" lang="en-US" sz="33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 </a:t>
              </a:r>
              <a:r>
                <a:rPr lang="en-US" sz="3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nuanced</a:t>
              </a:r>
              <a:r>
                <a:rPr b="0" i="0" lang="en-US" sz="33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 </a:t>
              </a:r>
              <a:r>
                <a:rPr lang="en-US" sz="3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definitions are not being used in court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955" y="1062550"/>
            <a:ext cx="4578920" cy="27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8875" y="1049867"/>
            <a:ext cx="4578901" cy="2765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6550" y="3821275"/>
            <a:ext cx="4578910" cy="27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3"/>
          <p:cNvSpPr txBox="1"/>
          <p:nvPr>
            <p:ph type="title"/>
          </p:nvPr>
        </p:nvSpPr>
        <p:spPr>
          <a:xfrm>
            <a:off x="1143000" y="295125"/>
            <a:ext cx="80709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 sz="3600"/>
              <a:t>Comparing most similar industries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"/>
          <p:cNvSpPr txBox="1"/>
          <p:nvPr>
            <p:ph type="title"/>
          </p:nvPr>
        </p:nvSpPr>
        <p:spPr>
          <a:xfrm>
            <a:off x="1143000" y="295125"/>
            <a:ext cx="80709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 sz="3600"/>
              <a:t>Comparing most similar industries</a:t>
            </a:r>
            <a:endParaRPr sz="3600"/>
          </a:p>
        </p:txBody>
      </p:sp>
      <p:pic>
        <p:nvPicPr>
          <p:cNvPr id="298" name="Google Shape;29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600" y="1057950"/>
            <a:ext cx="4872399" cy="252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1056200"/>
            <a:ext cx="4872400" cy="252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3600" y="3582425"/>
            <a:ext cx="4872400" cy="290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6000" y="3582425"/>
            <a:ext cx="4872400" cy="291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2d17552dd7_1_2"/>
          <p:cNvSpPr txBox="1"/>
          <p:nvPr>
            <p:ph type="title"/>
          </p:nvPr>
        </p:nvSpPr>
        <p:spPr>
          <a:xfrm>
            <a:off x="1600200" y="76200"/>
            <a:ext cx="92952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 sz="3800"/>
              <a:t>Heatmap of Word Usage</a:t>
            </a:r>
            <a:endParaRPr sz="3800"/>
          </a:p>
        </p:txBody>
      </p:sp>
      <p:pic>
        <p:nvPicPr>
          <p:cNvPr id="308" name="Google Shape;308;g22d17552dd7_1_2"/>
          <p:cNvPicPr preferRelativeResize="0"/>
          <p:nvPr/>
        </p:nvPicPr>
        <p:blipFill rotWithShape="1">
          <a:blip r:embed="rId3">
            <a:alphaModFix/>
          </a:blip>
          <a:srcRect b="3501" l="3178" r="14692" t="9617"/>
          <a:stretch/>
        </p:blipFill>
        <p:spPr>
          <a:xfrm>
            <a:off x="1193750" y="1010525"/>
            <a:ext cx="9136299" cy="5522924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22d17552dd7_1_2"/>
          <p:cNvSpPr txBox="1"/>
          <p:nvPr/>
        </p:nvSpPr>
        <p:spPr>
          <a:xfrm rot="-5400000">
            <a:off x="9621900" y="2660100"/>
            <a:ext cx="23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Normalized Word Count (%)</a:t>
            </a:r>
            <a:endParaRPr sz="1200"/>
          </a:p>
        </p:txBody>
      </p:sp>
      <p:pic>
        <p:nvPicPr>
          <p:cNvPr id="310" name="Google Shape;310;g22d17552dd7_1_2"/>
          <p:cNvPicPr preferRelativeResize="0"/>
          <p:nvPr/>
        </p:nvPicPr>
        <p:blipFill rotWithShape="1">
          <a:blip r:embed="rId3">
            <a:alphaModFix/>
          </a:blip>
          <a:srcRect b="3501" l="86106" r="6231" t="9617"/>
          <a:stretch/>
        </p:blipFill>
        <p:spPr>
          <a:xfrm>
            <a:off x="10855426" y="1160175"/>
            <a:ext cx="829224" cy="537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4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Social implications</a:t>
            </a:r>
            <a:endParaRPr/>
          </a:p>
        </p:txBody>
      </p:sp>
      <p:sp>
        <p:nvSpPr>
          <p:cNvPr id="317" name="Google Shape;317;p14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solidFill>
                  <a:srgbClr val="7C9263"/>
                </a:solidFill>
              </a:rPr>
              <a:t>FTC, as primary tech regulator, needs causes for:</a:t>
            </a:r>
            <a:endParaRPr/>
          </a:p>
          <a:p>
            <a:pPr indent="-182879" lvl="1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Char char="•"/>
            </a:pPr>
            <a:r>
              <a:rPr lang="en-US" sz="2200">
                <a:solidFill>
                  <a:srgbClr val="7C9263"/>
                </a:solidFill>
              </a:rPr>
              <a:t>Cybersecurity</a:t>
            </a:r>
            <a:endParaRPr/>
          </a:p>
          <a:p>
            <a:pPr indent="-182879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60"/>
              <a:buChar char="•"/>
            </a:pPr>
            <a:r>
              <a:rPr lang="en-US" sz="2200">
                <a:solidFill>
                  <a:srgbClr val="7C9263"/>
                </a:solidFill>
              </a:rPr>
              <a:t>Algorithmic/data bias</a:t>
            </a:r>
            <a:endParaRPr/>
          </a:p>
          <a:p>
            <a:pPr indent="-182879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60"/>
              <a:buChar char="•"/>
            </a:pPr>
            <a:r>
              <a:rPr lang="en-US" sz="2200">
                <a:solidFill>
                  <a:srgbClr val="7C9263"/>
                </a:solidFill>
              </a:rPr>
              <a:t>ML, broadly</a:t>
            </a:r>
            <a:endParaRPr/>
          </a:p>
          <a:p>
            <a:pPr indent="-182879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60"/>
              <a:buChar char="•"/>
            </a:pPr>
            <a:r>
              <a:rPr lang="en-US" sz="2200">
                <a:solidFill>
                  <a:srgbClr val="7C9263"/>
                </a:solidFill>
              </a:rPr>
              <a:t>Misinformation, </a:t>
            </a:r>
            <a:r>
              <a:rPr lang="en-US" sz="2200" u="sng">
                <a:solidFill>
                  <a:srgbClr val="7C9263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other platform harms</a:t>
            </a:r>
            <a:endParaRPr sz="2200">
              <a:solidFill>
                <a:srgbClr val="7C9263"/>
              </a:solidFill>
            </a:endParaRPr>
          </a:p>
          <a:p>
            <a:pPr indent="-18288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solidFill>
                  <a:srgbClr val="7C9263"/>
                </a:solidFill>
              </a:rPr>
              <a:t>Hot-topic of privacy overblown?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Limitations and next steps</a:t>
            </a:r>
            <a:endParaRPr/>
          </a:p>
        </p:txBody>
      </p:sp>
      <p:grpSp>
        <p:nvGrpSpPr>
          <p:cNvPr id="323" name="Google Shape;323;p15"/>
          <p:cNvGrpSpPr/>
          <p:nvPr/>
        </p:nvGrpSpPr>
        <p:grpSpPr>
          <a:xfrm>
            <a:off x="1143000" y="2127479"/>
            <a:ext cx="9872663" cy="3898441"/>
            <a:chOff x="0" y="70079"/>
            <a:chExt cx="9872663" cy="3898441"/>
          </a:xfrm>
        </p:grpSpPr>
        <p:sp>
          <p:nvSpPr>
            <p:cNvPr id="324" name="Google Shape;324;p15"/>
            <p:cNvSpPr/>
            <p:nvPr/>
          </p:nvSpPr>
          <p:spPr>
            <a:xfrm>
              <a:off x="0" y="70079"/>
              <a:ext cx="9872663" cy="67158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5"/>
            <p:cNvSpPr txBox="1"/>
            <p:nvPr/>
          </p:nvSpPr>
          <p:spPr>
            <a:xfrm>
              <a:off x="32784" y="102863"/>
              <a:ext cx="9807095" cy="606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orbel"/>
                <a:buNone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Use more representative/broader dataset</a:t>
              </a: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0" y="741659"/>
              <a:ext cx="9872663" cy="1130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5"/>
            <p:cNvSpPr txBox="1"/>
            <p:nvPr/>
          </p:nvSpPr>
          <p:spPr>
            <a:xfrm>
              <a:off x="0" y="741659"/>
              <a:ext cx="9872663" cy="1130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5550" lIns="313450" spcFirstLastPara="1" rIns="199125" wrap="square" tIns="355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rbel"/>
                <a:buChar char="•"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FTC regulates consumer-facing behavior, limited to FTC Act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4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rbel"/>
                <a:buChar char="•"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Ideal: private lawsuits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4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rbel"/>
                <a:buChar char="•"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Unfiltered for type of FTC action</a:t>
              </a: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0" y="1871880"/>
              <a:ext cx="9872663" cy="67158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 txBox="1"/>
            <p:nvPr/>
          </p:nvSpPr>
          <p:spPr>
            <a:xfrm>
              <a:off x="32784" y="1904664"/>
              <a:ext cx="9807095" cy="606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orbel"/>
                <a:buNone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Use more sophisticated analysis</a:t>
              </a: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0" y="2543460"/>
              <a:ext cx="9872663" cy="753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 txBox="1"/>
            <p:nvPr/>
          </p:nvSpPr>
          <p:spPr>
            <a:xfrm>
              <a:off x="0" y="2543460"/>
              <a:ext cx="9872663" cy="753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5550" lIns="313450" spcFirstLastPara="1" rIns="199125" wrap="square" tIns="355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rbel"/>
                <a:buChar char="•"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“Bag of words” vs. topic modeling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4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rbel"/>
                <a:buChar char="•"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No analysis of statistical significance</a:t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0" y="3296940"/>
              <a:ext cx="9872663" cy="67158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 txBox="1"/>
            <p:nvPr/>
          </p:nvSpPr>
          <p:spPr>
            <a:xfrm>
              <a:off x="32784" y="3329724"/>
              <a:ext cx="9807095" cy="606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orbel"/>
                <a:buNone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Compare FTC statements vs. actions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Takeaways for class</a:t>
            </a:r>
            <a:endParaRPr/>
          </a:p>
        </p:txBody>
      </p:sp>
      <p:grpSp>
        <p:nvGrpSpPr>
          <p:cNvPr id="340" name="Google Shape;340;p16"/>
          <p:cNvGrpSpPr/>
          <p:nvPr/>
        </p:nvGrpSpPr>
        <p:grpSpPr>
          <a:xfrm>
            <a:off x="1143000" y="2057400"/>
            <a:ext cx="9872663" cy="4038600"/>
            <a:chOff x="0" y="0"/>
            <a:chExt cx="9872663" cy="4038600"/>
          </a:xfrm>
        </p:grpSpPr>
        <p:sp>
          <p:nvSpPr>
            <p:cNvPr id="341" name="Google Shape;341;p16"/>
            <p:cNvSpPr/>
            <p:nvPr/>
          </p:nvSpPr>
          <p:spPr>
            <a:xfrm rot="-5400000">
              <a:off x="1458515" y="-1458515"/>
              <a:ext cx="2019300" cy="4936331"/>
            </a:xfrm>
            <a:prstGeom prst="round1Rect">
              <a:avLst>
                <a:gd fmla="val 16667" name="adj"/>
              </a:avLst>
            </a:prstGeom>
            <a:solidFill>
              <a:srgbClr val="A5B49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 txBox="1"/>
            <p:nvPr/>
          </p:nvSpPr>
          <p:spPr>
            <a:xfrm>
              <a:off x="0" y="0"/>
              <a:ext cx="4936331" cy="151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0675" lIns="170675" spcFirstLastPara="1" rIns="170675" wrap="square" tIns="170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rbel"/>
                <a:buNone/>
              </a:pPr>
              <a:br>
                <a:rPr lang="en-US" sz="2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br>
                <a:rPr lang="en-US" sz="2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What you can get away with</a:t>
              </a: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4936331" y="0"/>
              <a:ext cx="4936331" cy="2019300"/>
            </a:xfrm>
            <a:prstGeom prst="round1Rect">
              <a:avLst>
                <a:gd fmla="val 16667" name="adj"/>
              </a:avLst>
            </a:prstGeom>
            <a:solidFill>
              <a:srgbClr val="A5B49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 txBox="1"/>
            <p:nvPr/>
          </p:nvSpPr>
          <p:spPr>
            <a:xfrm>
              <a:off x="4936331" y="0"/>
              <a:ext cx="4936331" cy="151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0675" lIns="170675" spcFirstLastPara="1" rIns="170675" wrap="square" tIns="170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rbel"/>
                <a:buNone/>
              </a:pPr>
              <a:br>
                <a:rPr lang="en-US" sz="2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What to advocate for as member of democracy</a:t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 rot="10800000">
              <a:off x="0" y="2019300"/>
              <a:ext cx="4936331" cy="2019300"/>
            </a:xfrm>
            <a:prstGeom prst="round1Rect">
              <a:avLst>
                <a:gd fmla="val 16667" name="adj"/>
              </a:avLst>
            </a:prstGeom>
            <a:solidFill>
              <a:srgbClr val="A5B49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6"/>
            <p:cNvSpPr txBox="1"/>
            <p:nvPr/>
          </p:nvSpPr>
          <p:spPr>
            <a:xfrm>
              <a:off x="0" y="2524125"/>
              <a:ext cx="4936331" cy="151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9350" lIns="149350" spcFirstLastPara="1" rIns="149350" wrap="square" tIns="1493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orbel"/>
                <a:buNone/>
              </a:pPr>
              <a:r>
                <a:rPr lang="en-US" sz="21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Technologists must do it because govt. isn’t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orbel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Understand tools like explainability, differential privacy, and others discussed in class</a:t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 rot="5400000">
              <a:off x="6394847" y="560784"/>
              <a:ext cx="2019300" cy="4936331"/>
            </a:xfrm>
            <a:prstGeom prst="round1Rect">
              <a:avLst>
                <a:gd fmla="val 16667" name="adj"/>
              </a:avLst>
            </a:prstGeom>
            <a:solidFill>
              <a:srgbClr val="A5B49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 txBox="1"/>
            <p:nvPr/>
          </p:nvSpPr>
          <p:spPr>
            <a:xfrm>
              <a:off x="4936331" y="2524124"/>
              <a:ext cx="4936331" cy="151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0675" lIns="170675" spcFirstLastPara="1" rIns="170675" wrap="square" tIns="170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rbel"/>
                <a:buNone/>
              </a:pPr>
              <a:r>
                <a:rPr lang="en-US" sz="2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Encourage digital literacy so individuals can self-protect (where relevant)</a:t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3455432" y="1514475"/>
              <a:ext cx="2961798" cy="1009650"/>
            </a:xfrm>
            <a:prstGeom prst="roundRect">
              <a:avLst>
                <a:gd fmla="val 16667" name="adj"/>
              </a:avLst>
            </a:prstGeom>
            <a:solidFill>
              <a:srgbClr val="CFD6C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 txBox="1"/>
            <p:nvPr/>
          </p:nvSpPr>
          <p:spPr>
            <a:xfrm>
              <a:off x="3504719" y="1563762"/>
              <a:ext cx="2863224" cy="911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orbel"/>
                <a:buNone/>
              </a:pPr>
              <a:r>
                <a:rPr lang="en-US" sz="21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Security, bias, pro-social platforms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 txBox="1"/>
          <p:nvPr>
            <p:ph type="title"/>
          </p:nvPr>
        </p:nvSpPr>
        <p:spPr>
          <a:xfrm>
            <a:off x="1905000" y="1339674"/>
            <a:ext cx="9099804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b="0" lang="en-US" cap="none">
                <a:solidFill>
                  <a:schemeClr val="dk1"/>
                </a:solidFill>
              </a:rPr>
              <a:t>Thank you!</a:t>
            </a:r>
            <a:endParaRPr/>
          </a:p>
        </p:txBody>
      </p:sp>
      <p:sp>
        <p:nvSpPr>
          <p:cNvPr id="356" name="Google Shape;356;p17"/>
          <p:cNvSpPr txBox="1"/>
          <p:nvPr>
            <p:ph idx="1" type="body"/>
          </p:nvPr>
        </p:nvSpPr>
        <p:spPr>
          <a:xfrm>
            <a:off x="1793748" y="3925920"/>
            <a:ext cx="8493252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20"/>
              <a:buNone/>
            </a:pPr>
            <a:r>
              <a:rPr lang="en-US" sz="4400">
                <a:solidFill>
                  <a:srgbClr val="B55475"/>
                </a:solidFill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Roadmap</a:t>
            </a:r>
            <a:endParaRPr/>
          </a:p>
        </p:txBody>
      </p:sp>
      <p:grpSp>
        <p:nvGrpSpPr>
          <p:cNvPr id="101" name="Google Shape;101;p2"/>
          <p:cNvGrpSpPr/>
          <p:nvPr/>
        </p:nvGrpSpPr>
        <p:grpSpPr>
          <a:xfrm>
            <a:off x="2113023" y="2065536"/>
            <a:ext cx="7048701" cy="4007090"/>
            <a:chOff x="970023" y="8136"/>
            <a:chExt cx="7048701" cy="4007090"/>
          </a:xfrm>
        </p:grpSpPr>
        <p:sp>
          <p:nvSpPr>
            <p:cNvPr id="102" name="Google Shape;102;p2"/>
            <p:cNvSpPr/>
            <p:nvPr/>
          </p:nvSpPr>
          <p:spPr>
            <a:xfrm rot="5400000">
              <a:off x="1644523" y="867481"/>
              <a:ext cx="775221" cy="882562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CBD4E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70023" y="8136"/>
              <a:ext cx="2243259" cy="913469"/>
            </a:xfrm>
            <a:prstGeom prst="roundRect">
              <a:avLst>
                <a:gd fmla="val 16670" name="adj"/>
              </a:avLst>
            </a:prstGeom>
            <a:solidFill>
              <a:srgbClr val="5D738D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1014623" y="52736"/>
              <a:ext cx="2154059" cy="824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4775" lIns="144775" spcFirstLastPara="1" rIns="144775" wrap="square" tIns="144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Corbel"/>
                <a:buNone/>
              </a:pPr>
              <a:r>
                <a:rPr b="0" i="0" lang="en-US" sz="3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Problem</a:t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628075" y="110493"/>
              <a:ext cx="949145" cy="738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3628075" y="110493"/>
              <a:ext cx="949145" cy="738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-1079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orbe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5400000">
              <a:off x="3210784" y="1908850"/>
              <a:ext cx="775221" cy="882562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C7D1E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536271" y="1049501"/>
              <a:ext cx="2243259" cy="913469"/>
            </a:xfrm>
            <a:prstGeom prst="roundRect">
              <a:avLst>
                <a:gd fmla="val 16670" name="adj"/>
              </a:avLst>
            </a:prstGeom>
            <a:solidFill>
              <a:srgbClr val="5D738D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2580871" y="1094101"/>
              <a:ext cx="2154059" cy="824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00"/>
                <a:buFont typeface="Corbel"/>
                <a:buNone/>
              </a:pPr>
              <a:r>
                <a:rPr b="0" i="0" lang="en-US" sz="2700" u="none" cap="none" strike="noStrike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rPr>
                <a:t>Methodology</a:t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935252" y="1136621"/>
              <a:ext cx="949145" cy="738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5400000">
              <a:off x="4799895" y="2934978"/>
              <a:ext cx="775221" cy="882562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C4CFD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125383" y="2075629"/>
              <a:ext cx="2243259" cy="913469"/>
            </a:xfrm>
            <a:prstGeom prst="roundRect">
              <a:avLst>
                <a:gd fmla="val 16670" name="adj"/>
              </a:avLst>
            </a:prstGeom>
            <a:solidFill>
              <a:srgbClr val="5D738D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4169983" y="2120229"/>
              <a:ext cx="2154059" cy="824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00"/>
                <a:buFont typeface="Corbel"/>
                <a:buNone/>
              </a:pPr>
              <a:r>
                <a:rPr b="0" i="0" lang="en-US" sz="2700" u="none" cap="none" strike="noStrike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rPr>
                <a:t>Findings</a:t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242428" y="2162749"/>
              <a:ext cx="949145" cy="738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775465" y="3101757"/>
              <a:ext cx="2243259" cy="913469"/>
            </a:xfrm>
            <a:prstGeom prst="roundRect">
              <a:avLst>
                <a:gd fmla="val 16670" name="adj"/>
              </a:avLst>
            </a:prstGeom>
            <a:solidFill>
              <a:srgbClr val="5D738D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5820065" y="3146357"/>
              <a:ext cx="2154059" cy="824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00"/>
                <a:buFont typeface="Corbel"/>
                <a:buNone/>
              </a:pPr>
              <a:r>
                <a:rPr b="0" i="0" lang="en-US" sz="2700" u="none" cap="none" strike="noStrike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rPr>
                <a:t>Implications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8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Appendix 1: Search Terms - Environment</a:t>
            </a:r>
            <a:endParaRPr/>
          </a:p>
        </p:txBody>
      </p:sp>
      <p:sp>
        <p:nvSpPr>
          <p:cNvPr id="362" name="Google Shape;362;p18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Environmental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biodiversity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climate change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climate goals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emissions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environmental justice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environment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pollution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sustainable sustainability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water and marine resources</a:t>
            </a:r>
            <a:endParaRPr/>
          </a:p>
        </p:txBody>
      </p:sp>
      <p:sp>
        <p:nvSpPr>
          <p:cNvPr id="363" name="Google Shape;363;p18"/>
          <p:cNvSpPr txBox="1"/>
          <p:nvPr>
            <p:ph idx="2" type="body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greenhouse gas emissions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natural resource use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Pollution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Biodiversity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Ecosystem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carbon offsets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packaging and waste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water stress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raw material sourcing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waste management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Appendix 1: Search Terms - Social</a:t>
            </a:r>
            <a:endParaRPr/>
          </a:p>
        </p:txBody>
      </p:sp>
      <p:sp>
        <p:nvSpPr>
          <p:cNvPr id="369" name="Google Shape;369;p19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DEI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diversity equity and inclusion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diversity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forced labor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human rights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local community impacts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Equal pay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discrimination</a:t>
            </a:r>
            <a:endParaRPr/>
          </a:p>
        </p:txBody>
      </p:sp>
      <p:sp>
        <p:nvSpPr>
          <p:cNvPr id="370" name="Google Shape;370;p19"/>
          <p:cNvSpPr txBox="1"/>
          <p:nvPr>
            <p:ph idx="2" type="body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sexual harassment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racial harassment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Wages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labor conditions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child labor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working conditions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employee relations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safety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working conditions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labor conditions</a:t>
            </a:r>
            <a:endParaRPr/>
          </a:p>
          <a:p>
            <a:pPr indent="-79502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Appendix 1: Search Terms – Corporate Governance</a:t>
            </a:r>
            <a:endParaRPr/>
          </a:p>
        </p:txBody>
      </p:sp>
      <p:sp>
        <p:nvSpPr>
          <p:cNvPr id="376" name="Google Shape;376;p20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governance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corporate governance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board composition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board and management diversity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company audits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executive compensation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investor activists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misleading or false proxy statements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shareholder rights and policies</a:t>
            </a:r>
            <a:endParaRPr/>
          </a:p>
        </p:txBody>
      </p:sp>
      <p:sp>
        <p:nvSpPr>
          <p:cNvPr id="377" name="Google Shape;377;p20"/>
          <p:cNvSpPr txBox="1"/>
          <p:nvPr>
            <p:ph idx="2" type="body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Appendix 1: Search Terms – Computing</a:t>
            </a:r>
            <a:endParaRPr/>
          </a:p>
        </p:txBody>
      </p:sp>
      <p:sp>
        <p:nvSpPr>
          <p:cNvPr id="383" name="Google Shape;383;p21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employee and customer data breaches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Privacy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cybersecurity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data breach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security breach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BIPA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CCPA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Section 230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Misinformation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Censorship</a:t>
            </a:r>
            <a:endParaRPr/>
          </a:p>
          <a:p>
            <a:pPr indent="-104648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  <p:sp>
        <p:nvSpPr>
          <p:cNvPr id="384" name="Google Shape;384;p21"/>
          <p:cNvSpPr txBox="1"/>
          <p:nvPr>
            <p:ph idx="2" type="body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algorithmic bias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AI ethics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artificial intelligence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machine learning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facial recognition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surveillance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biased algorithms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data bias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fairness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accountability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transparency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explainable AI</a:t>
            </a:r>
            <a:endParaRPr/>
          </a:p>
          <a:p>
            <a:pPr indent="-104648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2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Appendix 1: Search Terms – Misc.</a:t>
            </a:r>
            <a:endParaRPr/>
          </a:p>
        </p:txBody>
      </p:sp>
      <p:sp>
        <p:nvSpPr>
          <p:cNvPr id="390" name="Google Shape;390;p22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affordability and accessibility of products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conflict minerals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ethical supply chains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product life cycles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Corruption</a:t>
            </a:r>
            <a:endParaRPr/>
          </a:p>
        </p:txBody>
      </p:sp>
      <p:sp>
        <p:nvSpPr>
          <p:cNvPr id="391" name="Google Shape;391;p22"/>
          <p:cNvSpPr txBox="1"/>
          <p:nvPr>
            <p:ph idx="2" type="body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fraud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Title XI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UDAP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UDTP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Negligence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False advertising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Appendix 1: Search Terms – Platforms, Digital Rights</a:t>
            </a:r>
            <a:endParaRPr/>
          </a:p>
        </p:txBody>
      </p:sp>
      <p:sp>
        <p:nvSpPr>
          <p:cNvPr id="397" name="Google Shape;397;p23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content moderation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platform responsibility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user-generated content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online harassment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hate speech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extremist content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disinformation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online radicalization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platform policies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harmful content</a:t>
            </a:r>
            <a:endParaRPr/>
          </a:p>
        </p:txBody>
      </p:sp>
      <p:sp>
        <p:nvSpPr>
          <p:cNvPr id="398" name="Google Shape;398;p23"/>
          <p:cNvSpPr txBox="1"/>
          <p:nvPr>
            <p:ph idx="2" type="body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digital rights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digital divide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net neutrality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internet access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digital inclusion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accessibility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digital literacy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online privacy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freedom of expression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digital citizenship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4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Appendix 1: Search Terms – Gig Economy</a:t>
            </a:r>
            <a:endParaRPr/>
          </a:p>
        </p:txBody>
      </p:sp>
      <p:sp>
        <p:nvSpPr>
          <p:cNvPr id="404" name="Google Shape;404;p24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gig economy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worker classification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independent contractors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employee rights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labor laws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platform workers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contingent workforce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benefits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worker protection</a:t>
            </a:r>
            <a:endParaRPr/>
          </a:p>
        </p:txBody>
      </p:sp>
      <p:sp>
        <p:nvSpPr>
          <p:cNvPr id="405" name="Google Shape;405;p24"/>
          <p:cNvSpPr txBox="1"/>
          <p:nvPr>
            <p:ph idx="2" type="body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7112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Appendix 1: Search Terms – IP &amp; Competition</a:t>
            </a:r>
            <a:endParaRPr/>
          </a:p>
        </p:txBody>
      </p:sp>
      <p:sp>
        <p:nvSpPr>
          <p:cNvPr id="411" name="Google Shape;411;p25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intellectual property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patents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copyright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trademark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trade secrets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patent infringement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licensing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fair use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piracy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open source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proprietary software</a:t>
            </a:r>
            <a:endParaRPr/>
          </a:p>
        </p:txBody>
      </p:sp>
      <p:sp>
        <p:nvSpPr>
          <p:cNvPr id="412" name="Google Shape;412;p25"/>
          <p:cNvSpPr txBox="1"/>
          <p:nvPr>
            <p:ph idx="2" type="body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antitrust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monopolies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market dominance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competition law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anti-competitive behavior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market power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mergers and acquisitions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predatory pricing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US"/>
              <a:t>vertical integration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Appendix 2 – Share Structure Problem</a:t>
            </a:r>
            <a:endParaRPr/>
          </a:p>
        </p:txBody>
      </p:sp>
      <p:pic>
        <p:nvPicPr>
          <p:cNvPr descr="Who ows Meta vs who controls it chart" id="418" name="Google Shape;418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7721" l="15706" r="1689" t="10269"/>
          <a:stretch/>
        </p:blipFill>
        <p:spPr>
          <a:xfrm>
            <a:off x="304800" y="1458258"/>
            <a:ext cx="3322918" cy="32990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quilar | Big Tech Companies Lack Innovation in Shareholder Communications" id="419" name="Google Shape;419;p2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073" y="3316939"/>
            <a:ext cx="4754563" cy="31697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uters Graphics" id="420" name="Google Shape;42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14109" y="1602735"/>
            <a:ext cx="5142611" cy="3428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Sociotechnical System</a:t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4508126" y="3225976"/>
            <a:ext cx="1740535" cy="1740535"/>
          </a:xfrm>
          <a:custGeom>
            <a:rect b="b" l="l" r="r" t="t"/>
            <a:pathLst>
              <a:path extrusionOk="0" h="1740535" w="1740535">
                <a:moveTo>
                  <a:pt x="1302350" y="440833"/>
                </a:moveTo>
                <a:lnTo>
                  <a:pt x="1559138" y="363442"/>
                </a:lnTo>
                <a:lnTo>
                  <a:pt x="1653626" y="527101"/>
                </a:lnTo>
                <a:lnTo>
                  <a:pt x="1458210" y="710790"/>
                </a:lnTo>
                <a:cubicBezTo>
                  <a:pt x="1486537" y="815221"/>
                  <a:pt x="1486537" y="925313"/>
                  <a:pt x="1458210" y="1029745"/>
                </a:cubicBezTo>
                <a:lnTo>
                  <a:pt x="1653626" y="1213434"/>
                </a:lnTo>
                <a:lnTo>
                  <a:pt x="1559138" y="1377093"/>
                </a:lnTo>
                <a:lnTo>
                  <a:pt x="1302350" y="1299702"/>
                </a:lnTo>
                <a:cubicBezTo>
                  <a:pt x="1226073" y="1376449"/>
                  <a:pt x="1130731" y="1431495"/>
                  <a:pt x="1026127" y="1459179"/>
                </a:cubicBezTo>
                <a:lnTo>
                  <a:pt x="964756" y="1720259"/>
                </a:lnTo>
                <a:lnTo>
                  <a:pt x="775779" y="1720259"/>
                </a:lnTo>
                <a:lnTo>
                  <a:pt x="714408" y="1459179"/>
                </a:lnTo>
                <a:cubicBezTo>
                  <a:pt x="609804" y="1431495"/>
                  <a:pt x="514462" y="1376449"/>
                  <a:pt x="438185" y="1299702"/>
                </a:cubicBezTo>
                <a:lnTo>
                  <a:pt x="181397" y="1377093"/>
                </a:lnTo>
                <a:lnTo>
                  <a:pt x="86909" y="1213434"/>
                </a:lnTo>
                <a:lnTo>
                  <a:pt x="282325" y="1029745"/>
                </a:lnTo>
                <a:cubicBezTo>
                  <a:pt x="253998" y="925314"/>
                  <a:pt x="253998" y="815222"/>
                  <a:pt x="282325" y="710790"/>
                </a:cubicBezTo>
                <a:lnTo>
                  <a:pt x="86909" y="527101"/>
                </a:lnTo>
                <a:lnTo>
                  <a:pt x="181397" y="363442"/>
                </a:lnTo>
                <a:lnTo>
                  <a:pt x="438185" y="440833"/>
                </a:lnTo>
                <a:cubicBezTo>
                  <a:pt x="514462" y="364086"/>
                  <a:pt x="609804" y="309040"/>
                  <a:pt x="714408" y="281356"/>
                </a:cubicBezTo>
                <a:lnTo>
                  <a:pt x="775779" y="20276"/>
                </a:lnTo>
                <a:lnTo>
                  <a:pt x="964756" y="20276"/>
                </a:lnTo>
                <a:lnTo>
                  <a:pt x="1026127" y="281356"/>
                </a:lnTo>
                <a:cubicBezTo>
                  <a:pt x="1130731" y="309040"/>
                  <a:pt x="1226073" y="364086"/>
                  <a:pt x="1302350" y="440833"/>
                </a:cubicBezTo>
                <a:close/>
              </a:path>
            </a:pathLst>
          </a:custGeom>
          <a:gradFill>
            <a:gsLst>
              <a:gs pos="0">
                <a:srgbClr val="9C85C0"/>
              </a:gs>
              <a:gs pos="90000">
                <a:srgbClr val="9B83C1"/>
              </a:gs>
              <a:gs pos="100000">
                <a:srgbClr val="8A72B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5291367" y="1833547"/>
            <a:ext cx="2088643" cy="2088643"/>
          </a:xfrm>
          <a:custGeom>
            <a:rect b="b" l="l" r="r" t="t"/>
            <a:pathLst>
              <a:path extrusionOk="0" h="1705369" w="1705369">
                <a:moveTo>
                  <a:pt x="1097655" y="431379"/>
                </a:moveTo>
                <a:lnTo>
                  <a:pt x="1280062" y="318406"/>
                </a:lnTo>
                <a:lnTo>
                  <a:pt x="1386963" y="425307"/>
                </a:lnTo>
                <a:lnTo>
                  <a:pt x="1273991" y="607713"/>
                </a:lnTo>
                <a:cubicBezTo>
                  <a:pt x="1317503" y="682547"/>
                  <a:pt x="1340298" y="767619"/>
                  <a:pt x="1340032" y="854183"/>
                </a:cubicBezTo>
                <a:lnTo>
                  <a:pt x="1529072" y="955665"/>
                </a:lnTo>
                <a:lnTo>
                  <a:pt x="1489943" y="1101695"/>
                </a:lnTo>
                <a:lnTo>
                  <a:pt x="1275488" y="1095060"/>
                </a:lnTo>
                <a:cubicBezTo>
                  <a:pt x="1232437" y="1170160"/>
                  <a:pt x="1170160" y="1232437"/>
                  <a:pt x="1095060" y="1275488"/>
                </a:cubicBezTo>
                <a:lnTo>
                  <a:pt x="1101695" y="1489943"/>
                </a:lnTo>
                <a:lnTo>
                  <a:pt x="955665" y="1529072"/>
                </a:lnTo>
                <a:lnTo>
                  <a:pt x="854183" y="1340032"/>
                </a:lnTo>
                <a:cubicBezTo>
                  <a:pt x="767619" y="1340298"/>
                  <a:pt x="682547" y="1317503"/>
                  <a:pt x="607714" y="1273991"/>
                </a:cubicBezTo>
                <a:lnTo>
                  <a:pt x="425307" y="1386963"/>
                </a:lnTo>
                <a:lnTo>
                  <a:pt x="318406" y="1280062"/>
                </a:lnTo>
                <a:lnTo>
                  <a:pt x="431378" y="1097656"/>
                </a:lnTo>
                <a:cubicBezTo>
                  <a:pt x="387866" y="1022822"/>
                  <a:pt x="365071" y="937750"/>
                  <a:pt x="365337" y="851186"/>
                </a:cubicBezTo>
                <a:lnTo>
                  <a:pt x="176297" y="749704"/>
                </a:lnTo>
                <a:lnTo>
                  <a:pt x="215426" y="603674"/>
                </a:lnTo>
                <a:lnTo>
                  <a:pt x="429881" y="610309"/>
                </a:lnTo>
                <a:cubicBezTo>
                  <a:pt x="472932" y="535209"/>
                  <a:pt x="535209" y="472932"/>
                  <a:pt x="610309" y="429881"/>
                </a:cubicBezTo>
                <a:lnTo>
                  <a:pt x="603674" y="215426"/>
                </a:lnTo>
                <a:lnTo>
                  <a:pt x="749704" y="176297"/>
                </a:lnTo>
                <a:lnTo>
                  <a:pt x="851186" y="365337"/>
                </a:lnTo>
                <a:cubicBezTo>
                  <a:pt x="937750" y="365071"/>
                  <a:pt x="1022822" y="387866"/>
                  <a:pt x="1097655" y="431378"/>
                </a:cubicBezTo>
                <a:lnTo>
                  <a:pt x="1097655" y="431379"/>
                </a:lnTo>
                <a:close/>
              </a:path>
            </a:pathLst>
          </a:custGeom>
          <a:gradFill>
            <a:gsLst>
              <a:gs pos="0">
                <a:srgbClr val="E6BB27"/>
              </a:gs>
              <a:gs pos="90000">
                <a:srgbClr val="EABD22"/>
              </a:gs>
              <a:gs pos="100000">
                <a:srgbClr val="E0B11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201925" lIns="201925" spcFirstLastPara="1" rIns="201925" wrap="square" tIns="201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5870075" y="3791650"/>
            <a:ext cx="2393235" cy="2393235"/>
          </a:xfrm>
          <a:custGeom>
            <a:rect b="b" l="l" r="r" t="t"/>
            <a:pathLst>
              <a:path extrusionOk="0" h="2393235" w="2393235">
                <a:moveTo>
                  <a:pt x="1698728" y="381574"/>
                </a:moveTo>
                <a:lnTo>
                  <a:pt x="1884884" y="225362"/>
                </a:lnTo>
                <a:lnTo>
                  <a:pt x="2033601" y="350150"/>
                </a:lnTo>
                <a:lnTo>
                  <a:pt x="1912088" y="560604"/>
                </a:lnTo>
                <a:cubicBezTo>
                  <a:pt x="1998491" y="657801"/>
                  <a:pt x="2064183" y="771583"/>
                  <a:pt x="2105157" y="895008"/>
                </a:cubicBezTo>
                <a:lnTo>
                  <a:pt x="2348171" y="895002"/>
                </a:lnTo>
                <a:lnTo>
                  <a:pt x="2381883" y="1086189"/>
                </a:lnTo>
                <a:lnTo>
                  <a:pt x="2153522" y="1169299"/>
                </a:lnTo>
                <a:cubicBezTo>
                  <a:pt x="2157233" y="1299295"/>
                  <a:pt x="2134419" y="1428683"/>
                  <a:pt x="2086470" y="1549570"/>
                </a:cubicBezTo>
                <a:lnTo>
                  <a:pt x="2272633" y="1705771"/>
                </a:lnTo>
                <a:lnTo>
                  <a:pt x="2175565" y="1873898"/>
                </a:lnTo>
                <a:lnTo>
                  <a:pt x="1947209" y="1790776"/>
                </a:lnTo>
                <a:cubicBezTo>
                  <a:pt x="1866492" y="1892744"/>
                  <a:pt x="1765846" y="1977196"/>
                  <a:pt x="1651411" y="2038980"/>
                </a:cubicBezTo>
                <a:lnTo>
                  <a:pt x="1693616" y="2278302"/>
                </a:lnTo>
                <a:lnTo>
                  <a:pt x="1511188" y="2344700"/>
                </a:lnTo>
                <a:lnTo>
                  <a:pt x="1389686" y="2134240"/>
                </a:lnTo>
                <a:cubicBezTo>
                  <a:pt x="1262310" y="2160468"/>
                  <a:pt x="1130925" y="2160468"/>
                  <a:pt x="1003549" y="2134240"/>
                </a:cubicBezTo>
                <a:lnTo>
                  <a:pt x="882047" y="2344700"/>
                </a:lnTo>
                <a:lnTo>
                  <a:pt x="699619" y="2278302"/>
                </a:lnTo>
                <a:lnTo>
                  <a:pt x="741824" y="2038980"/>
                </a:lnTo>
                <a:cubicBezTo>
                  <a:pt x="627389" y="1977196"/>
                  <a:pt x="526742" y="1892744"/>
                  <a:pt x="446026" y="1790776"/>
                </a:cubicBezTo>
                <a:lnTo>
                  <a:pt x="217670" y="1873898"/>
                </a:lnTo>
                <a:lnTo>
                  <a:pt x="120602" y="1705771"/>
                </a:lnTo>
                <a:lnTo>
                  <a:pt x="306765" y="1549569"/>
                </a:lnTo>
                <a:cubicBezTo>
                  <a:pt x="258816" y="1428682"/>
                  <a:pt x="236002" y="1299294"/>
                  <a:pt x="239713" y="1169298"/>
                </a:cubicBezTo>
                <a:lnTo>
                  <a:pt x="11352" y="1086189"/>
                </a:lnTo>
                <a:lnTo>
                  <a:pt x="45064" y="895002"/>
                </a:lnTo>
                <a:lnTo>
                  <a:pt x="288078" y="895008"/>
                </a:lnTo>
                <a:cubicBezTo>
                  <a:pt x="329052" y="771583"/>
                  <a:pt x="394744" y="657800"/>
                  <a:pt x="481146" y="560603"/>
                </a:cubicBezTo>
                <a:lnTo>
                  <a:pt x="359634" y="350150"/>
                </a:lnTo>
                <a:lnTo>
                  <a:pt x="508351" y="225362"/>
                </a:lnTo>
                <a:lnTo>
                  <a:pt x="694507" y="381574"/>
                </a:lnTo>
                <a:cubicBezTo>
                  <a:pt x="805231" y="313362"/>
                  <a:pt x="928692" y="268426"/>
                  <a:pt x="1057357" y="249507"/>
                </a:cubicBezTo>
                <a:lnTo>
                  <a:pt x="1099549" y="10184"/>
                </a:lnTo>
                <a:lnTo>
                  <a:pt x="1293686" y="10184"/>
                </a:lnTo>
                <a:lnTo>
                  <a:pt x="1335878" y="249507"/>
                </a:lnTo>
                <a:cubicBezTo>
                  <a:pt x="1464543" y="268426"/>
                  <a:pt x="1588004" y="313362"/>
                  <a:pt x="1698728" y="381574"/>
                </a:cubicBezTo>
                <a:close/>
              </a:path>
            </a:pathLst>
          </a:custGeom>
          <a:gradFill>
            <a:gsLst>
              <a:gs pos="0">
                <a:srgbClr val="809EC2"/>
              </a:gs>
              <a:gs pos="90000">
                <a:srgbClr val="7E9DC3"/>
              </a:gs>
              <a:gs pos="100000">
                <a:srgbClr val="6D8DB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5718255" y="3429534"/>
            <a:ext cx="3063341" cy="3063341"/>
          </a:xfrm>
          <a:custGeom>
            <a:rect b="b" l="l" r="r" t="t"/>
            <a:pathLst>
              <a:path extrusionOk="0" h="120000" w="120000">
                <a:moveTo>
                  <a:pt x="54338" y="4036"/>
                </a:moveTo>
                <a:lnTo>
                  <a:pt x="54338" y="4036"/>
                </a:lnTo>
                <a:cubicBezTo>
                  <a:pt x="77512" y="1692"/>
                  <a:pt x="99734" y="13873"/>
                  <a:pt x="110223" y="34669"/>
                </a:cubicBezTo>
                <a:cubicBezTo>
                  <a:pt x="120712" y="55466"/>
                  <a:pt x="117299" y="80576"/>
                  <a:pt x="101639" y="97818"/>
                </a:cubicBezTo>
                <a:lnTo>
                  <a:pt x="104191" y="100553"/>
                </a:lnTo>
                <a:lnTo>
                  <a:pt x="96457" y="99069"/>
                </a:lnTo>
                <a:lnTo>
                  <a:pt x="95236" y="90956"/>
                </a:lnTo>
                <a:lnTo>
                  <a:pt x="97787" y="93690"/>
                </a:lnTo>
                <a:lnTo>
                  <a:pt x="97787" y="93690"/>
                </a:lnTo>
                <a:cubicBezTo>
                  <a:pt x="111681" y="78107"/>
                  <a:pt x="114583" y="55592"/>
                  <a:pt x="105096" y="36994"/>
                </a:cubicBezTo>
                <a:cubicBezTo>
                  <a:pt x="95608" y="18397"/>
                  <a:pt x="75676" y="7531"/>
                  <a:pt x="54904" y="9632"/>
                </a:cubicBezTo>
                <a:close/>
              </a:path>
            </a:pathLst>
          </a:custGeom>
          <a:solidFill>
            <a:srgbClr val="CFD6C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4199881" y="2840187"/>
            <a:ext cx="2225709" cy="2225709"/>
          </a:xfrm>
          <a:custGeom>
            <a:rect b="b" l="l" r="r" t="t"/>
            <a:pathLst>
              <a:path extrusionOk="0" h="120000" w="120000">
                <a:moveTo>
                  <a:pt x="38835" y="9410"/>
                </a:moveTo>
                <a:lnTo>
                  <a:pt x="41823" y="16553"/>
                </a:lnTo>
                <a:lnTo>
                  <a:pt x="41823" y="16553"/>
                </a:lnTo>
                <a:cubicBezTo>
                  <a:pt x="23032" y="24414"/>
                  <a:pt x="11425" y="43464"/>
                  <a:pt x="13055" y="63768"/>
                </a:cubicBezTo>
                <a:lnTo>
                  <a:pt x="18064" y="62671"/>
                </a:lnTo>
                <a:lnTo>
                  <a:pt x="10211" y="70899"/>
                </a:lnTo>
                <a:lnTo>
                  <a:pt x="417" y="66534"/>
                </a:lnTo>
                <a:lnTo>
                  <a:pt x="5431" y="65437"/>
                </a:lnTo>
                <a:lnTo>
                  <a:pt x="5431" y="65437"/>
                </a:lnTo>
                <a:cubicBezTo>
                  <a:pt x="3042" y="41449"/>
                  <a:pt x="16596" y="18714"/>
                  <a:pt x="38835" y="9410"/>
                </a:cubicBezTo>
                <a:close/>
              </a:path>
            </a:pathLst>
          </a:custGeom>
          <a:solidFill>
            <a:srgbClr val="CFD6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5088534" y="1650971"/>
            <a:ext cx="2399762" cy="2399762"/>
          </a:xfrm>
          <a:custGeom>
            <a:rect b="b" l="l" r="r" t="t"/>
            <a:pathLst>
              <a:path extrusionOk="0" h="120000" w="120000">
                <a:moveTo>
                  <a:pt x="4986" y="64681"/>
                </a:moveTo>
                <a:lnTo>
                  <a:pt x="4986" y="64681"/>
                </a:lnTo>
                <a:cubicBezTo>
                  <a:pt x="3682" y="49360"/>
                  <a:pt x="8826" y="34190"/>
                  <a:pt x="19179" y="22822"/>
                </a:cubicBezTo>
                <a:lnTo>
                  <a:pt x="16020" y="19256"/>
                </a:lnTo>
                <a:lnTo>
                  <a:pt x="25771" y="21357"/>
                </a:lnTo>
                <a:lnTo>
                  <a:pt x="27129" y="31797"/>
                </a:lnTo>
                <a:lnTo>
                  <a:pt x="23972" y="28233"/>
                </a:lnTo>
                <a:lnTo>
                  <a:pt x="23972" y="28233"/>
                </a:lnTo>
                <a:cubicBezTo>
                  <a:pt x="15304" y="38065"/>
                  <a:pt x="11029" y="51012"/>
                  <a:pt x="12141" y="64072"/>
                </a:cubicBezTo>
                <a:close/>
              </a:path>
            </a:pathLst>
          </a:custGeom>
          <a:solidFill>
            <a:srgbClr val="CFD6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5838456" y="4507986"/>
            <a:ext cx="242485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Existing </a:t>
            </a:r>
            <a:br>
              <a:rPr lang="en-US" sz="2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2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law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4733151" y="3664119"/>
            <a:ext cx="129048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Industry-made</a:t>
            </a:r>
            <a:b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technology</a:t>
            </a:r>
            <a:endParaRPr/>
          </a:p>
        </p:txBody>
      </p:sp>
      <p:sp>
        <p:nvSpPr>
          <p:cNvPr id="131" name="Google Shape;131;p3"/>
          <p:cNvSpPr txBox="1"/>
          <p:nvPr/>
        </p:nvSpPr>
        <p:spPr>
          <a:xfrm>
            <a:off x="5189627" y="2551099"/>
            <a:ext cx="24248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Wronged  </a:t>
            </a:r>
            <a:r>
              <a:rPr lang="en-US" sz="18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. </a:t>
            </a:r>
            <a:b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stakeholders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Reality… and problem</a:t>
            </a:r>
            <a:endParaRPr/>
          </a:p>
        </p:txBody>
      </p:sp>
      <p:sp>
        <p:nvSpPr>
          <p:cNvPr id="138" name="Google Shape;138;p4"/>
          <p:cNvSpPr/>
          <p:nvPr/>
        </p:nvSpPr>
        <p:spPr>
          <a:xfrm>
            <a:off x="5872163" y="4280000"/>
            <a:ext cx="1006049" cy="1006049"/>
          </a:xfrm>
          <a:custGeom>
            <a:rect b="b" l="l" r="r" t="t"/>
            <a:pathLst>
              <a:path extrusionOk="0" h="2393235" w="2393235">
                <a:moveTo>
                  <a:pt x="1698728" y="381574"/>
                </a:moveTo>
                <a:lnTo>
                  <a:pt x="1884884" y="225362"/>
                </a:lnTo>
                <a:lnTo>
                  <a:pt x="2033601" y="350150"/>
                </a:lnTo>
                <a:lnTo>
                  <a:pt x="1912088" y="560604"/>
                </a:lnTo>
                <a:cubicBezTo>
                  <a:pt x="1998491" y="657801"/>
                  <a:pt x="2064183" y="771583"/>
                  <a:pt x="2105157" y="895008"/>
                </a:cubicBezTo>
                <a:lnTo>
                  <a:pt x="2348171" y="895002"/>
                </a:lnTo>
                <a:lnTo>
                  <a:pt x="2381883" y="1086189"/>
                </a:lnTo>
                <a:lnTo>
                  <a:pt x="2153522" y="1169299"/>
                </a:lnTo>
                <a:cubicBezTo>
                  <a:pt x="2157233" y="1299295"/>
                  <a:pt x="2134419" y="1428683"/>
                  <a:pt x="2086470" y="1549570"/>
                </a:cubicBezTo>
                <a:lnTo>
                  <a:pt x="2272633" y="1705771"/>
                </a:lnTo>
                <a:lnTo>
                  <a:pt x="2175565" y="1873898"/>
                </a:lnTo>
                <a:lnTo>
                  <a:pt x="1947209" y="1790776"/>
                </a:lnTo>
                <a:cubicBezTo>
                  <a:pt x="1866492" y="1892744"/>
                  <a:pt x="1765846" y="1977196"/>
                  <a:pt x="1651411" y="2038980"/>
                </a:cubicBezTo>
                <a:lnTo>
                  <a:pt x="1693616" y="2278302"/>
                </a:lnTo>
                <a:lnTo>
                  <a:pt x="1511188" y="2344700"/>
                </a:lnTo>
                <a:lnTo>
                  <a:pt x="1389686" y="2134240"/>
                </a:lnTo>
                <a:cubicBezTo>
                  <a:pt x="1262310" y="2160468"/>
                  <a:pt x="1130925" y="2160468"/>
                  <a:pt x="1003549" y="2134240"/>
                </a:cubicBezTo>
                <a:lnTo>
                  <a:pt x="882047" y="2344700"/>
                </a:lnTo>
                <a:lnTo>
                  <a:pt x="699619" y="2278302"/>
                </a:lnTo>
                <a:lnTo>
                  <a:pt x="741824" y="2038980"/>
                </a:lnTo>
                <a:cubicBezTo>
                  <a:pt x="627389" y="1977196"/>
                  <a:pt x="526742" y="1892744"/>
                  <a:pt x="446026" y="1790776"/>
                </a:cubicBezTo>
                <a:lnTo>
                  <a:pt x="217670" y="1873898"/>
                </a:lnTo>
                <a:lnTo>
                  <a:pt x="120602" y="1705771"/>
                </a:lnTo>
                <a:lnTo>
                  <a:pt x="306765" y="1549569"/>
                </a:lnTo>
                <a:cubicBezTo>
                  <a:pt x="258816" y="1428682"/>
                  <a:pt x="236002" y="1299294"/>
                  <a:pt x="239713" y="1169298"/>
                </a:cubicBezTo>
                <a:lnTo>
                  <a:pt x="11352" y="1086189"/>
                </a:lnTo>
                <a:lnTo>
                  <a:pt x="45064" y="895002"/>
                </a:lnTo>
                <a:lnTo>
                  <a:pt x="288078" y="895008"/>
                </a:lnTo>
                <a:cubicBezTo>
                  <a:pt x="329052" y="771583"/>
                  <a:pt x="394744" y="657800"/>
                  <a:pt x="481146" y="560603"/>
                </a:cubicBezTo>
                <a:lnTo>
                  <a:pt x="359634" y="350150"/>
                </a:lnTo>
                <a:lnTo>
                  <a:pt x="508351" y="225362"/>
                </a:lnTo>
                <a:lnTo>
                  <a:pt x="694507" y="381574"/>
                </a:lnTo>
                <a:cubicBezTo>
                  <a:pt x="805231" y="313362"/>
                  <a:pt x="928692" y="268426"/>
                  <a:pt x="1057357" y="249507"/>
                </a:cubicBezTo>
                <a:lnTo>
                  <a:pt x="1099549" y="10184"/>
                </a:lnTo>
                <a:lnTo>
                  <a:pt x="1293686" y="10184"/>
                </a:lnTo>
                <a:lnTo>
                  <a:pt x="1335878" y="249507"/>
                </a:lnTo>
                <a:cubicBezTo>
                  <a:pt x="1464543" y="268426"/>
                  <a:pt x="1588004" y="313362"/>
                  <a:pt x="1698728" y="381574"/>
                </a:cubicBezTo>
                <a:close/>
              </a:path>
            </a:pathLst>
          </a:custGeom>
          <a:gradFill>
            <a:gsLst>
              <a:gs pos="0">
                <a:srgbClr val="809EC2"/>
              </a:gs>
              <a:gs pos="90000">
                <a:srgbClr val="7E9DC3"/>
              </a:gs>
              <a:gs pos="100000">
                <a:srgbClr val="6D8DB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/>
          </a:p>
        </p:txBody>
      </p:sp>
      <p:sp>
        <p:nvSpPr>
          <p:cNvPr id="139" name="Google Shape;139;p4"/>
          <p:cNvSpPr/>
          <p:nvPr/>
        </p:nvSpPr>
        <p:spPr>
          <a:xfrm>
            <a:off x="5795529" y="4127777"/>
            <a:ext cx="1287743" cy="1287743"/>
          </a:xfrm>
          <a:custGeom>
            <a:rect b="b" l="l" r="r" t="t"/>
            <a:pathLst>
              <a:path extrusionOk="0" h="120000" w="120000">
                <a:moveTo>
                  <a:pt x="54338" y="4036"/>
                </a:moveTo>
                <a:lnTo>
                  <a:pt x="54338" y="4036"/>
                </a:lnTo>
                <a:cubicBezTo>
                  <a:pt x="77512" y="1692"/>
                  <a:pt x="99734" y="13873"/>
                  <a:pt x="110223" y="34669"/>
                </a:cubicBezTo>
                <a:cubicBezTo>
                  <a:pt x="120712" y="55466"/>
                  <a:pt x="117299" y="80576"/>
                  <a:pt x="101639" y="97818"/>
                </a:cubicBezTo>
                <a:lnTo>
                  <a:pt x="104191" y="100553"/>
                </a:lnTo>
                <a:lnTo>
                  <a:pt x="96457" y="99069"/>
                </a:lnTo>
                <a:lnTo>
                  <a:pt x="95236" y="90956"/>
                </a:lnTo>
                <a:lnTo>
                  <a:pt x="97787" y="93690"/>
                </a:lnTo>
                <a:lnTo>
                  <a:pt x="97787" y="93690"/>
                </a:lnTo>
                <a:cubicBezTo>
                  <a:pt x="111681" y="78107"/>
                  <a:pt x="114583" y="55592"/>
                  <a:pt x="105096" y="36994"/>
                </a:cubicBezTo>
                <a:cubicBezTo>
                  <a:pt x="95608" y="18397"/>
                  <a:pt x="75676" y="7531"/>
                  <a:pt x="54904" y="9632"/>
                </a:cubicBezTo>
                <a:close/>
              </a:path>
            </a:pathLst>
          </a:custGeom>
          <a:solidFill>
            <a:srgbClr val="CFD6C6"/>
          </a:solidFill>
          <a:ln>
            <a:noFill/>
          </a:ln>
        </p:spPr>
        <p:txBody>
          <a:bodyPr anchorCtr="0" anchor="ctr" bIns="201925" lIns="201925" spcFirstLastPara="1" rIns="201925" wrap="square" tIns="201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5872163" y="4588099"/>
            <a:ext cx="1019341" cy="341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Existing </a:t>
            </a:r>
            <a:br>
              <a:rPr lang="en-US"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law</a:t>
            </a:r>
            <a:endParaRPr/>
          </a:p>
        </p:txBody>
      </p:sp>
      <p:sp>
        <p:nvSpPr>
          <p:cNvPr id="141" name="Google Shape;141;p4"/>
          <p:cNvSpPr/>
          <p:nvPr/>
        </p:nvSpPr>
        <p:spPr>
          <a:xfrm>
            <a:off x="3238817" y="3387988"/>
            <a:ext cx="2476009" cy="2476009"/>
          </a:xfrm>
          <a:custGeom>
            <a:rect b="b" l="l" r="r" t="t"/>
            <a:pathLst>
              <a:path extrusionOk="0" h="1740535" w="1740535">
                <a:moveTo>
                  <a:pt x="1302350" y="440833"/>
                </a:moveTo>
                <a:lnTo>
                  <a:pt x="1559138" y="363442"/>
                </a:lnTo>
                <a:lnTo>
                  <a:pt x="1653626" y="527101"/>
                </a:lnTo>
                <a:lnTo>
                  <a:pt x="1458210" y="710790"/>
                </a:lnTo>
                <a:cubicBezTo>
                  <a:pt x="1486537" y="815221"/>
                  <a:pt x="1486537" y="925313"/>
                  <a:pt x="1458210" y="1029745"/>
                </a:cubicBezTo>
                <a:lnTo>
                  <a:pt x="1653626" y="1213434"/>
                </a:lnTo>
                <a:lnTo>
                  <a:pt x="1559138" y="1377093"/>
                </a:lnTo>
                <a:lnTo>
                  <a:pt x="1302350" y="1299702"/>
                </a:lnTo>
                <a:cubicBezTo>
                  <a:pt x="1226073" y="1376449"/>
                  <a:pt x="1130731" y="1431495"/>
                  <a:pt x="1026127" y="1459179"/>
                </a:cubicBezTo>
                <a:lnTo>
                  <a:pt x="964756" y="1720259"/>
                </a:lnTo>
                <a:lnTo>
                  <a:pt x="775779" y="1720259"/>
                </a:lnTo>
                <a:lnTo>
                  <a:pt x="714408" y="1459179"/>
                </a:lnTo>
                <a:cubicBezTo>
                  <a:pt x="609804" y="1431495"/>
                  <a:pt x="514462" y="1376449"/>
                  <a:pt x="438185" y="1299702"/>
                </a:cubicBezTo>
                <a:lnTo>
                  <a:pt x="181397" y="1377093"/>
                </a:lnTo>
                <a:lnTo>
                  <a:pt x="86909" y="1213434"/>
                </a:lnTo>
                <a:lnTo>
                  <a:pt x="282325" y="1029745"/>
                </a:lnTo>
                <a:cubicBezTo>
                  <a:pt x="253998" y="925314"/>
                  <a:pt x="253998" y="815222"/>
                  <a:pt x="282325" y="710790"/>
                </a:cubicBezTo>
                <a:lnTo>
                  <a:pt x="86909" y="527101"/>
                </a:lnTo>
                <a:lnTo>
                  <a:pt x="181397" y="363442"/>
                </a:lnTo>
                <a:lnTo>
                  <a:pt x="438185" y="440833"/>
                </a:lnTo>
                <a:cubicBezTo>
                  <a:pt x="514462" y="364086"/>
                  <a:pt x="609804" y="309040"/>
                  <a:pt x="714408" y="281356"/>
                </a:cubicBezTo>
                <a:lnTo>
                  <a:pt x="775779" y="20276"/>
                </a:lnTo>
                <a:lnTo>
                  <a:pt x="964756" y="20276"/>
                </a:lnTo>
                <a:lnTo>
                  <a:pt x="1026127" y="281356"/>
                </a:lnTo>
                <a:cubicBezTo>
                  <a:pt x="1130731" y="309040"/>
                  <a:pt x="1226073" y="364086"/>
                  <a:pt x="1302350" y="440833"/>
                </a:cubicBezTo>
                <a:close/>
              </a:path>
            </a:pathLst>
          </a:custGeom>
          <a:gradFill>
            <a:gsLst>
              <a:gs pos="0">
                <a:srgbClr val="9C85C0"/>
              </a:gs>
              <a:gs pos="90000">
                <a:srgbClr val="9B83C1"/>
              </a:gs>
              <a:gs pos="100000">
                <a:srgbClr val="8A72B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/>
          </a:p>
        </p:txBody>
      </p:sp>
      <p:sp>
        <p:nvSpPr>
          <p:cNvPr id="142" name="Google Shape;142;p4"/>
          <p:cNvSpPr/>
          <p:nvPr/>
        </p:nvSpPr>
        <p:spPr>
          <a:xfrm>
            <a:off x="2800321" y="2839181"/>
            <a:ext cx="3166196" cy="3166196"/>
          </a:xfrm>
          <a:custGeom>
            <a:rect b="b" l="l" r="r" t="t"/>
            <a:pathLst>
              <a:path extrusionOk="0" h="120000" w="120000">
                <a:moveTo>
                  <a:pt x="38835" y="9410"/>
                </a:moveTo>
                <a:lnTo>
                  <a:pt x="41823" y="16553"/>
                </a:lnTo>
                <a:lnTo>
                  <a:pt x="41823" y="16553"/>
                </a:lnTo>
                <a:cubicBezTo>
                  <a:pt x="23032" y="24414"/>
                  <a:pt x="11425" y="43464"/>
                  <a:pt x="13055" y="63768"/>
                </a:cubicBezTo>
                <a:lnTo>
                  <a:pt x="18064" y="62671"/>
                </a:lnTo>
                <a:lnTo>
                  <a:pt x="10211" y="70899"/>
                </a:lnTo>
                <a:lnTo>
                  <a:pt x="417" y="66534"/>
                </a:lnTo>
                <a:lnTo>
                  <a:pt x="5431" y="65437"/>
                </a:lnTo>
                <a:lnTo>
                  <a:pt x="5431" y="65437"/>
                </a:lnTo>
                <a:cubicBezTo>
                  <a:pt x="3042" y="41449"/>
                  <a:pt x="16596" y="18714"/>
                  <a:pt x="38835" y="9410"/>
                </a:cubicBezTo>
                <a:close/>
              </a:path>
            </a:pathLst>
          </a:custGeom>
          <a:solidFill>
            <a:srgbClr val="CFD6C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3558928" y="4011271"/>
            <a:ext cx="183578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Industry-made</a:t>
            </a:r>
            <a:b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technology</a:t>
            </a:r>
            <a:endParaRPr/>
          </a:p>
        </p:txBody>
      </p:sp>
      <p:sp>
        <p:nvSpPr>
          <p:cNvPr id="144" name="Google Shape;144;p4"/>
          <p:cNvSpPr/>
          <p:nvPr/>
        </p:nvSpPr>
        <p:spPr>
          <a:xfrm>
            <a:off x="4492774" y="1473020"/>
            <a:ext cx="2943813" cy="2943813"/>
          </a:xfrm>
          <a:custGeom>
            <a:rect b="b" l="l" r="r" t="t"/>
            <a:pathLst>
              <a:path extrusionOk="0" h="1705369" w="1705369">
                <a:moveTo>
                  <a:pt x="1097655" y="431379"/>
                </a:moveTo>
                <a:lnTo>
                  <a:pt x="1280062" y="318406"/>
                </a:lnTo>
                <a:lnTo>
                  <a:pt x="1386963" y="425307"/>
                </a:lnTo>
                <a:lnTo>
                  <a:pt x="1273991" y="607713"/>
                </a:lnTo>
                <a:cubicBezTo>
                  <a:pt x="1317503" y="682547"/>
                  <a:pt x="1340298" y="767619"/>
                  <a:pt x="1340032" y="854183"/>
                </a:cubicBezTo>
                <a:lnTo>
                  <a:pt x="1529072" y="955665"/>
                </a:lnTo>
                <a:lnTo>
                  <a:pt x="1489943" y="1101695"/>
                </a:lnTo>
                <a:lnTo>
                  <a:pt x="1275488" y="1095060"/>
                </a:lnTo>
                <a:cubicBezTo>
                  <a:pt x="1232437" y="1170160"/>
                  <a:pt x="1170160" y="1232437"/>
                  <a:pt x="1095060" y="1275488"/>
                </a:cubicBezTo>
                <a:lnTo>
                  <a:pt x="1101695" y="1489943"/>
                </a:lnTo>
                <a:lnTo>
                  <a:pt x="955665" y="1529072"/>
                </a:lnTo>
                <a:lnTo>
                  <a:pt x="854183" y="1340032"/>
                </a:lnTo>
                <a:cubicBezTo>
                  <a:pt x="767619" y="1340298"/>
                  <a:pt x="682547" y="1317503"/>
                  <a:pt x="607714" y="1273991"/>
                </a:cubicBezTo>
                <a:lnTo>
                  <a:pt x="425307" y="1386963"/>
                </a:lnTo>
                <a:lnTo>
                  <a:pt x="318406" y="1280062"/>
                </a:lnTo>
                <a:lnTo>
                  <a:pt x="431378" y="1097656"/>
                </a:lnTo>
                <a:cubicBezTo>
                  <a:pt x="387866" y="1022822"/>
                  <a:pt x="365071" y="937750"/>
                  <a:pt x="365337" y="851186"/>
                </a:cubicBezTo>
                <a:lnTo>
                  <a:pt x="176297" y="749704"/>
                </a:lnTo>
                <a:lnTo>
                  <a:pt x="215426" y="603674"/>
                </a:lnTo>
                <a:lnTo>
                  <a:pt x="429881" y="610309"/>
                </a:lnTo>
                <a:cubicBezTo>
                  <a:pt x="472932" y="535209"/>
                  <a:pt x="535209" y="472932"/>
                  <a:pt x="610309" y="429881"/>
                </a:cubicBezTo>
                <a:lnTo>
                  <a:pt x="603674" y="215426"/>
                </a:lnTo>
                <a:lnTo>
                  <a:pt x="749704" y="176297"/>
                </a:lnTo>
                <a:lnTo>
                  <a:pt x="851186" y="365337"/>
                </a:lnTo>
                <a:cubicBezTo>
                  <a:pt x="937750" y="365071"/>
                  <a:pt x="1022822" y="387866"/>
                  <a:pt x="1097655" y="431378"/>
                </a:cubicBezTo>
                <a:lnTo>
                  <a:pt x="1097655" y="431379"/>
                </a:lnTo>
                <a:close/>
              </a:path>
            </a:pathLst>
          </a:custGeom>
          <a:gradFill>
            <a:gsLst>
              <a:gs pos="0">
                <a:srgbClr val="E6BB27"/>
              </a:gs>
              <a:gs pos="90000">
                <a:srgbClr val="EABD22"/>
              </a:gs>
              <a:gs pos="100000">
                <a:srgbClr val="E0B11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201925" lIns="201925" spcFirstLastPara="1" rIns="201925" wrap="square" tIns="201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/>
          </a:p>
        </p:txBody>
      </p:sp>
      <p:sp>
        <p:nvSpPr>
          <p:cNvPr id="145" name="Google Shape;145;p4"/>
          <p:cNvSpPr/>
          <p:nvPr/>
        </p:nvSpPr>
        <p:spPr>
          <a:xfrm>
            <a:off x="4206893" y="1215690"/>
            <a:ext cx="3382316" cy="3382316"/>
          </a:xfrm>
          <a:custGeom>
            <a:rect b="b" l="l" r="r" t="t"/>
            <a:pathLst>
              <a:path extrusionOk="0" h="120000" w="120000">
                <a:moveTo>
                  <a:pt x="4986" y="64681"/>
                </a:moveTo>
                <a:lnTo>
                  <a:pt x="4986" y="64681"/>
                </a:lnTo>
                <a:cubicBezTo>
                  <a:pt x="3682" y="49360"/>
                  <a:pt x="8826" y="34190"/>
                  <a:pt x="19179" y="22822"/>
                </a:cubicBezTo>
                <a:lnTo>
                  <a:pt x="16020" y="19256"/>
                </a:lnTo>
                <a:lnTo>
                  <a:pt x="25771" y="21357"/>
                </a:lnTo>
                <a:lnTo>
                  <a:pt x="27129" y="31797"/>
                </a:lnTo>
                <a:lnTo>
                  <a:pt x="23972" y="28233"/>
                </a:lnTo>
                <a:lnTo>
                  <a:pt x="23972" y="28233"/>
                </a:lnTo>
                <a:cubicBezTo>
                  <a:pt x="15304" y="38065"/>
                  <a:pt x="11029" y="51012"/>
                  <a:pt x="12141" y="64072"/>
                </a:cubicBezTo>
                <a:close/>
              </a:path>
            </a:pathLst>
          </a:custGeom>
          <a:solidFill>
            <a:srgbClr val="CFD6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"/>
          <p:cNvSpPr txBox="1"/>
          <p:nvPr/>
        </p:nvSpPr>
        <p:spPr>
          <a:xfrm>
            <a:off x="4349377" y="2484365"/>
            <a:ext cx="3417682" cy="918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Wronged  </a:t>
            </a:r>
            <a:r>
              <a:rPr lang="en-US" sz="24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. </a:t>
            </a:r>
            <a:b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stakeholders</a:t>
            </a:r>
            <a:endParaRPr/>
          </a:p>
        </p:txBody>
      </p:sp>
      <p:cxnSp>
        <p:nvCxnSpPr>
          <p:cNvPr id="147" name="Google Shape;147;p4"/>
          <p:cNvCxnSpPr>
            <a:endCxn id="148" idx="1"/>
          </p:cNvCxnSpPr>
          <p:nvPr/>
        </p:nvCxnSpPr>
        <p:spPr>
          <a:xfrm flipH="1" rot="10800000">
            <a:off x="7035337" y="2427702"/>
            <a:ext cx="1461900" cy="1746000"/>
          </a:xfrm>
          <a:prstGeom prst="straightConnector1">
            <a:avLst/>
          </a:prstGeom>
          <a:noFill/>
          <a:ln cap="flat" cmpd="sng" w="57150">
            <a:solidFill>
              <a:srgbClr val="B5547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8" name="Google Shape;148;p4"/>
          <p:cNvSpPr txBox="1"/>
          <p:nvPr/>
        </p:nvSpPr>
        <p:spPr>
          <a:xfrm>
            <a:off x="8497237" y="1735204"/>
            <a:ext cx="348204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Goal: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Quantify the problem,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Identify biggest gaps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Problem due to incentives in corporations</a:t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1143539" y="2059253"/>
            <a:ext cx="9871583" cy="4034892"/>
            <a:chOff x="539" y="1853"/>
            <a:chExt cx="9871583" cy="4034892"/>
          </a:xfrm>
        </p:grpSpPr>
        <p:sp>
          <p:nvSpPr>
            <p:cNvPr id="156" name="Google Shape;156;p5"/>
            <p:cNvSpPr/>
            <p:nvPr/>
          </p:nvSpPr>
          <p:spPr>
            <a:xfrm>
              <a:off x="539" y="1853"/>
              <a:ext cx="9871583" cy="123248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F92A7"/>
                </a:gs>
                <a:gs pos="90000">
                  <a:srgbClr val="D090A6"/>
                </a:gs>
                <a:gs pos="100000">
                  <a:srgbClr val="C07D94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 txBox="1"/>
            <p:nvPr/>
          </p:nvSpPr>
          <p:spPr>
            <a:xfrm>
              <a:off x="36637" y="37951"/>
              <a:ext cx="9799387" cy="1160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1925" lIns="201925" spcFirstLastPara="1" rIns="201925" wrap="square" tIns="201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300"/>
                <a:buFont typeface="Corbel"/>
                <a:buNone/>
              </a:pPr>
              <a:r>
                <a:rPr lang="en-US" sz="5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Good corporate behavior</a:t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539" y="1403058"/>
              <a:ext cx="9871583" cy="123248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accent6"/>
                </a:gs>
                <a:gs pos="90000">
                  <a:srgbClr val="7E9DC3"/>
                </a:gs>
                <a:gs pos="100000">
                  <a:srgbClr val="6D8DB5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 txBox="1"/>
            <p:nvPr/>
          </p:nvSpPr>
          <p:spPr>
            <a:xfrm>
              <a:off x="36637" y="1439156"/>
              <a:ext cx="9799387" cy="1160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orbel"/>
                <a:buNone/>
              </a:pPr>
              <a:r>
                <a:rPr lang="en-US" sz="36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Monetary incentives to behave </a:t>
              </a:r>
              <a:br>
                <a:rPr lang="en-US" sz="36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(challenge: market incentives to misbehave)</a:t>
              </a:r>
              <a:endParaRPr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539" y="2804263"/>
              <a:ext cx="3200902" cy="123248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A5B492"/>
                </a:gs>
                <a:gs pos="90000">
                  <a:srgbClr val="A5B491"/>
                </a:gs>
                <a:gs pos="100000">
                  <a:srgbClr val="95A57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 txBox="1"/>
            <p:nvPr/>
          </p:nvSpPr>
          <p:spPr>
            <a:xfrm>
              <a:off x="36637" y="2840361"/>
              <a:ext cx="3128706" cy="1160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rbel"/>
                <a:buNone/>
              </a:pPr>
              <a:r>
                <a:rPr lang="en-US" sz="32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Corporate governance</a:t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335880" y="2804263"/>
              <a:ext cx="3200902" cy="123248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A5B492"/>
                </a:gs>
                <a:gs pos="90000">
                  <a:srgbClr val="A5B491"/>
                </a:gs>
                <a:gs pos="100000">
                  <a:srgbClr val="95A57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 txBox="1"/>
            <p:nvPr/>
          </p:nvSpPr>
          <p:spPr>
            <a:xfrm>
              <a:off x="3371978" y="2840361"/>
              <a:ext cx="3128706" cy="1160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rbel"/>
                <a:buNone/>
              </a:pPr>
              <a:r>
                <a:rPr lang="en-US" sz="32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Non-market effects</a:t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671220" y="2804263"/>
              <a:ext cx="3200902" cy="123248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A5B492"/>
                </a:gs>
                <a:gs pos="90000">
                  <a:srgbClr val="A5B491"/>
                </a:gs>
                <a:gs pos="100000">
                  <a:srgbClr val="95A57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 txBox="1"/>
            <p:nvPr/>
          </p:nvSpPr>
          <p:spPr>
            <a:xfrm>
              <a:off x="6707318" y="2840361"/>
              <a:ext cx="3128706" cy="1160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rbel"/>
                <a:buNone/>
              </a:pPr>
              <a:r>
                <a:rPr lang="en-US" sz="32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Legal consequences</a:t>
              </a:r>
              <a:endParaRPr/>
            </a:p>
          </p:txBody>
        </p:sp>
      </p:grpSp>
      <p:cxnSp>
        <p:nvCxnSpPr>
          <p:cNvPr id="166" name="Google Shape;166;p5"/>
          <p:cNvCxnSpPr/>
          <p:nvPr/>
        </p:nvCxnSpPr>
        <p:spPr>
          <a:xfrm>
            <a:off x="2676832" y="5921477"/>
            <a:ext cx="766916" cy="405581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7" name="Google Shape;167;p5"/>
          <p:cNvSpPr txBox="1"/>
          <p:nvPr/>
        </p:nvSpPr>
        <p:spPr>
          <a:xfrm>
            <a:off x="1703439" y="6245942"/>
            <a:ext cx="35396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Always challenging, </a:t>
            </a:r>
            <a:r>
              <a:rPr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worse in tech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68" name="Google Shape;168;p5"/>
          <p:cNvCxnSpPr/>
          <p:nvPr/>
        </p:nvCxnSpPr>
        <p:spPr>
          <a:xfrm>
            <a:off x="6216445" y="5919641"/>
            <a:ext cx="766916" cy="405581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9" name="Google Shape;169;p5"/>
          <p:cNvSpPr txBox="1"/>
          <p:nvPr/>
        </p:nvSpPr>
        <p:spPr>
          <a:xfrm>
            <a:off x="6216445" y="6245942"/>
            <a:ext cx="35396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Some, but weak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Solution</a:t>
            </a:r>
            <a:endParaRPr/>
          </a:p>
        </p:txBody>
      </p:sp>
      <p:grpSp>
        <p:nvGrpSpPr>
          <p:cNvPr id="176" name="Google Shape;176;p6"/>
          <p:cNvGrpSpPr/>
          <p:nvPr/>
        </p:nvGrpSpPr>
        <p:grpSpPr>
          <a:xfrm>
            <a:off x="1184738" y="1455420"/>
            <a:ext cx="7401331" cy="4625831"/>
            <a:chOff x="572679" y="0"/>
            <a:chExt cx="7401331" cy="4625831"/>
          </a:xfrm>
        </p:grpSpPr>
        <p:sp>
          <p:nvSpPr>
            <p:cNvPr id="177" name="Google Shape;177;p6"/>
            <p:cNvSpPr/>
            <p:nvPr/>
          </p:nvSpPr>
          <p:spPr>
            <a:xfrm>
              <a:off x="572679" y="0"/>
              <a:ext cx="7401331" cy="4625831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quadBezTo>
                    <a:pt x="20000" y="40000"/>
                    <a:pt x="101250" y="15000"/>
                  </a:quadBezTo>
                  <a:lnTo>
                    <a:pt x="100194" y="0"/>
                  </a:lnTo>
                  <a:lnTo>
                    <a:pt x="120000" y="24000"/>
                  </a:lnTo>
                  <a:lnTo>
                    <a:pt x="104419" y="60000"/>
                  </a:lnTo>
                  <a:lnTo>
                    <a:pt x="103363" y="45000"/>
                  </a:lnTo>
                  <a:quadBezTo>
                    <a:pt x="30000" y="55000"/>
                    <a:pt x="0" y="120000"/>
                  </a:quadBezTo>
                  <a:close/>
                </a:path>
              </a:pathLst>
            </a:custGeom>
            <a:solidFill>
              <a:srgbClr val="DED8E8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1301710" y="3439768"/>
              <a:ext cx="170230" cy="170230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90000">
                  <a:srgbClr val="9B83C1"/>
                </a:gs>
                <a:gs pos="100000">
                  <a:srgbClr val="8A72B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1386825" y="3524883"/>
              <a:ext cx="969574" cy="1100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 txBox="1"/>
            <p:nvPr/>
          </p:nvSpPr>
          <p:spPr>
            <a:xfrm>
              <a:off x="1386825" y="3524883"/>
              <a:ext cx="969574" cy="1100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020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rPr lang="en-US" sz="16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Add incentives </a:t>
              </a: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and</a:t>
              </a:r>
              <a:r>
                <a:rPr lang="en-US" sz="16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forces to behave</a:t>
              </a: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2223176" y="2554384"/>
              <a:ext cx="266447" cy="266447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90000">
                  <a:srgbClr val="9B83C1"/>
                </a:gs>
                <a:gs pos="100000">
                  <a:srgbClr val="8A72B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2356400" y="2687608"/>
              <a:ext cx="1228620" cy="1938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 txBox="1"/>
            <p:nvPr/>
          </p:nvSpPr>
          <p:spPr>
            <a:xfrm>
              <a:off x="2356400" y="2687608"/>
              <a:ext cx="1228620" cy="1938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41175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Lawsuits are costly thus effective</a:t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3407389" y="1848482"/>
              <a:ext cx="355263" cy="355263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90000">
                  <a:srgbClr val="9B83C1"/>
                </a:gs>
                <a:gs pos="100000">
                  <a:srgbClr val="8A72B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3585021" y="2026114"/>
              <a:ext cx="1428456" cy="2599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 txBox="1"/>
            <p:nvPr/>
          </p:nvSpPr>
          <p:spPr>
            <a:xfrm>
              <a:off x="3585021" y="2026114"/>
              <a:ext cx="1428456" cy="2599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88225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Lawsuits require legal “causes of action” – laws that the company violates</a:t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4784036" y="1297083"/>
              <a:ext cx="458882" cy="458882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90000">
                  <a:srgbClr val="9B83C1"/>
                </a:gs>
                <a:gs pos="100000">
                  <a:srgbClr val="8A72B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013478" y="1526524"/>
              <a:ext cx="1480266" cy="3099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 txBox="1"/>
            <p:nvPr/>
          </p:nvSpPr>
          <p:spPr>
            <a:xfrm>
              <a:off x="5013478" y="1526524"/>
              <a:ext cx="1480266" cy="3099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4315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If they don’t already exist, legislatures and courts need to create those laws</a:t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201391" y="928867"/>
              <a:ext cx="584705" cy="584705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90000">
                  <a:srgbClr val="9B83C1"/>
                </a:gs>
                <a:gs pos="100000">
                  <a:srgbClr val="8A72B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493744" y="1221219"/>
              <a:ext cx="1480266" cy="3404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 txBox="1"/>
            <p:nvPr/>
          </p:nvSpPr>
          <p:spPr>
            <a:xfrm>
              <a:off x="6493744" y="1221219"/>
              <a:ext cx="1480266" cy="3404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30980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Legislatures need to know what problems are most lacking in causes of action</a:t>
              </a:r>
              <a:endParaRPr/>
            </a:p>
          </p:txBody>
        </p:sp>
      </p:grpSp>
      <p:sp>
        <p:nvSpPr>
          <p:cNvPr id="193" name="Google Shape;193;p6"/>
          <p:cNvSpPr txBox="1"/>
          <p:nvPr/>
        </p:nvSpPr>
        <p:spPr>
          <a:xfrm>
            <a:off x="8466757" y="1678914"/>
            <a:ext cx="348204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Goal: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Quantify the problem,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Identify biggest gaps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Methodology</a:t>
            </a:r>
            <a:endParaRPr/>
          </a:p>
        </p:txBody>
      </p:sp>
      <p:grpSp>
        <p:nvGrpSpPr>
          <p:cNvPr id="199" name="Google Shape;199;p7"/>
          <p:cNvGrpSpPr/>
          <p:nvPr/>
        </p:nvGrpSpPr>
        <p:grpSpPr>
          <a:xfrm>
            <a:off x="1177222" y="2058034"/>
            <a:ext cx="9804218" cy="4037465"/>
            <a:chOff x="34222" y="634"/>
            <a:chExt cx="9804218" cy="4037465"/>
          </a:xfrm>
        </p:grpSpPr>
        <p:sp>
          <p:nvSpPr>
            <p:cNvPr id="200" name="Google Shape;200;p7"/>
            <p:cNvSpPr/>
            <p:nvPr/>
          </p:nvSpPr>
          <p:spPr>
            <a:xfrm>
              <a:off x="7562339" y="472198"/>
              <a:ext cx="2276101" cy="2276217"/>
            </a:xfrm>
            <a:prstGeom prst="ellipse">
              <a:avLst/>
            </a:prstGeom>
            <a:gradFill>
              <a:gsLst>
                <a:gs pos="0">
                  <a:srgbClr val="F2A346"/>
                </a:gs>
                <a:gs pos="90000">
                  <a:srgbClr val="F6A341"/>
                </a:gs>
                <a:gs pos="100000">
                  <a:srgbClr val="E9942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7638469" y="555712"/>
              <a:ext cx="2124816" cy="2124443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cap="flat" cmpd="sng" w="10000">
              <a:solidFill>
                <a:srgbClr val="F2A3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 txBox="1"/>
            <p:nvPr/>
          </p:nvSpPr>
          <p:spPr>
            <a:xfrm>
              <a:off x="7942014" y="859261"/>
              <a:ext cx="1517726" cy="1517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21575" spcFirstLastPara="1" rIns="21575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orbel"/>
                <a:buNone/>
              </a:pPr>
              <a:r>
                <a:rPr b="1" lang="en-US" sz="17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Normalized word count</a:t>
              </a:r>
              <a:r>
                <a:rPr lang="en-US" sz="17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by total words per industry</a:t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 rot="2700000">
              <a:off x="5200328" y="472038"/>
              <a:ext cx="2276138" cy="2276138"/>
            </a:xfrm>
            <a:prstGeom prst="teardrop">
              <a:avLst>
                <a:gd fmla="val 100000" name="adj"/>
              </a:avLst>
            </a:prstGeom>
            <a:gradFill>
              <a:gsLst>
                <a:gs pos="0">
                  <a:srgbClr val="EDAA3C"/>
                </a:gs>
                <a:gs pos="90000">
                  <a:srgbClr val="F1AB37"/>
                </a:gs>
                <a:gs pos="100000">
                  <a:srgbClr val="E69C25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5286238" y="548086"/>
              <a:ext cx="2124816" cy="2124443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cap="flat" cmpd="sng" w="10000">
              <a:solidFill>
                <a:srgbClr val="EDAA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7"/>
            <p:cNvSpPr txBox="1"/>
            <p:nvPr/>
          </p:nvSpPr>
          <p:spPr>
            <a:xfrm>
              <a:off x="5589783" y="851635"/>
              <a:ext cx="1517726" cy="1517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21575" spcFirstLastPara="1" rIns="21575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orbel"/>
                <a:buNone/>
              </a:pPr>
              <a:r>
                <a:rPr b="1" lang="en-US" sz="17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Counted frequency of ESG terms</a:t>
              </a:r>
              <a:r>
                <a:rPr lang="en-US" sz="17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in FTC docs</a:t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5286238" y="2790354"/>
              <a:ext cx="2124816" cy="12477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 rot="2700000">
              <a:off x="2857857" y="472038"/>
              <a:ext cx="2276138" cy="2276138"/>
            </a:xfrm>
            <a:prstGeom prst="teardrop">
              <a:avLst>
                <a:gd fmla="val 100000" name="adj"/>
              </a:avLst>
            </a:prstGeom>
            <a:gradFill>
              <a:gsLst>
                <a:gs pos="0">
                  <a:srgbClr val="E9B132"/>
                </a:gs>
                <a:gs pos="90000">
                  <a:srgbClr val="EDB22D"/>
                </a:gs>
                <a:gs pos="100000">
                  <a:srgbClr val="E2A51C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2934006" y="548086"/>
              <a:ext cx="2124816" cy="2124443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cap="flat" cmpd="sng" w="10000">
              <a:solidFill>
                <a:srgbClr val="E9B13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 txBox="1"/>
            <p:nvPr/>
          </p:nvSpPr>
          <p:spPr>
            <a:xfrm>
              <a:off x="3237551" y="851635"/>
              <a:ext cx="1517726" cy="1517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21575" spcFirstLastPara="1" rIns="21575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orbel"/>
                <a:buNone/>
              </a:pPr>
              <a:r>
                <a:rPr lang="en-US" sz="17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Identified </a:t>
              </a:r>
              <a:r>
                <a:rPr b="1" lang="en-US" sz="17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Environmental, Social, and Governance (ESG) problems</a:t>
              </a:r>
              <a:endParaRPr b="1"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2934006" y="2790354"/>
              <a:ext cx="2124816" cy="12477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7"/>
            <p:cNvSpPr txBox="1"/>
            <p:nvPr/>
          </p:nvSpPr>
          <p:spPr>
            <a:xfrm>
              <a:off x="2934006" y="2790354"/>
              <a:ext cx="2124816" cy="12477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4750" lIns="64750" spcFirstLastPara="1" rIns="64750" wrap="square" tIns="647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orbel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See Appendix 1</a:t>
              </a: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 rot="2700000">
              <a:off x="505626" y="472038"/>
              <a:ext cx="2276138" cy="2276138"/>
            </a:xfrm>
            <a:prstGeom prst="teardrop">
              <a:avLst>
                <a:gd fmla="val 100000" name="adj"/>
              </a:avLst>
            </a:prstGeom>
            <a:gradFill>
              <a:gsLst>
                <a:gs pos="0">
                  <a:srgbClr val="E5BB28"/>
                </a:gs>
                <a:gs pos="90000">
                  <a:srgbClr val="E9BD23"/>
                </a:gs>
                <a:gs pos="100000">
                  <a:srgbClr val="DFB11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581775" y="548086"/>
              <a:ext cx="2124816" cy="2124443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cap="flat" cmpd="sng" w="10000">
              <a:solidFill>
                <a:srgbClr val="E5BB2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7"/>
            <p:cNvSpPr txBox="1"/>
            <p:nvPr/>
          </p:nvSpPr>
          <p:spPr>
            <a:xfrm>
              <a:off x="885320" y="851635"/>
              <a:ext cx="1517726" cy="1517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21575" spcFirstLastPara="1" rIns="21575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orbel"/>
                <a:buNone/>
              </a:pPr>
              <a:r>
                <a:rPr b="1" lang="en-US" sz="17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Acquired documents </a:t>
              </a:r>
              <a:r>
                <a:rPr lang="en-US" sz="17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from the Federal Trade Commission </a:t>
              </a: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581775" y="2790354"/>
              <a:ext cx="2124816" cy="12477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7"/>
            <p:cNvSpPr txBox="1"/>
            <p:nvPr/>
          </p:nvSpPr>
          <p:spPr>
            <a:xfrm>
              <a:off x="581775" y="2790354"/>
              <a:ext cx="2124816" cy="12477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4750" lIns="64750" spcFirstLastPara="1" rIns="64750" wrap="square" tIns="647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orbel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Largest regulator of tech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d17552dd7_1_56"/>
          <p:cNvSpPr txBox="1"/>
          <p:nvPr/>
        </p:nvSpPr>
        <p:spPr>
          <a:xfrm>
            <a:off x="1115175" y="5152554"/>
            <a:ext cx="21249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4750" lIns="64750" spcFirstLastPara="1" rIns="64750" wrap="square" tIns="64750">
            <a:noAutofit/>
          </a:bodyPr>
          <a:lstStyle/>
          <a:p>
            <a:pPr indent="-114300" lvl="1" marL="114300" marR="0" rtl="0" algn="l">
              <a:lnSpc>
                <a:spcPct val="9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rbel"/>
              <a:buChar char="•"/>
            </a:pPr>
            <a:r>
              <a:rPr lang="en-US"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Over 4,500 documents</a:t>
            </a:r>
            <a:endParaRPr/>
          </a:p>
        </p:txBody>
      </p:sp>
      <p:sp>
        <p:nvSpPr>
          <p:cNvPr id="222" name="Google Shape;222;g22d17552dd7_1_56"/>
          <p:cNvSpPr txBox="1"/>
          <p:nvPr>
            <p:ph type="title"/>
          </p:nvPr>
        </p:nvSpPr>
        <p:spPr>
          <a:xfrm>
            <a:off x="1143000" y="609600"/>
            <a:ext cx="44847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Data Gathered</a:t>
            </a:r>
            <a:endParaRPr/>
          </a:p>
        </p:txBody>
      </p:sp>
      <p:pic>
        <p:nvPicPr>
          <p:cNvPr id="223" name="Google Shape;223;g22d17552dd7_1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00" y="2403475"/>
            <a:ext cx="2881599" cy="27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22d17552dd7_1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4325" y="2444850"/>
            <a:ext cx="3592899" cy="258490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22d17552dd7_1_56"/>
          <p:cNvSpPr txBox="1"/>
          <p:nvPr>
            <p:ph type="title"/>
          </p:nvPr>
        </p:nvSpPr>
        <p:spPr>
          <a:xfrm>
            <a:off x="630175" y="1813500"/>
            <a:ext cx="24771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b="1" lang="en-US" sz="2500">
                <a:solidFill>
                  <a:schemeClr val="dk1"/>
                </a:solidFill>
              </a:rPr>
              <a:t>Download PDFs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226" name="Google Shape;226;g22d17552dd7_1_56"/>
          <p:cNvSpPr txBox="1"/>
          <p:nvPr>
            <p:ph type="title"/>
          </p:nvPr>
        </p:nvSpPr>
        <p:spPr>
          <a:xfrm>
            <a:off x="3949900" y="1813500"/>
            <a:ext cx="30267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b="1" lang="en-US" sz="2500">
                <a:solidFill>
                  <a:schemeClr val="dk1"/>
                </a:solidFill>
              </a:rPr>
              <a:t>Word Counts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227" name="Google Shape;227;g22d17552dd7_1_56"/>
          <p:cNvSpPr txBox="1"/>
          <p:nvPr>
            <p:ph type="title"/>
          </p:nvPr>
        </p:nvSpPr>
        <p:spPr>
          <a:xfrm>
            <a:off x="8150000" y="1813500"/>
            <a:ext cx="30267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b="1" lang="en-US" sz="2500">
                <a:solidFill>
                  <a:schemeClr val="dk1"/>
                </a:solidFill>
              </a:rPr>
              <a:t>Context of Use</a:t>
            </a:r>
            <a:endParaRPr b="1" sz="2500">
              <a:solidFill>
                <a:schemeClr val="dk1"/>
              </a:solidFill>
            </a:endParaRPr>
          </a:p>
        </p:txBody>
      </p:sp>
      <p:pic>
        <p:nvPicPr>
          <p:cNvPr id="228" name="Google Shape;228;g22d17552dd7_1_56"/>
          <p:cNvPicPr preferRelativeResize="0"/>
          <p:nvPr/>
        </p:nvPicPr>
        <p:blipFill rotWithShape="1">
          <a:blip r:embed="rId5">
            <a:alphaModFix/>
          </a:blip>
          <a:srcRect b="0" l="40901" r="0" t="0"/>
          <a:stretch/>
        </p:blipFill>
        <p:spPr>
          <a:xfrm>
            <a:off x="8143125" y="2403477"/>
            <a:ext cx="3408898" cy="2710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22d17552dd7_1_56"/>
          <p:cNvSpPr txBox="1"/>
          <p:nvPr/>
        </p:nvSpPr>
        <p:spPr>
          <a:xfrm>
            <a:off x="4240925" y="5152554"/>
            <a:ext cx="21249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4750" lIns="64750" spcFirstLastPara="1" rIns="64750" wrap="square" tIns="64750">
            <a:noAutofit/>
          </a:bodyPr>
          <a:lstStyle/>
          <a:p>
            <a:pPr indent="-114300" lvl="1" marL="114300" marR="0" rtl="0" algn="l">
              <a:lnSpc>
                <a:spcPct val="9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rbel"/>
              <a:buChar char="•"/>
            </a:pPr>
            <a:r>
              <a:rPr lang="en-US"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Analyzed </a:t>
            </a:r>
            <a:r>
              <a:rPr lang="en-US"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29 million words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Most frequently used terms</a:t>
            </a:r>
            <a:endParaRPr/>
          </a:p>
        </p:txBody>
      </p:sp>
      <p:graphicFrame>
        <p:nvGraphicFramePr>
          <p:cNvPr id="236" name="Google Shape;236;p10"/>
          <p:cNvGraphicFramePr/>
          <p:nvPr/>
        </p:nvGraphicFramePr>
        <p:xfrm>
          <a:off x="302342" y="1555955"/>
          <a:ext cx="11629103" cy="4977580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237" name="Google Shape;237;p10"/>
          <p:cNvSpPr/>
          <p:nvPr/>
        </p:nvSpPr>
        <p:spPr>
          <a:xfrm>
            <a:off x="663388" y="4225365"/>
            <a:ext cx="1069788" cy="666676"/>
          </a:xfrm>
          <a:prstGeom prst="ellipse">
            <a:avLst/>
          </a:prstGeom>
          <a:noFill/>
          <a:ln cap="flat" cmpd="sng" w="19050">
            <a:solidFill>
              <a:srgbClr val="4E74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8" name="Google Shape;238;p10"/>
          <p:cNvSpPr/>
          <p:nvPr/>
        </p:nvSpPr>
        <p:spPr>
          <a:xfrm rot="-2579649">
            <a:off x="8990365" y="4387581"/>
            <a:ext cx="1421683" cy="692189"/>
          </a:xfrm>
          <a:prstGeom prst="ellipse">
            <a:avLst/>
          </a:prstGeom>
          <a:noFill/>
          <a:ln cap="flat" cmpd="sng" w="19050">
            <a:solidFill>
              <a:srgbClr val="7153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9" name="Google Shape;239;p10"/>
          <p:cNvSpPr/>
          <p:nvPr/>
        </p:nvSpPr>
        <p:spPr>
          <a:xfrm rot="-2514538">
            <a:off x="8633025" y="4441664"/>
            <a:ext cx="1069788" cy="404861"/>
          </a:xfrm>
          <a:prstGeom prst="ellipse">
            <a:avLst/>
          </a:prstGeom>
          <a:noFill/>
          <a:ln cap="flat" cmpd="sng" w="19050">
            <a:solidFill>
              <a:srgbClr val="B554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0" name="Google Shape;240;p10"/>
          <p:cNvSpPr/>
          <p:nvPr/>
        </p:nvSpPr>
        <p:spPr>
          <a:xfrm rot="-2452477">
            <a:off x="3958141" y="4539394"/>
            <a:ext cx="1406129" cy="466321"/>
          </a:xfrm>
          <a:prstGeom prst="ellipse">
            <a:avLst/>
          </a:prstGeom>
          <a:noFill/>
          <a:ln cap="flat" cmpd="sng" w="19050">
            <a:solidFill>
              <a:srgbClr val="B554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1" name="Google Shape;241;p10"/>
          <p:cNvSpPr/>
          <p:nvPr/>
        </p:nvSpPr>
        <p:spPr>
          <a:xfrm rot="-2579649">
            <a:off x="7095644" y="4477138"/>
            <a:ext cx="1421683" cy="314804"/>
          </a:xfrm>
          <a:prstGeom prst="ellipse">
            <a:avLst/>
          </a:prstGeom>
          <a:noFill/>
          <a:ln cap="flat" cmpd="sng" w="19050">
            <a:solidFill>
              <a:srgbClr val="7153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2" name="Google Shape;242;p10"/>
          <p:cNvSpPr/>
          <p:nvPr/>
        </p:nvSpPr>
        <p:spPr>
          <a:xfrm rot="-2514538">
            <a:off x="9887918" y="4332218"/>
            <a:ext cx="1541808" cy="725475"/>
          </a:xfrm>
          <a:prstGeom prst="ellipse">
            <a:avLst/>
          </a:prstGeom>
          <a:noFill/>
          <a:ln cap="flat" cmpd="sng" w="19050">
            <a:solidFill>
              <a:srgbClr val="B554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is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2023-04-05T22:48:46Z</dcterms:created>
  <dc:creator>Brisuda, Cilka</dc:creator>
</cp:coreProperties>
</file>