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325" r:id="rId2"/>
    <p:sldId id="257" r:id="rId3"/>
    <p:sldId id="258" r:id="rId4"/>
    <p:sldId id="259" r:id="rId5"/>
    <p:sldId id="329" r:id="rId6"/>
    <p:sldId id="330" r:id="rId7"/>
    <p:sldId id="328" r:id="rId8"/>
    <p:sldId id="263" r:id="rId9"/>
    <p:sldId id="264" r:id="rId10"/>
    <p:sldId id="326" r:id="rId11"/>
    <p:sldId id="265" r:id="rId12"/>
    <p:sldId id="266" r:id="rId13"/>
  </p:sldIdLst>
  <p:sldSz cx="9144000" cy="5143500" type="screen16x9"/>
  <p:notesSz cx="6858000" cy="9144000"/>
  <p:embeddedFontLst>
    <p:embeddedFont>
      <p:font typeface="Baskerville Old Face" panose="02020602080505020303" pitchFamily="18" charset="0"/>
      <p:regular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D616C5-94A6-4B16-8F7D-7BCE81EAF7C3}">
  <a:tblStyle styleId="{4FD616C5-94A6-4B16-8F7D-7BCE81EAF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78365ad0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78365ad0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e7bb1362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e7bb1362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e7bb1362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e7bb1362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78365ad0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78365ad0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e78365ad0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e78365ad0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1B277A7-5A67-4145-0697-7193FBBE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e7bb13626_0_15:notes">
            <a:extLst>
              <a:ext uri="{FF2B5EF4-FFF2-40B4-BE49-F238E27FC236}">
                <a16:creationId xmlns:a16="http://schemas.microsoft.com/office/drawing/2014/main" id="{E2B60336-14A5-7D19-9995-2BE063A45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e7bb13626_0_15:notes">
            <a:extLst>
              <a:ext uri="{FF2B5EF4-FFF2-40B4-BE49-F238E27FC236}">
                <a16:creationId xmlns:a16="http://schemas.microsoft.com/office/drawing/2014/main" id="{C4BC39DC-C9B0-AF55-6060-7671CDCD4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79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DBEACFDE-CC7E-025E-F112-B2F997D4C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e7bb13626_0_15:notes">
            <a:extLst>
              <a:ext uri="{FF2B5EF4-FFF2-40B4-BE49-F238E27FC236}">
                <a16:creationId xmlns:a16="http://schemas.microsoft.com/office/drawing/2014/main" id="{459BA0C1-1BE9-C40A-00CB-A02FE785D3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e7bb13626_0_15:notes">
            <a:extLst>
              <a:ext uri="{FF2B5EF4-FFF2-40B4-BE49-F238E27FC236}">
                <a16:creationId xmlns:a16="http://schemas.microsoft.com/office/drawing/2014/main" id="{3CBD8E69-0A1C-0DF5-E3A5-A965F0923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95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e7bb136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e7bb136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03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e7bb1362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e7bb1362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7bb1362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7bb1362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7bb1362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7bb1362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79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228600" y="200026"/>
            <a:ext cx="8686800" cy="4743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33138"/>
            <a:ext cx="6858000" cy="267462"/>
          </a:xfrm>
        </p:spPr>
        <p:txBody>
          <a:bodyPr/>
          <a:lstStyle>
            <a:lvl1pPr marL="0" indent="0" algn="ct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43075" y="569214"/>
            <a:ext cx="5657850" cy="37719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31720"/>
            <a:ext cx="7886700" cy="480060"/>
          </a:xfrm>
        </p:spPr>
        <p:txBody>
          <a:bodyPr anchor="ctr"/>
          <a:lstStyle>
            <a:lvl1pPr algn="ctr">
              <a:defRPr sz="4500" spc="2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4418410" y="4221166"/>
            <a:ext cx="307181" cy="66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809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83" y="1378666"/>
            <a:ext cx="7937834" cy="7142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Paddy Tracking and Procurement System</a:t>
            </a:r>
            <a:endParaRPr lang="en-US" sz="3600" dirty="0">
              <a:solidFill>
                <a:schemeClr val="accent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174" y="2352006"/>
            <a:ext cx="7988877" cy="225586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5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Internal guide:                                                                                         Presented by: </a:t>
            </a:r>
          </a:p>
          <a:p>
            <a:pPr algn="l"/>
            <a:r>
              <a:rPr lang="en-IN" sz="13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Dr M. KUMARA SWAMY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</a:p>
          <a:p>
            <a:pPr algn="l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500" dirty="0">
                <a:solidFill>
                  <a:srgbClr val="0070C0"/>
                </a:solidFill>
                <a:latin typeface="+mj-lt"/>
              </a:rPr>
              <a:t>                                 </a:t>
            </a:r>
            <a:r>
              <a:rPr lang="en-IN" sz="15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Computer science and engineering </a:t>
            </a:r>
            <a:br>
              <a:rPr lang="en-IN" sz="1500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IN" sz="15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                               (</a:t>
            </a:r>
            <a:r>
              <a:rPr lang="en-IN" sz="1200" dirty="0">
                <a:solidFill>
                  <a:srgbClr val="0070C0"/>
                </a:solidFill>
                <a:latin typeface="Baskerville Old Face" panose="02020602080505020303" pitchFamily="18" charset="0"/>
              </a:rPr>
              <a:t>ARTIFICIAL INTELLIGENCE AND MACHINE LEARNING)</a:t>
            </a:r>
            <a:br>
              <a:rPr lang="en-IN" sz="1500" dirty="0">
                <a:latin typeface="Baskerville Old Face" panose="02020602080505020303" pitchFamily="18" charset="0"/>
              </a:rPr>
            </a:br>
            <a:endParaRPr lang="en-IN" sz="1500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DA823-41A6-40BC-EFF7-5A43E006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02" y="226443"/>
            <a:ext cx="1010779" cy="1010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37BC3F-C5DB-E72E-6F85-D8AF5B76F793}"/>
              </a:ext>
            </a:extLst>
          </p:cNvPr>
          <p:cNvSpPr txBox="1"/>
          <p:nvPr/>
        </p:nvSpPr>
        <p:spPr>
          <a:xfrm>
            <a:off x="2539110" y="535625"/>
            <a:ext cx="44483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 ENGINEERING COLLEGE</a:t>
            </a:r>
            <a:endParaRPr lang="en-IN" sz="2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D9408-64DE-5E2D-E9F6-F609E92916E4}"/>
              </a:ext>
            </a:extLst>
          </p:cNvPr>
          <p:cNvSpPr txBox="1"/>
          <p:nvPr/>
        </p:nvSpPr>
        <p:spPr>
          <a:xfrm>
            <a:off x="4989378" y="2707594"/>
            <a:ext cx="245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BENNY - 228R1A66D6</a:t>
            </a:r>
          </a:p>
          <a:p>
            <a:pPr algn="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HARSHINI - 228R1A66E3</a:t>
            </a:r>
          </a:p>
          <a:p>
            <a:pPr algn="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NIQUITH - 228R1A66F4</a:t>
            </a:r>
          </a:p>
          <a:p>
            <a:pPr algn="r"/>
            <a:r>
              <a:rPr lang="pt-B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HARSHINI - 228R1A66H4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7650" y="602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640" dirty="0"/>
              <a:t>BLOCK DIAGRAM</a:t>
            </a:r>
            <a:endParaRPr sz="264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B132D-F755-D78D-CDF5-C1EA034CF8A4}"/>
              </a:ext>
            </a:extLst>
          </p:cNvPr>
          <p:cNvSpPr txBox="1"/>
          <p:nvPr/>
        </p:nvSpPr>
        <p:spPr>
          <a:xfrm>
            <a:off x="2004576" y="4615860"/>
            <a:ext cx="1503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Farmer Access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65CC7-CB66-F1C0-BDBF-ADF2FE80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5" y="1602672"/>
            <a:ext cx="1047104" cy="1047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CFA509-11CA-0CC0-A3DC-A1ECDBD6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436" y="1550664"/>
            <a:ext cx="1276064" cy="1276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385E3E-D66A-A409-E251-3E8A3DE94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114" y="1550664"/>
            <a:ext cx="1338370" cy="1338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0215F5-240D-5781-7235-BA8206600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095" y="1672557"/>
            <a:ext cx="1218058" cy="12180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03ED3A-3F81-BBEC-91BD-FE009A45E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2148" y="3317232"/>
            <a:ext cx="1503373" cy="15033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5512CB-9EFF-55B2-2EA0-0C7EA4A36A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0442" y="3342423"/>
            <a:ext cx="1199077" cy="11990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B032530-1096-F345-F368-CEAB6BA463CC}"/>
              </a:ext>
            </a:extLst>
          </p:cNvPr>
          <p:cNvSpPr txBox="1"/>
          <p:nvPr/>
        </p:nvSpPr>
        <p:spPr>
          <a:xfrm>
            <a:off x="192505" y="2833007"/>
            <a:ext cx="194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Satellite Data Collection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57C959-E269-0526-B66D-EFA70DCC3BBE}"/>
              </a:ext>
            </a:extLst>
          </p:cNvPr>
          <p:cNvSpPr txBox="1"/>
          <p:nvPr/>
        </p:nvSpPr>
        <p:spPr>
          <a:xfrm>
            <a:off x="2294931" y="2840403"/>
            <a:ext cx="224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Data Processing &amp; Analysis</a:t>
            </a:r>
            <a:endParaRPr lang="en-IN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133359-3D31-083E-B2FF-B598539F32D9}"/>
              </a:ext>
            </a:extLst>
          </p:cNvPr>
          <p:cNvSpPr txBox="1"/>
          <p:nvPr/>
        </p:nvSpPr>
        <p:spPr>
          <a:xfrm>
            <a:off x="4625303" y="2893168"/>
            <a:ext cx="194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Farmer Data Integration</a:t>
            </a:r>
            <a:endParaRPr lang="en-IN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39AE2-8F5F-1B32-8284-8B60A5AACC8C}"/>
              </a:ext>
            </a:extLst>
          </p:cNvPr>
          <p:cNvSpPr txBox="1"/>
          <p:nvPr/>
        </p:nvSpPr>
        <p:spPr>
          <a:xfrm>
            <a:off x="7487625" y="2870857"/>
            <a:ext cx="1242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OPMS</a:t>
            </a:r>
            <a:endParaRPr lang="en-IN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D1D372-38F0-E1F3-F034-7DDB92F374F4}"/>
              </a:ext>
            </a:extLst>
          </p:cNvPr>
          <p:cNvSpPr txBox="1"/>
          <p:nvPr/>
        </p:nvSpPr>
        <p:spPr>
          <a:xfrm>
            <a:off x="4920080" y="4682717"/>
            <a:ext cx="194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Fake Paddy Detection</a:t>
            </a:r>
            <a:endParaRPr lang="en-IN" sz="12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1EF190-DE99-F4A6-A131-7EC527E1FECC}"/>
              </a:ext>
            </a:extLst>
          </p:cNvPr>
          <p:cNvCxnSpPr/>
          <p:nvPr/>
        </p:nvCxnSpPr>
        <p:spPr>
          <a:xfrm>
            <a:off x="1684421" y="2145059"/>
            <a:ext cx="68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87F270-AF8B-810E-152D-8D2CF7ACE50B}"/>
              </a:ext>
            </a:extLst>
          </p:cNvPr>
          <p:cNvCxnSpPr/>
          <p:nvPr/>
        </p:nvCxnSpPr>
        <p:spPr>
          <a:xfrm>
            <a:off x="4091886" y="2201208"/>
            <a:ext cx="68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8C0E70-EBAC-29EF-2B54-1EDB3ACBDE7C}"/>
              </a:ext>
            </a:extLst>
          </p:cNvPr>
          <p:cNvCxnSpPr/>
          <p:nvPr/>
        </p:nvCxnSpPr>
        <p:spPr>
          <a:xfrm>
            <a:off x="6313716" y="2229858"/>
            <a:ext cx="680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837E17-3B99-8A31-EC29-CF5F4572A272}"/>
              </a:ext>
            </a:extLst>
          </p:cNvPr>
          <p:cNvCxnSpPr>
            <a:cxnSpLocks/>
          </p:cNvCxnSpPr>
          <p:nvPr/>
        </p:nvCxnSpPr>
        <p:spPr>
          <a:xfrm flipH="1">
            <a:off x="3703594" y="4197309"/>
            <a:ext cx="699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054D03-BDA2-CF20-3CE5-D3686AD8AE22}"/>
              </a:ext>
            </a:extLst>
          </p:cNvPr>
          <p:cNvCxnSpPr/>
          <p:nvPr/>
        </p:nvCxnSpPr>
        <p:spPr>
          <a:xfrm rot="10800000" flipV="1">
            <a:off x="6139544" y="3270969"/>
            <a:ext cx="1646581" cy="957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1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574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640"/>
              <a:t> Advantages</a:t>
            </a:r>
            <a:endParaRPr sz="2640"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1400625"/>
            <a:ext cx="7688700" cy="3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Cultivation Management: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satellite monitoring ensures accurate tracking of paddy growth and types.</a:t>
            </a:r>
          </a:p>
          <a:p>
            <a:pPr marL="171450" indent="-171450">
              <a:lnSpc>
                <a:spcPct val="100000"/>
              </a:lnSpc>
            </a:pP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Decision Making: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Satellite and sensor data enable informed decisions for better crop management and timely intervention.</a:t>
            </a:r>
          </a:p>
          <a:p>
            <a:pPr marL="171450" indent="-171450">
              <a:lnSpc>
                <a:spcPct val="100000"/>
              </a:lnSpc>
            </a:pP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Procurement Process: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Streamlines the token issuance and procurement system, reducing delays and errors.</a:t>
            </a:r>
          </a:p>
          <a:p>
            <a:pPr marL="171450" indent="-171450">
              <a:lnSpc>
                <a:spcPct val="100000"/>
              </a:lnSpc>
            </a:pP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Assurance: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Fake paddy detection using anomaly detection and drone inspections ensures only quality paddy is procured.</a:t>
            </a:r>
          </a:p>
          <a:p>
            <a:pPr marL="171450" indent="-171450">
              <a:lnSpc>
                <a:spcPct val="100000"/>
              </a:lnSpc>
            </a:pP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Farmer Accessibility: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and web interfaces allow farmers easy access to procurement updates and token status.</a:t>
            </a:r>
            <a:endParaRPr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665950" y="538500"/>
            <a:ext cx="76887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4736"/>
              <a:buFont typeface="Arial"/>
              <a:buNone/>
            </a:pPr>
            <a:r>
              <a:rPr lang="en" sz="2850" dirty="0"/>
              <a:t>Software Requirements</a:t>
            </a:r>
            <a:endParaRPr sz="28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1318975"/>
            <a:ext cx="76887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Satellite Data Processing: 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Earth Engine, QGIS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Learning: 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TensorFlow, </a:t>
            </a:r>
            <a:r>
              <a:rPr lang="en-IN" sz="1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Scikit-learn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Database: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MongoDB, Firebase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Development: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React, Node.js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App: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Flutter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59050"/>
            <a:ext cx="7688700" cy="26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Abstract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Introduction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Literature Survey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Existing Systems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Existing Systems with Limitations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Proposed System</a:t>
            </a:r>
          </a:p>
          <a:p>
            <a:pPr indent="-336550">
              <a:buSzPts val="1700"/>
              <a:buFont typeface="Lato"/>
              <a:buAutoNum type="arabicPeriod"/>
            </a:pPr>
            <a:r>
              <a:rPr lang="en-US" sz="1700" dirty="0"/>
              <a:t>Block diagram of the Proposed System</a:t>
            </a:r>
            <a:endParaRPr lang="en" sz="170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Advantages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dirty="0"/>
              <a:t>Software requirements</a:t>
            </a:r>
            <a:endParaRPr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8987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391362"/>
            <a:ext cx="7688700" cy="2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b="1" dirty="0"/>
              <a:t>Precision Agriculture:</a:t>
            </a:r>
            <a:r>
              <a:rPr lang="en-IN" dirty="0"/>
              <a:t> Leveraging satellite imagery (Sentinel-2, Landsat-8), NDVI/EVI analysis, and machine learning models to identify paddy cultivation areas, differentiate paddy types, and monitor growth stages in real-time.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b="1" dirty="0"/>
              <a:t>Efficient Procurement:</a:t>
            </a:r>
            <a:r>
              <a:rPr lang="en-US" dirty="0"/>
              <a:t> Integration with an Online Procurement Management System (OPMS) to automate token issuance post-harvest, ensuring transparency and providing farmers with mobile/SMS access for seamless operations.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b="1" dirty="0"/>
              <a:t>Fraud Prevention: </a:t>
            </a:r>
            <a:r>
              <a:rPr lang="en-US" dirty="0"/>
              <a:t>Detection of fake or substandard paddy using anomaly detection algorithms, drone inspections, and quality testing at procurement centers to ensure high-quality, authentic paddy reaches the system.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00239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826349"/>
            <a:ext cx="7857660" cy="2601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r>
              <a:rPr lang="en-US" dirty="0"/>
              <a:t>The </a:t>
            </a:r>
            <a:r>
              <a:rPr lang="en-US" b="1" dirty="0"/>
              <a:t>Smart Paddy Tracking and Procurement System</a:t>
            </a:r>
            <a:r>
              <a:rPr lang="en-US" dirty="0"/>
              <a:t> leverages satellite imagery and machine learning to improve paddy cultivation and procurement in Telangana. The system focuses on four main objectives: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Identifying Cultivated Areas</a:t>
            </a:r>
            <a:r>
              <a:rPr lang="en-US" dirty="0"/>
              <a:t> using satellite data and geospatial analysis.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Monitoring Growth Stages</a:t>
            </a:r>
            <a:r>
              <a:rPr lang="en-US" dirty="0"/>
              <a:t> through real-time satellite imagery.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OPMS Integration</a:t>
            </a:r>
            <a:r>
              <a:rPr lang="en-US" dirty="0"/>
              <a:t> for automated token issuance and transparent procurement.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Fake Paddy Detection</a:t>
            </a:r>
            <a:r>
              <a:rPr lang="en-US" dirty="0"/>
              <a:t> using anomaly detection to ensure quality.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This solution enhances efficiency, transparency, and authenticity in the paddy supply chain.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4BD3879-B154-B281-0D45-7F3F01635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>
            <a:extLst>
              <a:ext uri="{FF2B5EF4-FFF2-40B4-BE49-F238E27FC236}">
                <a16:creationId xmlns:a16="http://schemas.microsoft.com/office/drawing/2014/main" id="{4E73F4CB-7C22-EEDF-E85D-490280BDF6E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0575" y="493500"/>
            <a:ext cx="76881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 dirty="0"/>
              <a:t>Literature Survey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5E7A13-729C-4345-8F3C-480CAAC7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70442"/>
              </p:ext>
            </p:extLst>
          </p:nvPr>
        </p:nvGraphicFramePr>
        <p:xfrm>
          <a:off x="269036" y="1354411"/>
          <a:ext cx="8605927" cy="3901440"/>
        </p:xfrm>
        <a:graphic>
          <a:graphicData uri="http://schemas.openxmlformats.org/drawingml/2006/table">
            <a:tbl>
              <a:tblPr firstRow="1" bandRow="1">
                <a:tableStyleId>{4FD616C5-94A6-4B16-8F7D-7BCE81EAF7C3}</a:tableStyleId>
              </a:tblPr>
              <a:tblGrid>
                <a:gridCol w="834427">
                  <a:extLst>
                    <a:ext uri="{9D8B030D-6E8A-4147-A177-3AD203B41FA5}">
                      <a16:colId xmlns:a16="http://schemas.microsoft.com/office/drawing/2014/main" val="1434781924"/>
                    </a:ext>
                  </a:extLst>
                </a:gridCol>
                <a:gridCol w="2436149">
                  <a:extLst>
                    <a:ext uri="{9D8B030D-6E8A-4147-A177-3AD203B41FA5}">
                      <a16:colId xmlns:a16="http://schemas.microsoft.com/office/drawing/2014/main" val="2191525534"/>
                    </a:ext>
                  </a:extLst>
                </a:gridCol>
                <a:gridCol w="1635289">
                  <a:extLst>
                    <a:ext uri="{9D8B030D-6E8A-4147-A177-3AD203B41FA5}">
                      <a16:colId xmlns:a16="http://schemas.microsoft.com/office/drawing/2014/main" val="2089086332"/>
                    </a:ext>
                  </a:extLst>
                </a:gridCol>
                <a:gridCol w="1635289">
                  <a:extLst>
                    <a:ext uri="{9D8B030D-6E8A-4147-A177-3AD203B41FA5}">
                      <a16:colId xmlns:a16="http://schemas.microsoft.com/office/drawing/2014/main" val="995111303"/>
                    </a:ext>
                  </a:extLst>
                </a:gridCol>
                <a:gridCol w="2064773">
                  <a:extLst>
                    <a:ext uri="{9D8B030D-6E8A-4147-A177-3AD203B41FA5}">
                      <a16:colId xmlns:a16="http://schemas.microsoft.com/office/drawing/2014/main" val="2082492673"/>
                    </a:ext>
                  </a:extLst>
                </a:gridCol>
              </a:tblGrid>
              <a:tr h="168966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28921"/>
                  </a:ext>
                </a:extLst>
              </a:tr>
              <a:tr h="1115179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dk2"/>
                          </a:solidFill>
                        </a:rPr>
                        <a:t>Satellite-based Crop Monitoring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dk2"/>
                          </a:solidFill>
                        </a:rPr>
                        <a:t>Pettorelli</a:t>
                      </a:r>
                      <a:r>
                        <a:rPr lang="en-US" sz="1400" dirty="0">
                          <a:solidFill>
                            <a:schemeClr val="dk2"/>
                          </a:solidFill>
                        </a:rPr>
                        <a:t>, Gómez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2"/>
                          </a:solidFill>
                        </a:rPr>
                        <a:t>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2"/>
                          </a:solidFill>
                        </a:rPr>
                        <a:t>Satellite data (Sentinel-2, Landsat-8) using NDVI and EVI indices is effective for monitoring paddy cultivation and growth stages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00929"/>
                  </a:ext>
                </a:extLst>
              </a:tr>
              <a:tr h="1351732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dk2"/>
                          </a:solidFill>
                        </a:rPr>
                        <a:t>Machine Learning for Crop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2"/>
                          </a:solidFill>
                        </a:rPr>
                        <a:t>Zhang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2"/>
                          </a:solidFill>
                        </a:rPr>
                        <a:t>Machine learning models like Random Forests and CNN have been used for crop classification using spectral signatures, improving the identification of paddy types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1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8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1750D7E6-F4EE-56B5-3BFE-4D543D8AD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>
            <a:extLst>
              <a:ext uri="{FF2B5EF4-FFF2-40B4-BE49-F238E27FC236}">
                <a16:creationId xmlns:a16="http://schemas.microsoft.com/office/drawing/2014/main" id="{632E5A22-6425-0D4F-E4F6-B08F0645DC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0575" y="493500"/>
            <a:ext cx="76881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 dirty="0"/>
              <a:t>Literature Survey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22208C-323D-902D-7287-F3E75D9CC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025"/>
              </p:ext>
            </p:extLst>
          </p:nvPr>
        </p:nvGraphicFramePr>
        <p:xfrm>
          <a:off x="686699" y="1540042"/>
          <a:ext cx="7934788" cy="2529840"/>
        </p:xfrm>
        <a:graphic>
          <a:graphicData uri="http://schemas.openxmlformats.org/drawingml/2006/table">
            <a:tbl>
              <a:tblPr firstRow="1" bandRow="1">
                <a:tableStyleId>{4FD616C5-94A6-4B16-8F7D-7BCE81EAF7C3}</a:tableStyleId>
              </a:tblPr>
              <a:tblGrid>
                <a:gridCol w="769353">
                  <a:extLst>
                    <a:ext uri="{9D8B030D-6E8A-4147-A177-3AD203B41FA5}">
                      <a16:colId xmlns:a16="http://schemas.microsoft.com/office/drawing/2014/main" val="1434781924"/>
                    </a:ext>
                  </a:extLst>
                </a:gridCol>
                <a:gridCol w="2246165">
                  <a:extLst>
                    <a:ext uri="{9D8B030D-6E8A-4147-A177-3AD203B41FA5}">
                      <a16:colId xmlns:a16="http://schemas.microsoft.com/office/drawing/2014/main" val="2191525534"/>
                    </a:ext>
                  </a:extLst>
                </a:gridCol>
                <a:gridCol w="1507760">
                  <a:extLst>
                    <a:ext uri="{9D8B030D-6E8A-4147-A177-3AD203B41FA5}">
                      <a16:colId xmlns:a16="http://schemas.microsoft.com/office/drawing/2014/main" val="2089086332"/>
                    </a:ext>
                  </a:extLst>
                </a:gridCol>
                <a:gridCol w="1507760">
                  <a:extLst>
                    <a:ext uri="{9D8B030D-6E8A-4147-A177-3AD203B41FA5}">
                      <a16:colId xmlns:a16="http://schemas.microsoft.com/office/drawing/2014/main" val="995111303"/>
                    </a:ext>
                  </a:extLst>
                </a:gridCol>
                <a:gridCol w="1903750">
                  <a:extLst>
                    <a:ext uri="{9D8B030D-6E8A-4147-A177-3AD203B41FA5}">
                      <a16:colId xmlns:a16="http://schemas.microsoft.com/office/drawing/2014/main" val="2082492673"/>
                    </a:ext>
                  </a:extLst>
                </a:gridCol>
              </a:tblGrid>
              <a:tr h="168966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28921"/>
                  </a:ext>
                </a:extLst>
              </a:tr>
              <a:tr h="1351732">
                <a:tc>
                  <a:txBody>
                    <a:bodyPr/>
                    <a:lstStyle/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dk2"/>
                          </a:solidFill>
                        </a:rPr>
                        <a:t>Anomaly Detection &amp; Fake Crop Identification in Agricultural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2"/>
                          </a:solidFill>
                        </a:rPr>
                        <a:t>S. S. Barman, D. S. </a:t>
                      </a:r>
                      <a:r>
                        <a:rPr lang="en-US" sz="1400" dirty="0" err="1">
                          <a:solidFill>
                            <a:schemeClr val="dk2"/>
                          </a:solidFill>
                        </a:rPr>
                        <a:t>Gangopadhyay</a:t>
                      </a:r>
                      <a:r>
                        <a:rPr lang="en-US" sz="1400" dirty="0">
                          <a:solidFill>
                            <a:schemeClr val="dk2"/>
                          </a:solidFill>
                        </a:rPr>
                        <a:t>, and A. S. Ghosh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2"/>
                          </a:solidFill>
                        </a:rPr>
                        <a:t>This paper focuses on identifying irregularities in crop health using satellite data. In this we can reveal how these models detect crop stress indicating fake or substandard paddy.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26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620575" y="493500"/>
            <a:ext cx="76881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 dirty="0"/>
              <a:t>Existing Systems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729625" y="1337125"/>
            <a:ext cx="7688100" cy="3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e-NAM (National Agricultural Market):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platform connecting farmers and traders for agricultural trade.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PMFBY  (Pradhan Mantri </a:t>
            </a:r>
            <a:r>
              <a:rPr lang="en-US" sz="18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Fasal</a:t>
            </a: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Bima Yojana):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satellite imagery for crop damage assessment and insurance claims.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Geospatial Data Platforms :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crop growth stages using satellite imagery.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FCI Procurement Systems (Food Corporation of India):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 paddy procurement, storage, and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0109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557100" y="5657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Existing Systems With Limitations</a:t>
            </a:r>
            <a:endParaRPr sz="4533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3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 dirty="0"/>
              <a:t>e-NAM: Does not monitor crop growth stages or quality of paddy.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 dirty="0"/>
              <a:t>PMFBY: Focuses mainly on damage assessment, not real-time cultivation tracking or procurement.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 dirty="0"/>
              <a:t>Geospatial Data Platforms: Provide growth stage tracking but lack integration with procurement and quality control.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400" dirty="0"/>
              <a:t>FCI Procurement Systems: Handle procurement but do not verify the authenticity or quality of paddy.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7650" y="602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2640" dirty="0"/>
              <a:t>Proposed Systems</a:t>
            </a:r>
            <a:endParaRPr sz="2640"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7650" y="1421825"/>
            <a:ext cx="7688700" cy="3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Cultivation Identification: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satellite data and machine learning models to detect paddy cultivation areas and identify paddy types.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Stage Monitoring: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paddy growth stages using real-time satellite imagery, providing insights for timely intervention.</a:t>
            </a:r>
          </a:p>
          <a:p>
            <a:pPr marL="171450" indent="-171450">
              <a:lnSpc>
                <a:spcPct val="100000"/>
              </a:lnSpc>
            </a:pPr>
            <a:endParaRPr lang="en-US"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OPMS Integration: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procurement tokens post-harvest through an online system, linked to geo-tagged farmer land data.</a:t>
            </a:r>
          </a:p>
          <a:p>
            <a:pPr marL="171450" indent="-171450">
              <a:lnSpc>
                <a:spcPct val="100000"/>
              </a:lnSpc>
            </a:pPr>
            <a:endParaRPr lang="en-US"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>
              <a:lnSpc>
                <a:spcPct val="100000"/>
              </a:lnSpc>
            </a:pP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Fake Paddy Detection: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anomaly detection algorithms and drone inspections to identify substandard or fake paddy.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768</Words>
  <Application>Microsoft Office PowerPoint</Application>
  <PresentationFormat>On-screen Show (16:9)</PresentationFormat>
  <Paragraphs>108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Cambria</vt:lpstr>
      <vt:lpstr>Arial</vt:lpstr>
      <vt:lpstr>Raleway</vt:lpstr>
      <vt:lpstr>Lato</vt:lpstr>
      <vt:lpstr>Baskerville Old Face</vt:lpstr>
      <vt:lpstr>Streamline</vt:lpstr>
      <vt:lpstr>Paddy Tracking and Procurement System</vt:lpstr>
      <vt:lpstr>CONTENT</vt:lpstr>
      <vt:lpstr>Abstract</vt:lpstr>
      <vt:lpstr>Introduction</vt:lpstr>
      <vt:lpstr>Literature Survey</vt:lpstr>
      <vt:lpstr>Literature Survey</vt:lpstr>
      <vt:lpstr>Existing Systems</vt:lpstr>
      <vt:lpstr>Existing Systems With Limitations </vt:lpstr>
      <vt:lpstr>Proposed Systems</vt:lpstr>
      <vt:lpstr>BLOCK DIAGRAM</vt:lpstr>
      <vt:lpstr> Advantages</vt:lpstr>
      <vt:lpstr>Software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cadhesh benny</dc:creator>
  <cp:lastModifiedBy>cadhesh benny</cp:lastModifiedBy>
  <cp:revision>7</cp:revision>
  <dcterms:modified xsi:type="dcterms:W3CDTF">2025-01-08T06:22:03Z</dcterms:modified>
</cp:coreProperties>
</file>