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5"/>
  </p:notesMasterIdLst>
  <p:sldIdLst>
    <p:sldId id="257" r:id="rId5"/>
    <p:sldId id="287" r:id="rId6"/>
    <p:sldId id="258" r:id="rId7"/>
    <p:sldId id="259" r:id="rId8"/>
    <p:sldId id="289" r:id="rId9"/>
    <p:sldId id="261" r:id="rId10"/>
    <p:sldId id="263" r:id="rId11"/>
    <p:sldId id="264" r:id="rId12"/>
    <p:sldId id="265" r:id="rId13"/>
    <p:sldId id="266" r:id="rId14"/>
    <p:sldId id="267" r:id="rId15"/>
    <p:sldId id="285" r:id="rId16"/>
    <p:sldId id="271" r:id="rId17"/>
    <p:sldId id="272" r:id="rId18"/>
    <p:sldId id="273" r:id="rId19"/>
    <p:sldId id="268" r:id="rId20"/>
    <p:sldId id="283" r:id="rId21"/>
    <p:sldId id="280" r:id="rId22"/>
    <p:sldId id="281" r:id="rId23"/>
    <p:sldId id="269" r:id="rId24"/>
    <p:sldId id="284" r:id="rId25"/>
    <p:sldId id="270" r:id="rId26"/>
    <p:sldId id="278" r:id="rId27"/>
    <p:sldId id="274" r:id="rId28"/>
    <p:sldId id="275" r:id="rId29"/>
    <p:sldId id="279" r:id="rId30"/>
    <p:sldId id="276" r:id="rId31"/>
    <p:sldId id="286" r:id="rId32"/>
    <p:sldId id="282"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1" d="100"/>
          <a:sy n="61" d="100"/>
        </p:scale>
        <p:origin x="58" y="413"/>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9053C-5A85-4BFA-B701-4D9E59CBD9DB}" type="datetimeFigureOut">
              <a:rPr lang="en-US" smtClean="0"/>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0BFA3-D07E-49F5-AA4D-867EF5706B71}" type="slidenum">
              <a:rPr lang="en-US" smtClean="0"/>
              <a:t>‹#›</a:t>
            </a:fld>
            <a:endParaRPr lang="en-US"/>
          </a:p>
        </p:txBody>
      </p:sp>
    </p:spTree>
    <p:extLst>
      <p:ext uri="{BB962C8B-B14F-4D97-AF65-F5344CB8AC3E}">
        <p14:creationId xmlns:p14="http://schemas.microsoft.com/office/powerpoint/2010/main" val="162265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C0BFA3-D07E-49F5-AA4D-867EF5706B71}" type="slidenum">
              <a:rPr lang="en-US" smtClean="0"/>
              <a:t>1</a:t>
            </a:fld>
            <a:endParaRPr lang="en-US"/>
          </a:p>
        </p:txBody>
      </p:sp>
    </p:spTree>
    <p:extLst>
      <p:ext uri="{BB962C8B-B14F-4D97-AF65-F5344CB8AC3E}">
        <p14:creationId xmlns:p14="http://schemas.microsoft.com/office/powerpoint/2010/main" val="20116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B2BA3C-5B7E-42DC-92D6-B8D995968D24}" type="datetime1">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261386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EA154-B7CE-4922-A558-9BDD96E9EA52}" type="datetime1">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424632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D13B9-09C7-4C01-8DF1-3F8E8DB3AE70}" type="datetime1">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208796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BA316-666F-4E40-AA7B-2B14350EE4BD}" type="datetime1">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316175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928AC-2879-4EBE-A16C-E7E66739ECEB}" type="datetime1">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163392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C7268-0DCB-4014-AC82-0DAA421A824A}" type="datetime1">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428689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A37029-76FF-437A-A54F-999B95B145E9}" type="datetime1">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361132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1590DE-8EFC-48FF-A728-D246AAF5EFD7}" type="datetime1">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276567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7B01F-9B59-42DE-A9BD-AA63B89800E5}" type="datetime1">
              <a:rPr lang="en-US" smtClean="0"/>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11470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BCC17-C54E-43B5-A9F0-D301EA5DB087}" type="datetime1">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392973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5DB30-7452-4C57-B89B-129268F82D2A}" type="datetime1">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41CCC-63E5-438B-B8E8-9E9DA4E53D90}" type="slidenum">
              <a:rPr lang="en-US" smtClean="0"/>
              <a:t>‹#›</a:t>
            </a:fld>
            <a:endParaRPr lang="en-US"/>
          </a:p>
        </p:txBody>
      </p:sp>
    </p:spTree>
    <p:extLst>
      <p:ext uri="{BB962C8B-B14F-4D97-AF65-F5344CB8AC3E}">
        <p14:creationId xmlns:p14="http://schemas.microsoft.com/office/powerpoint/2010/main" val="251071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46054-07C5-4C6D-BA9B-697443FCE498}" type="datetime1">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41CCC-63E5-438B-B8E8-9E9DA4E53D90}" type="slidenum">
              <a:rPr lang="en-US" smtClean="0"/>
              <a:t>‹#›</a:t>
            </a:fld>
            <a:endParaRPr lang="en-US"/>
          </a:p>
        </p:txBody>
      </p:sp>
    </p:spTree>
    <p:extLst>
      <p:ext uri="{BB962C8B-B14F-4D97-AF65-F5344CB8AC3E}">
        <p14:creationId xmlns:p14="http://schemas.microsoft.com/office/powerpoint/2010/main" val="452186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harepoint.amr.ith.intel.com/sites/DTS-PC/Lists/My%20Submission%202016/AllItems.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harepoint.amr.ith.intel.com/sites/DTS-PC/Lists/2016%20Contest%20Discussion%20Board/AllItems.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harepoint.amr.ith.intel.com/sites/DTS-PC/Lists/My%20Submission%202016/AllItems.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harepoint.amr.ith.intel.com/sites/DTS-SE/ProgrammersDays/Lists/Programmers%20Day%20Archive/AllItems.aspx?View=%7b119254CD-4382-4ECC-873C-8346BAD8B802%7d&amp;ShowInGrid=HTML&amp;InitialTabId=Ribbon.List&amp;VisibilityContext=WSSTabPersistenc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1.png"/><Relationship Id="rId2" Type="http://schemas.openxmlformats.org/officeDocument/2006/relationships/hyperlink" Target="https://en.wikipedia.org/wiki/John_von_Neumann" TargetMode="External"/><Relationship Id="rId1" Type="http://schemas.openxmlformats.org/officeDocument/2006/relationships/slideLayout" Target="../slideLayouts/slideLayout2.xml"/><Relationship Id="rId6" Type="http://schemas.openxmlformats.org/officeDocument/2006/relationships/hyperlink" Target="https://sharepoint.amr.ith.intel.com/sites/DTS-PC/Documents%202016/Forms/AllItems.aspx" TargetMode="External"/><Relationship Id="rId5" Type="http://schemas.openxmlformats.org/officeDocument/2006/relationships/hyperlink" Target="https://en.wikipedia.org/wiki/Conway's_Game_of_Life"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497" y="1044574"/>
            <a:ext cx="10515600" cy="1325563"/>
          </a:xfrm>
        </p:spPr>
        <p:txBody>
          <a:bodyPr>
            <a:normAutofit fontScale="90000"/>
          </a:bodyPr>
          <a:lstStyle/>
          <a:p>
            <a:r>
              <a:rPr lang="en-US" dirty="0" smtClean="0"/>
              <a:t>ICF-PDS Programming Contest 2016</a:t>
            </a:r>
            <a:br>
              <a:rPr lang="en-US" dirty="0" smtClean="0"/>
            </a:br>
            <a:r>
              <a:rPr lang="en-US" dirty="0" smtClean="0"/>
              <a:t>Puzzle</a:t>
            </a:r>
            <a:br>
              <a:rPr lang="en-US" dirty="0" smtClean="0"/>
            </a:br>
            <a:r>
              <a:rPr lang="en-US" dirty="0" smtClean="0"/>
              <a:t>Rules</a:t>
            </a:r>
            <a:endParaRPr lang="en-US" dirty="0"/>
          </a:p>
        </p:txBody>
      </p:sp>
      <p:sp>
        <p:nvSpPr>
          <p:cNvPr id="3" name="Content Placeholder 2"/>
          <p:cNvSpPr>
            <a:spLocks noGrp="1"/>
          </p:cNvSpPr>
          <p:nvPr>
            <p:ph idx="1"/>
          </p:nvPr>
        </p:nvSpPr>
        <p:spPr>
          <a:xfrm>
            <a:off x="1172497" y="3352800"/>
            <a:ext cx="10515600" cy="4351338"/>
          </a:xfrm>
        </p:spPr>
        <p:txBody>
          <a:bodyPr>
            <a:normAutofit/>
          </a:bodyPr>
          <a:lstStyle/>
          <a:p>
            <a:pPr marL="0" indent="0">
              <a:buNone/>
            </a:pPr>
            <a:r>
              <a:rPr lang="en-US" sz="3200" dirty="0" smtClean="0"/>
              <a:t>Version </a:t>
            </a:r>
            <a:r>
              <a:rPr lang="en-US" sz="3200" dirty="0" smtClean="0"/>
              <a:t>1.1</a:t>
            </a:r>
            <a:r>
              <a:rPr lang="en-US" sz="3200" dirty="0" smtClean="0"/>
              <a:t/>
            </a:r>
            <a:br>
              <a:rPr lang="en-US" sz="3200" dirty="0" smtClean="0"/>
            </a:br>
            <a:r>
              <a:rPr lang="en-US" sz="2000" dirty="0" smtClean="0"/>
              <a:t>Friday, October 28</a:t>
            </a:r>
            <a:r>
              <a:rPr lang="en-US" sz="2000" baseline="30000" dirty="0" smtClean="0"/>
              <a:t>th</a:t>
            </a:r>
            <a:r>
              <a:rPr lang="en-US" sz="2000" dirty="0" smtClean="0"/>
              <a:t> </a:t>
            </a:r>
            <a:r>
              <a:rPr lang="en-US" sz="2000" dirty="0" smtClean="0"/>
              <a:t>2:00 </a:t>
            </a:r>
            <a:r>
              <a:rPr lang="en-US" sz="2000" dirty="0" smtClean="0"/>
              <a:t>PM</a:t>
            </a:r>
          </a:p>
          <a:p>
            <a:pPr marL="0" indent="0">
              <a:buNone/>
            </a:pPr>
            <a:endParaRPr lang="en-US" sz="2000" dirty="0"/>
          </a:p>
          <a:p>
            <a:pPr marL="0" indent="0">
              <a:buNone/>
            </a:pPr>
            <a:endParaRPr lang="en-US" sz="2000" dirty="0" smtClean="0"/>
          </a:p>
          <a:p>
            <a:pPr marL="0" indent="0">
              <a:buNone/>
            </a:pPr>
            <a:r>
              <a:rPr lang="en-US" sz="2000" dirty="0" smtClean="0"/>
              <a:t>Gyuszi Suto</a:t>
            </a:r>
          </a:p>
          <a:p>
            <a:pPr marL="0" indent="0">
              <a:buNone/>
            </a:pPr>
            <a:r>
              <a:rPr lang="en-US" sz="2000" dirty="0" smtClean="0"/>
              <a:t>Brian W. Brown</a:t>
            </a:r>
            <a:endParaRPr lang="en-US" sz="2000" dirty="0"/>
          </a:p>
        </p:txBody>
      </p:sp>
      <p:pic>
        <p:nvPicPr>
          <p:cNvPr id="4" name="Picture 6" descr="contestlog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5426" y="2193156"/>
            <a:ext cx="3657600"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3F841CCC-63E5-438B-B8E8-9E9DA4E53D90}" type="slidenum">
              <a:rPr lang="en-US" smtClean="0"/>
              <a:t>1</a:t>
            </a:fld>
            <a:endParaRPr lang="en-US"/>
          </a:p>
        </p:txBody>
      </p:sp>
    </p:spTree>
    <p:extLst>
      <p:ext uri="{BB962C8B-B14F-4D97-AF65-F5344CB8AC3E}">
        <p14:creationId xmlns:p14="http://schemas.microsoft.com/office/powerpoint/2010/main" val="871736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0617"/>
          </a:xfrm>
        </p:spPr>
        <p:txBody>
          <a:bodyPr>
            <a:normAutofit fontScale="90000"/>
          </a:bodyPr>
          <a:lstStyle/>
          <a:p>
            <a:r>
              <a:rPr lang="en-US" dirty="0" smtClean="0"/>
              <a:t>Details</a:t>
            </a:r>
            <a:endParaRPr lang="en-US" dirty="0"/>
          </a:p>
        </p:txBody>
      </p:sp>
      <p:sp>
        <p:nvSpPr>
          <p:cNvPr id="3" name="Content Placeholder 2"/>
          <p:cNvSpPr>
            <a:spLocks noGrp="1"/>
          </p:cNvSpPr>
          <p:nvPr>
            <p:ph idx="1"/>
          </p:nvPr>
        </p:nvSpPr>
        <p:spPr>
          <a:xfrm>
            <a:off x="838200" y="1172445"/>
            <a:ext cx="10515600" cy="5183905"/>
          </a:xfrm>
        </p:spPr>
        <p:txBody>
          <a:bodyPr>
            <a:normAutofit lnSpcReduction="10000"/>
          </a:bodyPr>
          <a:lstStyle/>
          <a:p>
            <a:r>
              <a:rPr lang="en-US" sz="2000" dirty="0" smtClean="0"/>
              <a:t>X_SIZE is an odd integer in the (30, 100) range</a:t>
            </a:r>
          </a:p>
          <a:p>
            <a:r>
              <a:rPr lang="en-US" sz="2000" dirty="0" smtClean="0"/>
              <a:t>Y_SIZE is an odd integer in the (30, 100) range</a:t>
            </a:r>
          </a:p>
          <a:p>
            <a:r>
              <a:rPr lang="en-US" sz="2000" dirty="0" smtClean="0"/>
              <a:t>K is:</a:t>
            </a:r>
          </a:p>
          <a:p>
            <a:pPr lvl="1"/>
            <a:r>
              <a:rPr lang="en-US" sz="1800" dirty="0" smtClean="0"/>
              <a:t>the number of times your program will have to flip a cell</a:t>
            </a:r>
          </a:p>
          <a:p>
            <a:pPr lvl="1"/>
            <a:r>
              <a:rPr lang="en-US" sz="1800" dirty="0" smtClean="0"/>
              <a:t>the number of times the cellular automaton will be executed</a:t>
            </a:r>
          </a:p>
          <a:p>
            <a:pPr lvl="1"/>
            <a:r>
              <a:rPr lang="en-US" sz="1800" dirty="0" smtClean="0"/>
              <a:t>it’s a positive number &lt; 200, specified with each starting frame setup</a:t>
            </a:r>
          </a:p>
          <a:p>
            <a:r>
              <a:rPr lang="en-US" sz="2000" dirty="0" smtClean="0"/>
              <a:t>Each cell on the board is either in </a:t>
            </a:r>
            <a:r>
              <a:rPr lang="en-US" sz="2000" dirty="0" smtClean="0">
                <a:solidFill>
                  <a:srgbClr val="0070C0"/>
                </a:solidFill>
              </a:rPr>
              <a:t>X</a:t>
            </a:r>
            <a:r>
              <a:rPr lang="en-US" sz="2000" dirty="0" smtClean="0"/>
              <a:t> or </a:t>
            </a:r>
            <a:r>
              <a:rPr lang="en-US" sz="2000" dirty="0" smtClean="0">
                <a:solidFill>
                  <a:srgbClr val="FF0000"/>
                </a:solidFill>
              </a:rPr>
              <a:t>O</a:t>
            </a:r>
            <a:r>
              <a:rPr lang="en-US" sz="2000" dirty="0" smtClean="0"/>
              <a:t> state</a:t>
            </a:r>
          </a:p>
          <a:p>
            <a:r>
              <a:rPr lang="en-US" sz="2000" dirty="0" smtClean="0"/>
              <a:t>Each player can flip any one cell from </a:t>
            </a:r>
            <a:r>
              <a:rPr lang="en-US" sz="2000" dirty="0" smtClean="0">
                <a:solidFill>
                  <a:srgbClr val="0070C0"/>
                </a:solidFill>
              </a:rPr>
              <a:t>X</a:t>
            </a:r>
            <a:r>
              <a:rPr lang="en-US" sz="2000" dirty="0" smtClean="0"/>
              <a:t> to </a:t>
            </a:r>
            <a:r>
              <a:rPr lang="en-US" sz="2000" dirty="0" smtClean="0">
                <a:solidFill>
                  <a:srgbClr val="FF0000"/>
                </a:solidFill>
              </a:rPr>
              <a:t>O</a:t>
            </a:r>
            <a:r>
              <a:rPr lang="en-US" sz="2000" dirty="0" smtClean="0"/>
              <a:t>  or </a:t>
            </a:r>
            <a:r>
              <a:rPr lang="en-US" sz="2000" dirty="0" smtClean="0">
                <a:solidFill>
                  <a:srgbClr val="FF0000"/>
                </a:solidFill>
              </a:rPr>
              <a:t>O</a:t>
            </a:r>
            <a:r>
              <a:rPr lang="en-US" sz="2000" dirty="0" smtClean="0"/>
              <a:t> to </a:t>
            </a:r>
            <a:r>
              <a:rPr lang="en-US" sz="2000" dirty="0" smtClean="0">
                <a:solidFill>
                  <a:srgbClr val="0070C0"/>
                </a:solidFill>
              </a:rPr>
              <a:t>X</a:t>
            </a:r>
            <a:r>
              <a:rPr lang="en-US" sz="2000" dirty="0" smtClean="0"/>
              <a:t>, or can chose to do nothing.</a:t>
            </a:r>
          </a:p>
          <a:p>
            <a:r>
              <a:rPr lang="en-US" sz="2000" dirty="0" smtClean="0"/>
              <a:t>If both players choose to flip the very same cell, no problem, no conflict, the flip is honored.</a:t>
            </a:r>
          </a:p>
          <a:p>
            <a:pPr lvl="1"/>
            <a:r>
              <a:rPr lang="en-US" sz="1600" dirty="0" smtClean="0"/>
              <a:t>ex: given cell at 3,2 with state </a:t>
            </a:r>
            <a:r>
              <a:rPr lang="en-US" sz="1600" dirty="0" smtClean="0">
                <a:solidFill>
                  <a:srgbClr val="0070C0"/>
                </a:solidFill>
              </a:rPr>
              <a:t>X</a:t>
            </a:r>
            <a:r>
              <a:rPr lang="en-US" sz="1600" dirty="0" smtClean="0"/>
              <a:t>, if both players choose to flip it, it will become </a:t>
            </a:r>
            <a:r>
              <a:rPr lang="en-US" sz="1600" dirty="0" smtClean="0">
                <a:solidFill>
                  <a:srgbClr val="FF0000"/>
                </a:solidFill>
              </a:rPr>
              <a:t>O</a:t>
            </a:r>
            <a:endParaRPr lang="en-US" sz="1600" dirty="0">
              <a:solidFill>
                <a:srgbClr val="FF0000"/>
              </a:solidFill>
            </a:endParaRPr>
          </a:p>
          <a:p>
            <a:r>
              <a:rPr lang="en-US" sz="2000" dirty="0" smtClean="0"/>
              <a:t>The starting frame will have at least one </a:t>
            </a:r>
            <a:r>
              <a:rPr lang="en-US" sz="2000" dirty="0" smtClean="0">
                <a:solidFill>
                  <a:srgbClr val="0070C0"/>
                </a:solidFill>
              </a:rPr>
              <a:t>X</a:t>
            </a:r>
            <a:r>
              <a:rPr lang="en-US" sz="2000" dirty="0" smtClean="0"/>
              <a:t> and at least one </a:t>
            </a:r>
            <a:r>
              <a:rPr lang="en-US" sz="2000" dirty="0" smtClean="0">
                <a:solidFill>
                  <a:srgbClr val="FF0000"/>
                </a:solidFill>
              </a:rPr>
              <a:t>O </a:t>
            </a:r>
            <a:r>
              <a:rPr lang="en-US" sz="2000" dirty="0" smtClean="0"/>
              <a:t>cell</a:t>
            </a:r>
          </a:p>
          <a:p>
            <a:r>
              <a:rPr lang="en-US" sz="2000" dirty="0" smtClean="0"/>
              <a:t>If at Frame K (Final Frame) there are </a:t>
            </a:r>
          </a:p>
          <a:p>
            <a:pPr lvl="1"/>
            <a:r>
              <a:rPr lang="en-US" sz="1800" dirty="0" smtClean="0"/>
              <a:t>more </a:t>
            </a:r>
            <a:r>
              <a:rPr lang="en-US" sz="1800" dirty="0" err="1" smtClean="0">
                <a:solidFill>
                  <a:srgbClr val="0070C0"/>
                </a:solidFill>
              </a:rPr>
              <a:t>X</a:t>
            </a:r>
            <a:r>
              <a:rPr lang="en-US" sz="1800" dirty="0" err="1" smtClean="0"/>
              <a:t>s</a:t>
            </a:r>
            <a:r>
              <a:rPr lang="en-US" sz="1800" dirty="0" smtClean="0"/>
              <a:t> on the board, then player X wins</a:t>
            </a:r>
          </a:p>
          <a:p>
            <a:pPr lvl="1"/>
            <a:r>
              <a:rPr lang="en-US" sz="1800" dirty="0" smtClean="0"/>
              <a:t>more </a:t>
            </a:r>
            <a:r>
              <a:rPr lang="en-US" sz="1800" dirty="0" err="1" smtClean="0">
                <a:solidFill>
                  <a:srgbClr val="FF0000"/>
                </a:solidFill>
              </a:rPr>
              <a:t>O</a:t>
            </a:r>
            <a:r>
              <a:rPr lang="en-US" sz="1800" dirty="0" err="1" smtClean="0"/>
              <a:t>s</a:t>
            </a:r>
            <a:r>
              <a:rPr lang="en-US" sz="1800" dirty="0" smtClean="0"/>
              <a:t> on the board, then player O wins</a:t>
            </a:r>
          </a:p>
          <a:p>
            <a:r>
              <a:rPr lang="en-US" sz="2000" dirty="0" smtClean="0"/>
              <a:t>The board has odd number of cells, so there’re no ties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3F841CCC-63E5-438B-B8E8-9E9DA4E53D90}" type="slidenum">
              <a:rPr lang="en-US" smtClean="0"/>
              <a:t>10</a:t>
            </a:fld>
            <a:endParaRPr lang="en-US"/>
          </a:p>
        </p:txBody>
      </p:sp>
    </p:spTree>
    <p:extLst>
      <p:ext uri="{BB962C8B-B14F-4D97-AF65-F5344CB8AC3E}">
        <p14:creationId xmlns:p14="http://schemas.microsoft.com/office/powerpoint/2010/main" val="131373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Frames</a:t>
            </a:r>
            <a:endParaRPr lang="en-US" dirty="0"/>
          </a:p>
        </p:txBody>
      </p:sp>
      <p:sp>
        <p:nvSpPr>
          <p:cNvPr id="3" name="Content Placeholder 2"/>
          <p:cNvSpPr>
            <a:spLocks noGrp="1"/>
          </p:cNvSpPr>
          <p:nvPr>
            <p:ph idx="1"/>
          </p:nvPr>
        </p:nvSpPr>
        <p:spPr>
          <a:xfrm>
            <a:off x="474406" y="1847850"/>
            <a:ext cx="10515600" cy="4351338"/>
          </a:xfrm>
        </p:spPr>
        <p:txBody>
          <a:bodyPr/>
          <a:lstStyle/>
          <a:p>
            <a:r>
              <a:rPr lang="en-US" dirty="0" smtClean="0"/>
              <a:t>The games will be run on 5 types of starting frames</a:t>
            </a:r>
          </a:p>
        </p:txBody>
      </p:sp>
      <p:sp>
        <p:nvSpPr>
          <p:cNvPr id="4" name="Slide Number Placeholder 3"/>
          <p:cNvSpPr>
            <a:spLocks noGrp="1"/>
          </p:cNvSpPr>
          <p:nvPr>
            <p:ph type="sldNum" sz="quarter" idx="12"/>
          </p:nvPr>
        </p:nvSpPr>
        <p:spPr/>
        <p:txBody>
          <a:bodyPr/>
          <a:lstStyle/>
          <a:p>
            <a:fld id="{3F841CCC-63E5-438B-B8E8-9E9DA4E53D90}"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66318900"/>
              </p:ext>
            </p:extLst>
          </p:nvPr>
        </p:nvGraphicFramePr>
        <p:xfrm>
          <a:off x="474406" y="2607460"/>
          <a:ext cx="9507795" cy="2225040"/>
        </p:xfrm>
        <a:graphic>
          <a:graphicData uri="http://schemas.openxmlformats.org/drawingml/2006/table">
            <a:tbl>
              <a:tblPr firstRow="1" bandRow="1">
                <a:tableStyleId>{5C22544A-7EE6-4342-B048-85BDC9FD1C3A}</a:tableStyleId>
              </a:tblPr>
              <a:tblGrid>
                <a:gridCol w="4500717"/>
                <a:gridCol w="2831690"/>
                <a:gridCol w="2175388"/>
              </a:tblGrid>
              <a:tr h="370840">
                <a:tc>
                  <a:txBody>
                    <a:bodyPr/>
                    <a:lstStyle/>
                    <a:p>
                      <a:r>
                        <a:rPr lang="en-US" dirty="0" smtClean="0"/>
                        <a:t>Description</a:t>
                      </a:r>
                      <a:endParaRPr lang="en-US" dirty="0"/>
                    </a:p>
                  </a:txBody>
                  <a:tcPr/>
                </a:tc>
                <a:tc>
                  <a:txBody>
                    <a:bodyPr/>
                    <a:lstStyle/>
                    <a:p>
                      <a:r>
                        <a:rPr lang="en-US" dirty="0" smtClean="0"/>
                        <a:t>Development</a:t>
                      </a:r>
                      <a:r>
                        <a:rPr lang="en-US" baseline="0" dirty="0" smtClean="0"/>
                        <a:t> Samples</a:t>
                      </a:r>
                      <a:endParaRPr lang="en-US" dirty="0"/>
                    </a:p>
                  </a:txBody>
                  <a:tcPr/>
                </a:tc>
                <a:tc>
                  <a:txBody>
                    <a:bodyPr/>
                    <a:lstStyle/>
                    <a:p>
                      <a:r>
                        <a:rPr lang="en-US" dirty="0" smtClean="0"/>
                        <a:t>Contest Frames</a:t>
                      </a:r>
                      <a:endParaRPr lang="en-US" dirty="0"/>
                    </a:p>
                  </a:txBody>
                  <a:tcPr/>
                </a:tc>
              </a:tr>
              <a:tr h="370840">
                <a:tc>
                  <a:txBody>
                    <a:bodyPr/>
                    <a:lstStyle/>
                    <a:p>
                      <a:r>
                        <a:rPr lang="en-US" dirty="0" smtClean="0">
                          <a:solidFill>
                            <a:schemeClr val="tx1"/>
                          </a:solidFill>
                        </a:rPr>
                        <a:t>Some</a:t>
                      </a:r>
                      <a:r>
                        <a:rPr lang="en-US" baseline="0" dirty="0" smtClean="0">
                          <a:solidFill>
                            <a:schemeClr val="tx1"/>
                          </a:solidFill>
                        </a:rPr>
                        <a:t> p</a:t>
                      </a:r>
                      <a:r>
                        <a:rPr lang="en-US" dirty="0" smtClean="0">
                          <a:solidFill>
                            <a:schemeClr val="tx1"/>
                          </a:solidFill>
                        </a:rPr>
                        <a:t>icture</a:t>
                      </a:r>
                      <a:endParaRPr lang="en-US" dirty="0">
                        <a:solidFill>
                          <a:schemeClr val="tx1"/>
                        </a:solidFill>
                      </a:endParaRPr>
                    </a:p>
                  </a:txBody>
                  <a:tcPr/>
                </a:tc>
                <a:tc>
                  <a:txBody>
                    <a:bodyPr/>
                    <a:lstStyle/>
                    <a:p>
                      <a:r>
                        <a:rPr lang="en-US" dirty="0" err="1" smtClean="0">
                          <a:solidFill>
                            <a:schemeClr val="tx1"/>
                          </a:solidFill>
                        </a:rPr>
                        <a:t>D_Chaplin</a:t>
                      </a:r>
                      <a:endParaRPr lang="en-US" dirty="0">
                        <a:solidFill>
                          <a:schemeClr val="tx1"/>
                        </a:solidFill>
                      </a:endParaRPr>
                    </a:p>
                  </a:txBody>
                  <a:tcPr/>
                </a:tc>
                <a:tc>
                  <a:txBody>
                    <a:bodyPr/>
                    <a:lstStyle/>
                    <a:p>
                      <a:r>
                        <a:rPr lang="en-US" dirty="0" smtClean="0">
                          <a:solidFill>
                            <a:schemeClr val="tx1"/>
                          </a:solidFill>
                        </a:rPr>
                        <a:t>Contest_Pic1</a:t>
                      </a:r>
                      <a:endParaRPr lang="en-US" dirty="0">
                        <a:solidFill>
                          <a:schemeClr val="tx1"/>
                        </a:solidFill>
                      </a:endParaRPr>
                    </a:p>
                  </a:txBody>
                  <a:tcPr/>
                </a:tc>
              </a:tr>
              <a:tr h="370840">
                <a:tc>
                  <a:txBody>
                    <a:bodyPr/>
                    <a:lstStyle/>
                    <a:p>
                      <a:r>
                        <a:rPr lang="en-US" baseline="0" dirty="0" smtClean="0">
                          <a:solidFill>
                            <a:schemeClr val="tx1"/>
                          </a:solidFill>
                        </a:rPr>
                        <a:t>Some picture</a:t>
                      </a:r>
                      <a:endParaRPr lang="en-US" dirty="0">
                        <a:solidFill>
                          <a:schemeClr val="tx1"/>
                        </a:solidFill>
                      </a:endParaRPr>
                    </a:p>
                  </a:txBody>
                  <a:tcPr/>
                </a:tc>
                <a:tc>
                  <a:txBody>
                    <a:bodyPr/>
                    <a:lstStyle/>
                    <a:p>
                      <a:r>
                        <a:rPr lang="en-US" dirty="0" err="1" smtClean="0">
                          <a:solidFill>
                            <a:schemeClr val="tx1"/>
                          </a:solidFill>
                        </a:rPr>
                        <a:t>D_Zebra</a:t>
                      </a:r>
                      <a:endParaRPr lang="en-US" dirty="0">
                        <a:solidFill>
                          <a:schemeClr val="tx1"/>
                        </a:solidFill>
                      </a:endParaRPr>
                    </a:p>
                  </a:txBody>
                  <a:tcPr/>
                </a:tc>
                <a:tc>
                  <a:txBody>
                    <a:bodyPr/>
                    <a:lstStyle/>
                    <a:p>
                      <a:r>
                        <a:rPr lang="en-US" dirty="0" smtClean="0">
                          <a:solidFill>
                            <a:schemeClr val="tx1"/>
                          </a:solidFill>
                        </a:rPr>
                        <a:t>Contest_Pic2</a:t>
                      </a:r>
                      <a:endParaRPr lang="en-US" dirty="0">
                        <a:solidFill>
                          <a:schemeClr val="tx1"/>
                        </a:solidFill>
                      </a:endParaRPr>
                    </a:p>
                  </a:txBody>
                  <a:tcPr/>
                </a:tc>
              </a:tr>
              <a:tr h="370840">
                <a:tc>
                  <a:txBody>
                    <a:bodyPr/>
                    <a:lstStyle/>
                    <a:p>
                      <a:r>
                        <a:rPr lang="en-US" dirty="0" smtClean="0">
                          <a:solidFill>
                            <a:schemeClr val="tx1"/>
                          </a:solidFill>
                        </a:rPr>
                        <a:t>Random</a:t>
                      </a:r>
                      <a:endParaRPr lang="en-US" dirty="0">
                        <a:solidFill>
                          <a:schemeClr val="tx1"/>
                        </a:solidFill>
                      </a:endParaRPr>
                    </a:p>
                  </a:txBody>
                  <a:tcPr/>
                </a:tc>
                <a:tc>
                  <a:txBody>
                    <a:bodyPr/>
                    <a:lstStyle/>
                    <a:p>
                      <a:r>
                        <a:rPr lang="en-US" dirty="0" smtClean="0">
                          <a:solidFill>
                            <a:schemeClr val="tx1"/>
                          </a:solidFill>
                        </a:rPr>
                        <a:t>D_Rand1</a:t>
                      </a:r>
                      <a:endParaRPr lang="en-US" dirty="0">
                        <a:solidFill>
                          <a:schemeClr val="tx1"/>
                        </a:solidFill>
                      </a:endParaRPr>
                    </a:p>
                  </a:txBody>
                  <a:tcPr/>
                </a:tc>
                <a:tc>
                  <a:txBody>
                    <a:bodyPr/>
                    <a:lstStyle/>
                    <a:p>
                      <a:r>
                        <a:rPr lang="en-US" dirty="0" smtClean="0">
                          <a:solidFill>
                            <a:schemeClr val="tx1"/>
                          </a:solidFill>
                        </a:rPr>
                        <a:t>Contest_Rand1</a:t>
                      </a:r>
                      <a:endParaRPr lang="en-US" dirty="0">
                        <a:solidFill>
                          <a:schemeClr val="tx1"/>
                        </a:solidFill>
                      </a:endParaRPr>
                    </a:p>
                  </a:txBody>
                  <a:tcPr/>
                </a:tc>
              </a:tr>
              <a:tr h="370840">
                <a:tc>
                  <a:txBody>
                    <a:bodyPr/>
                    <a:lstStyle/>
                    <a:p>
                      <a:r>
                        <a:rPr lang="en-US" dirty="0" smtClean="0">
                          <a:solidFill>
                            <a:schemeClr val="tx1"/>
                          </a:solidFill>
                        </a:rPr>
                        <a:t>Random</a:t>
                      </a:r>
                      <a:endParaRPr lang="en-US" dirty="0">
                        <a:solidFill>
                          <a:schemeClr val="tx1"/>
                        </a:solidFill>
                      </a:endParaRPr>
                    </a:p>
                  </a:txBody>
                  <a:tcPr/>
                </a:tc>
                <a:tc>
                  <a:txBody>
                    <a:bodyPr/>
                    <a:lstStyle/>
                    <a:p>
                      <a:r>
                        <a:rPr lang="en-US" dirty="0" smtClean="0">
                          <a:solidFill>
                            <a:schemeClr val="tx1"/>
                          </a:solidFill>
                        </a:rPr>
                        <a:t>D_Rand2</a:t>
                      </a:r>
                      <a:endParaRPr lang="en-US" dirty="0">
                        <a:solidFill>
                          <a:schemeClr val="tx1"/>
                        </a:solidFill>
                      </a:endParaRPr>
                    </a:p>
                  </a:txBody>
                  <a:tcPr/>
                </a:tc>
                <a:tc>
                  <a:txBody>
                    <a:bodyPr/>
                    <a:lstStyle/>
                    <a:p>
                      <a:r>
                        <a:rPr lang="en-US" dirty="0" smtClean="0">
                          <a:solidFill>
                            <a:schemeClr val="tx1"/>
                          </a:solidFill>
                        </a:rPr>
                        <a:t>Contest_Rand2</a:t>
                      </a:r>
                      <a:endParaRPr lang="en-US" dirty="0">
                        <a:solidFill>
                          <a:schemeClr val="tx1"/>
                        </a:solidFill>
                      </a:endParaRPr>
                    </a:p>
                  </a:txBody>
                  <a:tcPr/>
                </a:tc>
              </a:tr>
              <a:tr h="370840">
                <a:tc>
                  <a:txBody>
                    <a:bodyPr/>
                    <a:lstStyle/>
                    <a:p>
                      <a:r>
                        <a:rPr lang="en-US" dirty="0" smtClean="0">
                          <a:solidFill>
                            <a:schemeClr val="tx1"/>
                          </a:solidFill>
                        </a:rPr>
                        <a:t>One</a:t>
                      </a:r>
                      <a:r>
                        <a:rPr lang="en-US" baseline="0" dirty="0" smtClean="0">
                          <a:solidFill>
                            <a:schemeClr val="tx1"/>
                          </a:solidFill>
                        </a:rPr>
                        <a:t> single solid blob</a:t>
                      </a:r>
                      <a:endParaRPr lang="en-US" dirty="0">
                        <a:solidFill>
                          <a:schemeClr val="tx1"/>
                        </a:solidFill>
                      </a:endParaRPr>
                    </a:p>
                  </a:txBody>
                  <a:tcPr/>
                </a:tc>
                <a:tc>
                  <a:txBody>
                    <a:bodyPr/>
                    <a:lstStyle/>
                    <a:p>
                      <a:r>
                        <a:rPr lang="en-US" dirty="0" err="1" smtClean="0">
                          <a:solidFill>
                            <a:schemeClr val="tx1"/>
                          </a:solidFill>
                        </a:rPr>
                        <a:t>D_Blob</a:t>
                      </a:r>
                      <a:endParaRPr lang="en-US" dirty="0">
                        <a:solidFill>
                          <a:schemeClr val="tx1"/>
                        </a:solidFill>
                      </a:endParaRPr>
                    </a:p>
                  </a:txBody>
                  <a:tcPr/>
                </a:tc>
                <a:tc>
                  <a:txBody>
                    <a:bodyPr/>
                    <a:lstStyle/>
                    <a:p>
                      <a:r>
                        <a:rPr lang="en-US" dirty="0" err="1" smtClean="0">
                          <a:solidFill>
                            <a:schemeClr val="tx1"/>
                          </a:solidFill>
                        </a:rPr>
                        <a:t>Contest_Blob</a:t>
                      </a:r>
                      <a:endParaRPr lang="en-US" dirty="0">
                        <a:solidFill>
                          <a:schemeClr val="tx1"/>
                        </a:solidFill>
                      </a:endParaRPr>
                    </a:p>
                  </a:txBody>
                  <a:tcPr/>
                </a:tc>
              </a:tr>
            </a:tbl>
          </a:graphicData>
        </a:graphic>
      </p:graphicFrame>
      <p:sp>
        <p:nvSpPr>
          <p:cNvPr id="6" name="TextBox 5"/>
          <p:cNvSpPr txBox="1"/>
          <p:nvPr/>
        </p:nvSpPr>
        <p:spPr>
          <a:xfrm>
            <a:off x="825909" y="5402835"/>
            <a:ext cx="9448801" cy="1200329"/>
          </a:xfrm>
          <a:prstGeom prst="rect">
            <a:avLst/>
          </a:prstGeom>
          <a:noFill/>
        </p:spPr>
        <p:txBody>
          <a:bodyPr wrap="square" rtlCol="0">
            <a:spAutoFit/>
          </a:bodyPr>
          <a:lstStyle/>
          <a:p>
            <a:r>
              <a:rPr lang="en-US" dirty="0" smtClean="0"/>
              <a:t>The development samples are available now in the download.</a:t>
            </a:r>
          </a:p>
          <a:p>
            <a:r>
              <a:rPr lang="en-US" dirty="0" smtClean="0"/>
              <a:t>The contest samples will not be available to you and will be only published after the contest is over. </a:t>
            </a:r>
          </a:p>
          <a:p>
            <a:r>
              <a:rPr lang="en-US" dirty="0" smtClean="0"/>
              <a:t>The style and size of the contest files will be similar to the corresponding development file.</a:t>
            </a:r>
          </a:p>
          <a:p>
            <a:r>
              <a:rPr lang="en-US" dirty="0" smtClean="0"/>
              <a:t>All the scoring will be done on contest files only.</a:t>
            </a:r>
            <a:endParaRPr lang="en-US" dirty="0"/>
          </a:p>
        </p:txBody>
      </p:sp>
    </p:spTree>
    <p:extLst>
      <p:ext uri="{BB962C8B-B14F-4D97-AF65-F5344CB8AC3E}">
        <p14:creationId xmlns:p14="http://schemas.microsoft.com/office/powerpoint/2010/main" val="17381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t>
            </a:r>
            <a:r>
              <a:rPr lang="en-US" dirty="0" err="1" smtClean="0"/>
              <a:t>Testcases</a:t>
            </a:r>
            <a:endParaRPr lang="en-US" dirty="0"/>
          </a:p>
        </p:txBody>
      </p:sp>
      <p:sp>
        <p:nvSpPr>
          <p:cNvPr id="3" name="Content Placeholder 2"/>
          <p:cNvSpPr>
            <a:spLocks noGrp="1"/>
          </p:cNvSpPr>
          <p:nvPr>
            <p:ph idx="1"/>
          </p:nvPr>
        </p:nvSpPr>
        <p:spPr/>
        <p:txBody>
          <a:bodyPr/>
          <a:lstStyle/>
          <a:p>
            <a:r>
              <a:rPr lang="en-US" dirty="0" smtClean="0"/>
              <a:t>The following pages show the five development samples</a:t>
            </a:r>
          </a:p>
          <a:p>
            <a:r>
              <a:rPr lang="en-US" dirty="0" smtClean="0"/>
              <a:t>They’re shown in this document just for visual entertainment</a:t>
            </a:r>
          </a:p>
          <a:p>
            <a:r>
              <a:rPr lang="en-US" dirty="0" smtClean="0"/>
              <a:t>Find the actual files in the release directory.</a:t>
            </a:r>
          </a:p>
          <a:p>
            <a:r>
              <a:rPr lang="en-US" dirty="0" smtClean="0"/>
              <a:t>Do not cut and paste the text boxes from this </a:t>
            </a:r>
            <a:r>
              <a:rPr lang="en-US" dirty="0" err="1" smtClean="0"/>
              <a:t>ppt</a:t>
            </a:r>
            <a:r>
              <a:rPr lang="en-US" dirty="0" smtClean="0"/>
              <a:t> to make a </a:t>
            </a:r>
            <a:r>
              <a:rPr lang="en-US" dirty="0" err="1" smtClean="0"/>
              <a:t>testcase</a:t>
            </a:r>
            <a:r>
              <a:rPr lang="en-US" dirty="0" smtClean="0"/>
              <a:t>.</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12</a:t>
            </a:fld>
            <a:endParaRPr lang="en-US"/>
          </a:p>
        </p:txBody>
      </p:sp>
    </p:spTree>
    <p:extLst>
      <p:ext uri="{BB962C8B-B14F-4D97-AF65-F5344CB8AC3E}">
        <p14:creationId xmlns:p14="http://schemas.microsoft.com/office/powerpoint/2010/main" val="4125330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F841CCC-63E5-438B-B8E8-9E9DA4E53D90}" type="slidenum">
              <a:rPr lang="en-US" smtClean="0"/>
              <a:t>13</a:t>
            </a:fld>
            <a:endParaRPr lang="en-US"/>
          </a:p>
        </p:txBody>
      </p:sp>
      <p:sp>
        <p:nvSpPr>
          <p:cNvPr id="5" name="TextBox 4"/>
          <p:cNvSpPr txBox="1"/>
          <p:nvPr/>
        </p:nvSpPr>
        <p:spPr>
          <a:xfrm>
            <a:off x="738809" y="576469"/>
            <a:ext cx="5357191" cy="6093976"/>
          </a:xfrm>
          <a:prstGeom prst="rect">
            <a:avLst/>
          </a:prstGeom>
          <a:noFill/>
        </p:spPr>
        <p:txBody>
          <a:bodyPr wrap="square" rtlCol="0">
            <a:spAutoFit/>
          </a:bodyPr>
          <a:lstStyle/>
          <a:p>
            <a:pPr>
              <a:lnSpc>
                <a:spcPts val="400"/>
              </a:lnSpc>
            </a:pPr>
            <a:r>
              <a:rPr lang="en-US" sz="600" dirty="0" smtClean="0">
                <a:latin typeface="Courier New" panose="02070309020205020404" pitchFamily="49" charset="0"/>
                <a:cs typeface="Courier New" panose="02070309020205020404" pitchFamily="49" charset="0"/>
              </a:rPr>
              <a:t>                  XXXXXXXXXXXXXXXXXXXXXXXXXXXXXXXXXXXXXXXXXXXXXXXXXXXXXXXXXXXXXXXXXX            </a:t>
            </a:r>
            <a:r>
              <a:rPr lang="en-US" sz="600" dirty="0">
                <a:latin typeface="Courier New" panose="02070309020205020404" pitchFamily="49" charset="0"/>
                <a:cs typeface="Courier New" panose="02070309020205020404" pitchFamily="49" charset="0"/>
              </a:rPr>
              <a:t>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 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 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 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 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    XXXXX   X</a:t>
            </a:r>
          </a:p>
          <a:p>
            <a:pPr>
              <a:lnSpc>
                <a:spcPts val="400"/>
              </a:lnSpc>
            </a:pPr>
            <a:r>
              <a:rPr lang="en-US" sz="600" dirty="0">
                <a:latin typeface="Courier New" panose="02070309020205020404" pitchFamily="49" charset="0"/>
                <a:cs typeface="Courier New" panose="02070309020205020404" pitchFamily="49" charset="0"/>
              </a:rPr>
              <a:t>       XXX XXXXXXXXXXXXXXXXXXXXXXXXXXXXXXXXXXXXXXXXXXXXXXXXXXXXXXXXXXXXXXXXXXXXXXXXX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XXXXXXXXXXXXXXXXXXXXXXXXXXXXXXXXXXXXXXXXXXXXXXXXXXXXXXXXXXXXXXXXXXXXXXXXXXXXXXXXXXXXX   XXX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XXXXXXXXXXXXXXXXXXXXXXXXXXXXXXXXXXXXXXXXXXXXXXXXXXXXXXX X       XXXXXXXXXXXXXXXXXXXX       X</a:t>
            </a:r>
          </a:p>
          <a:p>
            <a:pPr>
              <a:lnSpc>
                <a:spcPts val="400"/>
              </a:lnSpc>
            </a:pPr>
            <a:r>
              <a:rPr lang="en-US" sz="600" dirty="0">
                <a:latin typeface="Courier New" panose="02070309020205020404" pitchFamily="49" charset="0"/>
                <a:cs typeface="Courier New" panose="02070309020205020404" pitchFamily="49" charset="0"/>
              </a:rPr>
              <a:t>X    XXXXXXXXXXXXXXXXXXXXXXXXXXXXXXXXXXXXXXXXX XXX   XXXXX XXXXXXXXXXXXXXXXXXXXXXXXXXXXXXX      X</a:t>
            </a:r>
          </a:p>
          <a:p>
            <a:pPr>
              <a:lnSpc>
                <a:spcPts val="400"/>
              </a:lnSpc>
            </a:pPr>
            <a:r>
              <a:rPr lang="en-US" sz="600" dirty="0">
                <a:latin typeface="Courier New" panose="02070309020205020404" pitchFamily="49" charset="0"/>
                <a:cs typeface="Courier New" panose="02070309020205020404" pitchFamily="49" charset="0"/>
              </a:rPr>
              <a:t>X    XXXXXXXXXXXXXXXXXXXXXXXXXXXXXXXXXXXXXXX   XXXXXXX XXXXXX      XXXXXXXXXXXXXXXXXXXXXXX      X</a:t>
            </a:r>
          </a:p>
          <a:p>
            <a:pPr>
              <a:lnSpc>
                <a:spcPts val="400"/>
              </a:lnSpc>
            </a:pPr>
            <a:r>
              <a:rPr lang="en-US" sz="600" dirty="0">
                <a:latin typeface="Courier New" panose="02070309020205020404" pitchFamily="49" charset="0"/>
                <a:cs typeface="Courier New" panose="02070309020205020404" pitchFamily="49" charset="0"/>
              </a:rPr>
              <a:t>X     XXXXXXXXXXXXXXXXXXXXXXXXXXXXXXXX  XXXXXXXXXXXXXXXXXX          XXXXXXXXXXXXXXXXXXXXXX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  XXXXXXXXXX                     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      XXXXXXXX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      XXXXXXXX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  XXXXXX 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    XXXXXXX 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 XXXXXX                               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XXXXXXXXXXXXXXXXX          X</a:t>
            </a:r>
          </a:p>
          <a:p>
            <a:pPr>
              <a:lnSpc>
                <a:spcPts val="400"/>
              </a:lnSpc>
            </a:pPr>
            <a:r>
              <a:rPr lang="en-US" sz="600" dirty="0">
                <a:latin typeface="Courier New" panose="02070309020205020404" pitchFamily="49" charset="0"/>
                <a:cs typeface="Courier New" panose="02070309020205020404" pitchFamily="49" charset="0"/>
              </a:rPr>
              <a:t>         XXXXXXXXXXXXXXXXXXXX X   XX X                                XXXXXXXXXXXXXXX           X</a:t>
            </a:r>
          </a:p>
          <a:p>
            <a:pPr>
              <a:lnSpc>
                <a:spcPts val="400"/>
              </a:lnSpc>
            </a:pPr>
            <a:r>
              <a:rPr lang="en-US" sz="600" dirty="0">
                <a:latin typeface="Courier New" panose="02070309020205020404" pitchFamily="49" charset="0"/>
                <a:cs typeface="Courier New" panose="02070309020205020404" pitchFamily="49" charset="0"/>
              </a:rPr>
              <a:t>         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XXXXXXXXXXXXXX           X</a:t>
            </a:r>
          </a:p>
          <a:p>
            <a:pPr>
              <a:lnSpc>
                <a:spcPts val="400"/>
              </a:lnSpc>
            </a:pPr>
            <a:r>
              <a:rPr lang="en-US" sz="600" dirty="0">
                <a:latin typeface="Courier New" panose="02070309020205020404" pitchFamily="49" charset="0"/>
                <a:cs typeface="Courier New" panose="02070309020205020404" pitchFamily="49" charset="0"/>
              </a:rPr>
              <a:t>        XXXXXXXXXXXXXXXXXXXXXX  XXXX X                                 XXXXXXXXXXXXXX           X</a:t>
            </a:r>
          </a:p>
          <a:p>
            <a:pPr>
              <a:lnSpc>
                <a:spcPts val="400"/>
              </a:lnSpc>
            </a:pPr>
            <a:r>
              <a:rPr lang="en-US" sz="600" dirty="0">
                <a:latin typeface="Courier New" panose="02070309020205020404" pitchFamily="49" charset="0"/>
                <a:cs typeface="Courier New" panose="02070309020205020404" pitchFamily="49" charset="0"/>
              </a:rPr>
              <a:t>        XXXXXXXXXXXXXXXXXXXXX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   X  XXXXXXXX            X</a:t>
            </a:r>
          </a:p>
          <a:p>
            <a:pPr>
              <a:lnSpc>
                <a:spcPts val="400"/>
              </a:lnSpc>
            </a:pPr>
            <a:r>
              <a:rPr lang="en-US" sz="600" dirty="0">
                <a:latin typeface="Courier New" panose="02070309020205020404" pitchFamily="49" charset="0"/>
                <a:cs typeface="Courier New" panose="02070309020205020404" pitchFamily="49" charset="0"/>
              </a:rPr>
              <a:t>         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    X  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 X    XX XXX                   XXXXXXXXXXXXXX        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 XXXXXXXXXXXX                XXXXXXXXX 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XXXXXXXXXXXXXXXXXXXXXXXXXXXXXXX             XXXXX </a:t>
            </a:r>
            <a:r>
              <a:rPr lang="en-US" sz="600" dirty="0" err="1">
                <a:latin typeface="Courier New" panose="02070309020205020404" pitchFamily="49" charset="0"/>
                <a:cs typeface="Courier New" panose="02070309020205020404" pitchFamily="49" charset="0"/>
              </a:rPr>
              <a:t>XXXXX</a:t>
            </a:r>
            <a:r>
              <a:rPr lang="en-US" sz="600" dirty="0">
                <a:latin typeface="Courier New" panose="02070309020205020404" pitchFamily="49" charset="0"/>
                <a:cs typeface="Courier New" panose="02070309020205020404" pitchFamily="49" charset="0"/>
              </a:rPr>
              <a:t>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             X</a:t>
            </a:r>
          </a:p>
          <a:p>
            <a:pPr>
              <a:lnSpc>
                <a:spcPts val="400"/>
              </a:lnSpc>
            </a:pPr>
            <a:r>
              <a:rPr lang="en-US" sz="600" dirty="0">
                <a:latin typeface="Courier New" panose="02070309020205020404" pitchFamily="49" charset="0"/>
                <a:cs typeface="Courier New" panose="02070309020205020404" pitchFamily="49" charset="0"/>
              </a:rPr>
              <a:t>           XXXXXXXXXXXXXXXXXXXXXXXXXXXXXXXXXX             X 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X          XXXXXXXXXXXXXXXXXXXXXXXXXXXXXXXXX X              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XXXXXXXXXXXXXXXXXXXXXXXXXXXXXXXXXX  XX          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XXXXXXXXXXXXXXXXXXXXXXXXXXXXXXXXXXXX         XXXXXXX  XXXX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XXXXXXXXXXXXXXXXXXXXXXXXX XXXXXXXXXX        XXXXXXXX   XXX                          X</a:t>
            </a:r>
          </a:p>
          <a:p>
            <a:pPr>
              <a:lnSpc>
                <a:spcPts val="400"/>
              </a:lnSpc>
            </a:pPr>
            <a:r>
              <a:rPr lang="en-US" sz="600" dirty="0">
                <a:latin typeface="Courier New" panose="02070309020205020404" pitchFamily="49" charset="0"/>
                <a:cs typeface="Courier New" panose="02070309020205020404" pitchFamily="49" charset="0"/>
              </a:rPr>
              <a:t>             XXXXXXXXXX   XXXXXXXXX     XXXXXXX          XXXXX      XX                          X</a:t>
            </a:r>
          </a:p>
          <a:p>
            <a:pPr>
              <a:lnSpc>
                <a:spcPts val="400"/>
              </a:lnSpc>
            </a:pPr>
            <a:r>
              <a:rPr lang="en-US" sz="600" dirty="0">
                <a:latin typeface="Courier New" panose="02070309020205020404" pitchFamily="49" charset="0"/>
                <a:cs typeface="Courier New" panose="02070309020205020404" pitchFamily="49" charset="0"/>
              </a:rPr>
              <a:t>               XXXXXXXX XX XXXXXXXXXX    XXXXXXX          X  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 X   XXXXXXXXXX    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 XXXXX    XXX  XX             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       X  XXXXXXXXXX                   XX X XX                             X</a:t>
            </a:r>
          </a:p>
          <a:p>
            <a:pPr>
              <a:lnSpc>
                <a:spcPts val="400"/>
              </a:lnSpc>
            </a:pPr>
            <a:r>
              <a:rPr lang="en-US" sz="600" dirty="0">
                <a:latin typeface="Courier New" panose="02070309020205020404" pitchFamily="49" charset="0"/>
                <a:cs typeface="Courier New" panose="02070309020205020404" pitchFamily="49" charset="0"/>
              </a:rPr>
              <a:t>                XXXXX          XXXXXXX XX X                    XX                               X</a:t>
            </a:r>
          </a:p>
          <a:p>
            <a:pPr>
              <a:lnSpc>
                <a:spcPts val="400"/>
              </a:lnSpc>
            </a:pPr>
            <a:r>
              <a:rPr lang="en-US" sz="600" dirty="0">
                <a:latin typeface="Courier New" panose="02070309020205020404" pitchFamily="49" charset="0"/>
                <a:cs typeface="Courier New" panose="02070309020205020404" pitchFamily="49" charset="0"/>
              </a:rPr>
              <a:t>     XXXXXXXXXXXXXXXX  XX      XXX XXXX XX                                                      X</a:t>
            </a:r>
          </a:p>
          <a:p>
            <a:pPr>
              <a:lnSpc>
                <a:spcPts val="400"/>
              </a:lnSpc>
            </a:pPr>
            <a:r>
              <a:rPr lang="en-US" sz="600" dirty="0">
                <a:latin typeface="Courier New" panose="02070309020205020404" pitchFamily="49" charset="0"/>
                <a:cs typeface="Courier New" panose="02070309020205020404" pitchFamily="49" charset="0"/>
              </a:rPr>
              <a:t>     XXXXXXXXXXXX  XXXX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  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 XXXXX  XX        X   XX                                                      X</a:t>
            </a:r>
          </a:p>
          <a:p>
            <a:pPr>
              <a:lnSpc>
                <a:spcPts val="400"/>
              </a:lnSpc>
            </a:pPr>
            <a:r>
              <a:rPr lang="en-US" sz="600" dirty="0">
                <a:latin typeface="Courier New" panose="02070309020205020404" pitchFamily="49" charset="0"/>
                <a:cs typeface="Courier New" panose="02070309020205020404" pitchFamily="49" charset="0"/>
              </a:rPr>
              <a:t>     XXXXXXXXXXXXX XXX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 XX  XXX  X              XX                                                  X</a:t>
            </a:r>
          </a:p>
          <a:p>
            <a:pPr>
              <a:lnSpc>
                <a:spcPts val="400"/>
              </a:lnSpc>
            </a:pPr>
            <a:r>
              <a:rPr lang="en-US" sz="600" dirty="0">
                <a:latin typeface="Courier New" panose="02070309020205020404" pitchFamily="49" charset="0"/>
                <a:cs typeface="Courier New" panose="02070309020205020404" pitchFamily="49" charset="0"/>
              </a:rPr>
              <a:t>     XXXXXXXXXXXXXX XX 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 XXXXXXX             XX                                                   X</a:t>
            </a:r>
          </a:p>
          <a:p>
            <a:pPr>
              <a:lnSpc>
                <a:spcPts val="400"/>
              </a:lnSpc>
            </a:pPr>
            <a:r>
              <a:rPr lang="en-US" sz="600" dirty="0">
                <a:latin typeface="Courier New" panose="02070309020205020404" pitchFamily="49" charset="0"/>
                <a:cs typeface="Courier New" panose="02070309020205020404" pitchFamily="49" charset="0"/>
              </a:rPr>
              <a:t>     XXXXXXXXXXXXXXXXX  XXXXX  X       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 XXXXXX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 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XXXXXXXXXXXXXXXXXXXXXXXXX     XXXX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 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                                                  X</a:t>
            </a:r>
          </a:p>
          <a:p>
            <a:pPr>
              <a:lnSpc>
                <a:spcPts val="400"/>
              </a:lnSpc>
            </a:pPr>
            <a:r>
              <a:rPr lang="en-US" sz="600" dirty="0">
                <a:latin typeface="Courier New" panose="02070309020205020404" pitchFamily="49" charset="0"/>
                <a:cs typeface="Courier New" panose="02070309020205020404" pitchFamily="49" charset="0"/>
              </a:rPr>
              <a:t>     XXXXXXXXXXXXXXXXXXXXXXXXXX X   XXXX XXXXXX        X                                        </a:t>
            </a:r>
            <a:r>
              <a:rPr lang="en-US" sz="600" dirty="0" err="1">
                <a:latin typeface="Courier New" panose="02070309020205020404" pitchFamily="49" charset="0"/>
                <a:cs typeface="Courier New" panose="02070309020205020404" pitchFamily="49" charset="0"/>
              </a:rPr>
              <a:t>X</a:t>
            </a:r>
            <a:endParaRPr lang="en-US" sz="600" dirty="0">
              <a:latin typeface="Courier New" panose="02070309020205020404" pitchFamily="49" charset="0"/>
              <a:cs typeface="Courier New" panose="02070309020205020404" pitchFamily="49" charset="0"/>
            </a:endParaRPr>
          </a:p>
          <a:p>
            <a:pPr>
              <a:lnSpc>
                <a:spcPts val="400"/>
              </a:lnSpc>
            </a:pPr>
            <a:r>
              <a:rPr lang="en-US" sz="600" dirty="0">
                <a:latin typeface="Courier New" panose="02070309020205020404" pitchFamily="49" charset="0"/>
                <a:cs typeface="Courier New" panose="02070309020205020404" pitchFamily="49" charset="0"/>
              </a:rPr>
              <a:t>     XXXXXXXXXXXXXXXXXXXXXXX XX XXXX XXX X XXXXX      XX                                        X</a:t>
            </a:r>
          </a:p>
          <a:p>
            <a:pPr>
              <a:lnSpc>
                <a:spcPts val="400"/>
              </a:lnSpc>
            </a:pPr>
            <a:r>
              <a:rPr lang="en-US" sz="600" dirty="0">
                <a:latin typeface="Courier New" panose="02070309020205020404" pitchFamily="49" charset="0"/>
                <a:cs typeface="Courier New" panose="02070309020205020404" pitchFamily="49" charset="0"/>
              </a:rPr>
              <a:t>     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  XXXXX                                        X</a:t>
            </a:r>
          </a:p>
          <a:p>
            <a:pPr>
              <a:lnSpc>
                <a:spcPts val="400"/>
              </a:lnSpc>
            </a:pPr>
            <a:r>
              <a:rPr lang="en-US" sz="600" dirty="0">
                <a:latin typeface="Courier New" panose="02070309020205020404" pitchFamily="49" charset="0"/>
                <a:cs typeface="Courier New" panose="02070309020205020404" pitchFamily="49" charset="0"/>
              </a:rPr>
              <a:t>     XXXXXXXXXXXXXXXXXXXXXXXXXXXX XX X   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          XXXXXXXXXXXXXXXX                                       X</a:t>
            </a:r>
          </a:p>
          <a:p>
            <a:pPr>
              <a:lnSpc>
                <a:spcPts val="400"/>
              </a:lnSpc>
            </a:pPr>
            <a:r>
              <a:rPr lang="en-US" sz="600" dirty="0">
                <a:latin typeface="Courier New" panose="02070309020205020404" pitchFamily="49" charset="0"/>
                <a:cs typeface="Courier New" panose="02070309020205020404" pitchFamily="49" charset="0"/>
              </a:rPr>
              <a:t>     XXXXXXXXXXXXXXXXXXXX XXX   X        XXXXXXXXXXXXXXXXXX                                     X</a:t>
            </a:r>
          </a:p>
          <a:p>
            <a:pPr>
              <a:lnSpc>
                <a:spcPts val="400"/>
              </a:lnSpc>
            </a:pPr>
            <a:r>
              <a:rPr lang="en-US" sz="600" dirty="0">
                <a:latin typeface="Courier New" panose="02070309020205020404" pitchFamily="49" charset="0"/>
                <a:cs typeface="Courier New" panose="02070309020205020404" pitchFamily="49" charset="0"/>
              </a:rPr>
              <a:t>     XXXXXXXXXXXXXXXX XXXXXXXXXX X      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       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  XXX    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  X      XXXXXXXXXXXXXXXXXXXXX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 XXXXXX          XXXXXXXXXXXXXXXXXXXX                                    X</a:t>
            </a:r>
          </a:p>
          <a:p>
            <a:pPr>
              <a:lnSpc>
                <a:spcPts val="400"/>
              </a:lnSpc>
            </a:pPr>
            <a:r>
              <a:rPr lang="en-US" sz="600" dirty="0">
                <a:latin typeface="Courier New" panose="02070309020205020404" pitchFamily="49" charset="0"/>
                <a:cs typeface="Courier New" panose="02070309020205020404" pitchFamily="49" charset="0"/>
              </a:rPr>
              <a:t>     XXXXXXXXXXXXXXXXXXX XXXXX   X    XX XXXXXXXXXXXXXXXXXX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 X  XXXXXXXXXXXXXXXXXXXXXX              XXX                     X</a:t>
            </a:r>
          </a:p>
          <a:p>
            <a:pPr>
              <a:lnSpc>
                <a:spcPts val="400"/>
              </a:lnSpc>
            </a:pPr>
            <a:r>
              <a:rPr lang="en-US" sz="600" dirty="0">
                <a:latin typeface="Courier New" panose="02070309020205020404" pitchFamily="49" charset="0"/>
                <a:cs typeface="Courier New" panose="02070309020205020404" pitchFamily="49" charset="0"/>
              </a:rPr>
              <a:t>     XXXXXXXXXXXXXXXXXXXXXXXXXXXX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XXXXXXXXXXXXXXXXXXXXX            XXXX                    X</a:t>
            </a:r>
          </a:p>
          <a:p>
            <a:pPr>
              <a:lnSpc>
                <a:spcPts val="400"/>
              </a:lnSpc>
            </a:pPr>
            <a:r>
              <a:rPr lang="en-US" sz="600" dirty="0">
                <a:latin typeface="Courier New" panose="02070309020205020404" pitchFamily="49" charset="0"/>
                <a:cs typeface="Courier New" panose="02070309020205020404" pitchFamily="49" charset="0"/>
              </a:rPr>
              <a:t>     XXXXXXXXXXXXXXXXXXXXXXXXXXXX  XXX XXXXXXXXXXXXXXXXXXXXX           XXXXXX                   X</a:t>
            </a:r>
          </a:p>
          <a:p>
            <a:pPr>
              <a:lnSpc>
                <a:spcPts val="400"/>
              </a:lnSpc>
            </a:pPr>
            <a:r>
              <a:rPr lang="en-US" sz="600" dirty="0">
                <a:latin typeface="Courier New" panose="02070309020205020404" pitchFamily="49" charset="0"/>
                <a:cs typeface="Courier New" panose="02070309020205020404" pitchFamily="49" charset="0"/>
              </a:rPr>
              <a:t>     XXXXXXXXXXXXXXXXXXXX XXXXXXXX  XXXX XXX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                 X</a:t>
            </a:r>
          </a:p>
          <a:p>
            <a:pPr>
              <a:lnSpc>
                <a:spcPts val="400"/>
              </a:lnSpc>
            </a:pPr>
            <a:r>
              <a:rPr lang="en-US" sz="600" dirty="0">
                <a:latin typeface="Courier New" panose="02070309020205020404" pitchFamily="49" charset="0"/>
                <a:cs typeface="Courier New" panose="02070309020205020404" pitchFamily="49" charset="0"/>
              </a:rPr>
              <a:t>     XXXXXXXXXXXXXXXXXXXX XXXXXXXX XX   X XXX 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                XXXXXXXXXXXXX              X</a:t>
            </a:r>
          </a:p>
          <a:p>
            <a:pPr>
              <a:lnSpc>
                <a:spcPts val="400"/>
              </a:lnSpc>
            </a:pPr>
            <a:r>
              <a:rPr lang="en-US" sz="600" dirty="0">
                <a:latin typeface="Courier New" panose="02070309020205020404" pitchFamily="49" charset="0"/>
                <a:cs typeface="Courier New" panose="02070309020205020404" pitchFamily="49" charset="0"/>
              </a:rPr>
              <a:t>     XXXXXXXXXXXXXXXXXXXXX XXXXXXXXXX XX  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XXXXXXXXXXXXXXXXXXXXXXXXXXXXXXXXXXX  XXXXXXXXXXXX              XXXXXXXXXXXXXXXX            X</a:t>
            </a:r>
          </a:p>
          <a:p>
            <a:pPr>
              <a:lnSpc>
                <a:spcPts val="400"/>
              </a:lnSpc>
            </a:pPr>
            <a:r>
              <a:rPr lang="en-US" sz="600" dirty="0">
                <a:latin typeface="Courier New" panose="02070309020205020404" pitchFamily="49" charset="0"/>
                <a:cs typeface="Courier New" panose="02070309020205020404" pitchFamily="49" charset="0"/>
              </a:rPr>
              <a:t>     XXXXXXXXXXXXXXXXXXXXXXXXXXXXXXXXXX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XXXXXXXXXXXXXXXXXXXXXX            XX            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XXXXXXXXXXXXXXXXXXXXXX X                       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 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 X                    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  XX                  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 X XXX               </a:t>
            </a:r>
            <a:r>
              <a:rPr lang="en-US" sz="600" dirty="0" err="1">
                <a:latin typeface="Courier New" panose="02070309020205020404" pitchFamily="49" charset="0"/>
                <a:cs typeface="Courier New" panose="02070309020205020404" pitchFamily="49" charset="0"/>
              </a:rPr>
              <a:t>XXX</a:t>
            </a:r>
            <a:r>
              <a:rPr lang="en-US" sz="600" dirty="0">
                <a:latin typeface="Courier New" panose="02070309020205020404" pitchFamily="49" charset="0"/>
                <a:cs typeface="Courier New" panose="02070309020205020404" pitchFamily="49" charset="0"/>
              </a:rPr>
              <a:t> XXXXXXXXXXXXXXXXXXXXXXXX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XXXXXXXXXXXXXXXXXXXXXXX  XXX XX      XXXX 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XXXXXXXXXXXXXXXXXXXXXXXXXX X    </a:t>
            </a:r>
            <a:r>
              <a:rPr lang="en-US" sz="600" dirty="0" err="1">
                <a:latin typeface="Courier New" panose="02070309020205020404" pitchFamily="49" charset="0"/>
                <a:cs typeface="Courier New" panose="02070309020205020404" pitchFamily="49" charset="0"/>
              </a:rPr>
              <a:t>X</a:t>
            </a:r>
            <a:r>
              <a:rPr lang="en-US" sz="600" dirty="0">
                <a:latin typeface="Courier New" panose="02070309020205020404" pitchFamily="49" charset="0"/>
                <a:cs typeface="Courier New" panose="02070309020205020404" pitchFamily="49" charset="0"/>
              </a:rPr>
              <a:t>  XXXX  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      XXXXXXXXXXXXXXXXXXXXXXXXXXXXXXXXXXXXXX 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XXXXXXXXXXXXXX       XXXXXXXXXXXXXXXXXXXXXXXXXXX XXXXXXXXXX 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XXXXXXXXXXXXXXXXXXXXXXXXX XXXXXXXXX XXXXXXXXXXXXXXXXXXXXXXXXXXXXXXXX X</a:t>
            </a:r>
          </a:p>
          <a:p>
            <a:pPr>
              <a:lnSpc>
                <a:spcPts val="400"/>
              </a:lnSpc>
            </a:pPr>
            <a:r>
              <a:rPr lang="en-US" sz="600" dirty="0">
                <a:latin typeface="Courier New" panose="02070309020205020404" pitchFamily="49" charset="0"/>
                <a:cs typeface="Courier New" panose="02070309020205020404" pitchFamily="49" charset="0"/>
              </a:rPr>
              <a:t>     XXXXXXXXXXXXX          XXXXXXXXXXXXXXXXXXXXX XXXXXXXXXXX   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XXXXXXXXXXXXXX          XXXXXXXXXXXXXXXXXXXXXXXXXXXXXXXXXXXXXXXXXXXXXXXXXXXXXXXXXXXXXXXXXXXX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            XXXXXXXXXXXXXXXXXXXXXXXXXXXXXXXX 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              XXXXXXXX XXXXXXXXXXXXXX  XXX  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               XXXXXXXXXXXXXXXXXXXXX     X  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XXXXXXXXXXXXX              XXXXXXXXXXXXXXXXXXXX  X  XX  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XXXXXXXXXXXXX              XXXXXXXXXXXXXXXXXX    X XXX  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XXXXXXXXXXXXX             XXXXXXXXXXXXXXXXXX   X XX    XXXXXXXXXXXXXXXXXXXXXXXXXXXXXXXXXXXX</a:t>
            </a:r>
          </a:p>
          <a:p>
            <a:pPr>
              <a:lnSpc>
                <a:spcPts val="400"/>
              </a:lnSpc>
            </a:pPr>
            <a:r>
              <a:rPr lang="en-US" sz="600" dirty="0">
                <a:latin typeface="Courier New" panose="02070309020205020404" pitchFamily="49" charset="0"/>
                <a:cs typeface="Courier New" panose="02070309020205020404" pitchFamily="49" charset="0"/>
              </a:rPr>
              <a:t>      XXXXXXXXXXXXX             XXXXXXXXXXXXXXXXXX  X XX </a:t>
            </a:r>
            <a:r>
              <a:rPr lang="en-US" sz="600" dirty="0" err="1">
                <a:latin typeface="Courier New" panose="02070309020205020404" pitchFamily="49" charset="0"/>
                <a:cs typeface="Courier New" panose="02070309020205020404" pitchFamily="49" charset="0"/>
              </a:rPr>
              <a:t>XX</a:t>
            </a:r>
            <a:r>
              <a:rPr lang="en-US" sz="600" dirty="0">
                <a:latin typeface="Courier New" panose="02070309020205020404" pitchFamily="49" charset="0"/>
                <a:cs typeface="Courier New" panose="02070309020205020404" pitchFamily="49" charset="0"/>
              </a:rPr>
              <a:t>  XXXXXXXXXXXXXXXXXXXXXXXXXXXXXXXXXXXX</a:t>
            </a:r>
            <a:endParaRPr lang="en-US" sz="600" dirty="0" smtClean="0">
              <a:latin typeface="Courier New" panose="02070309020205020404" pitchFamily="49" charset="0"/>
              <a:cs typeface="Courier New" panose="02070309020205020404" pitchFamily="49" charset="0"/>
            </a:endParaRPr>
          </a:p>
          <a:p>
            <a:pPr>
              <a:lnSpc>
                <a:spcPts val="400"/>
              </a:lnSpc>
            </a:pPr>
            <a:endParaRPr lang="en-US" sz="600" dirty="0">
              <a:latin typeface="Courier New" panose="02070309020205020404" pitchFamily="49" charset="0"/>
              <a:cs typeface="Courier New" panose="02070309020205020404" pitchFamily="49" charset="0"/>
            </a:endParaRPr>
          </a:p>
        </p:txBody>
      </p:sp>
      <p:sp>
        <p:nvSpPr>
          <p:cNvPr id="6" name="TextBox 5"/>
          <p:cNvSpPr txBox="1"/>
          <p:nvPr/>
        </p:nvSpPr>
        <p:spPr>
          <a:xfrm>
            <a:off x="6718689" y="978057"/>
            <a:ext cx="4740400" cy="5193729"/>
          </a:xfrm>
          <a:prstGeom prst="rect">
            <a:avLst/>
          </a:prstGeom>
          <a:noFill/>
        </p:spPr>
        <p:txBody>
          <a:bodyPr wrap="none" rtlCol="0">
            <a:spAutoFit/>
          </a:bodyPr>
          <a:lstStyle/>
          <a:p>
            <a:pPr>
              <a:lnSpc>
                <a:spcPts val="500"/>
              </a:lnSpc>
            </a:pP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 XXXXXXXXXXXXXXXXXXXXXXXX    XXX  </a:t>
            </a:r>
          </a:p>
          <a:p>
            <a:pPr>
              <a:lnSpc>
                <a:spcPts val="400"/>
              </a:lnSpc>
            </a:pPr>
            <a:r>
              <a:rPr lang="en-US" sz="600" dirty="0" smtClean="0">
                <a:latin typeface="Courier New" panose="02070309020205020404" pitchFamily="49" charset="0"/>
                <a:cs typeface="Courier New" panose="02070309020205020404" pitchFamily="49" charset="0"/>
              </a:rPr>
              <a:t>           XXXX  XXX   XX  XXX  XX XXXX          XXX XXXXXX XXX  XXXXXX XXXXXXXXXXX XXXXX    XXXX </a:t>
            </a:r>
          </a:p>
          <a:p>
            <a:pPr>
              <a:lnSpc>
                <a:spcPts val="400"/>
              </a:lnSpc>
            </a:pPr>
            <a:r>
              <a:rPr lang="en-US" sz="600" dirty="0" smtClean="0">
                <a:latin typeface="Courier New" panose="02070309020205020404" pitchFamily="49" charset="0"/>
                <a:cs typeface="Courier New" panose="02070309020205020404" pitchFamily="49" charset="0"/>
              </a:rPr>
              <a:t>         XXXXX   XXX   XX  XXX  X  XX 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 XXXXXXXX XXX  XXXXX   </a:t>
            </a:r>
            <a:r>
              <a:rPr lang="en-US" sz="600" dirty="0" err="1" smtClean="0">
                <a:latin typeface="Courier New" panose="02070309020205020404" pitchFamily="49" charset="0"/>
                <a:cs typeface="Courier New" panose="02070309020205020404" pitchFamily="49" charset="0"/>
              </a:rPr>
              <a:t>XXXXX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        XXXXX    XXXX  XX  XXX XXXXX X         XXX  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 XXXXXXXXXXXXXXXXXXXX    XXXX</a:t>
            </a:r>
          </a:p>
          <a:p>
            <a:pPr>
              <a:lnSpc>
                <a:spcPts val="400"/>
              </a:lnSpc>
            </a:pPr>
            <a:r>
              <a:rPr lang="en-US" sz="600" dirty="0" smtClean="0">
                <a:latin typeface="Courier New" panose="02070309020205020404" pitchFamily="49" charset="0"/>
                <a:cs typeface="Courier New" panose="02070309020205020404" pitchFamily="49" charset="0"/>
              </a:rPr>
              <a:t>X     XXXXXXX    XXXX   X  XXX 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XXXXXXXXXXXXXXX 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a:t>
            </a:r>
          </a:p>
          <a:p>
            <a:pPr>
              <a:lnSpc>
                <a:spcPts val="400"/>
              </a:lnSpc>
            </a:pPr>
            <a:r>
              <a:rPr lang="en-US" sz="600" dirty="0" smtClean="0">
                <a:latin typeface="Courier New" panose="02070309020205020404" pitchFamily="49" charset="0"/>
                <a:cs typeface="Courier New" panose="02070309020205020404" pitchFamily="49" charset="0"/>
              </a:rPr>
              <a:t>     XXXXXXX     XXXX   X  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XXXXXXX XXX XXXXXXXXX XXXXXXXXXXX  XXXXXX   XXXX</a:t>
            </a:r>
          </a:p>
          <a:p>
            <a:pPr>
              <a:lnSpc>
                <a:spcPts val="400"/>
              </a:lnSpc>
            </a:pPr>
            <a:r>
              <a:rPr lang="en-US" sz="600" dirty="0" smtClean="0">
                <a:latin typeface="Courier New" panose="02070309020205020404" pitchFamily="49" charset="0"/>
                <a:cs typeface="Courier New" panose="02070309020205020404" pitchFamily="49" charset="0"/>
              </a:rPr>
              <a:t>   XXXXXXXX       XXX   X  XXX XXXXXXXXX   XXXX   XXX 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XXX XXXXXXXXX XXXXXX   XXXX</a:t>
            </a:r>
          </a:p>
          <a:p>
            <a:pPr>
              <a:lnSpc>
                <a:spcPts val="400"/>
              </a:lnSpc>
            </a:pPr>
            <a:r>
              <a:rPr lang="en-US" sz="600" dirty="0" smtClean="0">
                <a:latin typeface="Courier New" panose="02070309020205020404" pitchFamily="49" charset="0"/>
                <a:cs typeface="Courier New" panose="02070309020205020404" pitchFamily="49" charset="0"/>
              </a:rPr>
              <a:t>  XXXXXXXXXXXXX   XXX   X  XXX XXXXXXXXXX XXXX   XXX  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    XXXXXXXX XX XXX  XXXX</a:t>
            </a:r>
          </a:p>
          <a:p>
            <a:pPr>
              <a:lnSpc>
                <a:spcPts val="400"/>
              </a:lnSpc>
            </a:pPr>
            <a:r>
              <a:rPr lang="en-US" sz="600" dirty="0" smtClean="0">
                <a:latin typeface="Courier New" panose="02070309020205020404" pitchFamily="49" charset="0"/>
                <a:cs typeface="Courier New" panose="02070309020205020404" pitchFamily="49" charset="0"/>
              </a:rPr>
              <a:t>XXXXXXXXXXXXXXX    XX   X  XXXXXXXXXX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 XXXXXXXXXXXXXXXX XXXXX </a:t>
            </a:r>
            <a:r>
              <a:rPr lang="en-US" sz="600" dirty="0" err="1" smtClean="0">
                <a:latin typeface="Courier New" panose="02070309020205020404" pitchFamily="49" charset="0"/>
                <a:cs typeface="Courier New" panose="02070309020205020404" pitchFamily="49" charset="0"/>
              </a:rPr>
              <a:t>XXXXX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XXXXXXXX XXXX X    XX   X XXXXXXXX XX  XXXXX   XXX  XXXX  XXXXXX XXX XXXXXXXXXXXX XXXXX XXX XXXXXX</a:t>
            </a:r>
          </a:p>
          <a:p>
            <a:pPr>
              <a:lnSpc>
                <a:spcPts val="400"/>
              </a:lnSpc>
            </a:pPr>
            <a:r>
              <a:rPr lang="en-US" sz="600" dirty="0" smtClean="0">
                <a:latin typeface="Courier New" panose="02070309020205020404" pitchFamily="49" charset="0"/>
                <a:cs typeface="Courier New" panose="02070309020205020404" pitchFamily="49" charset="0"/>
              </a:rPr>
              <a:t>XXXXXXX 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 XXXX X XXXX   XXX  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 XXXXXX  XXXXXXXXXXXXXXXXXXXXX</a:t>
            </a:r>
          </a:p>
          <a:p>
            <a:pPr>
              <a:lnSpc>
                <a:spcPts val="400"/>
              </a:lnSpc>
            </a:pPr>
            <a:r>
              <a:rPr lang="en-US" sz="600" dirty="0" smtClean="0">
                <a:latin typeface="Courier New" panose="02070309020205020404" pitchFamily="49" charset="0"/>
                <a:cs typeface="Courier New" panose="02070309020205020404" pitchFamily="49" charset="0"/>
              </a:rPr>
              <a:t>XXXXX XXXX XXXXX   XX  XXXXXXXXX XXXX X  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 XXXXXXXXXXXXXX XXXXXXXXXXXXXXXXXXX</a:t>
            </a:r>
          </a:p>
          <a:p>
            <a:pPr>
              <a:lnSpc>
                <a:spcPts val="400"/>
              </a:lnSpc>
            </a:pPr>
            <a:r>
              <a:rPr lang="en-US" sz="600" dirty="0" smtClean="0">
                <a:latin typeface="Courier New" panose="02070309020205020404" pitchFamily="49" charset="0"/>
                <a:cs typeface="Courier New" panose="02070309020205020404" pitchFamily="49" charset="0"/>
              </a:rPr>
              <a:t>XXXXXXX   XX XXX   XX  XXXXXXXX X XXX X  XX XXXXXX  XXXX XXXXXX XXX XXXXXXX  XXXXXXXXXXXX XX  XXXX</a:t>
            </a:r>
          </a:p>
          <a:p>
            <a:pPr>
              <a:lnSpc>
                <a:spcPts val="400"/>
              </a:lnSpc>
            </a:pPr>
            <a:r>
              <a:rPr lang="en-US" sz="600" dirty="0" smtClean="0">
                <a:latin typeface="Courier New" panose="02070309020205020404" pitchFamily="49" charset="0"/>
                <a:cs typeface="Courier New" panose="02070309020205020404" pitchFamily="49" charset="0"/>
              </a:rPr>
              <a:t>XXXXX XXXXXXXXXX  XXX XXXXXXXXX X XXX X    XXXXXX   XXXX XXXXX  XX  XXXXX XXXXXXXXXXXXXXXXXXX XXXX</a:t>
            </a:r>
          </a:p>
          <a:p>
            <a:pPr>
              <a:lnSpc>
                <a:spcPts val="400"/>
              </a:lnSpc>
            </a:pPr>
            <a:r>
              <a:rPr lang="en-US" sz="600" dirty="0" smtClean="0">
                <a:latin typeface="Courier New" panose="02070309020205020404" pitchFamily="49" charset="0"/>
                <a:cs typeface="Courier New" panose="02070309020205020404" pitchFamily="49" charset="0"/>
              </a:rPr>
              <a:t>XXX XXXXXXXXXXXX  XXX XXXX XXXXXX XXX XX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 XXXXXXXXXXX XX XXX</a:t>
            </a:r>
          </a:p>
          <a:p>
            <a:pPr>
              <a:lnSpc>
                <a:spcPts val="400"/>
              </a:lnSpc>
            </a:pPr>
            <a:r>
              <a:rPr lang="en-US" sz="600" dirty="0" smtClean="0">
                <a:latin typeface="Courier New" panose="02070309020205020404" pitchFamily="49" charset="0"/>
                <a:cs typeface="Courier New" panose="02070309020205020404" pitchFamily="49" charset="0"/>
              </a:rPr>
              <a:t>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 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 XXXXXX XXX XX  XXXXXX X  XXX  XXXX  XXX XXXXXXXXX XXX XXXXXXXXXXXXXX XX</a:t>
            </a:r>
          </a:p>
          <a:p>
            <a:pPr>
              <a:lnSpc>
                <a:spcPts val="400"/>
              </a:lnSpc>
            </a:pPr>
            <a:r>
              <a:rPr lang="en-US" sz="600" dirty="0" smtClean="0">
                <a:latin typeface="Courier New" panose="02070309020205020404" pitchFamily="49" charset="0"/>
                <a:cs typeface="Courier New" panose="02070309020205020404" pitchFamily="49" charset="0"/>
              </a:rPr>
              <a:t>XXXXXXXXXXXXXXXX XXXXXXXX XXXXXXX XXX XX   XXXX 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XXXXXXXXXXXXXXXXXXXXX XXXX</a:t>
            </a:r>
          </a:p>
          <a:p>
            <a:pPr>
              <a:lnSpc>
                <a:spcPts val="400"/>
              </a:lnSpc>
            </a:pPr>
            <a:r>
              <a:rPr lang="en-US" sz="600" dirty="0" smtClean="0">
                <a:latin typeface="Courier New" panose="02070309020205020404" pitchFamily="49" charset="0"/>
                <a:cs typeface="Courier New" panose="02070309020205020404" pitchFamily="49" charset="0"/>
              </a:rPr>
              <a:t>XXXXXXXXXX XXXXX XXXXXXXX XXXX XX XXX XXXXXXXX  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XXXXXXXXXXXXXXX XXXXXXXXXXX XXX</a:t>
            </a:r>
          </a:p>
          <a:p>
            <a:pPr>
              <a:lnSpc>
                <a:spcPts val="400"/>
              </a:lnSpc>
            </a:pPr>
            <a:r>
              <a:rPr lang="en-US" sz="600" dirty="0" smtClean="0">
                <a:latin typeface="Courier New" panose="02070309020205020404" pitchFamily="49" charset="0"/>
                <a:cs typeface="Courier New" panose="02070309020205020404" pitchFamily="49" charset="0"/>
              </a:rPr>
              <a:t>XXXXXXXX  XXXXX XXXXXXXXXXXXXXXXX XXX 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 XXXX XXXXX XXXXXXXX XXXXXXXXXXXXXXXXXXX XX</a:t>
            </a:r>
          </a:p>
          <a:p>
            <a:pPr>
              <a:lnSpc>
                <a:spcPts val="400"/>
              </a:lnSpc>
            </a:pPr>
            <a:r>
              <a:rPr lang="en-US" sz="600" dirty="0" smtClean="0">
                <a:latin typeface="Courier New" panose="02070309020205020404" pitchFamily="49" charset="0"/>
                <a:cs typeface="Courier New" panose="02070309020205020404" pitchFamily="49" charset="0"/>
              </a:rPr>
              <a:t>XXXXXXX XXXXXXXXXXXXXXXX X XXXXXX XXX XXXX 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XXXXXXXXXXXXXX XXX  XXXXXXXXXXXXXXX X</a:t>
            </a:r>
          </a:p>
          <a:p>
            <a:pPr>
              <a:lnSpc>
                <a:spcPts val="400"/>
              </a:lnSpc>
            </a:pPr>
            <a:r>
              <a:rPr lang="en-US" sz="600" dirty="0" smtClean="0">
                <a:latin typeface="Courier New" panose="02070309020205020404" pitchFamily="49" charset="0"/>
                <a:cs typeface="Courier New" panose="02070309020205020404" pitchFamily="49" charset="0"/>
              </a:rPr>
              <a:t>XXXXXX XXXXXXXXXXX XXXXXXX XXXXXX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 XXXX XXXXX XXXXXXXXX XXX XXXXX XXXX XXXXXX </a:t>
            </a:r>
          </a:p>
          <a:p>
            <a:pPr>
              <a:lnSpc>
                <a:spcPts val="400"/>
              </a:lnSpc>
            </a:pPr>
            <a:r>
              <a:rPr lang="en-US" sz="600" dirty="0" smtClean="0">
                <a:latin typeface="Courier New" panose="02070309020205020404" pitchFamily="49" charset="0"/>
                <a:cs typeface="Courier New" panose="02070309020205020404" pitchFamily="49" charset="0"/>
              </a:rPr>
              <a:t>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XXXXXXXX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 XXX XXXX XXXXXX</a:t>
            </a:r>
          </a:p>
          <a:p>
            <a:pPr>
              <a:lnSpc>
                <a:spcPts val="400"/>
              </a:lnSpc>
            </a:pPr>
            <a:r>
              <a:rPr lang="en-US" sz="600" dirty="0" smtClean="0">
                <a:latin typeface="Courier New" panose="02070309020205020404" pitchFamily="49" charset="0"/>
                <a:cs typeface="Courier New" panose="02070309020205020404" pitchFamily="49" charset="0"/>
              </a:rPr>
              <a:t>XXX  XXXXXXXX XXX XXXXXXXXXXX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a:t>
            </a:r>
          </a:p>
          <a:p>
            <a:pPr>
              <a:lnSpc>
                <a:spcPts val="400"/>
              </a:lnSpc>
            </a:pPr>
            <a:r>
              <a:rPr lang="en-US" sz="600" dirty="0" smtClean="0">
                <a:latin typeface="Courier New" panose="02070309020205020404" pitchFamily="49" charset="0"/>
                <a:cs typeface="Courier New" panose="02070309020205020404" pitchFamily="49" charset="0"/>
              </a:rPr>
              <a:t>X  XXXXXXXXX XXX XXXXXXXX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XXXXXX XXX XXXX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XXXXXXX XXX XXXX  </a:t>
            </a:r>
            <a:r>
              <a:rPr lang="en-US" sz="600" dirty="0" err="1" smtClean="0">
                <a:latin typeface="Courier New" panose="02070309020205020404" pitchFamily="49" charset="0"/>
                <a:cs typeface="Courier New" panose="02070309020205020404" pitchFamily="49" charset="0"/>
              </a:rPr>
              <a:t>XXXX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XXXXX XXXX XXX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XXX XXXX </a:t>
            </a:r>
            <a:r>
              <a:rPr lang="en-US" sz="600" dirty="0" err="1" smtClean="0">
                <a:latin typeface="Courier New" panose="02070309020205020404" pitchFamily="49" charset="0"/>
                <a:cs typeface="Courier New" panose="02070309020205020404" pitchFamily="49" charset="0"/>
              </a:rPr>
              <a:t>XXXX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 XXXX 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XXXXX XXX XXXX  XXXXXX  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XXX XXXXX XXX</a:t>
            </a:r>
          </a:p>
          <a:p>
            <a:pPr>
              <a:lnSpc>
                <a:spcPts val="400"/>
              </a:lnSpc>
            </a:pPr>
            <a:r>
              <a:rPr lang="en-US" sz="600" dirty="0" smtClean="0">
                <a:latin typeface="Courier New" panose="02070309020205020404" pitchFamily="49" charset="0"/>
                <a:cs typeface="Courier New" panose="02070309020205020404" pitchFamily="49" charset="0"/>
              </a:rPr>
              <a:t>XXXX 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XXXXXXXXX XXX   XXXXXX 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XX</a:t>
            </a:r>
          </a:p>
          <a:p>
            <a:pPr>
              <a:lnSpc>
                <a:spcPts val="400"/>
              </a:lnSpc>
            </a:pPr>
            <a:r>
              <a:rPr lang="en-US" sz="600" dirty="0" smtClean="0">
                <a:latin typeface="Courier New" panose="02070309020205020404" pitchFamily="49" charset="0"/>
                <a:cs typeface="Courier New" panose="02070309020205020404" pitchFamily="49" charset="0"/>
              </a:rPr>
              <a:t>XXX XXXXX  XXXXXXXXXXXXXX XXX XXXXXXX  XXX XXXXXXX  XXX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  XXX XX  XXXX  X</a:t>
            </a:r>
          </a:p>
          <a:p>
            <a:pPr>
              <a:lnSpc>
                <a:spcPts val="400"/>
              </a:lnSpc>
            </a:pPr>
            <a:r>
              <a:rPr lang="en-US" sz="600" dirty="0" smtClean="0">
                <a:latin typeface="Courier New" panose="02070309020205020404" pitchFamily="49" charset="0"/>
                <a:cs typeface="Courier New" panose="02070309020205020404" pitchFamily="49" charset="0"/>
              </a:rPr>
              <a:t>XX  XXXX   XXXXXXX XXXXXX XXX XXXXXXXX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XXXXXX  XXXX XXXXX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 X</a:t>
            </a:r>
          </a:p>
          <a:p>
            <a:pPr>
              <a:lnSpc>
                <a:spcPts val="400"/>
              </a:lnSpc>
            </a:pPr>
            <a:r>
              <a:rPr lang="en-US" sz="600" dirty="0" smtClean="0">
                <a:latin typeface="Courier New" panose="02070309020205020404" pitchFamily="49" charset="0"/>
                <a:cs typeface="Courier New" panose="02070309020205020404" pitchFamily="49" charset="0"/>
              </a:rPr>
              <a:t>X  XXXXX  XXXX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XXXXXXXXXXXX XXXXXXX XXX  XXXXXX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 XX  XXXX X</a:t>
            </a:r>
          </a:p>
          <a:p>
            <a:pPr>
              <a:lnSpc>
                <a:spcPts val="400"/>
              </a:lnSpc>
            </a:pPr>
            <a:r>
              <a:rPr lang="en-US" sz="600" dirty="0" smtClean="0">
                <a:latin typeface="Courier New" panose="02070309020205020404" pitchFamily="49" charset="0"/>
                <a:cs typeface="Courier New" panose="02070309020205020404" pitchFamily="49" charset="0"/>
              </a:rPr>
              <a:t>X  XXXXX  XXXX XXXXXX XXXXXXX XXXX XXXXXXXX XXXXXX  XX  XXXXXX  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a:t>
            </a:r>
          </a:p>
          <a:p>
            <a:pPr>
              <a:lnSpc>
                <a:spcPts val="400"/>
              </a:lnSpc>
            </a:pPr>
            <a:r>
              <a:rPr lang="en-US" sz="600" dirty="0" smtClean="0">
                <a:latin typeface="Courier New" panose="02070309020205020404" pitchFamily="49" charset="0"/>
                <a:cs typeface="Courier New" panose="02070309020205020404" pitchFamily="49" charset="0"/>
              </a:rPr>
              <a:t> XXXXX   XXXX XXXXXXX 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XXXXX X        XX XXXXXX  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XXXXXXXX  XXXX</a:t>
            </a:r>
          </a:p>
          <a:p>
            <a:pPr>
              <a:lnSpc>
                <a:spcPts val="400"/>
              </a:lnSpc>
            </a:pPr>
            <a:r>
              <a:rPr lang="en-US" sz="600" dirty="0" smtClean="0">
                <a:latin typeface="Courier New" panose="02070309020205020404" pitchFamily="49" charset="0"/>
                <a:cs typeface="Courier New" panose="02070309020205020404" pitchFamily="49" charset="0"/>
              </a:rPr>
              <a:t>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 XXXXXX           XXXXXXX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 XXX  XXXX</a:t>
            </a:r>
          </a:p>
          <a:p>
            <a:pPr>
              <a:lnSpc>
                <a:spcPts val="400"/>
              </a:lnSpc>
            </a:pPr>
            <a:r>
              <a:rPr lang="en-US" sz="600" dirty="0" smtClean="0">
                <a:latin typeface="Courier New" panose="02070309020205020404" pitchFamily="49" charset="0"/>
                <a:cs typeface="Courier New" panose="02070309020205020404" pitchFamily="49" charset="0"/>
              </a:rPr>
              <a:t>XXXXXX  XXXXX XXXXXXX XXXXXXXX XXX XX 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a:t>
            </a:r>
          </a:p>
          <a:p>
            <a:pPr>
              <a:lnSpc>
                <a:spcPts val="400"/>
              </a:lnSpc>
            </a:pPr>
            <a:r>
              <a:rPr lang="en-US" sz="600" dirty="0" smtClean="0">
                <a:latin typeface="Courier New" panose="02070309020205020404" pitchFamily="49" charset="0"/>
                <a:cs typeface="Courier New" panose="02070309020205020404" pitchFamily="49" charset="0"/>
              </a:rPr>
              <a:t>XXXXX  XXXXXX 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 XXXXX  XXXXXXX           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a:t>
            </a:r>
          </a:p>
          <a:p>
            <a:pPr>
              <a:lnSpc>
                <a:spcPts val="400"/>
              </a:lnSpc>
            </a:pPr>
            <a:r>
              <a:rPr lang="en-US" sz="600" dirty="0" smtClean="0">
                <a:latin typeface="Courier New" panose="02070309020205020404" pitchFamily="49" charset="0"/>
                <a:cs typeface="Courier New" panose="02070309020205020404" pitchFamily="49" charset="0"/>
              </a:rPr>
              <a:t>XXXXX  XXXXXX XXXXXXX XXXXXXXX 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        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  XXXX  XX</a:t>
            </a:r>
          </a:p>
          <a:p>
            <a:pPr>
              <a:lnSpc>
                <a:spcPts val="400"/>
              </a:lnSpc>
            </a:pPr>
            <a:r>
              <a:rPr lang="en-US" sz="600" dirty="0" smtClean="0">
                <a:latin typeface="Courier New" panose="02070309020205020404" pitchFamily="49" charset="0"/>
                <a:cs typeface="Courier New" panose="02070309020205020404" pitchFamily="49" charset="0"/>
              </a:rPr>
              <a:t>XXXX   XXXXXXXXXXXXXX XXXXXXXX  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XXXXXXXXXX       XXXX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a:t>
            </a:r>
          </a:p>
          <a:p>
            <a:pPr>
              <a:lnSpc>
                <a:spcPts val="400"/>
              </a:lnSpc>
            </a:pPr>
            <a:r>
              <a:rPr lang="en-US" sz="600" dirty="0" smtClean="0">
                <a:latin typeface="Courier New" panose="02070309020205020404" pitchFamily="49" charset="0"/>
                <a:cs typeface="Courier New" panose="02070309020205020404" pitchFamily="49" charset="0"/>
              </a:rPr>
              <a:t>XXXX  XXXXXXXXXXXXXXX XXXXXXXX  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a:t>
            </a:r>
          </a:p>
          <a:p>
            <a:pPr>
              <a:lnSpc>
                <a:spcPts val="400"/>
              </a:lnSpc>
            </a:pPr>
            <a:r>
              <a:rPr lang="en-US" sz="600" dirty="0" smtClean="0">
                <a:latin typeface="Courier New" panose="02070309020205020404" pitchFamily="49" charset="0"/>
                <a:cs typeface="Courier New" panose="02070309020205020404" pitchFamily="49" charset="0"/>
              </a:rPr>
              <a:t>XXX   XXXXXX XXXX XXX XXXXXXXX  XXXXX XXX X  XXXXXXXXXXXX     XXXX    XXXXXX  XXXXX  XXXX  XXX  XX</a:t>
            </a:r>
          </a:p>
          <a:p>
            <a:pPr>
              <a:lnSpc>
                <a:spcPts val="400"/>
              </a:lnSpc>
            </a:pPr>
            <a:r>
              <a:rPr lang="en-US" sz="600" dirty="0" smtClean="0">
                <a:latin typeface="Courier New" panose="02070309020205020404" pitchFamily="49" charset="0"/>
                <a:cs typeface="Courier New" panose="02070309020205020404" pitchFamily="49" charset="0"/>
              </a:rPr>
              <a:t>XXX   XXXXXXXXXXXXXXX XXXXXXXX  XXXXX 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XXXXXXXXXX     XXXX    XXXXXX  XXXXX  XXXX XXXXX  X</a:t>
            </a:r>
          </a:p>
          <a:p>
            <a:pPr>
              <a:lnSpc>
                <a:spcPts val="400"/>
              </a:lnSpc>
            </a:pPr>
            <a:r>
              <a:rPr lang="en-US" sz="600" dirty="0" smtClean="0">
                <a:latin typeface="Courier New" panose="02070309020205020404" pitchFamily="49" charset="0"/>
                <a:cs typeface="Courier New" panose="02070309020205020404" pitchFamily="49" charset="0"/>
              </a:rPr>
              <a:t>XXX  XXXXXX XXXXXXXXX XXXXXXXX  XXXXX 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XXXXXXXXXXX    XXXX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a:t>
            </a:r>
          </a:p>
          <a:p>
            <a:pPr>
              <a:lnSpc>
                <a:spcPts val="400"/>
              </a:lnSpc>
            </a:pPr>
            <a:r>
              <a:rPr lang="en-US" sz="600" dirty="0" smtClean="0">
                <a:latin typeface="Courier New" panose="02070309020205020404" pitchFamily="49" charset="0"/>
                <a:cs typeface="Courier New" panose="02070309020205020404" pitchFamily="49" charset="0"/>
              </a:rPr>
              <a:t>XXX XXXXXXXXXXXXX XXX 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    XXXX    XXXXXXX   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a:t>
            </a:r>
          </a:p>
          <a:p>
            <a:pPr>
              <a:lnSpc>
                <a:spcPts val="400"/>
              </a:lnSpc>
            </a:pPr>
            <a:r>
              <a:rPr lang="en-US" sz="600" dirty="0" smtClean="0">
                <a:latin typeface="Courier New" panose="02070309020205020404" pitchFamily="49" charset="0"/>
                <a:cs typeface="Courier New" panose="02070309020205020404" pitchFamily="49" charset="0"/>
              </a:rPr>
              <a:t>XX  XXXXXXXXXXXXXXXXX XX XXXXX  XXXXXXXXX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XXXXXXXXXX   XXXX    XXXXXXX   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a:t>
            </a:r>
          </a:p>
          <a:p>
            <a:pPr>
              <a:lnSpc>
                <a:spcPts val="400"/>
              </a:lnSpc>
            </a:pPr>
            <a:r>
              <a:rPr lang="en-US" sz="600" dirty="0" smtClean="0">
                <a:latin typeface="Courier New" panose="02070309020205020404" pitchFamily="49" charset="0"/>
                <a:cs typeface="Courier New" panose="02070309020205020404" pitchFamily="49" charset="0"/>
              </a:rPr>
              <a:t>XX  XXXXXX XX XXXXXXXXXXX XXXXX XXX  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   XXXXX    XXXXXX   XXX  XXXX  XXX  XX</a:t>
            </a:r>
          </a:p>
          <a:p>
            <a:pPr>
              <a:lnSpc>
                <a:spcPts val="400"/>
              </a:lnSpc>
            </a:pPr>
            <a:r>
              <a:rPr lang="en-US" sz="600" dirty="0" smtClean="0">
                <a:latin typeface="Courier New" panose="02070309020205020404" pitchFamily="49" charset="0"/>
                <a:cs typeface="Courier New" panose="02070309020205020404" pitchFamily="49" charset="0"/>
              </a:rPr>
              <a:t>X  XXXXXXXXXXXXX XXXX XXX XXXXX XXX 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XXXXXXXXXXXX  XXXXX   XXXXXX   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a:t>
            </a:r>
          </a:p>
          <a:p>
            <a:pPr>
              <a:lnSpc>
                <a:spcPts val="400"/>
              </a:lnSpc>
            </a:pPr>
            <a:r>
              <a:rPr lang="en-US" sz="600" dirty="0" smtClean="0">
                <a:latin typeface="Courier New" panose="02070309020205020404" pitchFamily="49" charset="0"/>
                <a:cs typeface="Courier New" panose="02070309020205020404" pitchFamily="49" charset="0"/>
              </a:rPr>
              <a:t>X  XXXXXXXXXXXXX XXXX XXX XXXXX  XXXXXXXX X XXXX  XXXXXXX      XXXXX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a:t>
            </a:r>
          </a:p>
          <a:p>
            <a:pPr>
              <a:lnSpc>
                <a:spcPts val="400"/>
              </a:lnSpc>
            </a:pPr>
            <a:r>
              <a:rPr lang="en-US" sz="600" dirty="0" smtClean="0">
                <a:latin typeface="Courier New" panose="02070309020205020404" pitchFamily="49" charset="0"/>
                <a:cs typeface="Courier New" panose="02070309020205020404" pitchFamily="49" charset="0"/>
              </a:rPr>
              <a:t>X  XXXXXX </a:t>
            </a:r>
            <a:r>
              <a:rPr lang="en-US" sz="600" dirty="0" err="1" smtClean="0">
                <a:latin typeface="Courier New" panose="02070309020205020404" pitchFamily="49" charset="0"/>
                <a:cs typeface="Courier New" panose="02070309020205020404" pitchFamily="49" charset="0"/>
              </a:rPr>
              <a:t>XXXXXX</a:t>
            </a:r>
            <a:r>
              <a:rPr lang="en-US" sz="600" dirty="0" smtClean="0">
                <a:latin typeface="Courier New" panose="02070309020205020404" pitchFamily="49" charset="0"/>
                <a:cs typeface="Courier New" panose="02070309020205020404" pitchFamily="49" charset="0"/>
              </a:rPr>
              <a:t> XXXXXXXX XXXXX   XX XXXX X XXX X  XXX          XXXXX    </a:t>
            </a:r>
            <a:r>
              <a:rPr lang="en-US" sz="600" dirty="0" err="1" smtClean="0">
                <a:latin typeface="Courier New" panose="02070309020205020404" pitchFamily="49" charset="0"/>
                <a:cs typeface="Courier New" panose="02070309020205020404" pitchFamily="49" charset="0"/>
              </a:rPr>
              <a:t>XXXXX</a:t>
            </a:r>
            <a:r>
              <a:rPr lang="en-US" sz="600" dirty="0" smtClean="0">
                <a:latin typeface="Courier New" panose="02070309020205020404" pitchFamily="49" charset="0"/>
                <a:cs typeface="Courier New" panose="02070309020205020404" pitchFamily="49" charset="0"/>
              </a:rPr>
              <a:t>   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a:t>
            </a:r>
          </a:p>
          <a:p>
            <a:pPr>
              <a:lnSpc>
                <a:spcPts val="400"/>
              </a:lnSpc>
            </a:pPr>
            <a:r>
              <a:rPr lang="en-US" sz="600" dirty="0" smtClean="0">
                <a:latin typeface="Courier New" panose="02070309020205020404" pitchFamily="49" charset="0"/>
                <a:cs typeface="Courier New" panose="02070309020205020404" pitchFamily="49" charset="0"/>
              </a:rPr>
              <a:t>   XXXXXXXXXXXXX XXXX XXX  XXXXX  XX XXXX X XXX 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XXXXXX   XXXXX   XXXX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p>
          <a:p>
            <a:pPr>
              <a:lnSpc>
                <a:spcPts val="400"/>
              </a:lnSpc>
            </a:pPr>
            <a:r>
              <a:rPr lang="en-US" sz="600" dirty="0" smtClean="0">
                <a:latin typeface="Courier New" panose="02070309020205020404" pitchFamily="49" charset="0"/>
                <a:cs typeface="Courier New" panose="02070309020205020404" pitchFamily="49" charset="0"/>
              </a:rPr>
              <a:t>  XXXXXX XXXXXXX XXXXXXXX  XXXXX  XX X XX X XXXX              X XXXXXXX   XXXXX  XXXX XXX  XX  XXX</a:t>
            </a:r>
          </a:p>
          <a:p>
            <a:pPr>
              <a:lnSpc>
                <a:spcPts val="400"/>
              </a:lnSpc>
            </a:pPr>
            <a:r>
              <a:rPr lang="en-US" sz="600" dirty="0" smtClean="0">
                <a:latin typeface="Courier New" panose="02070309020205020404" pitchFamily="49" charset="0"/>
                <a:cs typeface="Courier New" panose="02070309020205020404" pitchFamily="49" charset="0"/>
              </a:rPr>
              <a:t>XXXXXXXXXXXXXXXX XXXXXXXX  XXXXXX XX X XXXX X XXX             XX XXXXXXX   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  XX X</a:t>
            </a:r>
          </a:p>
          <a:p>
            <a:pPr>
              <a:lnSpc>
                <a:spcPts val="400"/>
              </a:lnSpc>
            </a:pPr>
            <a:r>
              <a:rPr lang="en-US" sz="600" dirty="0" smtClean="0">
                <a:latin typeface="Courier New" panose="02070309020205020404" pitchFamily="49" charset="0"/>
                <a:cs typeface="Courier New" panose="02070309020205020404" pitchFamily="49" charset="0"/>
              </a:rPr>
              <a:t> XXXXXXXXXXXXXXX XXXXXXXX  XXXXXX  XXX XXXX X XXXX             X  XXXXXXX  XXXXX XX X XXX  X  XX X</a:t>
            </a:r>
          </a:p>
          <a:p>
            <a:pPr>
              <a:lnSpc>
                <a:spcPts val="400"/>
              </a:lnSpc>
            </a:pPr>
            <a:r>
              <a:rPr lang="en-US" sz="600" dirty="0" smtClean="0">
                <a:latin typeface="Courier New" panose="02070309020205020404" pitchFamily="49" charset="0"/>
                <a:cs typeface="Courier New" panose="02070309020205020404" pitchFamily="49" charset="0"/>
              </a:rPr>
              <a:t> XXXXXX XX XXXXX XXXXXXXX  XXXXXX  XXX XXXXXX  </a:t>
            </a:r>
            <a:r>
              <a:rPr lang="en-US" sz="600" dirty="0" err="1" smtClean="0">
                <a:latin typeface="Courier New" panose="02070309020205020404" pitchFamily="49" charset="0"/>
                <a:cs typeface="Courier New" panose="02070309020205020404" pitchFamily="49" charset="0"/>
              </a:rPr>
              <a:t>XXXXXX</a:t>
            </a:r>
            <a:r>
              <a:rPr lang="en-US" sz="600" dirty="0" smtClean="0">
                <a:latin typeface="Courier New" panose="02070309020205020404" pitchFamily="49" charset="0"/>
                <a:cs typeface="Courier New" panose="02070309020205020404" pitchFamily="49" charset="0"/>
              </a:rPr>
              <a:t>          XX  XXXXXX  XXXXX XX X XXXX X  XXXX</a:t>
            </a:r>
          </a:p>
          <a:p>
            <a:pPr>
              <a:lnSpc>
                <a:spcPts val="400"/>
              </a:lnSpc>
            </a:pPr>
            <a:r>
              <a:rPr lang="en-US" sz="600" dirty="0" smtClean="0">
                <a:latin typeface="Courier New" panose="02070309020205020404" pitchFamily="49" charset="0"/>
                <a:cs typeface="Courier New" panose="02070309020205020404" pitchFamily="49" charset="0"/>
              </a:rPr>
              <a:t>XXXXXXX XX XXXX  XXXXXXXX  XXXXXXX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 X  XXXXXXXXX       XX  XXXXXXX  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 X XXXXX</a:t>
            </a:r>
          </a:p>
          <a:p>
            <a:pPr>
              <a:lnSpc>
                <a:spcPts val="400"/>
              </a:lnSpc>
            </a:pPr>
            <a:r>
              <a:rPr lang="en-US" sz="600" dirty="0" smtClean="0">
                <a:latin typeface="Courier New" panose="02070309020205020404" pitchFamily="49" charset="0"/>
                <a:cs typeface="Courier New" panose="02070309020205020404" pitchFamily="49" charset="0"/>
              </a:rPr>
              <a:t>XXXXXX XXXXXXXXX XXXXXXXX  XXXXXXX XXX X XXXX  XXXXXXXXXXXXX    XXX  XXXXXX  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 X XX </a:t>
            </a:r>
            <a:r>
              <a:rPr lang="en-US" sz="600" dirty="0" err="1" smtClean="0">
                <a:latin typeface="Courier New" panose="02070309020205020404" pitchFamily="49" charset="0"/>
                <a:cs typeface="Courier New" panose="02070309020205020404" pitchFamily="49" charset="0"/>
              </a:rPr>
              <a:t>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XXXXXX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XXXXXXX XX  X XXXX XXXXXXXXXXXXXXXX  XXXX  XXXXXX XXXX X XX XXX X XX </a:t>
            </a:r>
            <a:r>
              <a:rPr lang="en-US" sz="600" dirty="0" err="1" smtClean="0">
                <a:latin typeface="Courier New" panose="02070309020205020404" pitchFamily="49" charset="0"/>
                <a:cs typeface="Courier New" panose="02070309020205020404" pitchFamily="49" charset="0"/>
              </a:rPr>
              <a:t>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XXXXXX XX XXXXX  XXXXXXXX  XXXXXXX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 XXXXXXXXXXXXXXXXX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 XXXX 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a:t>
            </a:r>
          </a:p>
          <a:p>
            <a:pPr>
              <a:lnSpc>
                <a:spcPts val="400"/>
              </a:lnSpc>
            </a:pPr>
            <a:r>
              <a:rPr lang="en-US" sz="600" dirty="0" smtClean="0">
                <a:latin typeface="Courier New" panose="02070309020205020404" pitchFamily="49" charset="0"/>
                <a:cs typeface="Courier New" panose="02070309020205020404" pitchFamily="49" charset="0"/>
              </a:rPr>
              <a:t>XXXXX XXX XXXXX  XXXXXXXX  XXXXXXX  X  XXXXXX XXXXXXXXXXXXXXXXXX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 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 </a:t>
            </a:r>
            <a:r>
              <a:rPr lang="en-US" sz="600" dirty="0" err="1" smtClean="0">
                <a:latin typeface="Courier New" panose="02070309020205020404" pitchFamily="49" charset="0"/>
                <a:cs typeface="Courier New" panose="02070309020205020404" pitchFamily="49" charset="0"/>
              </a:rPr>
              <a:t>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XXXXX XXX XXXXX  XXXXXXXXX  XXXXXX  X XXXXXX  XXX  XXXXXXXXXXXXXX  XXXX  XXXXX XXXXXXX  XX X XXX X</a:t>
            </a:r>
          </a:p>
          <a:p>
            <a:pPr>
              <a:lnSpc>
                <a:spcPts val="400"/>
              </a:lnSpc>
            </a:pPr>
            <a:r>
              <a:rPr lang="en-US" sz="600" dirty="0" smtClean="0">
                <a:latin typeface="Courier New" panose="02070309020205020404" pitchFamily="49" charset="0"/>
                <a:cs typeface="Courier New" panose="02070309020205020404" pitchFamily="49" charset="0"/>
              </a:rPr>
              <a:t>XXXXXXXX  XXXXX   XXXXXXXX  XXXXXXX XXXXXXXX  XXX     XXXXXXXXXXXX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XXXXXXX  XX XXXXX X</a:t>
            </a:r>
          </a:p>
          <a:p>
            <a:pPr>
              <a:lnSpc>
                <a:spcPts val="400"/>
              </a:lnSpc>
            </a:pPr>
            <a:r>
              <a:rPr lang="en-US" sz="600" dirty="0" smtClean="0">
                <a:latin typeface="Courier New" panose="02070309020205020404" pitchFamily="49" charset="0"/>
                <a:cs typeface="Courier New" panose="02070309020205020404" pitchFamily="49" charset="0"/>
              </a:rPr>
              <a:t>XXXX XXX  XXXXX   XXXXXXXX  XXXXXXX X XXXX X  XX            XXXXXXX  XXXX  XXX  XX XXXX XX XXXXXXX</a:t>
            </a:r>
          </a:p>
          <a:p>
            <a:pPr>
              <a:lnSpc>
                <a:spcPts val="400"/>
              </a:lnSpc>
            </a:pPr>
            <a:r>
              <a:rPr lang="en-US" sz="600" dirty="0" smtClean="0">
                <a:latin typeface="Courier New" panose="02070309020205020404" pitchFamily="49" charset="0"/>
                <a:cs typeface="Courier New" panose="02070309020205020404" pitchFamily="49" charset="0"/>
              </a:rPr>
              <a:t>XXXX XXX XXXXXX   XXXXXXXXX  XXXXXX X XXXX X XXX              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 XX XXXXXXX</a:t>
            </a:r>
          </a:p>
          <a:p>
            <a:pPr>
              <a:lnSpc>
                <a:spcPts val="400"/>
              </a:lnSpc>
            </a:pPr>
            <a:r>
              <a:rPr lang="en-US" sz="600" dirty="0" smtClean="0">
                <a:latin typeface="Courier New" panose="02070309020205020404" pitchFamily="49" charset="0"/>
                <a:cs typeface="Courier New" panose="02070309020205020404" pitchFamily="49" charset="0"/>
              </a:rPr>
              <a:t>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   XXXXXXXX  XXXXXX </a:t>
            </a:r>
            <a:r>
              <a:rPr lang="en-US" sz="600" dirty="0" err="1" smtClean="0">
                <a:latin typeface="Courier New" panose="02070309020205020404" pitchFamily="49" charset="0"/>
                <a:cs typeface="Courier New" panose="02070309020205020404" pitchFamily="49" charset="0"/>
              </a:rPr>
              <a:t>XXXXXX</a:t>
            </a:r>
            <a:r>
              <a:rPr lang="en-US" sz="600" dirty="0" smtClean="0">
                <a:latin typeface="Courier New" panose="02070309020205020404" pitchFamily="49" charset="0"/>
                <a:cs typeface="Courier New" panose="02070309020205020404" pitchFamily="49" charset="0"/>
              </a:rPr>
              <a:t> X XXX                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 XX XXXX X </a:t>
            </a:r>
          </a:p>
          <a:p>
            <a:pPr>
              <a:lnSpc>
                <a:spcPts val="400"/>
              </a:lnSpc>
            </a:pPr>
            <a:r>
              <a:rPr lang="en-US" sz="600" dirty="0" smtClean="0">
                <a:latin typeface="Courier New" panose="02070309020205020404" pitchFamily="49" charset="0"/>
                <a:cs typeface="Courier New" panose="02070309020205020404" pitchFamily="49" charset="0"/>
              </a:rPr>
              <a:t>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   XXXXXXXX  XXXXXXXXXXXXXXX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XXXX X XXXX X </a:t>
            </a:r>
          </a:p>
          <a:p>
            <a:pPr>
              <a:lnSpc>
                <a:spcPts val="400"/>
              </a:lnSpc>
            </a:pPr>
            <a:r>
              <a:rPr lang="en-US" sz="600" dirty="0" smtClean="0">
                <a:latin typeface="Courier New" panose="02070309020205020404" pitchFamily="49" charset="0"/>
                <a:cs typeface="Courier New" panose="02070309020205020404" pitchFamily="49" charset="0"/>
              </a:rPr>
              <a:t>XXXXXXX  </a:t>
            </a:r>
            <a:r>
              <a:rPr lang="en-US" sz="600" dirty="0" err="1" smtClean="0">
                <a:latin typeface="Courier New" panose="02070309020205020404" pitchFamily="49" charset="0"/>
                <a:cs typeface="Courier New" panose="02070309020205020404" pitchFamily="49" charset="0"/>
              </a:rPr>
              <a:t>XXXXXXX</a:t>
            </a:r>
            <a:r>
              <a:rPr lang="en-US" sz="600" dirty="0" smtClean="0">
                <a:latin typeface="Courier New" panose="02070309020205020404" pitchFamily="49" charset="0"/>
                <a:cs typeface="Courier New" panose="02070309020205020404" pitchFamily="49" charset="0"/>
              </a:rPr>
              <a:t>   XXXXXXXX   XXXXXX X XXXXX XXX                   XXXXX XX  XXX XX XXXXXXXXXXXXX </a:t>
            </a:r>
          </a:p>
          <a:p>
            <a:pPr>
              <a:lnSpc>
                <a:spcPts val="400"/>
              </a:lnSpc>
            </a:pPr>
            <a:r>
              <a:rPr lang="en-US" sz="600" dirty="0" smtClean="0">
                <a:latin typeface="Courier New" panose="02070309020205020404" pitchFamily="49" charset="0"/>
                <a:cs typeface="Courier New" panose="02070309020205020404" pitchFamily="49" charset="0"/>
              </a:rPr>
              <a:t>XXXXXXX  </a:t>
            </a:r>
            <a:r>
              <a:rPr lang="en-US" sz="600" dirty="0" err="1" smtClean="0">
                <a:latin typeface="Courier New" panose="02070309020205020404" pitchFamily="49" charset="0"/>
                <a:cs typeface="Courier New" panose="02070309020205020404" pitchFamily="49" charset="0"/>
              </a:rPr>
              <a:t>XXXXXXX</a:t>
            </a:r>
            <a:r>
              <a:rPr lang="en-US" sz="600" dirty="0" smtClean="0">
                <a:latin typeface="Courier New" panose="02070309020205020404" pitchFamily="49" charset="0"/>
                <a:cs typeface="Courier New" panose="02070309020205020404" pitchFamily="49" charset="0"/>
              </a:rPr>
              <a:t>    XXXXXXXX  XXXXXX X XXX XXXXX    XXXXXXXXXXXX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 XX XXXXXXXX XX</a:t>
            </a:r>
          </a:p>
          <a:p>
            <a:pPr>
              <a:lnSpc>
                <a:spcPts val="400"/>
              </a:lnSpc>
            </a:pPr>
            <a:r>
              <a:rPr lang="en-US" sz="600" dirty="0" smtClean="0">
                <a:latin typeface="Courier New" panose="02070309020205020404" pitchFamily="49" charset="0"/>
                <a:cs typeface="Courier New" panose="02070309020205020404" pitchFamily="49" charset="0"/>
              </a:rPr>
              <a:t>XXXXXXX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XXXXX X XXX XXXXX    XXXXXXXXXXXXXX  XXXX  XX  XXX XX XXXXXX </a:t>
            </a:r>
            <a:r>
              <a:rPr lang="en-US" sz="600" dirty="0" err="1" smtClean="0">
                <a:latin typeface="Courier New" panose="02070309020205020404" pitchFamily="49" charset="0"/>
                <a:cs typeface="Courier New" panose="02070309020205020404" pitchFamily="49" charset="0"/>
              </a:rPr>
              <a:t>XXXXXX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 XXXX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XXXXXXXXXXXXXX XX   XXXXXXXXXXXXXXXX  XXXX XX  XXX XX XXXXXX XXX XX</a:t>
            </a:r>
          </a:p>
          <a:p>
            <a:pPr>
              <a:lnSpc>
                <a:spcPts val="400"/>
              </a:lnSpc>
            </a:pPr>
            <a:r>
              <a:rPr lang="en-US" sz="600" dirty="0" smtClean="0">
                <a:latin typeface="Courier New" panose="02070309020205020404" pitchFamily="49" charset="0"/>
                <a:cs typeface="Courier New" panose="02070309020205020404" pitchFamily="49" charset="0"/>
              </a:rPr>
              <a:t>XX XXXX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XXXXXXX XXXXX  XX  XXXXXXXXXXXXXXXXXX  XXX  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XXXXXXXXXX  X</a:t>
            </a:r>
          </a:p>
          <a:p>
            <a:pPr>
              <a:lnSpc>
                <a:spcPts val="400"/>
              </a:lnSpc>
            </a:pPr>
            <a:r>
              <a:rPr lang="en-US" sz="600" dirty="0" smtClean="0">
                <a:latin typeface="Courier New" panose="02070309020205020404" pitchFamily="49" charset="0"/>
                <a:cs typeface="Courier New" panose="02070309020205020404" pitchFamily="49" charset="0"/>
              </a:rPr>
              <a:t>X XXXXX  XXXXXXXXX   XXXXXXXX   XXXXXXXXXX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XXXXXXXXXXXXXXXXXXX  XXX X   XXX XX XXXXXXXXX   </a:t>
            </a:r>
          </a:p>
          <a:p>
            <a:pPr>
              <a:lnSpc>
                <a:spcPts val="400"/>
              </a:lnSpc>
            </a:pPr>
            <a:r>
              <a:rPr lang="en-US" sz="600" dirty="0" smtClean="0">
                <a:latin typeface="Courier New" panose="02070309020205020404" pitchFamily="49" charset="0"/>
                <a:cs typeface="Courier New" panose="02070309020205020404" pitchFamily="49" charset="0"/>
              </a:rPr>
              <a:t>X XXXXX  XXXXXXXXX    XXXXXXX   XXXXXXXXXX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XXXXXXXXXXXXXXXXXXXXX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p>
          <a:p>
            <a:pPr>
              <a:lnSpc>
                <a:spcPts val="400"/>
              </a:lnSpc>
            </a:pPr>
            <a:r>
              <a:rPr lang="en-US" sz="600" dirty="0" smtClean="0">
                <a:latin typeface="Courier New" panose="02070309020205020404" pitchFamily="49" charset="0"/>
                <a:cs typeface="Courier New" panose="02070309020205020404" pitchFamily="49" charset="0"/>
              </a:rPr>
              <a:t>X XXXXX  XXXXXXXXX    XXXXXXX   XXXXXXXXXX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XXXXXXXXX       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 XX   </a:t>
            </a:r>
          </a:p>
          <a:p>
            <a:pPr>
              <a:lnSpc>
                <a:spcPts val="400"/>
              </a:lnSpc>
            </a:pPr>
            <a:r>
              <a:rPr lang="en-US" sz="600" dirty="0" smtClean="0">
                <a:latin typeface="Courier New" panose="02070309020205020404" pitchFamily="49" charset="0"/>
                <a:cs typeface="Courier New" panose="02070309020205020404" pitchFamily="49" charset="0"/>
              </a:rPr>
              <a:t>XXXXXXX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XXXXXXX XXXX XXX XXXXXXX         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  XXXXXXXXX X</a:t>
            </a:r>
          </a:p>
          <a:p>
            <a:pPr>
              <a:lnSpc>
                <a:spcPts val="400"/>
              </a:lnSpc>
            </a:pPr>
            <a:r>
              <a:rPr lang="en-US" sz="600" dirty="0" smtClean="0">
                <a:latin typeface="Courier New" panose="02070309020205020404" pitchFamily="49" charset="0"/>
                <a:cs typeface="Courier New" panose="02070309020205020404" pitchFamily="49" charset="0"/>
              </a:rPr>
              <a:t>XXXXXXX   XXXXXXXXX    XXXXXXXX  XXXXXXXXX XX XXX XXXXXX               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a:t>
            </a:r>
          </a:p>
          <a:p>
            <a:pPr>
              <a:lnSpc>
                <a:spcPts val="400"/>
              </a:lnSpc>
            </a:pPr>
            <a:r>
              <a:rPr lang="en-US" sz="600" dirty="0" smtClean="0">
                <a:latin typeface="Courier New" panose="02070309020205020404" pitchFamily="49" charset="0"/>
                <a:cs typeface="Courier New" panose="02070309020205020404" pitchFamily="49" charset="0"/>
              </a:rPr>
              <a:t> XXXXXX   XXXXXXXXX     XXXXXXX   XXXXXXXXXXX  XXXXXXX                  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 X XX</a:t>
            </a:r>
          </a:p>
          <a:p>
            <a:pPr>
              <a:lnSpc>
                <a:spcPts val="400"/>
              </a:lnSpc>
            </a:pPr>
            <a:r>
              <a:rPr lang="en-US" sz="600" dirty="0" smtClean="0">
                <a:latin typeface="Courier New" panose="02070309020205020404" pitchFamily="49" charset="0"/>
                <a:cs typeface="Courier New" panose="02070309020205020404" pitchFamily="49" charset="0"/>
              </a:rPr>
              <a:t> XXXXXX   XXXXXXXXXX    XXXXXXXX   </a:t>
            </a:r>
            <a:r>
              <a:rPr lang="en-US" sz="600" dirty="0" err="1" smtClean="0">
                <a:latin typeface="Courier New" panose="02070309020205020404" pitchFamily="49" charset="0"/>
                <a:cs typeface="Courier New" panose="02070309020205020404" pitchFamily="49" charset="0"/>
              </a:rPr>
              <a:t>XXXXXXXX</a:t>
            </a:r>
            <a:r>
              <a:rPr lang="en-US" sz="600" dirty="0" smtClean="0">
                <a:latin typeface="Courier New" panose="02070309020205020404" pitchFamily="49" charset="0"/>
                <a:cs typeface="Courier New" panose="02070309020205020404" pitchFamily="49" charset="0"/>
              </a:rPr>
              <a:t> X  XXXXXXX          XXXXX    XXX X   XX  X XXX XX X  </a:t>
            </a:r>
            <a:r>
              <a:rPr lang="en-US" sz="600" dirty="0" err="1" smtClean="0">
                <a:latin typeface="Courier New" panose="02070309020205020404" pitchFamily="49" charset="0"/>
                <a:cs typeface="Courier New" panose="02070309020205020404" pitchFamily="49" charset="0"/>
              </a:rPr>
              <a:t>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 XXXXXX   XXXXXXXXXXX   XXXXXXXXX   </a:t>
            </a:r>
            <a:r>
              <a:rPr lang="en-US" sz="600" dirty="0" err="1" smtClean="0">
                <a:latin typeface="Courier New" panose="02070309020205020404" pitchFamily="49" charset="0"/>
                <a:cs typeface="Courier New" panose="02070309020205020404" pitchFamily="49" charset="0"/>
              </a:rPr>
              <a:t>XXXXXXXXX</a:t>
            </a:r>
            <a:r>
              <a:rPr lang="en-US" sz="600" dirty="0" smtClean="0">
                <a:latin typeface="Courier New" panose="02070309020205020404" pitchFamily="49" charset="0"/>
                <a:cs typeface="Courier New" panose="02070309020205020404" pitchFamily="49" charset="0"/>
              </a:rPr>
              <a:t>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XXXXXXXXX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 XXXXX  X</a:t>
            </a:r>
          </a:p>
          <a:p>
            <a:pPr>
              <a:lnSpc>
                <a:spcPts val="400"/>
              </a:lnSpc>
            </a:pPr>
            <a:r>
              <a:rPr lang="en-US" sz="600" dirty="0" smtClean="0">
                <a:latin typeface="Courier New" panose="02070309020205020404" pitchFamily="49" charset="0"/>
                <a:cs typeface="Courier New" panose="02070309020205020404" pitchFamily="49" charset="0"/>
              </a:rPr>
              <a:t>XXXXXXXX   XXXXXXXXXX    XXXXXXXX    XXXXXXXXX  XXXXXX     XXXXXXXXXXXXX   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XXXX X  </a:t>
            </a:r>
          </a:p>
          <a:p>
            <a:pPr>
              <a:lnSpc>
                <a:spcPts val="400"/>
              </a:lnSpc>
            </a:pPr>
            <a:r>
              <a:rPr lang="en-US" sz="600" dirty="0" smtClean="0">
                <a:latin typeface="Courier New" panose="02070309020205020404" pitchFamily="49" charset="0"/>
                <a:cs typeface="Courier New" panose="02070309020205020404" pitchFamily="49" charset="0"/>
              </a:rPr>
              <a:t> XXXXXXX   XXXXXXXXXXX   XXXXXXXXX     XXXXXXX  XXXXXX   XXXXXXXXXXXXXXXX  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 X  </a:t>
            </a:r>
          </a:p>
          <a:p>
            <a:pPr>
              <a:lnSpc>
                <a:spcPts val="400"/>
              </a:lnSpc>
            </a:pPr>
            <a:r>
              <a:rPr lang="en-US" sz="600" dirty="0" smtClean="0">
                <a:latin typeface="Courier New" panose="02070309020205020404" pitchFamily="49" charset="0"/>
                <a:cs typeface="Courier New" panose="02070309020205020404" pitchFamily="49" charset="0"/>
              </a:rPr>
              <a:t>  XXXXXX    XXXXXXXXXX    XXXXXXXXX      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XXXXXXXXXXXXXXXXXX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 X  </a:t>
            </a:r>
          </a:p>
          <a:p>
            <a:pPr>
              <a:lnSpc>
                <a:spcPts val="400"/>
              </a:lnSpc>
            </a:pPr>
            <a:r>
              <a:rPr lang="en-US" sz="600" dirty="0" smtClean="0">
                <a:latin typeface="Courier New" panose="02070309020205020404" pitchFamily="49" charset="0"/>
                <a:cs typeface="Courier New" panose="02070309020205020404" pitchFamily="49" charset="0"/>
              </a:rPr>
              <a:t>X XXXXXX    XXXXXXXXXXX    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XX X   </a:t>
            </a:r>
          </a:p>
          <a:p>
            <a:pPr>
              <a:lnSpc>
                <a:spcPts val="400"/>
              </a:lnSpc>
            </a:pPr>
            <a:r>
              <a:rPr lang="en-US" sz="600" dirty="0" smtClean="0">
                <a:latin typeface="Courier New" panose="02070309020205020404" pitchFamily="49" charset="0"/>
                <a:cs typeface="Courier New" panose="02070309020205020404" pitchFamily="49" charset="0"/>
              </a:rPr>
              <a:t>X XXXXXXX    XXXXXXXXXXX   XXXXXXXXXX        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XXXXX          XXXX </a:t>
            </a:r>
            <a:r>
              <a:rPr lang="en-US" sz="600" dirty="0" err="1" smtClean="0">
                <a:latin typeface="Courier New" panose="02070309020205020404" pitchFamily="49" charset="0"/>
                <a:cs typeface="Courier New" panose="02070309020205020404" pitchFamily="49" charset="0"/>
              </a:rPr>
              <a:t>XXXX</a:t>
            </a:r>
            <a:r>
              <a:rPr lang="en-US" sz="600" dirty="0" smtClean="0">
                <a:latin typeface="Courier New" panose="02070309020205020404" pitchFamily="49" charset="0"/>
                <a:cs typeface="Courier New" panose="02070309020205020404" pitchFamily="49" charset="0"/>
              </a:rPr>
              <a:t>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p>
          <a:p>
            <a:pPr>
              <a:lnSpc>
                <a:spcPts val="400"/>
              </a:lnSpc>
            </a:pPr>
            <a:r>
              <a:rPr lang="en-US" sz="600" dirty="0" smtClean="0">
                <a:latin typeface="Courier New" panose="02070309020205020404" pitchFamily="49" charset="0"/>
                <a:cs typeface="Courier New" panose="02070309020205020404" pitchFamily="49" charset="0"/>
              </a:rPr>
              <a:t>X XXXXXXX    XXXXXXXXXXXX   XXXXXXXXXX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 XXXX            XXXXXXXXX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XXXX X </a:t>
            </a:r>
          </a:p>
          <a:p>
            <a:pPr>
              <a:lnSpc>
                <a:spcPts val="400"/>
              </a:lnSpc>
            </a:pPr>
            <a:r>
              <a:rPr lang="en-US" sz="600" dirty="0" smtClean="0">
                <a:latin typeface="Courier New" panose="02070309020205020404" pitchFamily="49" charset="0"/>
                <a:cs typeface="Courier New" panose="02070309020205020404" pitchFamily="49" charset="0"/>
              </a:rPr>
              <a:t>X  XXXXXX     XXXXXXXXXXX    XXXXXXXXXX      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XXXX X </a:t>
            </a:r>
          </a:p>
          <a:p>
            <a:pPr>
              <a:lnSpc>
                <a:spcPts val="400"/>
              </a:lnSpc>
            </a:pPr>
            <a:r>
              <a:rPr lang="en-US" sz="600" dirty="0" smtClean="0">
                <a:latin typeface="Courier New" panose="02070309020205020404" pitchFamily="49" charset="0"/>
                <a:cs typeface="Courier New" panose="02070309020205020404" pitchFamily="49" charset="0"/>
              </a:rPr>
              <a:t>X  XXXXXXX    XXXXXXXXXXXX    XXXXXXXXXXX XXXXXXXX  XXXXX                 XX </a:t>
            </a:r>
            <a:r>
              <a:rPr lang="en-US" sz="600" dirty="0" err="1" smtClean="0">
                <a:latin typeface="Courier New" panose="02070309020205020404" pitchFamily="49" charset="0"/>
                <a:cs typeface="Courier New" panose="02070309020205020404" pitchFamily="49" charset="0"/>
              </a:rPr>
              <a:t>XX</a:t>
            </a:r>
            <a:r>
              <a:rPr lang="en-US" sz="600" dirty="0" smtClean="0">
                <a:latin typeface="Courier New" panose="02070309020205020404" pitchFamily="49" charset="0"/>
                <a:cs typeface="Courier New" panose="02070309020205020404" pitchFamily="49" charset="0"/>
              </a:rPr>
              <a:t>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 X XXX X </a:t>
            </a:r>
          </a:p>
          <a:p>
            <a:pPr>
              <a:lnSpc>
                <a:spcPts val="400"/>
              </a:lnSpc>
            </a:pPr>
            <a:r>
              <a:rPr lang="en-US" sz="600" dirty="0" smtClean="0">
                <a:latin typeface="Courier New" panose="02070309020205020404" pitchFamily="49" charset="0"/>
                <a:cs typeface="Courier New" panose="02070309020205020404" pitchFamily="49" charset="0"/>
              </a:rPr>
              <a:t>X  XXXXXXX     XXXXXXXXXXXX    XXXXXXXXXXXXXXX  XXX </a:t>
            </a:r>
            <a:r>
              <a:rPr lang="en-US" sz="600" dirty="0" err="1" smtClean="0">
                <a:latin typeface="Courier New" panose="02070309020205020404" pitchFamily="49" charset="0"/>
                <a:cs typeface="Courier New" panose="02070309020205020404" pitchFamily="49" charset="0"/>
              </a:rPr>
              <a:t>XXX</a:t>
            </a:r>
            <a:r>
              <a:rPr lang="en-US" sz="600" dirty="0" smtClean="0">
                <a:latin typeface="Courier New" panose="02070309020205020404" pitchFamily="49" charset="0"/>
                <a:cs typeface="Courier New" panose="02070309020205020404" pitchFamily="49" charset="0"/>
              </a:rPr>
              <a:t>         XX         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 X XXXX  </a:t>
            </a:r>
          </a:p>
          <a:p>
            <a:pPr>
              <a:lnSpc>
                <a:spcPts val="400"/>
              </a:lnSpc>
            </a:pPr>
            <a:r>
              <a:rPr lang="en-US" sz="600" dirty="0" smtClean="0">
                <a:latin typeface="Courier New" panose="02070309020205020404" pitchFamily="49" charset="0"/>
                <a:cs typeface="Courier New" panose="02070309020205020404" pitchFamily="49" charset="0"/>
              </a:rPr>
              <a:t>X  XXXXXXXX    XXXXXXXXXXXX     XXXXXXXXXXXXX  XXXX XXX       XXXXXXXX     XX X 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XX  </a:t>
            </a:r>
          </a:p>
          <a:p>
            <a:pPr>
              <a:lnSpc>
                <a:spcPts val="400"/>
              </a:lnSpc>
            </a:pPr>
            <a:r>
              <a:rPr lang="en-US" sz="600" dirty="0" smtClean="0">
                <a:latin typeface="Courier New" panose="02070309020205020404" pitchFamily="49" charset="0"/>
                <a:cs typeface="Courier New" panose="02070309020205020404" pitchFamily="49" charset="0"/>
              </a:rPr>
              <a:t>X   XXXXXXXX    XXXXXXXXXXXX      XXXXXXX     XXXXXXXXX  XXXXXXXXXXXXXX     X XXXX      XXXXXXXX X</a:t>
            </a:r>
          </a:p>
          <a:p>
            <a:pPr>
              <a:lnSpc>
                <a:spcPts val="400"/>
              </a:lnSpc>
            </a:pPr>
            <a:r>
              <a:rPr lang="en-US" sz="600" dirty="0" smtClean="0">
                <a:latin typeface="Courier New" panose="02070309020205020404" pitchFamily="49" charset="0"/>
                <a:cs typeface="Courier New" panose="02070309020205020404" pitchFamily="49" charset="0"/>
              </a:rPr>
              <a:t>XX  XXXXXXXX     XXXXXXXXXXXX                XXXXX XXXXXXXXXXXXXXXXXXXXXX   X XX XXX X  XXXX XXX X</a:t>
            </a:r>
          </a:p>
          <a:p>
            <a:pPr>
              <a:lnSpc>
                <a:spcPts val="400"/>
              </a:lnSpc>
            </a:pPr>
            <a:r>
              <a:rPr lang="en-US" sz="600" dirty="0" smtClean="0">
                <a:latin typeface="Courier New" panose="02070309020205020404" pitchFamily="49" charset="0"/>
                <a:cs typeface="Courier New" panose="02070309020205020404" pitchFamily="49" charset="0"/>
              </a:rPr>
              <a:t>XX   XXXXXXXX    XXXXXXXXXXXXX             XXXXX  XXXXXXXXXXXXXXXXXXXXXXXXX  X XXXXXXXXXXXXX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   XXXXXXXX      XXXXXXXXXXXX          XXXXXX  XX XXXXXXXXXXXXXXXXXXXXXXX  XXXXXXXXXXXXX X   </a:t>
            </a:r>
            <a:r>
              <a:rPr lang="en-US" sz="600" dirty="0" err="1" smtClean="0">
                <a:latin typeface="Courier New" panose="02070309020205020404" pitchFamily="49" charset="0"/>
                <a:cs typeface="Courier New" panose="02070309020205020404" pitchFamily="49" charset="0"/>
              </a:rPr>
              <a:t>X</a:t>
            </a:r>
            <a:r>
              <a:rPr lang="en-US" sz="600" dirty="0" smtClean="0">
                <a:latin typeface="Courier New" panose="02070309020205020404" pitchFamily="49" charset="0"/>
                <a:cs typeface="Courier New" panose="02070309020205020404" pitchFamily="49" charset="0"/>
              </a:rPr>
              <a:t> </a:t>
            </a:r>
            <a:r>
              <a:rPr lang="en-US" sz="600" dirty="0" err="1" smtClean="0">
                <a:latin typeface="Courier New" panose="02070309020205020404" pitchFamily="49" charset="0"/>
                <a:cs typeface="Courier New" panose="02070309020205020404" pitchFamily="49" charset="0"/>
              </a:rPr>
              <a:t>X</a:t>
            </a:r>
            <a:endParaRPr lang="en-US" sz="600" dirty="0" smtClean="0">
              <a:latin typeface="Courier New" panose="02070309020205020404" pitchFamily="49" charset="0"/>
              <a:cs typeface="Courier New" panose="02070309020205020404" pitchFamily="49" charset="0"/>
            </a:endParaRPr>
          </a:p>
          <a:p>
            <a:pPr>
              <a:lnSpc>
                <a:spcPts val="400"/>
              </a:lnSpc>
            </a:pPr>
            <a:r>
              <a:rPr lang="en-US" sz="600" dirty="0" smtClean="0">
                <a:latin typeface="Courier New" panose="02070309020205020404" pitchFamily="49" charset="0"/>
                <a:cs typeface="Courier New" panose="02070309020205020404" pitchFamily="49" charset="0"/>
              </a:rPr>
              <a:t>XXX   XXXXXXXX     XXXXXXXXXXXXX        XXXXXX  XXX XXXXXX  XXXXXXXXXXXXXXX XXXXXXXXXXXXXXXXX  X  </a:t>
            </a:r>
          </a:p>
          <a:p>
            <a:pPr>
              <a:lnSpc>
                <a:spcPts val="400"/>
              </a:lnSpc>
            </a:pPr>
            <a:r>
              <a:rPr lang="en-US" sz="600" dirty="0" smtClean="0">
                <a:latin typeface="Courier New" panose="02070309020205020404" pitchFamily="49" charset="0"/>
                <a:cs typeface="Courier New" panose="02070309020205020404" pitchFamily="49" charset="0"/>
              </a:rPr>
              <a:t>XXX   XXXXXXXXX     XXXXXXXXXXXXX    XXXXXXXX  XXX XXXXX XX  XXX       XXXXXXXXXXXXXXXXXXXXXXXXX  </a:t>
            </a:r>
          </a:p>
          <a:p>
            <a:pPr>
              <a:lnSpc>
                <a:spcPts val="400"/>
              </a:lnSpc>
            </a:pPr>
            <a:r>
              <a:rPr lang="en-US" sz="600" dirty="0" smtClean="0">
                <a:latin typeface="Courier New" panose="02070309020205020404" pitchFamily="49" charset="0"/>
                <a:cs typeface="Courier New" panose="02070309020205020404" pitchFamily="49" charset="0"/>
              </a:rPr>
              <a:t>XXX    XXXXXXXX      XXXXXXXXXXXXXXXXXXXXXX   XXXX XXXXX XX             XXXXXXXXXXXXXXXXXXXXXXXX  </a:t>
            </a:r>
          </a:p>
          <a:p>
            <a:pPr>
              <a:lnSpc>
                <a:spcPts val="400"/>
              </a:lnSpc>
            </a:pPr>
            <a:r>
              <a:rPr lang="en-US" sz="600" dirty="0" smtClean="0">
                <a:latin typeface="Courier New" panose="02070309020205020404" pitchFamily="49" charset="0"/>
                <a:cs typeface="Courier New" panose="02070309020205020404" pitchFamily="49" charset="0"/>
              </a:rPr>
              <a:t>XXXX    XXXXXXXX      XXXXXXXXXXXXXXXXXXXX    XX XXXXXX  XXX             XXXXXXXXXXXXXXXXXXXXXXX  </a:t>
            </a:r>
          </a:p>
          <a:p>
            <a:pPr>
              <a:lnSpc>
                <a:spcPts val="400"/>
              </a:lnSpc>
            </a:pPr>
            <a:r>
              <a:rPr lang="en-US" sz="600" dirty="0" smtClean="0">
                <a:latin typeface="Courier New" panose="02070309020205020404" pitchFamily="49" charset="0"/>
                <a:cs typeface="Courier New" panose="02070309020205020404" pitchFamily="49" charset="0"/>
              </a:rPr>
              <a:t>XXXXX   XXXXXXXXX       XXXXXXXXXXXXXXXX     XXX XXXXXX  XXXXX           XXXXXXXXXXXXXXXXXXXXXXX  </a:t>
            </a:r>
          </a:p>
          <a:p>
            <a:pPr>
              <a:lnSpc>
                <a:spcPts val="400"/>
              </a:lnSpc>
            </a:pPr>
            <a:r>
              <a:rPr lang="en-US" sz="600" dirty="0" smtClean="0">
                <a:latin typeface="Courier New" panose="02070309020205020404" pitchFamily="49" charset="0"/>
                <a:cs typeface="Courier New" panose="02070309020205020404" pitchFamily="49" charset="0"/>
              </a:rPr>
              <a:t>XXXXX    XXXXXXXXX      XXXXXXXXXXXXXX     XXXX XXXXXXX   XXXXXXXX       XXXXXXXXXXXXXXXXXXXXXXX X</a:t>
            </a:r>
          </a:p>
          <a:p>
            <a:pPr>
              <a:lnSpc>
                <a:spcPts val="400"/>
              </a:lnSpc>
            </a:pPr>
            <a:r>
              <a:rPr lang="en-US" sz="600" dirty="0" smtClean="0">
                <a:latin typeface="Courier New" panose="02070309020205020404" pitchFamily="49" charset="0"/>
                <a:cs typeface="Courier New" panose="02070309020205020404" pitchFamily="49" charset="0"/>
              </a:rPr>
              <a:t>XXXXXX    XXXXXXXXX        </a:t>
            </a:r>
            <a:r>
              <a:rPr lang="en-US" sz="600" dirty="0" err="1" smtClean="0">
                <a:latin typeface="Courier New" panose="02070309020205020404" pitchFamily="49" charset="0"/>
                <a:cs typeface="Courier New" panose="02070309020205020404" pitchFamily="49" charset="0"/>
              </a:rPr>
              <a:t>XXXXXXXXX</a:t>
            </a:r>
            <a:r>
              <a:rPr lang="en-US" sz="600" dirty="0" smtClean="0">
                <a:latin typeface="Courier New" panose="02070309020205020404" pitchFamily="49" charset="0"/>
                <a:cs typeface="Courier New" panose="02070309020205020404" pitchFamily="49" charset="0"/>
              </a:rPr>
              <a:t>      XXXX  XXXXXX    XXXXXXXXXXXX   XXXXXXXXXXXXXXXXXXXXXXXXX</a:t>
            </a:r>
          </a:p>
          <a:p>
            <a:pPr>
              <a:lnSpc>
                <a:spcPts val="400"/>
              </a:lnSpc>
            </a:pPr>
            <a:endParaRPr lang="en-US" sz="600" dirty="0">
              <a:latin typeface="Courier New" panose="02070309020205020404" pitchFamily="49" charset="0"/>
              <a:cs typeface="Courier New" panose="02070309020205020404" pitchFamily="49" charset="0"/>
            </a:endParaRPr>
          </a:p>
        </p:txBody>
      </p:sp>
      <p:sp>
        <p:nvSpPr>
          <p:cNvPr id="7" name="TextBox 6"/>
          <p:cNvSpPr txBox="1"/>
          <p:nvPr/>
        </p:nvSpPr>
        <p:spPr>
          <a:xfrm>
            <a:off x="2269333" y="6444218"/>
            <a:ext cx="1148071" cy="369332"/>
          </a:xfrm>
          <a:prstGeom prst="rect">
            <a:avLst/>
          </a:prstGeom>
          <a:noFill/>
        </p:spPr>
        <p:txBody>
          <a:bodyPr wrap="none" rtlCol="0">
            <a:spAutoFit/>
          </a:bodyPr>
          <a:lstStyle/>
          <a:p>
            <a:r>
              <a:rPr lang="en-US" dirty="0" err="1" smtClean="0"/>
              <a:t>D_Chaplin</a:t>
            </a:r>
            <a:endParaRPr lang="en-US" dirty="0"/>
          </a:p>
        </p:txBody>
      </p:sp>
      <p:sp>
        <p:nvSpPr>
          <p:cNvPr id="8" name="TextBox 7"/>
          <p:cNvSpPr txBox="1"/>
          <p:nvPr/>
        </p:nvSpPr>
        <p:spPr>
          <a:xfrm>
            <a:off x="8835848" y="6536707"/>
            <a:ext cx="969946" cy="369332"/>
          </a:xfrm>
          <a:prstGeom prst="rect">
            <a:avLst/>
          </a:prstGeom>
          <a:noFill/>
        </p:spPr>
        <p:txBody>
          <a:bodyPr wrap="none" rtlCol="0">
            <a:spAutoFit/>
          </a:bodyPr>
          <a:lstStyle/>
          <a:p>
            <a:r>
              <a:rPr lang="en-US" dirty="0" err="1" smtClean="0"/>
              <a:t>D_Zebra</a:t>
            </a:r>
            <a:endParaRPr lang="en-US" dirty="0"/>
          </a:p>
        </p:txBody>
      </p:sp>
      <p:sp>
        <p:nvSpPr>
          <p:cNvPr id="9" name="TextBox 8"/>
          <p:cNvSpPr txBox="1"/>
          <p:nvPr/>
        </p:nvSpPr>
        <p:spPr>
          <a:xfrm>
            <a:off x="98324" y="66397"/>
            <a:ext cx="11857702" cy="369332"/>
          </a:xfrm>
          <a:prstGeom prst="rect">
            <a:avLst/>
          </a:prstGeom>
          <a:noFill/>
        </p:spPr>
        <p:txBody>
          <a:bodyPr wrap="square" rtlCol="0">
            <a:spAutoFit/>
          </a:bodyPr>
          <a:lstStyle/>
          <a:p>
            <a:r>
              <a:rPr lang="en-US" dirty="0" smtClean="0"/>
              <a:t>The </a:t>
            </a:r>
            <a:r>
              <a:rPr lang="en-US" dirty="0" err="1" smtClean="0"/>
              <a:t>testcases</a:t>
            </a:r>
            <a:r>
              <a:rPr lang="en-US" dirty="0" smtClean="0"/>
              <a:t> below are shown with O replaced by space character for better visibility in this document.</a:t>
            </a:r>
            <a:endParaRPr lang="en-US" dirty="0"/>
          </a:p>
        </p:txBody>
      </p:sp>
    </p:spTree>
    <p:extLst>
      <p:ext uri="{BB962C8B-B14F-4D97-AF65-F5344CB8AC3E}">
        <p14:creationId xmlns:p14="http://schemas.microsoft.com/office/powerpoint/2010/main" val="2180647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Testcases</a:t>
            </a:r>
            <a:r>
              <a:rPr lang="en-US" dirty="0" smtClean="0"/>
              <a:t> D_Rand1 and D_Rand2</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14</a:t>
            </a:fld>
            <a:endParaRPr lang="en-US"/>
          </a:p>
        </p:txBody>
      </p:sp>
      <p:sp>
        <p:nvSpPr>
          <p:cNvPr id="5" name="TextBox 4"/>
          <p:cNvSpPr txBox="1"/>
          <p:nvPr/>
        </p:nvSpPr>
        <p:spPr>
          <a:xfrm>
            <a:off x="2457811" y="2534766"/>
            <a:ext cx="2194832" cy="2754600"/>
          </a:xfrm>
          <a:prstGeom prst="rect">
            <a:avLst/>
          </a:prstGeom>
          <a:noFill/>
        </p:spPr>
        <p:txBody>
          <a:bodyPr wrap="none" rtlCol="0">
            <a:spAutoFit/>
          </a:bodyPr>
          <a:lstStyle/>
          <a:p>
            <a:pPr>
              <a:lnSpc>
                <a:spcPts val="600"/>
              </a:lnSpc>
            </a:pPr>
            <a:r>
              <a:rPr lang="en-US" sz="800" dirty="0" smtClean="0">
                <a:latin typeface="Courier New" panose="02070309020205020404" pitchFamily="49" charset="0"/>
                <a:cs typeface="Courier New" panose="02070309020205020404" pitchFamily="49" charset="0"/>
              </a:rPr>
              <a:t>XXX </a:t>
            </a:r>
            <a:r>
              <a:rPr lang="en-US" sz="800" dirty="0">
                <a:latin typeface="Courier New" panose="02070309020205020404" pitchFamily="49" charset="0"/>
                <a:cs typeface="Courier New" panose="02070309020205020404" pitchFamily="49" charset="0"/>
              </a:rPr>
              <a:t>X XXXXX XXXXXX XXXXX  XX XXXX</a:t>
            </a:r>
          </a:p>
          <a:p>
            <a:pPr>
              <a:lnSpc>
                <a:spcPts val="600"/>
              </a:lnSpc>
            </a:pPr>
            <a:r>
              <a:rPr lang="en-US" sz="800" dirty="0">
                <a:latin typeface="Courier New" panose="02070309020205020404" pitchFamily="49" charset="0"/>
                <a:cs typeface="Courier New" panose="02070309020205020404" pitchFamily="49" charset="0"/>
              </a:rPr>
              <a:t>XXX </a:t>
            </a:r>
            <a:r>
              <a:rPr lang="en-US" sz="800" dirty="0" err="1">
                <a:latin typeface="Courier New" panose="02070309020205020404" pitchFamily="49" charset="0"/>
                <a:cs typeface="Courier New" panose="02070309020205020404" pitchFamily="49" charset="0"/>
              </a:rPr>
              <a:t>XXX</a:t>
            </a:r>
            <a:r>
              <a:rPr lang="en-US" sz="800" dirty="0">
                <a:latin typeface="Courier New" panose="02070309020205020404" pitchFamily="49" charset="0"/>
                <a:cs typeface="Courier New" panose="02070309020205020404" pitchFamily="49" charset="0"/>
              </a:rPr>
              <a:t>   XX XXXX   X XXXX </a:t>
            </a:r>
            <a:r>
              <a:rPr lang="en-US" sz="800" dirty="0" err="1">
                <a:latin typeface="Courier New" panose="02070309020205020404" pitchFamily="49" charset="0"/>
                <a:cs typeface="Courier New" panose="02070309020205020404" pitchFamily="49" charset="0"/>
              </a:rPr>
              <a:t>XXXX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XXXXX  XX  XXXXX    XXX  XXXXX XX</a:t>
            </a:r>
          </a:p>
          <a:p>
            <a:pPr>
              <a:lnSpc>
                <a:spcPts val="600"/>
              </a:lnSpc>
            </a:pPr>
            <a:r>
              <a:rPr lang="en-US" sz="800" dirty="0">
                <a:latin typeface="Courier New" panose="02070309020205020404" pitchFamily="49" charset="0"/>
                <a:cs typeface="Courier New" panose="02070309020205020404" pitchFamily="49" charset="0"/>
              </a:rPr>
              <a:t>XX XXXXXXXXXXXXXXX XXX  XX XXX XX</a:t>
            </a:r>
          </a:p>
          <a:p>
            <a:pPr>
              <a:lnSpc>
                <a:spcPts val="600"/>
              </a:lnSpc>
            </a:pPr>
            <a:r>
              <a:rPr lang="en-US" sz="800" dirty="0">
                <a:latin typeface="Courier New" panose="02070309020205020404" pitchFamily="49" charset="0"/>
                <a:cs typeface="Courier New" panose="02070309020205020404" pitchFamily="49" charset="0"/>
              </a:rPr>
              <a:t> XXX </a:t>
            </a:r>
            <a:r>
              <a:rPr lang="en-US" sz="800" dirty="0" err="1">
                <a:latin typeface="Courier New" panose="02070309020205020404" pitchFamily="49" charset="0"/>
                <a:cs typeface="Courier New" panose="02070309020205020404" pitchFamily="49" charset="0"/>
              </a:rPr>
              <a:t>XXX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XXX </a:t>
            </a:r>
          </a:p>
          <a:p>
            <a:pPr>
              <a:lnSpc>
                <a:spcPts val="600"/>
              </a:lnSpc>
            </a:pPr>
            <a:r>
              <a:rPr lang="en-US" sz="800" dirty="0">
                <a:latin typeface="Courier New" panose="02070309020205020404" pitchFamily="49" charset="0"/>
                <a:cs typeface="Courier New" panose="02070309020205020404" pitchFamily="49" charset="0"/>
              </a:rPr>
              <a:t>X    XXXXXXXX XX  X XXX  X XXXX X</a:t>
            </a:r>
          </a:p>
          <a:p>
            <a:pPr>
              <a:lnSpc>
                <a:spcPts val="600"/>
              </a:lnSpc>
            </a:pPr>
            <a:r>
              <a:rPr lang="en-US" sz="800" dirty="0">
                <a:latin typeface="Courier New" panose="02070309020205020404" pitchFamily="49" charset="0"/>
                <a:cs typeface="Courier New" panose="02070309020205020404" pitchFamily="49" charset="0"/>
              </a:rPr>
              <a:t>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X XXXX X  </a:t>
            </a:r>
          </a:p>
          <a:p>
            <a:pPr>
              <a:lnSpc>
                <a:spcPts val="600"/>
              </a:lnSpc>
            </a:pPr>
            <a:r>
              <a:rPr lang="en-US" sz="800" dirty="0">
                <a:latin typeface="Courier New" panose="02070309020205020404" pitchFamily="49" charset="0"/>
                <a:cs typeface="Courier New" panose="02070309020205020404" pitchFamily="49" charset="0"/>
              </a:rPr>
              <a:t>X XXXXXX XX XXXXXXX  XXXX </a:t>
            </a:r>
            <a:r>
              <a:rPr lang="en-US" sz="800" dirty="0" err="1">
                <a:latin typeface="Courier New" panose="02070309020205020404" pitchFamily="49" charset="0"/>
                <a:cs typeface="Courier New" panose="02070309020205020404" pitchFamily="49" charset="0"/>
              </a:rPr>
              <a:t>XXXX</a:t>
            </a:r>
            <a:r>
              <a:rPr lang="en-US" sz="800" dirty="0">
                <a:latin typeface="Courier New" panose="02070309020205020404" pitchFamily="49" charset="0"/>
                <a:cs typeface="Courier New" panose="02070309020205020404" pitchFamily="49" charset="0"/>
              </a:rPr>
              <a:t> XX</a:t>
            </a:r>
          </a:p>
          <a:p>
            <a:pPr>
              <a:lnSpc>
                <a:spcPts val="600"/>
              </a:lnSpc>
            </a:pPr>
            <a:r>
              <a:rPr lang="en-US" sz="800" dirty="0">
                <a:latin typeface="Courier New" panose="02070309020205020404" pitchFamily="49" charset="0"/>
                <a:cs typeface="Courier New" panose="02070309020205020404" pitchFamily="49" charset="0"/>
              </a:rPr>
              <a:t>XX  XXXXXXXXX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XXXXXXX XX XXXX</a:t>
            </a:r>
          </a:p>
          <a:p>
            <a:pPr>
              <a:lnSpc>
                <a:spcPts val="600"/>
              </a:lnSpc>
            </a:pPr>
            <a:r>
              <a:rPr lang="en-US" sz="800" dirty="0">
                <a:latin typeface="Courier New" panose="02070309020205020404" pitchFamily="49" charset="0"/>
                <a:cs typeface="Courier New" panose="02070309020205020404" pitchFamily="49" charset="0"/>
              </a:rPr>
              <a:t>X  XXXX  XXXXX   XXX XXXX </a:t>
            </a:r>
            <a:r>
              <a:rPr lang="en-US" sz="800" dirty="0" err="1">
                <a:latin typeface="Courier New" panose="02070309020205020404" pitchFamily="49" charset="0"/>
                <a:cs typeface="Courier New" panose="02070309020205020404" pitchFamily="49" charset="0"/>
              </a:rPr>
              <a:t>XXXX</a:t>
            </a:r>
            <a:r>
              <a:rPr lang="en-US" sz="800" dirty="0">
                <a:latin typeface="Courier New" panose="02070309020205020404" pitchFamily="49" charset="0"/>
                <a:cs typeface="Courier New" panose="02070309020205020404" pitchFamily="49" charset="0"/>
              </a:rPr>
              <a:t> 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 XX XXXX </a:t>
            </a:r>
            <a:r>
              <a:rPr lang="en-US" sz="800" dirty="0" err="1">
                <a:latin typeface="Courier New" panose="02070309020205020404" pitchFamily="49" charset="0"/>
                <a:cs typeface="Courier New" panose="02070309020205020404" pitchFamily="49" charset="0"/>
              </a:rPr>
              <a:t>XXXX</a:t>
            </a:r>
            <a:r>
              <a:rPr lang="en-US" sz="800" dirty="0">
                <a:latin typeface="Courier New" panose="02070309020205020404" pitchFamily="49" charset="0"/>
                <a:cs typeface="Courier New" panose="02070309020205020404" pitchFamily="49" charset="0"/>
              </a:rPr>
              <a:t> XXX </a:t>
            </a:r>
            <a:r>
              <a:rPr lang="en-US" sz="800" dirty="0" err="1">
                <a:latin typeface="Courier New" panose="02070309020205020404" pitchFamily="49" charset="0"/>
                <a:cs typeface="Courier New" panose="02070309020205020404" pitchFamily="49" charset="0"/>
              </a:rPr>
              <a:t>XXX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XXXXXXXXXX  X XXXX</a:t>
            </a:r>
          </a:p>
          <a:p>
            <a:pPr>
              <a:lnSpc>
                <a:spcPts val="600"/>
              </a:lnSpc>
            </a:pPr>
            <a:r>
              <a:rPr lang="en-US" sz="800" dirty="0">
                <a:latin typeface="Courier New" panose="02070309020205020404" pitchFamily="49" charset="0"/>
                <a:cs typeface="Courier New" panose="02070309020205020404" pitchFamily="49" charset="0"/>
              </a:rPr>
              <a:t>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a:t>
            </a:r>
            <a:r>
              <a:rPr lang="en-US" sz="800" dirty="0" err="1">
                <a:latin typeface="Courier New" panose="02070309020205020404" pitchFamily="49" charset="0"/>
                <a:cs typeface="Courier New" panose="02070309020205020404" pitchFamily="49" charset="0"/>
              </a:rPr>
              <a:t>XXX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XXX X XXXXX XXXXXXXXXXXX X XXX X </a:t>
            </a:r>
          </a:p>
          <a:p>
            <a:pPr>
              <a:lnSpc>
                <a:spcPts val="600"/>
              </a:lnSpc>
            </a:pPr>
            <a:r>
              <a:rPr lang="en-US" sz="800" dirty="0">
                <a:latin typeface="Courier New" panose="02070309020205020404" pitchFamily="49" charset="0"/>
                <a:cs typeface="Courier New" panose="02070309020205020404" pitchFamily="49" charset="0"/>
              </a:rPr>
              <a:t>  XXXXX  X XXX XX XXX </a:t>
            </a:r>
            <a:r>
              <a:rPr lang="en-US" sz="800" dirty="0" err="1">
                <a:latin typeface="Courier New" panose="02070309020205020404" pitchFamily="49" charset="0"/>
                <a:cs typeface="Courier New" panose="02070309020205020404" pitchFamily="49" charset="0"/>
              </a:rPr>
              <a:t>XXX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a:t>
            </a:r>
          </a:p>
          <a:p>
            <a:pPr>
              <a:lnSpc>
                <a:spcPts val="600"/>
              </a:lnSpc>
            </a:pPr>
            <a:r>
              <a:rPr lang="en-US" sz="800" dirty="0">
                <a:latin typeface="Courier New" panose="02070309020205020404" pitchFamily="49" charset="0"/>
                <a:cs typeface="Courier New" panose="02070309020205020404" pitchFamily="49" charset="0"/>
              </a:rPr>
              <a:t> XXXX XXX X XXXXXXXXXXXXX   XXXXX</a:t>
            </a:r>
          </a:p>
          <a:p>
            <a:pPr>
              <a:lnSpc>
                <a:spcPts val="600"/>
              </a:lnSpc>
            </a:pPr>
            <a:r>
              <a:rPr lang="en-US" sz="800" dirty="0">
                <a:latin typeface="Courier New" panose="02070309020205020404" pitchFamily="49" charset="0"/>
                <a:cs typeface="Courier New" panose="02070309020205020404" pitchFamily="49" charset="0"/>
              </a:rPr>
              <a:t>X  XXXXXXX 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 X  </a:t>
            </a:r>
          </a:p>
          <a:p>
            <a:pPr>
              <a:lnSpc>
                <a:spcPts val="600"/>
              </a:lnSpc>
            </a:pPr>
            <a:r>
              <a:rPr lang="en-US" sz="800" dirty="0">
                <a:latin typeface="Courier New" panose="02070309020205020404" pitchFamily="49" charset="0"/>
                <a:cs typeface="Courier New" panose="02070309020205020404" pitchFamily="49" charset="0"/>
              </a:rPr>
              <a:t> XX XXXX   X XXXXXXXX X XXXXX   X</a:t>
            </a:r>
          </a:p>
          <a:p>
            <a:pPr>
              <a:lnSpc>
                <a:spcPts val="600"/>
              </a:lnSpc>
            </a:pPr>
            <a:r>
              <a:rPr lang="en-US" sz="800" dirty="0">
                <a:latin typeface="Courier New" panose="02070309020205020404" pitchFamily="49" charset="0"/>
                <a:cs typeface="Courier New" panose="02070309020205020404" pitchFamily="49" charset="0"/>
              </a:rPr>
              <a:t>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XXXXXXXXXXX XX XXXXX XX </a:t>
            </a:r>
          </a:p>
          <a:p>
            <a:pPr>
              <a:lnSpc>
                <a:spcPts val="600"/>
              </a:lnSpc>
            </a:pPr>
            <a:r>
              <a:rPr lang="en-US" sz="800" dirty="0">
                <a:latin typeface="Courier New" panose="02070309020205020404" pitchFamily="49" charset="0"/>
                <a:cs typeface="Courier New" panose="02070309020205020404" pitchFamily="49" charset="0"/>
              </a:rPr>
              <a:t>  XXXXXX XX XXX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XXXX XXXXXXXXX XXXXX </a:t>
            </a:r>
            <a:r>
              <a:rPr lang="en-US" sz="800" dirty="0" err="1">
                <a:latin typeface="Courier New" panose="02070309020205020404" pitchFamily="49" charset="0"/>
                <a:cs typeface="Courier New" panose="02070309020205020404" pitchFamily="49" charset="0"/>
              </a:rPr>
              <a:t>XXXXX</a:t>
            </a:r>
            <a:r>
              <a:rPr lang="en-US" sz="800" dirty="0">
                <a:latin typeface="Courier New" panose="02070309020205020404" pitchFamily="49" charset="0"/>
                <a:cs typeface="Courier New" panose="02070309020205020404" pitchFamily="49" charset="0"/>
              </a:rPr>
              <a:t> XXX  X</a:t>
            </a:r>
          </a:p>
          <a:p>
            <a:pPr>
              <a:lnSpc>
                <a:spcPts val="600"/>
              </a:lnSpc>
            </a:pPr>
            <a:r>
              <a:rPr lang="en-US" sz="800" dirty="0">
                <a:latin typeface="Courier New" panose="02070309020205020404" pitchFamily="49" charset="0"/>
                <a:cs typeface="Courier New" panose="02070309020205020404" pitchFamily="49" charset="0"/>
              </a:rPr>
              <a:t>XX XXX   XXXXX XXX  XXXXXXX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 XX XXXXX X  XXXXXXXX XX X  XX   </a:t>
            </a:r>
          </a:p>
          <a:p>
            <a:pPr>
              <a:lnSpc>
                <a:spcPts val="600"/>
              </a:lnSpc>
            </a:pPr>
            <a:r>
              <a:rPr lang="en-US" sz="800" dirty="0">
                <a:latin typeface="Courier New" panose="02070309020205020404" pitchFamily="49" charset="0"/>
                <a:cs typeface="Courier New" panose="02070309020205020404" pitchFamily="49" charset="0"/>
              </a:rPr>
              <a:t>XX  X XX XXX XX X XXXXXXX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a:t>
            </a:r>
          </a:p>
          <a:p>
            <a:pPr>
              <a:lnSpc>
                <a:spcPts val="600"/>
              </a:lnSpc>
            </a:pPr>
            <a:r>
              <a:rPr lang="en-US" sz="800" dirty="0">
                <a:latin typeface="Courier New" panose="02070309020205020404" pitchFamily="49" charset="0"/>
                <a:cs typeface="Courier New" panose="02070309020205020404" pitchFamily="49" charset="0"/>
              </a:rPr>
              <a:t>XXXXXXX X XX X  XXX X 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  XXX   XX XXX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XXXX </a:t>
            </a:r>
          </a:p>
          <a:p>
            <a:pPr>
              <a:lnSpc>
                <a:spcPts val="600"/>
              </a:lnSpc>
            </a:pPr>
            <a:r>
              <a:rPr lang="en-US" sz="800" dirty="0">
                <a:latin typeface="Courier New" panose="02070309020205020404" pitchFamily="49" charset="0"/>
                <a:cs typeface="Courier New" panose="02070309020205020404" pitchFamily="49" charset="0"/>
              </a:rPr>
              <a:t> XX XXXXX    XXXX XXXXXX XXXXX XX</a:t>
            </a:r>
          </a:p>
          <a:p>
            <a:pPr>
              <a:lnSpc>
                <a:spcPts val="600"/>
              </a:lnSpc>
            </a:pPr>
            <a:r>
              <a:rPr lang="en-US" sz="800" dirty="0">
                <a:latin typeface="Courier New" panose="02070309020205020404" pitchFamily="49" charset="0"/>
                <a:cs typeface="Courier New" panose="02070309020205020404" pitchFamily="49" charset="0"/>
              </a:rPr>
              <a:t> XXXXXX   XXXX  XXX  X    XXX XX </a:t>
            </a:r>
          </a:p>
          <a:p>
            <a:pPr>
              <a:lnSpc>
                <a:spcPts val="600"/>
              </a:lnSpc>
            </a:pPr>
            <a:r>
              <a:rPr lang="en-US" sz="800" dirty="0">
                <a:latin typeface="Courier New" panose="02070309020205020404" pitchFamily="49" charset="0"/>
                <a:cs typeface="Courier New" panose="02070309020205020404" pitchFamily="49" charset="0"/>
              </a:rPr>
              <a:t>XXXXXX X XX XXXX   XX XXX  XXXXX </a:t>
            </a:r>
          </a:p>
          <a:p>
            <a:pPr>
              <a:lnSpc>
                <a:spcPts val="600"/>
              </a:lnSpc>
            </a:pPr>
            <a:r>
              <a:rPr lang="en-US" sz="800" dirty="0">
                <a:latin typeface="Courier New" panose="02070309020205020404" pitchFamily="49" charset="0"/>
                <a:cs typeface="Courier New" panose="02070309020205020404" pitchFamily="49" charset="0"/>
              </a:rPr>
              <a:t>XXXXXX     X XX XXX  XX XXXXX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XXXXXXXXXXXXXXX XXXXX X</a:t>
            </a:r>
          </a:p>
          <a:p>
            <a:pPr>
              <a:lnSpc>
                <a:spcPts val="600"/>
              </a:lnSpc>
            </a:pPr>
            <a:r>
              <a:rPr lang="en-US" sz="800" dirty="0">
                <a:latin typeface="Courier New" panose="02070309020205020404" pitchFamily="49" charset="0"/>
                <a:cs typeface="Courier New" panose="02070309020205020404" pitchFamily="49" charset="0"/>
              </a:rPr>
              <a:t>XXXXXXXX XXX XXXX   X XXXXX   XXX</a:t>
            </a:r>
            <a:endParaRPr lang="en-US" sz="800" dirty="0" smtClean="0">
              <a:latin typeface="Courier New" panose="02070309020205020404" pitchFamily="49" charset="0"/>
              <a:cs typeface="Courier New" panose="02070309020205020404" pitchFamily="49" charset="0"/>
            </a:endParaRPr>
          </a:p>
          <a:p>
            <a:endParaRPr lang="en-US" sz="800" dirty="0">
              <a:latin typeface="Courier New" panose="02070309020205020404" pitchFamily="49" charset="0"/>
              <a:cs typeface="Courier New" panose="02070309020205020404" pitchFamily="49" charset="0"/>
            </a:endParaRPr>
          </a:p>
        </p:txBody>
      </p:sp>
      <p:sp>
        <p:nvSpPr>
          <p:cNvPr id="7" name="TextBox 6"/>
          <p:cNvSpPr txBox="1"/>
          <p:nvPr/>
        </p:nvSpPr>
        <p:spPr>
          <a:xfrm>
            <a:off x="6676016" y="1878201"/>
            <a:ext cx="3534942" cy="4478149"/>
          </a:xfrm>
          <a:prstGeom prst="rect">
            <a:avLst/>
          </a:prstGeom>
          <a:noFill/>
        </p:spPr>
        <p:txBody>
          <a:bodyPr wrap="none" rtlCol="0">
            <a:spAutoFit/>
          </a:bodyPr>
          <a:lstStyle/>
          <a:p>
            <a:pPr>
              <a:lnSpc>
                <a:spcPts val="600"/>
              </a:lnSpc>
            </a:pPr>
            <a:r>
              <a:rPr lang="en-US" sz="800" dirty="0" smtClean="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a:t>
            </a:r>
          </a:p>
          <a:p>
            <a:pPr>
              <a:lnSpc>
                <a:spcPts val="600"/>
              </a:lnSpc>
            </a:pPr>
            <a:r>
              <a:rPr lang="en-US" sz="800" dirty="0">
                <a:latin typeface="Courier New" panose="02070309020205020404" pitchFamily="49" charset="0"/>
                <a:cs typeface="Courier New" panose="02070309020205020404" pitchFamily="49" charset="0"/>
              </a:rPr>
              <a:t>  X  XXXX X    XXXXX   XXXXXX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a:t>
            </a:r>
          </a:p>
          <a:p>
            <a:pPr>
              <a:lnSpc>
                <a:spcPts val="600"/>
              </a:lnSpc>
            </a:pPr>
            <a:r>
              <a:rPr lang="en-US" sz="800" dirty="0">
                <a:latin typeface="Courier New" panose="02070309020205020404" pitchFamily="49" charset="0"/>
                <a:cs typeface="Courier New" panose="02070309020205020404" pitchFamily="49" charset="0"/>
              </a:rPr>
              <a:t>   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a:t>
            </a:r>
          </a:p>
          <a:p>
            <a:pPr>
              <a:lnSpc>
                <a:spcPts val="600"/>
              </a:lnSpc>
            </a:pPr>
            <a:r>
              <a:rPr lang="en-US" sz="800" dirty="0">
                <a:latin typeface="Courier New" panose="02070309020205020404" pitchFamily="49" charset="0"/>
                <a:cs typeface="Courier New" panose="02070309020205020404" pitchFamily="49" charset="0"/>
              </a:rPr>
              <a:t>X  XXXXX   XXXX X       XX      X XXXX   XX X    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XXX    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X </a:t>
            </a:r>
          </a:p>
          <a:p>
            <a:pPr>
              <a:lnSpc>
                <a:spcPts val="600"/>
              </a:lnSpc>
            </a:pPr>
            <a:r>
              <a:rPr lang="en-US" sz="800" dirty="0">
                <a:latin typeface="Courier New" panose="02070309020205020404" pitchFamily="49" charset="0"/>
                <a:cs typeface="Courier New" panose="02070309020205020404" pitchFamily="49" charset="0"/>
              </a:rPr>
              <a:t>XXX  XXXX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   XXX X</a:t>
            </a:r>
          </a:p>
          <a:p>
            <a:pPr>
              <a:lnSpc>
                <a:spcPts val="600"/>
              </a:lnSpc>
            </a:pPr>
            <a:r>
              <a:rPr lang="en-US" sz="800" dirty="0">
                <a:latin typeface="Courier New" panose="02070309020205020404" pitchFamily="49" charset="0"/>
                <a:cs typeface="Courier New" panose="02070309020205020404" pitchFamily="49" charset="0"/>
              </a:rPr>
              <a:t>XX    X   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 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X     </a:t>
            </a:r>
          </a:p>
          <a:p>
            <a:pPr>
              <a:lnSpc>
                <a:spcPts val="600"/>
              </a:lnSpc>
            </a:pPr>
            <a:r>
              <a:rPr lang="en-US" sz="800" dirty="0">
                <a:latin typeface="Courier New" panose="02070309020205020404" pitchFamily="49" charset="0"/>
                <a:cs typeface="Courier New" panose="02070309020205020404" pitchFamily="49" charset="0"/>
              </a:rPr>
              <a:t>XXX 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  XX</a:t>
            </a:r>
          </a:p>
          <a:p>
            <a:pPr>
              <a:lnSpc>
                <a:spcPts val="600"/>
              </a:lnSpc>
            </a:pP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XXX X XX    X</a:t>
            </a:r>
          </a:p>
          <a:p>
            <a:pPr>
              <a:lnSpc>
                <a:spcPts val="600"/>
              </a:lnSpc>
            </a:pP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 X XXXXXXX XXX   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  XXX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a:t>
            </a:r>
          </a:p>
          <a:p>
            <a:pPr>
              <a:lnSpc>
                <a:spcPts val="600"/>
              </a:lnSpc>
            </a:pPr>
            <a:r>
              <a:rPr lang="en-US" sz="800" dirty="0">
                <a:latin typeface="Courier New" panose="02070309020205020404" pitchFamily="49" charset="0"/>
                <a:cs typeface="Courier New" panose="02070309020205020404" pitchFamily="49" charset="0"/>
              </a:rPr>
              <a:t> XXX    XX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a:t>
            </a: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XXXXX XXX 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a:t>
            </a:r>
          </a:p>
          <a:p>
            <a:pPr>
              <a:lnSpc>
                <a:spcPts val="600"/>
              </a:lnSpc>
            </a:pPr>
            <a:r>
              <a:rPr lang="en-US" sz="800" dirty="0">
                <a:latin typeface="Courier New" panose="02070309020205020404" pitchFamily="49" charset="0"/>
                <a:cs typeface="Courier New" panose="02070309020205020404" pitchFamily="49" charset="0"/>
              </a:rPr>
              <a:t>X  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 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a:t>
            </a: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XXX 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XXXXXXX XXX 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p>
          <a:p>
            <a:pPr>
              <a:lnSpc>
                <a:spcPts val="600"/>
              </a:lnSpc>
            </a:pP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a:t>
            </a:r>
          </a:p>
          <a:p>
            <a:pPr>
              <a:lnSpc>
                <a:spcPts val="600"/>
              </a:lnSpc>
            </a:pPr>
            <a:r>
              <a:rPr lang="en-US" sz="800" dirty="0">
                <a:latin typeface="Courier New" panose="02070309020205020404" pitchFamily="49" charset="0"/>
                <a:cs typeface="Courier New" panose="02070309020205020404" pitchFamily="49" charset="0"/>
              </a:rPr>
              <a:t>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XX X     XX</a:t>
            </a:r>
          </a:p>
          <a:p>
            <a:pPr>
              <a:lnSpc>
                <a:spcPts val="600"/>
              </a:lnSpc>
            </a:pP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  XXXX    XXXXX XX     X     XXXX XXXXXXXXXX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       X  XXXX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XX X    </a:t>
            </a:r>
          </a:p>
          <a:p>
            <a:pPr>
              <a:lnSpc>
                <a:spcPts val="600"/>
              </a:lnSpc>
            </a:pPr>
            <a:r>
              <a:rPr lang="en-US" sz="800" dirty="0">
                <a:latin typeface="Courier New" panose="02070309020205020404" pitchFamily="49" charset="0"/>
                <a:cs typeface="Courier New" panose="02070309020205020404" pitchFamily="49" charset="0"/>
              </a:rPr>
              <a:t> XX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XXXXXX </a:t>
            </a: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X   </a:t>
            </a:r>
          </a:p>
          <a:p>
            <a:pPr>
              <a:lnSpc>
                <a:spcPts val="600"/>
              </a:lnSpc>
            </a:pPr>
            <a:r>
              <a:rPr lang="en-US" sz="800" dirty="0">
                <a:latin typeface="Courier New" panose="02070309020205020404" pitchFamily="49" charset="0"/>
                <a:cs typeface="Courier New" panose="02070309020205020404" pitchFamily="49" charset="0"/>
              </a:rPr>
              <a:t>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   XX    X XXX  X XXXX </a:t>
            </a:r>
          </a:p>
          <a:p>
            <a:pPr>
              <a:lnSpc>
                <a:spcPts val="600"/>
              </a:lnSpc>
            </a:pPr>
            <a:r>
              <a:rPr lang="en-US" sz="800" dirty="0">
                <a:latin typeface="Courier New" panose="02070309020205020404" pitchFamily="49" charset="0"/>
                <a:cs typeface="Courier New" panose="02070309020205020404" pitchFamily="49" charset="0"/>
              </a:rPr>
              <a:t>X  XXXXX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XXXXXXX  X  XXXX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     </a:t>
            </a:r>
            <a:r>
              <a:rPr lang="en-US" sz="800" dirty="0" err="1">
                <a:latin typeface="Courier New" panose="02070309020205020404" pitchFamily="49" charset="0"/>
                <a:cs typeface="Courier New" panose="02070309020205020404" pitchFamily="49" charset="0"/>
              </a:rPr>
              <a:t>XXX</a:t>
            </a:r>
            <a:r>
              <a:rPr lang="en-US" sz="800" dirty="0">
                <a:latin typeface="Courier New" panose="02070309020205020404" pitchFamily="49" charset="0"/>
                <a:cs typeface="Courier New" panose="02070309020205020404" pitchFamily="49" charset="0"/>
              </a:rPr>
              <a:t> X</a:t>
            </a:r>
          </a:p>
          <a:p>
            <a:pPr>
              <a:lnSpc>
                <a:spcPts val="600"/>
              </a:lnSpc>
            </a:pPr>
            <a:r>
              <a:rPr lang="en-US" sz="800" dirty="0">
                <a:latin typeface="Courier New" panose="02070309020205020404" pitchFamily="49" charset="0"/>
                <a:cs typeface="Courier New" panose="02070309020205020404" pitchFamily="49" charset="0"/>
              </a:rPr>
              <a:t>   X    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XXXX X XX     XXX </a:t>
            </a:r>
          </a:p>
          <a:p>
            <a:pPr>
              <a:lnSpc>
                <a:spcPts val="600"/>
              </a:lnSpc>
            </a:pPr>
            <a:r>
              <a:rPr lang="en-US" sz="800" dirty="0">
                <a:latin typeface="Courier New" panose="02070309020205020404" pitchFamily="49" charset="0"/>
                <a:cs typeface="Courier New" panose="02070309020205020404" pitchFamily="49" charset="0"/>
              </a:rPr>
              <a:t>   XXX  </a:t>
            </a:r>
            <a:r>
              <a:rPr lang="en-US" sz="800" dirty="0" err="1">
                <a:latin typeface="Courier New" panose="02070309020205020404" pitchFamily="49" charset="0"/>
                <a:cs typeface="Courier New" panose="02070309020205020404" pitchFamily="49" charset="0"/>
              </a:rPr>
              <a:t>XXX</a:t>
            </a:r>
            <a:r>
              <a:rPr lang="en-US" sz="800" dirty="0">
                <a:latin typeface="Courier New" panose="02070309020205020404" pitchFamily="49" charset="0"/>
                <a:cs typeface="Courier New" panose="02070309020205020404" pitchFamily="49" charset="0"/>
              </a:rPr>
              <a:t> XXXX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 XX </a:t>
            </a:r>
            <a:r>
              <a:rPr lang="en-US" sz="800" dirty="0" err="1">
                <a:latin typeface="Courier New" panose="02070309020205020404" pitchFamily="49" charset="0"/>
                <a:cs typeface="Courier New" panose="02070309020205020404" pitchFamily="49" charset="0"/>
              </a:rPr>
              <a:t>XX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X   XXX      </a:t>
            </a:r>
          </a:p>
          <a:p>
            <a:pPr>
              <a:lnSpc>
                <a:spcPts val="600"/>
              </a:lnSpc>
            </a:pPr>
            <a:r>
              <a:rPr lang="en-US" sz="800" dirty="0">
                <a:latin typeface="Courier New" panose="02070309020205020404" pitchFamily="49" charset="0"/>
                <a:cs typeface="Courier New" panose="02070309020205020404" pitchFamily="49" charset="0"/>
              </a:rPr>
              <a:t>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XXX XX X XXXX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  </a:t>
            </a:r>
          </a:p>
          <a:p>
            <a:pPr>
              <a:lnSpc>
                <a:spcPts val="600"/>
              </a:lnSpc>
            </a:pPr>
            <a:r>
              <a:rPr lang="en-US" sz="800" dirty="0">
                <a:latin typeface="Courier New" panose="02070309020205020404" pitchFamily="49" charset="0"/>
                <a:cs typeface="Courier New" panose="02070309020205020404" pitchFamily="49" charset="0"/>
              </a:rPr>
              <a:t> X XXXXX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p>
          <a:p>
            <a:pPr>
              <a:lnSpc>
                <a:spcPts val="600"/>
              </a:lnSpc>
            </a:pPr>
            <a:r>
              <a:rPr lang="en-US" sz="800" dirty="0">
                <a:latin typeface="Courier New" panose="02070309020205020404" pitchFamily="49" charset="0"/>
                <a:cs typeface="Courier New" panose="02070309020205020404" pitchFamily="49" charset="0"/>
              </a:rPr>
              <a:t> XX X 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XX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XX X 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      XX</a:t>
            </a:r>
          </a:p>
          <a:p>
            <a:pPr>
              <a:lnSpc>
                <a:spcPts val="600"/>
              </a:lnSpc>
            </a:pPr>
            <a:r>
              <a:rPr lang="en-US" sz="800" dirty="0">
                <a:latin typeface="Courier New" panose="02070309020205020404" pitchFamily="49" charset="0"/>
                <a:cs typeface="Courier New" panose="02070309020205020404" pitchFamily="49" charset="0"/>
              </a:rPr>
              <a:t>  XX  X XXX XX     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XXXXXXXX XX  </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a:t>
            </a:r>
          </a:p>
          <a:p>
            <a:pPr>
              <a:lnSpc>
                <a:spcPts val="600"/>
              </a:lnSpc>
            </a:pPr>
            <a:r>
              <a:rPr lang="en-US" sz="800" dirty="0">
                <a:latin typeface="Courier New" panose="02070309020205020404" pitchFamily="49" charset="0"/>
                <a:cs typeface="Courier New" panose="02070309020205020404" pitchFamily="49" charset="0"/>
              </a:rPr>
              <a:t>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XXXXX     </a:t>
            </a:r>
          </a:p>
          <a:p>
            <a:pPr>
              <a:lnSpc>
                <a:spcPts val="600"/>
              </a:lnSpc>
            </a:pPr>
            <a:r>
              <a:rPr lang="en-US" sz="800" dirty="0">
                <a:latin typeface="Courier New" panose="02070309020205020404" pitchFamily="49" charset="0"/>
                <a:cs typeface="Courier New" panose="02070309020205020404" pitchFamily="49" charset="0"/>
              </a:rPr>
              <a:t>      XXXX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XX  X     XXX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XXXX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  XX       </a:t>
            </a:r>
            <a:r>
              <a:rPr lang="en-US" sz="800" dirty="0" err="1">
                <a:latin typeface="Courier New" panose="02070309020205020404" pitchFamily="49" charset="0"/>
                <a:cs typeface="Courier New" panose="02070309020205020404" pitchFamily="49" charset="0"/>
              </a:rPr>
              <a:t>XX</a:t>
            </a:r>
            <a:endParaRPr lang="en-US" sz="800" dirty="0">
              <a:latin typeface="Courier New" panose="02070309020205020404" pitchFamily="49" charset="0"/>
              <a:cs typeface="Courier New" panose="02070309020205020404" pitchFamily="49" charset="0"/>
            </a:endParaRPr>
          </a:p>
          <a:p>
            <a:pPr>
              <a:lnSpc>
                <a:spcPts val="600"/>
              </a:lnSpc>
            </a:pPr>
            <a:r>
              <a:rPr lang="en-US" sz="800" dirty="0">
                <a:latin typeface="Courier New" panose="02070309020205020404" pitchFamily="49" charset="0"/>
                <a:cs typeface="Courier New" panose="02070309020205020404" pitchFamily="49" charset="0"/>
              </a:rPr>
              <a:t> XX   XXXXXX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p>
          <a:p>
            <a:pPr>
              <a:lnSpc>
                <a:spcPts val="600"/>
              </a:lnSpc>
            </a:pPr>
            <a:r>
              <a:rPr lang="en-US" sz="800" dirty="0">
                <a:latin typeface="Courier New" panose="02070309020205020404" pitchFamily="49" charset="0"/>
                <a:cs typeface="Courier New" panose="02070309020205020404" pitchFamily="49" charset="0"/>
              </a:rPr>
              <a:t>X     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 </a:t>
            </a:r>
            <a:r>
              <a:rPr lang="en-US" sz="800" dirty="0" err="1">
                <a:latin typeface="Courier New" panose="02070309020205020404" pitchFamily="49" charset="0"/>
                <a:cs typeface="Courier New" panose="02070309020205020404" pitchFamily="49" charset="0"/>
              </a:rPr>
              <a:t>XX</a:t>
            </a:r>
            <a:r>
              <a:rPr lang="en-US" sz="800" dirty="0">
                <a:latin typeface="Courier New" panose="02070309020205020404" pitchFamily="49" charset="0"/>
                <a:cs typeface="Courier New" panose="02070309020205020404" pitchFamily="49" charset="0"/>
              </a:rPr>
              <a:t> X    XXX   X XXX  X</a:t>
            </a:r>
          </a:p>
          <a:p>
            <a:pPr>
              <a:lnSpc>
                <a:spcPts val="600"/>
              </a:lnSpc>
            </a:pPr>
            <a:r>
              <a:rPr lang="en-US" sz="800" dirty="0">
                <a:latin typeface="Courier New" panose="02070309020205020404" pitchFamily="49" charset="0"/>
                <a:cs typeface="Courier New" panose="02070309020205020404" pitchFamily="49" charset="0"/>
              </a:rPr>
              <a:t>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XX      XXXXX  XX XXX XXXXXXX  XXX</a:t>
            </a:r>
          </a:p>
          <a:p>
            <a:pPr>
              <a:lnSpc>
                <a:spcPts val="600"/>
              </a:lnSpc>
            </a:pPr>
            <a:r>
              <a:rPr lang="en-US" sz="800" dirty="0">
                <a:latin typeface="Courier New" panose="02070309020205020404" pitchFamily="49" charset="0"/>
                <a:cs typeface="Courier New" panose="02070309020205020404" pitchFamily="49" charset="0"/>
              </a:rPr>
              <a:t>XXXX   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XXX    XXXX XXX X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a:t>
            </a:r>
            <a:r>
              <a:rPr lang="en-US" sz="800" dirty="0">
                <a:latin typeface="Courier New" panose="02070309020205020404" pitchFamily="49" charset="0"/>
                <a:cs typeface="Courier New" panose="02070309020205020404" pitchFamily="49" charset="0"/>
              </a:rPr>
              <a:t> XX X </a:t>
            </a:r>
          </a:p>
          <a:p>
            <a:pPr>
              <a:lnSpc>
                <a:spcPts val="600"/>
              </a:lnSpc>
            </a:pPr>
            <a:endParaRPr lang="en-US" sz="800" dirty="0">
              <a:latin typeface="Courier New" panose="02070309020205020404" pitchFamily="49" charset="0"/>
              <a:cs typeface="Courier New" panose="02070309020205020404" pitchFamily="49" charset="0"/>
            </a:endParaRPr>
          </a:p>
        </p:txBody>
      </p:sp>
      <p:sp>
        <p:nvSpPr>
          <p:cNvPr id="8" name="TextBox 7"/>
          <p:cNvSpPr txBox="1"/>
          <p:nvPr/>
        </p:nvSpPr>
        <p:spPr>
          <a:xfrm>
            <a:off x="2981739" y="2087218"/>
            <a:ext cx="1848679" cy="369332"/>
          </a:xfrm>
          <a:prstGeom prst="rect">
            <a:avLst/>
          </a:prstGeom>
          <a:noFill/>
        </p:spPr>
        <p:txBody>
          <a:bodyPr wrap="square" rtlCol="0">
            <a:spAutoFit/>
          </a:bodyPr>
          <a:lstStyle/>
          <a:p>
            <a:r>
              <a:rPr lang="en-US" dirty="0" smtClean="0"/>
              <a:t>D_Rand1</a:t>
            </a:r>
            <a:endParaRPr lang="en-US" dirty="0"/>
          </a:p>
        </p:txBody>
      </p:sp>
      <p:sp>
        <p:nvSpPr>
          <p:cNvPr id="9" name="TextBox 8"/>
          <p:cNvSpPr txBox="1"/>
          <p:nvPr/>
        </p:nvSpPr>
        <p:spPr>
          <a:xfrm>
            <a:off x="7891670" y="1415113"/>
            <a:ext cx="1848679" cy="369332"/>
          </a:xfrm>
          <a:prstGeom prst="rect">
            <a:avLst/>
          </a:prstGeom>
          <a:noFill/>
        </p:spPr>
        <p:txBody>
          <a:bodyPr wrap="square" rtlCol="0">
            <a:spAutoFit/>
          </a:bodyPr>
          <a:lstStyle/>
          <a:p>
            <a:r>
              <a:rPr lang="en-US" dirty="0" smtClean="0"/>
              <a:t>D_Rand2</a:t>
            </a:r>
            <a:endParaRPr lang="en-US" dirty="0"/>
          </a:p>
        </p:txBody>
      </p:sp>
    </p:spTree>
    <p:extLst>
      <p:ext uri="{BB962C8B-B14F-4D97-AF65-F5344CB8AC3E}">
        <p14:creationId xmlns:p14="http://schemas.microsoft.com/office/powerpoint/2010/main" val="53341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Testcase</a:t>
            </a:r>
            <a:r>
              <a:rPr lang="en-US" dirty="0" smtClean="0"/>
              <a:t> </a:t>
            </a:r>
            <a:r>
              <a:rPr lang="en-US" dirty="0" err="1" smtClean="0"/>
              <a:t>D_Blob</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15</a:t>
            </a:fld>
            <a:endParaRPr lang="en-US"/>
          </a:p>
        </p:txBody>
      </p:sp>
      <p:sp>
        <p:nvSpPr>
          <p:cNvPr id="7" name="TextBox 6"/>
          <p:cNvSpPr txBox="1"/>
          <p:nvPr/>
        </p:nvSpPr>
        <p:spPr>
          <a:xfrm>
            <a:off x="3741830" y="1816504"/>
            <a:ext cx="4708340" cy="4414029"/>
          </a:xfrm>
          <a:prstGeom prst="rect">
            <a:avLst/>
          </a:prstGeom>
          <a:noFill/>
          <a:ln>
            <a:solidFill>
              <a:schemeClr val="tx1"/>
            </a:solidFill>
          </a:ln>
        </p:spPr>
        <p:txBody>
          <a:bodyPr wrap="none" rtlCol="0">
            <a:spAutoFit/>
          </a:bodyPr>
          <a:lstStyle/>
          <a:p>
            <a:pPr>
              <a:lnSpc>
                <a:spcPts val="400"/>
              </a:lnSpc>
            </a:pP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                          </a:t>
            </a:r>
            <a:r>
              <a:rPr lang="en-US" sz="700" dirty="0" err="1">
                <a:latin typeface="Courier New" panose="02070309020205020404" pitchFamily="49" charset="0"/>
                <a:cs typeface="Courier New" panose="02070309020205020404" pitchFamily="49" charset="0"/>
              </a:rPr>
              <a:t>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                      </a:t>
            </a:r>
            <a:r>
              <a:rPr lang="en-US" sz="700" dirty="0" err="1">
                <a:latin typeface="Courier New" panose="02070309020205020404" pitchFamily="49" charset="0"/>
                <a:cs typeface="Courier New" panose="02070309020205020404" pitchFamily="49" charset="0"/>
              </a:rPr>
              <a:t>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                  </a:t>
            </a:r>
            <a:r>
              <a:rPr lang="en-US" sz="700" dirty="0" err="1">
                <a:latin typeface="Courier New" panose="02070309020205020404" pitchFamily="49" charset="0"/>
                <a:cs typeface="Courier New" panose="02070309020205020404" pitchFamily="49" charset="0"/>
              </a:rPr>
              <a:t>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                </a:t>
            </a:r>
            <a:r>
              <a:rPr lang="en-US" sz="700" dirty="0" err="1">
                <a:latin typeface="Courier New" panose="02070309020205020404" pitchFamily="49" charset="0"/>
                <a:cs typeface="Courier New" panose="02070309020205020404" pitchFamily="49" charset="0"/>
              </a:rPr>
              <a:t>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              </a:t>
            </a:r>
            <a:r>
              <a:rPr lang="en-US" sz="700" dirty="0" err="1">
                <a:latin typeface="Courier New" panose="02070309020205020404" pitchFamily="49" charset="0"/>
                <a:cs typeface="Courier New" panose="02070309020205020404" pitchFamily="49" charset="0"/>
              </a:rPr>
              <a:t>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            </a:t>
            </a:r>
            <a:r>
              <a:rPr lang="en-US" sz="700" dirty="0" err="1">
                <a:latin typeface="Courier New" panose="02070309020205020404" pitchFamily="49" charset="0"/>
                <a:cs typeface="Courier New" panose="02070309020205020404" pitchFamily="49" charset="0"/>
              </a:rPr>
              <a:t>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          </a:t>
            </a:r>
            <a:r>
              <a:rPr lang="en-US" sz="700" dirty="0" err="1">
                <a:latin typeface="Courier New" panose="02070309020205020404" pitchFamily="49" charset="0"/>
                <a:cs typeface="Courier New" panose="02070309020205020404" pitchFamily="49" charset="0"/>
              </a:rPr>
              <a:t>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        </a:t>
            </a:r>
            <a:r>
              <a:rPr lang="en-US" sz="700" dirty="0" err="1">
                <a:latin typeface="Courier New" panose="02070309020205020404" pitchFamily="49" charset="0"/>
                <a:cs typeface="Courier New" panose="02070309020205020404" pitchFamily="49" charset="0"/>
              </a:rPr>
              <a:t>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        </a:t>
            </a:r>
            <a:r>
              <a:rPr lang="en-US" sz="700" dirty="0" err="1">
                <a:latin typeface="Courier New" panose="02070309020205020404" pitchFamily="49" charset="0"/>
                <a:cs typeface="Courier New" panose="02070309020205020404" pitchFamily="49" charset="0"/>
              </a:rPr>
              <a:t>XXXXXXXXXXXXXXXXXXXXXXXXXXXXX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XXXXXXXXXXXXXXXXXXXXXXXXXXXXXX      </a:t>
            </a:r>
            <a:r>
              <a:rPr lang="en-US" sz="700" dirty="0" err="1">
                <a:latin typeface="Courier New" panose="02070309020205020404" pitchFamily="49" charset="0"/>
                <a:cs typeface="Courier New" panose="02070309020205020404" pitchFamily="49" charset="0"/>
              </a:rPr>
              <a:t>XXXXXXXXXXXXXXXXXXXXXXXXXXXXXX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XXXXXXXXXXXXXXXXXXXXXXXXXXXXXXX    </a:t>
            </a:r>
            <a:r>
              <a:rPr lang="en-US" sz="700" dirty="0" err="1">
                <a:latin typeface="Courier New" panose="02070309020205020404" pitchFamily="49" charset="0"/>
                <a:cs typeface="Courier New" panose="02070309020205020404" pitchFamily="49" charset="0"/>
              </a:rPr>
              <a:t>XXXXXXXXXXXXXXXXXXXXXXXXXXXXXXX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XXXXXXXXXXXXXXXXXXXXXXXXXXXXXXXX    </a:t>
            </a:r>
            <a:r>
              <a:rPr lang="en-US" sz="700" dirty="0" err="1">
                <a:latin typeface="Courier New" panose="02070309020205020404" pitchFamily="49" charset="0"/>
                <a:cs typeface="Courier New" panose="02070309020205020404" pitchFamily="49" charset="0"/>
              </a:rPr>
              <a:t>XXXXXXXXXXXXXXXXXXXXXXXXXXXXXXXX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XXXXXXXXXXXXXXXXXXXXXXXXXXXXXXXXX  </a:t>
            </a:r>
            <a:r>
              <a:rPr lang="en-US" sz="700" dirty="0" err="1">
                <a:latin typeface="Courier New" panose="02070309020205020404" pitchFamily="49" charset="0"/>
                <a:cs typeface="Courier New" panose="02070309020205020404" pitchFamily="49" charset="0"/>
              </a:rPr>
              <a:t>XXXXXXXXXXXXXXXXXXXXXXXXXXXXXXXXX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XXXXXXXXXXXXXXXXXXXXXXXXXXXXXXXXXX  </a:t>
            </a:r>
            <a:r>
              <a:rPr lang="en-US" sz="700" dirty="0" err="1">
                <a:latin typeface="Courier New" panose="02070309020205020404" pitchFamily="49" charset="0"/>
                <a:cs typeface="Courier New" panose="02070309020205020404" pitchFamily="49" charset="0"/>
              </a:rPr>
              <a:t>XXXXXXXXXXXXXXXXXXXXXXXXXXXXXXXXXX</a:t>
            </a: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XXXXXXXXXXXXXXXXXXXXXX                               </a:t>
            </a:r>
          </a:p>
          <a:p>
            <a:pPr>
              <a:lnSpc>
                <a:spcPts val="400"/>
              </a:lnSpc>
            </a:pPr>
            <a:r>
              <a:rPr lang="en-US" sz="700" dirty="0">
                <a:latin typeface="Courier New" panose="02070309020205020404" pitchFamily="49" charset="0"/>
                <a:cs typeface="Courier New" panose="02070309020205020404" pitchFamily="49" charset="0"/>
              </a:rPr>
              <a:t>                               XXXXXXXXXXXXXXXXXXXX                                </a:t>
            </a:r>
          </a:p>
          <a:p>
            <a:pPr>
              <a:lnSpc>
                <a:spcPts val="400"/>
              </a:lnSpc>
            </a:pPr>
            <a:r>
              <a:rPr lang="en-US" sz="700" dirty="0">
                <a:latin typeface="Courier New" panose="02070309020205020404" pitchFamily="49" charset="0"/>
                <a:cs typeface="Courier New" panose="02070309020205020404" pitchFamily="49" charset="0"/>
              </a:rPr>
              <a:t>                                XXXXXXXXXXXXXXXXXX                                 </a:t>
            </a:r>
          </a:p>
          <a:p>
            <a:pPr>
              <a:lnSpc>
                <a:spcPts val="400"/>
              </a:lnSpc>
            </a:pPr>
            <a:r>
              <a:rPr lang="en-US" sz="700" dirty="0">
                <a:latin typeface="Courier New" panose="02070309020205020404" pitchFamily="49" charset="0"/>
                <a:cs typeface="Courier New" panose="02070309020205020404" pitchFamily="49" charset="0"/>
              </a:rPr>
              <a:t>                                  XXXXXXXXXXXXXXX                                  </a:t>
            </a:r>
          </a:p>
          <a:p>
            <a:pPr>
              <a:lnSpc>
                <a:spcPts val="400"/>
              </a:lnSpc>
            </a:pPr>
            <a:r>
              <a:rPr lang="en-US" sz="700" dirty="0">
                <a:latin typeface="Courier New" panose="02070309020205020404" pitchFamily="49" charset="0"/>
                <a:cs typeface="Courier New" panose="02070309020205020404" pitchFamily="49" charset="0"/>
              </a:rPr>
              <a:t>                                   XXXXXXXXXXXX                                    </a:t>
            </a:r>
          </a:p>
          <a:p>
            <a:pPr>
              <a:lnSpc>
                <a:spcPts val="400"/>
              </a:lnSpc>
            </a:pPr>
            <a:r>
              <a:rPr lang="en-US" sz="700" dirty="0">
                <a:latin typeface="Courier New" panose="02070309020205020404" pitchFamily="49" charset="0"/>
                <a:cs typeface="Courier New" panose="02070309020205020404" pitchFamily="49" charset="0"/>
              </a:rPr>
              <a:t>                                    XXXXXXXXXX                                     </a:t>
            </a:r>
          </a:p>
          <a:p>
            <a:pPr>
              <a:lnSpc>
                <a:spcPts val="400"/>
              </a:lnSpc>
            </a:pPr>
            <a:r>
              <a:rPr lang="en-US" sz="700" dirty="0">
                <a:latin typeface="Courier New" panose="02070309020205020404" pitchFamily="49" charset="0"/>
                <a:cs typeface="Courier New" panose="02070309020205020404" pitchFamily="49" charset="0"/>
              </a:rPr>
              <a:t>                                     XXXXXXXX                                      </a:t>
            </a:r>
          </a:p>
          <a:p>
            <a:pPr>
              <a:lnSpc>
                <a:spcPts val="400"/>
              </a:lnSpc>
            </a:pPr>
            <a:r>
              <a:rPr lang="en-US" sz="700" dirty="0">
                <a:latin typeface="Courier New" panose="02070309020205020404" pitchFamily="49" charset="0"/>
                <a:cs typeface="Courier New" panose="02070309020205020404" pitchFamily="49" charset="0"/>
              </a:rPr>
              <a:t>                                      XXXXXX                                       </a:t>
            </a:r>
          </a:p>
          <a:p>
            <a:pPr>
              <a:lnSpc>
                <a:spcPts val="400"/>
              </a:lnSpc>
            </a:pPr>
            <a:r>
              <a:rPr lang="en-US" sz="700" dirty="0">
                <a:latin typeface="Courier New" panose="02070309020205020404" pitchFamily="49" charset="0"/>
                <a:cs typeface="Courier New" panose="02070309020205020404" pitchFamily="49" charset="0"/>
              </a:rPr>
              <a:t>                                       XXXX                                        </a:t>
            </a:r>
          </a:p>
          <a:p>
            <a:pPr>
              <a:lnSpc>
                <a:spcPts val="400"/>
              </a:lnSpc>
            </a:pP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a:t>
            </a:r>
          </a:p>
          <a:p>
            <a:pPr>
              <a:lnSpc>
                <a:spcPts val="400"/>
              </a:lnSpc>
            </a:pPr>
            <a:r>
              <a:rPr lang="en-US" sz="700" dirty="0">
                <a:latin typeface="Courier New" panose="02070309020205020404" pitchFamily="49" charset="0"/>
                <a:cs typeface="Courier New" panose="02070309020205020404" pitchFamily="49" charset="0"/>
              </a:rPr>
              <a:t>                                                                                   </a:t>
            </a:r>
          </a:p>
          <a:p>
            <a:pPr>
              <a:lnSpc>
                <a:spcPts val="300"/>
              </a:lnSpc>
            </a:pPr>
            <a:r>
              <a:rPr lang="en-US" sz="700" dirty="0">
                <a:latin typeface="Courier New" panose="02070309020205020404" pitchFamily="49" charset="0"/>
                <a:cs typeface="Courier New" panose="02070309020205020404" pitchFamily="49" charset="0"/>
              </a:rPr>
              <a:t>                                                                                   </a:t>
            </a:r>
          </a:p>
          <a:p>
            <a:pPr>
              <a:lnSpc>
                <a:spcPts val="300"/>
              </a:lnSpc>
            </a:pPr>
            <a:r>
              <a:rPr lang="en-US" sz="700" dirty="0">
                <a:latin typeface="Courier New" panose="02070309020205020404" pitchFamily="49" charset="0"/>
                <a:cs typeface="Courier New" panose="02070309020205020404" pitchFamily="49" charset="0"/>
              </a:rPr>
              <a:t>                                                                                   </a:t>
            </a:r>
          </a:p>
          <a:p>
            <a:pPr>
              <a:lnSpc>
                <a:spcPts val="300"/>
              </a:lnSpc>
            </a:pPr>
            <a:r>
              <a:rPr lang="en-US" sz="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61602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write it in any language; a C++ interface is provided.  For other languages, you are responsible for implementing a compatible socket-based connection &amp; communication protocol.  Brian will publish the details on the contest </a:t>
            </a:r>
            <a:r>
              <a:rPr lang="en-US" dirty="0" err="1" smtClean="0"/>
              <a:t>sharepoint</a:t>
            </a:r>
            <a:r>
              <a:rPr lang="en-US" dirty="0" smtClean="0"/>
              <a:t> site.</a:t>
            </a:r>
          </a:p>
          <a:p>
            <a:r>
              <a:rPr lang="en-US" dirty="0" smtClean="0"/>
              <a:t>It will stay alive during one game.</a:t>
            </a:r>
          </a:p>
          <a:p>
            <a:r>
              <a:rPr lang="en-US" dirty="0" smtClean="0"/>
              <a:t>It will be run on a different machine than the opponent’s program and have (mostly) exclusive use of the machine’s resources.</a:t>
            </a:r>
          </a:p>
          <a:p>
            <a:r>
              <a:rPr lang="en-US" dirty="0" smtClean="0"/>
              <a:t>The players will run on machines with similar configurations of CPU/memory/cores, etc. as much as possible.  Details will be determined later, so keep your program flexible.</a:t>
            </a:r>
          </a:p>
          <a:p>
            <a:r>
              <a:rPr lang="en-US" dirty="0" smtClean="0"/>
              <a:t>Your program is allowed to write/read temporary files during its run.</a:t>
            </a:r>
          </a:p>
        </p:txBody>
      </p:sp>
      <p:sp>
        <p:nvSpPr>
          <p:cNvPr id="4" name="Slide Number Placeholder 3"/>
          <p:cNvSpPr>
            <a:spLocks noGrp="1"/>
          </p:cNvSpPr>
          <p:nvPr>
            <p:ph type="sldNum" sz="quarter" idx="12"/>
          </p:nvPr>
        </p:nvSpPr>
        <p:spPr/>
        <p:txBody>
          <a:bodyPr/>
          <a:lstStyle/>
          <a:p>
            <a:fld id="{3F841CCC-63E5-438B-B8E8-9E9DA4E53D90}" type="slidenum">
              <a:rPr lang="en-US" smtClean="0"/>
              <a:t>16</a:t>
            </a:fld>
            <a:endParaRPr lang="en-US"/>
          </a:p>
        </p:txBody>
      </p:sp>
    </p:spTree>
    <p:extLst>
      <p:ext uri="{BB962C8B-B14F-4D97-AF65-F5344CB8AC3E}">
        <p14:creationId xmlns:p14="http://schemas.microsoft.com/office/powerpoint/2010/main" val="3319157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Kit</a:t>
            </a:r>
            <a:endParaRPr lang="en-US" dirty="0"/>
          </a:p>
        </p:txBody>
      </p:sp>
      <p:sp>
        <p:nvSpPr>
          <p:cNvPr id="3" name="Content Placeholder 2"/>
          <p:cNvSpPr>
            <a:spLocks noGrp="1"/>
          </p:cNvSpPr>
          <p:nvPr>
            <p:ph idx="1"/>
          </p:nvPr>
        </p:nvSpPr>
        <p:spPr/>
        <p:txBody>
          <a:bodyPr>
            <a:normAutofit/>
          </a:bodyPr>
          <a:lstStyle/>
          <a:p>
            <a:r>
              <a:rPr lang="en-US" dirty="0" smtClean="0"/>
              <a:t>An SDK is provided for download from the </a:t>
            </a:r>
            <a:r>
              <a:rPr lang="en-US" dirty="0" err="1" smtClean="0"/>
              <a:t>sharepoint</a:t>
            </a:r>
            <a:r>
              <a:rPr lang="en-US" dirty="0" smtClean="0"/>
              <a:t> site, which provides the game engine and sample player implementation.</a:t>
            </a:r>
          </a:p>
          <a:p>
            <a:r>
              <a:rPr lang="en-US" dirty="0" smtClean="0"/>
              <a:t>It is </a:t>
            </a:r>
            <a:r>
              <a:rPr lang="en-US" dirty="0"/>
              <a:t>designed to get you started quickly and implements the connection protocols needed for an entry to run in the tournament.</a:t>
            </a:r>
          </a:p>
          <a:p>
            <a:r>
              <a:rPr lang="en-US" dirty="0" smtClean="0"/>
              <a:t>The code builds and runs on Linux version SLES 11 using </a:t>
            </a:r>
            <a:r>
              <a:rPr lang="en-US" dirty="0" err="1" smtClean="0"/>
              <a:t>gcc</a:t>
            </a:r>
            <a:r>
              <a:rPr lang="en-US" dirty="0" smtClean="0"/>
              <a:t> and Windows 8+ using Microsoft Visual Studio.</a:t>
            </a:r>
          </a:p>
          <a:p>
            <a:r>
              <a:rPr lang="en-US" dirty="0" smtClean="0"/>
              <a:t>The SDK will be updated to reflect any changes in the game rules, as well as for enhancements and bug fixes.  It is </a:t>
            </a:r>
            <a:r>
              <a:rPr lang="en-US" b="1" dirty="0" smtClean="0"/>
              <a:t>not required </a:t>
            </a:r>
            <a:r>
              <a:rPr lang="en-US" dirty="0" smtClean="0"/>
              <a:t>that the SDK code be used in your final submission.</a:t>
            </a:r>
          </a:p>
        </p:txBody>
      </p:sp>
      <p:sp>
        <p:nvSpPr>
          <p:cNvPr id="4" name="Slide Number Placeholder 3"/>
          <p:cNvSpPr>
            <a:spLocks noGrp="1"/>
          </p:cNvSpPr>
          <p:nvPr>
            <p:ph type="sldNum" sz="quarter" idx="12"/>
          </p:nvPr>
        </p:nvSpPr>
        <p:spPr/>
        <p:txBody>
          <a:bodyPr/>
          <a:lstStyle/>
          <a:p>
            <a:fld id="{3F841CCC-63E5-438B-B8E8-9E9DA4E53D90}" type="slidenum">
              <a:rPr lang="en-US" smtClean="0"/>
              <a:t>17</a:t>
            </a:fld>
            <a:endParaRPr lang="en-US"/>
          </a:p>
        </p:txBody>
      </p:sp>
    </p:spTree>
    <p:extLst>
      <p:ext uri="{BB962C8B-B14F-4D97-AF65-F5344CB8AC3E}">
        <p14:creationId xmlns:p14="http://schemas.microsoft.com/office/powerpoint/2010/main" val="361999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Think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Your program will run throughout the game, uninterrupted.</a:t>
            </a:r>
          </a:p>
          <a:p>
            <a:r>
              <a:rPr lang="en-US" dirty="0" smtClean="0"/>
              <a:t>For each frame, you have 1 second of time to respond with the coordinate of the cell that needs to be flipped</a:t>
            </a:r>
          </a:p>
          <a:p>
            <a:r>
              <a:rPr lang="en-US" dirty="0" smtClean="0"/>
              <a:t>Your program can return multiple results in the given time of 1 second. The last coordinate received by the host within the 1 second duration will be the one considered</a:t>
            </a:r>
          </a:p>
          <a:p>
            <a:r>
              <a:rPr lang="en-US" dirty="0" smtClean="0"/>
              <a:t>If your program is late in returning a response, or simply does not want to flip a cell, it’s ok, the host will consider it as a </a:t>
            </a:r>
            <a:r>
              <a:rPr lang="en-US" dirty="0" smtClean="0">
                <a:solidFill>
                  <a:srgbClr val="FF0000"/>
                </a:solidFill>
              </a:rPr>
              <a:t>I-don’t-want-to-flip-a-cell-in-this-frame </a:t>
            </a:r>
            <a:r>
              <a:rPr lang="en-US" dirty="0" smtClean="0"/>
              <a:t>decision.</a:t>
            </a:r>
          </a:p>
          <a:p>
            <a:r>
              <a:rPr lang="en-US" dirty="0" smtClean="0"/>
              <a:t>The coordinate your program returns has to fulfill these conditions</a:t>
            </a:r>
          </a:p>
          <a:p>
            <a:pPr lvl="1"/>
            <a:r>
              <a:rPr lang="en-US" dirty="0" smtClean="0"/>
              <a:t>0 &lt;= x  &amp;&amp; x &lt; X_SIZE</a:t>
            </a:r>
          </a:p>
          <a:p>
            <a:pPr lvl="1"/>
            <a:r>
              <a:rPr lang="en-US" dirty="0" smtClean="0"/>
              <a:t>0 &lt;= y &amp;&amp; y &lt; Y_SIZE</a:t>
            </a:r>
          </a:p>
          <a:p>
            <a:r>
              <a:rPr lang="en-US" dirty="0" smtClean="0"/>
              <a:t>Although multiple moves can be sent each frame, do not spam the host with a flood of them – excessive network traffic will be considered a DOS attack and your program will be disqualified.</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18</a:t>
            </a:fld>
            <a:endParaRPr lang="en-US"/>
          </a:p>
        </p:txBody>
      </p:sp>
    </p:spTree>
    <p:extLst>
      <p:ext uri="{BB962C8B-B14F-4D97-AF65-F5344CB8AC3E}">
        <p14:creationId xmlns:p14="http://schemas.microsoft.com/office/powerpoint/2010/main" val="929999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F841CCC-63E5-438B-B8E8-9E9DA4E53D90}" type="slidenum">
              <a:rPr lang="en-US" smtClean="0"/>
              <a:t>19</a:t>
            </a:fld>
            <a:endParaRPr lang="en-US"/>
          </a:p>
        </p:txBody>
      </p:sp>
      <p:sp>
        <p:nvSpPr>
          <p:cNvPr id="7" name="Rectangle 6"/>
          <p:cNvSpPr/>
          <p:nvPr/>
        </p:nvSpPr>
        <p:spPr>
          <a:xfrm>
            <a:off x="5521576" y="2472189"/>
            <a:ext cx="1148848" cy="2237461"/>
          </a:xfrm>
          <a:prstGeom prst="rect">
            <a:avLst/>
          </a:prstGeom>
          <a:solidFill>
            <a:schemeClr val="accent2">
              <a:lumMod val="75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a:t>
            </a:r>
          </a:p>
          <a:p>
            <a:pPr algn="ctr"/>
            <a:r>
              <a:rPr lang="en-US" dirty="0" smtClean="0"/>
              <a:t>Program</a:t>
            </a:r>
            <a:endParaRPr lang="en-US" dirty="0"/>
          </a:p>
        </p:txBody>
      </p:sp>
      <p:cxnSp>
        <p:nvCxnSpPr>
          <p:cNvPr id="8" name="Straight Arrow Connector 7"/>
          <p:cNvCxnSpPr/>
          <p:nvPr/>
        </p:nvCxnSpPr>
        <p:spPr>
          <a:xfrm>
            <a:off x="6716152" y="2732854"/>
            <a:ext cx="4023360"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55408" y="2472190"/>
            <a:ext cx="1222386" cy="338554"/>
          </a:xfrm>
          <a:prstGeom prst="rect">
            <a:avLst/>
          </a:prstGeom>
          <a:noFill/>
        </p:spPr>
        <p:txBody>
          <a:bodyPr wrap="none" rtlCol="0">
            <a:spAutoFit/>
          </a:bodyPr>
          <a:lstStyle/>
          <a:p>
            <a:r>
              <a:rPr lang="en-US" sz="1600" dirty="0" smtClean="0"/>
              <a:t>Initial Frame</a:t>
            </a:r>
            <a:endParaRPr lang="en-US" sz="1600" dirty="0"/>
          </a:p>
        </p:txBody>
      </p:sp>
      <p:cxnSp>
        <p:nvCxnSpPr>
          <p:cNvPr id="22" name="Straight Arrow Connector 21"/>
          <p:cNvCxnSpPr/>
          <p:nvPr/>
        </p:nvCxnSpPr>
        <p:spPr>
          <a:xfrm>
            <a:off x="6716152" y="3102186"/>
            <a:ext cx="4023360"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55408" y="2841522"/>
            <a:ext cx="2585708" cy="338554"/>
          </a:xfrm>
          <a:prstGeom prst="rect">
            <a:avLst/>
          </a:prstGeom>
          <a:noFill/>
        </p:spPr>
        <p:txBody>
          <a:bodyPr wrap="none" rtlCol="0">
            <a:spAutoFit/>
          </a:bodyPr>
          <a:lstStyle/>
          <a:p>
            <a:r>
              <a:rPr lang="en-US" sz="1600" dirty="0" smtClean="0"/>
              <a:t>Player Assignment (You’re </a:t>
            </a:r>
            <a:r>
              <a:rPr lang="en-US" sz="1600" dirty="0" smtClean="0">
                <a:solidFill>
                  <a:srgbClr val="FF0000"/>
                </a:solidFill>
              </a:rPr>
              <a:t>O</a:t>
            </a:r>
            <a:r>
              <a:rPr lang="en-US" sz="1600" dirty="0" smtClean="0"/>
              <a:t>)</a:t>
            </a:r>
            <a:endParaRPr lang="en-US" sz="1600" dirty="0"/>
          </a:p>
        </p:txBody>
      </p:sp>
      <p:sp>
        <p:nvSpPr>
          <p:cNvPr id="26" name="Freeform 25"/>
          <p:cNvSpPr/>
          <p:nvPr/>
        </p:nvSpPr>
        <p:spPr>
          <a:xfrm>
            <a:off x="6740006" y="3474795"/>
            <a:ext cx="1795545" cy="1921746"/>
          </a:xfrm>
          <a:custGeom>
            <a:avLst/>
            <a:gdLst>
              <a:gd name="connsiteX0" fmla="*/ 0 w 1795545"/>
              <a:gd name="connsiteY0" fmla="*/ 13433 h 1921746"/>
              <a:gd name="connsiteX1" fmla="*/ 731520 w 1795545"/>
              <a:gd name="connsiteY1" fmla="*/ 13433 h 1921746"/>
              <a:gd name="connsiteX2" fmla="*/ 1089329 w 1795545"/>
              <a:gd name="connsiteY2" fmla="*/ 13433 h 1921746"/>
              <a:gd name="connsiteX3" fmla="*/ 1391479 w 1795545"/>
              <a:gd name="connsiteY3" fmla="*/ 21384 h 1921746"/>
              <a:gd name="connsiteX4" fmla="*/ 1645920 w 1795545"/>
              <a:gd name="connsiteY4" fmla="*/ 275826 h 1921746"/>
              <a:gd name="connsiteX5" fmla="*/ 1773141 w 1795545"/>
              <a:gd name="connsiteY5" fmla="*/ 919882 h 1921746"/>
              <a:gd name="connsiteX6" fmla="*/ 1184745 w 1795545"/>
              <a:gd name="connsiteY6" fmla="*/ 1921746 h 19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545" h="1921746">
                <a:moveTo>
                  <a:pt x="0" y="13433"/>
                </a:moveTo>
                <a:lnTo>
                  <a:pt x="731520" y="13433"/>
                </a:lnTo>
                <a:lnTo>
                  <a:pt x="1089329" y="13433"/>
                </a:lnTo>
                <a:cubicBezTo>
                  <a:pt x="1199322" y="14758"/>
                  <a:pt x="1298714" y="-22348"/>
                  <a:pt x="1391479" y="21384"/>
                </a:cubicBezTo>
                <a:cubicBezTo>
                  <a:pt x="1484244" y="65116"/>
                  <a:pt x="1582310" y="126076"/>
                  <a:pt x="1645920" y="275826"/>
                </a:cubicBezTo>
                <a:cubicBezTo>
                  <a:pt x="1709530" y="425576"/>
                  <a:pt x="1850003" y="645562"/>
                  <a:pt x="1773141" y="919882"/>
                </a:cubicBezTo>
                <a:cubicBezTo>
                  <a:pt x="1696279" y="1194202"/>
                  <a:pt x="1440512" y="1557974"/>
                  <a:pt x="1184745" y="1921746"/>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5408" y="3224352"/>
            <a:ext cx="2022092" cy="338554"/>
          </a:xfrm>
          <a:prstGeom prst="rect">
            <a:avLst/>
          </a:prstGeom>
          <a:noFill/>
        </p:spPr>
        <p:txBody>
          <a:bodyPr wrap="none" rtlCol="0">
            <a:spAutoFit/>
          </a:bodyPr>
          <a:lstStyle/>
          <a:p>
            <a:r>
              <a:rPr lang="en-US" sz="1600" dirty="0" smtClean="0"/>
              <a:t>Print Frame to Stream</a:t>
            </a:r>
            <a:endParaRPr lang="en-US" sz="1600" dirty="0"/>
          </a:p>
        </p:txBody>
      </p:sp>
      <p:cxnSp>
        <p:nvCxnSpPr>
          <p:cNvPr id="28" name="Straight Arrow Connector 27"/>
          <p:cNvCxnSpPr/>
          <p:nvPr/>
        </p:nvCxnSpPr>
        <p:spPr>
          <a:xfrm flipH="1">
            <a:off x="6653223" y="4002430"/>
            <a:ext cx="402336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5408" y="3688348"/>
            <a:ext cx="3406574" cy="338554"/>
          </a:xfrm>
          <a:prstGeom prst="rect">
            <a:avLst/>
          </a:prstGeom>
          <a:noFill/>
        </p:spPr>
        <p:txBody>
          <a:bodyPr wrap="none" rtlCol="0">
            <a:spAutoFit/>
          </a:bodyPr>
          <a:lstStyle/>
          <a:p>
            <a:r>
              <a:rPr lang="en-US" sz="1600" dirty="0" smtClean="0"/>
              <a:t>Listening for 1 second for </a:t>
            </a:r>
            <a:r>
              <a:rPr lang="en-US" sz="1600" dirty="0" err="1" smtClean="0"/>
              <a:t>coord</a:t>
            </a:r>
            <a:r>
              <a:rPr lang="en-US" sz="1600" dirty="0" smtClean="0"/>
              <a:t>. of cell</a:t>
            </a:r>
            <a:endParaRPr lang="en-US" sz="1600" dirty="0"/>
          </a:p>
        </p:txBody>
      </p:sp>
      <p:cxnSp>
        <p:nvCxnSpPr>
          <p:cNvPr id="31" name="Straight Arrow Connector 30"/>
          <p:cNvCxnSpPr/>
          <p:nvPr/>
        </p:nvCxnSpPr>
        <p:spPr>
          <a:xfrm>
            <a:off x="6716152" y="4364188"/>
            <a:ext cx="402336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itle 32"/>
          <p:cNvSpPr>
            <a:spLocks noGrp="1"/>
          </p:cNvSpPr>
          <p:nvPr>
            <p:ph type="title"/>
          </p:nvPr>
        </p:nvSpPr>
        <p:spPr/>
        <p:txBody>
          <a:bodyPr/>
          <a:lstStyle/>
          <a:p>
            <a:r>
              <a:rPr lang="en-US" dirty="0" smtClean="0"/>
              <a:t>Overview of Communication</a:t>
            </a:r>
            <a:endParaRPr lang="en-US" dirty="0"/>
          </a:p>
        </p:txBody>
      </p:sp>
      <p:cxnSp>
        <p:nvCxnSpPr>
          <p:cNvPr id="34" name="Straight Arrow Connector 33"/>
          <p:cNvCxnSpPr/>
          <p:nvPr/>
        </p:nvCxnSpPr>
        <p:spPr>
          <a:xfrm flipH="1">
            <a:off x="1475201" y="2732854"/>
            <a:ext cx="4023360"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814457" y="2472190"/>
            <a:ext cx="1222386" cy="338554"/>
          </a:xfrm>
          <a:prstGeom prst="rect">
            <a:avLst/>
          </a:prstGeom>
          <a:noFill/>
        </p:spPr>
        <p:txBody>
          <a:bodyPr wrap="none" rtlCol="0">
            <a:spAutoFit/>
          </a:bodyPr>
          <a:lstStyle/>
          <a:p>
            <a:r>
              <a:rPr lang="en-US" sz="1600" dirty="0" smtClean="0"/>
              <a:t>Initial Frame</a:t>
            </a:r>
            <a:endParaRPr lang="en-US" sz="1600" dirty="0"/>
          </a:p>
        </p:txBody>
      </p:sp>
      <p:cxnSp>
        <p:nvCxnSpPr>
          <p:cNvPr id="36" name="Straight Arrow Connector 35"/>
          <p:cNvCxnSpPr/>
          <p:nvPr/>
        </p:nvCxnSpPr>
        <p:spPr>
          <a:xfrm flipH="1">
            <a:off x="1475201" y="3102186"/>
            <a:ext cx="4023360"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14457" y="2841522"/>
            <a:ext cx="2555251" cy="338554"/>
          </a:xfrm>
          <a:prstGeom prst="rect">
            <a:avLst/>
          </a:prstGeom>
          <a:noFill/>
        </p:spPr>
        <p:txBody>
          <a:bodyPr wrap="none" rtlCol="0">
            <a:spAutoFit/>
          </a:bodyPr>
          <a:lstStyle/>
          <a:p>
            <a:r>
              <a:rPr lang="en-US" sz="1600" dirty="0" smtClean="0"/>
              <a:t>Player Assignment (You’re </a:t>
            </a:r>
            <a:r>
              <a:rPr lang="en-US" sz="1600" dirty="0" smtClean="0">
                <a:solidFill>
                  <a:srgbClr val="0070C0"/>
                </a:solidFill>
              </a:rPr>
              <a:t>X</a:t>
            </a:r>
            <a:r>
              <a:rPr lang="en-US" sz="1600" dirty="0" smtClean="0"/>
              <a:t>)</a:t>
            </a:r>
            <a:endParaRPr lang="en-US" sz="1600" dirty="0"/>
          </a:p>
        </p:txBody>
      </p:sp>
      <p:cxnSp>
        <p:nvCxnSpPr>
          <p:cNvPr id="40" name="Straight Arrow Connector 39"/>
          <p:cNvCxnSpPr/>
          <p:nvPr/>
        </p:nvCxnSpPr>
        <p:spPr>
          <a:xfrm>
            <a:off x="1412272" y="4002430"/>
            <a:ext cx="402336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14457" y="3688348"/>
            <a:ext cx="3406574" cy="338554"/>
          </a:xfrm>
          <a:prstGeom prst="rect">
            <a:avLst/>
          </a:prstGeom>
          <a:noFill/>
        </p:spPr>
        <p:txBody>
          <a:bodyPr wrap="none" rtlCol="0">
            <a:spAutoFit/>
          </a:bodyPr>
          <a:lstStyle/>
          <a:p>
            <a:r>
              <a:rPr lang="en-US" sz="1600" dirty="0" smtClean="0"/>
              <a:t>Listening for 1 second for </a:t>
            </a:r>
            <a:r>
              <a:rPr lang="en-US" sz="1600" dirty="0" err="1" smtClean="0"/>
              <a:t>coord</a:t>
            </a:r>
            <a:r>
              <a:rPr lang="en-US" sz="1600" dirty="0" smtClean="0"/>
              <a:t>. of cell</a:t>
            </a:r>
            <a:endParaRPr lang="en-US" sz="1600" dirty="0"/>
          </a:p>
        </p:txBody>
      </p:sp>
      <p:cxnSp>
        <p:nvCxnSpPr>
          <p:cNvPr id="42" name="Straight Arrow Connector 41"/>
          <p:cNvCxnSpPr/>
          <p:nvPr/>
        </p:nvCxnSpPr>
        <p:spPr>
          <a:xfrm flipH="1">
            <a:off x="1475201" y="4364188"/>
            <a:ext cx="402336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14457" y="4103524"/>
            <a:ext cx="3357266" cy="830997"/>
          </a:xfrm>
          <a:prstGeom prst="rect">
            <a:avLst/>
          </a:prstGeom>
          <a:noFill/>
        </p:spPr>
        <p:txBody>
          <a:bodyPr wrap="none" rtlCol="0">
            <a:spAutoFit/>
          </a:bodyPr>
          <a:lstStyle/>
          <a:p>
            <a:r>
              <a:rPr lang="en-US" sz="1600" dirty="0" smtClean="0"/>
              <a:t>Sending the </a:t>
            </a:r>
            <a:r>
              <a:rPr lang="en-US" sz="1600" dirty="0" err="1" smtClean="0"/>
              <a:t>coords</a:t>
            </a:r>
            <a:r>
              <a:rPr lang="en-US" sz="1600" dirty="0" smtClean="0"/>
              <a:t> of the cells flipped</a:t>
            </a:r>
          </a:p>
          <a:p>
            <a:r>
              <a:rPr lang="en-US" sz="1600" dirty="0" smtClean="0"/>
              <a:t>if any (can be zero, 1 or 2 cells)</a:t>
            </a:r>
          </a:p>
          <a:p>
            <a:endParaRPr lang="en-US" sz="1600" dirty="0"/>
          </a:p>
        </p:txBody>
      </p:sp>
      <p:sp>
        <p:nvSpPr>
          <p:cNvPr id="44" name="Rectangle 43"/>
          <p:cNvSpPr/>
          <p:nvPr/>
        </p:nvSpPr>
        <p:spPr>
          <a:xfrm>
            <a:off x="323333" y="2472189"/>
            <a:ext cx="1088939" cy="2350332"/>
          </a:xfrm>
          <a:prstGeom prst="rect">
            <a:avLst/>
          </a:prstGeom>
          <a:solidFill>
            <a:srgbClr val="0070C0"/>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 X</a:t>
            </a:r>
            <a:endParaRPr lang="en-US" dirty="0"/>
          </a:p>
        </p:txBody>
      </p:sp>
      <p:sp>
        <p:nvSpPr>
          <p:cNvPr id="45" name="Rectangle 44"/>
          <p:cNvSpPr/>
          <p:nvPr/>
        </p:nvSpPr>
        <p:spPr>
          <a:xfrm>
            <a:off x="10746165" y="2472189"/>
            <a:ext cx="1088939" cy="2350332"/>
          </a:xfrm>
          <a:prstGeom prst="rect">
            <a:avLst/>
          </a:prstGeom>
          <a:solidFill>
            <a:srgbClr val="FF0000"/>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 O</a:t>
            </a:r>
            <a:endParaRPr lang="en-US" dirty="0"/>
          </a:p>
        </p:txBody>
      </p:sp>
      <p:sp>
        <p:nvSpPr>
          <p:cNvPr id="49" name="TextBox 48"/>
          <p:cNvSpPr txBox="1"/>
          <p:nvPr/>
        </p:nvSpPr>
        <p:spPr>
          <a:xfrm>
            <a:off x="5521576" y="1832611"/>
            <a:ext cx="1226618" cy="369332"/>
          </a:xfrm>
          <a:prstGeom prst="rect">
            <a:avLst/>
          </a:prstGeom>
          <a:noFill/>
        </p:spPr>
        <p:txBody>
          <a:bodyPr wrap="none" rtlCol="0">
            <a:spAutoFit/>
          </a:bodyPr>
          <a:lstStyle/>
          <a:p>
            <a:r>
              <a:rPr lang="en-US" dirty="0" smtClean="0">
                <a:solidFill>
                  <a:srgbClr val="FFC000"/>
                </a:solidFill>
              </a:rPr>
              <a:t>Done Once</a:t>
            </a:r>
            <a:endParaRPr lang="en-US" dirty="0">
              <a:solidFill>
                <a:srgbClr val="FFC000"/>
              </a:solidFill>
            </a:endParaRPr>
          </a:p>
        </p:txBody>
      </p:sp>
      <p:sp>
        <p:nvSpPr>
          <p:cNvPr id="50" name="Freeform 49"/>
          <p:cNvSpPr/>
          <p:nvPr/>
        </p:nvSpPr>
        <p:spPr>
          <a:xfrm>
            <a:off x="4972833" y="2125197"/>
            <a:ext cx="2082588" cy="1043888"/>
          </a:xfrm>
          <a:custGeom>
            <a:avLst/>
            <a:gdLst>
              <a:gd name="connsiteX0" fmla="*/ 0 w 2082588"/>
              <a:gd name="connsiteY0" fmla="*/ 1006310 h 1043888"/>
              <a:gd name="connsiteX1" fmla="*/ 37578 w 2082588"/>
              <a:gd name="connsiteY1" fmla="*/ 718211 h 1043888"/>
              <a:gd name="connsiteX2" fmla="*/ 50104 w 2082588"/>
              <a:gd name="connsiteY2" fmla="*/ 380008 h 1043888"/>
              <a:gd name="connsiteX3" fmla="*/ 275572 w 2082588"/>
              <a:gd name="connsiteY3" fmla="*/ 66858 h 1043888"/>
              <a:gd name="connsiteX4" fmla="*/ 701457 w 2082588"/>
              <a:gd name="connsiteY4" fmla="*/ 29280 h 1043888"/>
              <a:gd name="connsiteX5" fmla="*/ 1791222 w 2082588"/>
              <a:gd name="connsiteY5" fmla="*/ 29280 h 1043888"/>
              <a:gd name="connsiteX6" fmla="*/ 2041742 w 2082588"/>
              <a:gd name="connsiteY6" fmla="*/ 405061 h 1043888"/>
              <a:gd name="connsiteX7" fmla="*/ 2079320 w 2082588"/>
              <a:gd name="connsiteY7" fmla="*/ 1043888 h 104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2588" h="1043888">
                <a:moveTo>
                  <a:pt x="0" y="1006310"/>
                </a:moveTo>
                <a:cubicBezTo>
                  <a:pt x="14613" y="914452"/>
                  <a:pt x="29227" y="822595"/>
                  <a:pt x="37578" y="718211"/>
                </a:cubicBezTo>
                <a:cubicBezTo>
                  <a:pt x="45929" y="613827"/>
                  <a:pt x="10438" y="488567"/>
                  <a:pt x="50104" y="380008"/>
                </a:cubicBezTo>
                <a:cubicBezTo>
                  <a:pt x="89770" y="271449"/>
                  <a:pt x="167013" y="125313"/>
                  <a:pt x="275572" y="66858"/>
                </a:cubicBezTo>
                <a:cubicBezTo>
                  <a:pt x="384131" y="8403"/>
                  <a:pt x="448849" y="35543"/>
                  <a:pt x="701457" y="29280"/>
                </a:cubicBezTo>
                <a:cubicBezTo>
                  <a:pt x="954065" y="23017"/>
                  <a:pt x="1567841" y="-33350"/>
                  <a:pt x="1791222" y="29280"/>
                </a:cubicBezTo>
                <a:cubicBezTo>
                  <a:pt x="2014603" y="91910"/>
                  <a:pt x="1993726" y="235960"/>
                  <a:pt x="2041742" y="405061"/>
                </a:cubicBezTo>
                <a:cubicBezTo>
                  <a:pt x="2089758" y="574162"/>
                  <a:pt x="2084539" y="809025"/>
                  <a:pt x="2079320" y="1043888"/>
                </a:cubicBezTo>
              </a:path>
            </a:pathLst>
          </a:custGeom>
          <a:noFill/>
          <a:ln>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456241" y="4979859"/>
            <a:ext cx="1279517" cy="646331"/>
          </a:xfrm>
          <a:prstGeom prst="rect">
            <a:avLst/>
          </a:prstGeom>
          <a:noFill/>
        </p:spPr>
        <p:txBody>
          <a:bodyPr wrap="none" rtlCol="0">
            <a:spAutoFit/>
          </a:bodyPr>
          <a:lstStyle/>
          <a:p>
            <a:r>
              <a:rPr lang="en-US" dirty="0" smtClean="0">
                <a:solidFill>
                  <a:srgbClr val="00B050"/>
                </a:solidFill>
              </a:rPr>
              <a:t>Done Once </a:t>
            </a:r>
          </a:p>
          <a:p>
            <a:r>
              <a:rPr lang="en-US" dirty="0" smtClean="0">
                <a:solidFill>
                  <a:srgbClr val="00B050"/>
                </a:solidFill>
              </a:rPr>
              <a:t>Per Loop</a:t>
            </a:r>
            <a:endParaRPr lang="en-US" dirty="0">
              <a:solidFill>
                <a:srgbClr val="00B050"/>
              </a:solidFill>
            </a:endParaRPr>
          </a:p>
        </p:txBody>
      </p:sp>
      <p:sp>
        <p:nvSpPr>
          <p:cNvPr id="52" name="Freeform 51"/>
          <p:cNvSpPr/>
          <p:nvPr/>
        </p:nvSpPr>
        <p:spPr>
          <a:xfrm>
            <a:off x="5241790" y="3319397"/>
            <a:ext cx="1685103" cy="1678488"/>
          </a:xfrm>
          <a:custGeom>
            <a:avLst/>
            <a:gdLst>
              <a:gd name="connsiteX0" fmla="*/ 31668 w 1685103"/>
              <a:gd name="connsiteY0" fmla="*/ 626302 h 1678488"/>
              <a:gd name="connsiteX1" fmla="*/ 6615 w 1685103"/>
              <a:gd name="connsiteY1" fmla="*/ 926926 h 1678488"/>
              <a:gd name="connsiteX2" fmla="*/ 6615 w 1685103"/>
              <a:gd name="connsiteY2" fmla="*/ 1252603 h 1678488"/>
              <a:gd name="connsiteX3" fmla="*/ 81772 w 1685103"/>
              <a:gd name="connsiteY3" fmla="*/ 1478071 h 1678488"/>
              <a:gd name="connsiteX4" fmla="*/ 294714 w 1685103"/>
              <a:gd name="connsiteY4" fmla="*/ 1615858 h 1678488"/>
              <a:gd name="connsiteX5" fmla="*/ 657969 w 1685103"/>
              <a:gd name="connsiteY5" fmla="*/ 1665962 h 1678488"/>
              <a:gd name="connsiteX6" fmla="*/ 1021224 w 1685103"/>
              <a:gd name="connsiteY6" fmla="*/ 1678488 h 1678488"/>
              <a:gd name="connsiteX7" fmla="*/ 1196588 w 1685103"/>
              <a:gd name="connsiteY7" fmla="*/ 1665962 h 1678488"/>
              <a:gd name="connsiteX8" fmla="*/ 1522265 w 1685103"/>
              <a:gd name="connsiteY8" fmla="*/ 1603332 h 1678488"/>
              <a:gd name="connsiteX9" fmla="*/ 1609947 w 1685103"/>
              <a:gd name="connsiteY9" fmla="*/ 1415441 h 1678488"/>
              <a:gd name="connsiteX10" fmla="*/ 1672577 w 1685103"/>
              <a:gd name="connsiteY10" fmla="*/ 1002082 h 1678488"/>
              <a:gd name="connsiteX11" fmla="*/ 1647525 w 1685103"/>
              <a:gd name="connsiteY11" fmla="*/ 651354 h 1678488"/>
              <a:gd name="connsiteX12" fmla="*/ 1685103 w 1685103"/>
              <a:gd name="connsiteY12" fmla="*/ 0 h 167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5103" h="1678488">
                <a:moveTo>
                  <a:pt x="31668" y="626302"/>
                </a:moveTo>
                <a:cubicBezTo>
                  <a:pt x="21229" y="724422"/>
                  <a:pt x="10790" y="822543"/>
                  <a:pt x="6615" y="926926"/>
                </a:cubicBezTo>
                <a:cubicBezTo>
                  <a:pt x="2440" y="1031309"/>
                  <a:pt x="-5911" y="1160746"/>
                  <a:pt x="6615" y="1252603"/>
                </a:cubicBezTo>
                <a:cubicBezTo>
                  <a:pt x="19141" y="1344461"/>
                  <a:pt x="33756" y="1417529"/>
                  <a:pt x="81772" y="1478071"/>
                </a:cubicBezTo>
                <a:cubicBezTo>
                  <a:pt x="129789" y="1538614"/>
                  <a:pt x="198681" y="1584543"/>
                  <a:pt x="294714" y="1615858"/>
                </a:cubicBezTo>
                <a:cubicBezTo>
                  <a:pt x="390747" y="1647173"/>
                  <a:pt x="536884" y="1655524"/>
                  <a:pt x="657969" y="1665962"/>
                </a:cubicBezTo>
                <a:cubicBezTo>
                  <a:pt x="779054" y="1676400"/>
                  <a:pt x="931454" y="1678488"/>
                  <a:pt x="1021224" y="1678488"/>
                </a:cubicBezTo>
                <a:cubicBezTo>
                  <a:pt x="1110994" y="1678488"/>
                  <a:pt x="1113081" y="1678488"/>
                  <a:pt x="1196588" y="1665962"/>
                </a:cubicBezTo>
                <a:cubicBezTo>
                  <a:pt x="1280095" y="1653436"/>
                  <a:pt x="1453372" y="1645086"/>
                  <a:pt x="1522265" y="1603332"/>
                </a:cubicBezTo>
                <a:cubicBezTo>
                  <a:pt x="1591158" y="1561578"/>
                  <a:pt x="1584895" y="1515649"/>
                  <a:pt x="1609947" y="1415441"/>
                </a:cubicBezTo>
                <a:cubicBezTo>
                  <a:pt x="1634999" y="1315233"/>
                  <a:pt x="1666314" y="1129430"/>
                  <a:pt x="1672577" y="1002082"/>
                </a:cubicBezTo>
                <a:cubicBezTo>
                  <a:pt x="1678840" y="874734"/>
                  <a:pt x="1645437" y="818368"/>
                  <a:pt x="1647525" y="651354"/>
                </a:cubicBezTo>
                <a:cubicBezTo>
                  <a:pt x="1649613" y="484340"/>
                  <a:pt x="1667358" y="242170"/>
                  <a:pt x="1685103" y="0"/>
                </a:cubicBezTo>
              </a:path>
            </a:pathLst>
          </a:cu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37367" y="5430178"/>
            <a:ext cx="3270382" cy="923330"/>
          </a:xfrm>
          <a:prstGeom prst="rect">
            <a:avLst/>
          </a:prstGeom>
          <a:noFill/>
        </p:spPr>
        <p:txBody>
          <a:bodyPr wrap="none" rtlCol="0">
            <a:spAutoFit/>
          </a:bodyPr>
          <a:lstStyle/>
          <a:p>
            <a:r>
              <a:rPr lang="en-US" dirty="0" smtClean="0"/>
              <a:t>you will have to write</a:t>
            </a:r>
          </a:p>
          <a:p>
            <a:r>
              <a:rPr lang="en-US" dirty="0"/>
              <a:t>a</a:t>
            </a:r>
            <a:r>
              <a:rPr lang="en-US" dirty="0" smtClean="0"/>
              <a:t> player program that will be run</a:t>
            </a:r>
          </a:p>
          <a:p>
            <a:r>
              <a:rPr lang="en-US" dirty="0" smtClean="0"/>
              <a:t>as player </a:t>
            </a:r>
            <a:r>
              <a:rPr lang="en-US" dirty="0" smtClean="0">
                <a:solidFill>
                  <a:srgbClr val="0070C0"/>
                </a:solidFill>
              </a:rPr>
              <a:t>X</a:t>
            </a:r>
            <a:r>
              <a:rPr lang="en-US" dirty="0" smtClean="0"/>
              <a:t> or player </a:t>
            </a:r>
            <a:r>
              <a:rPr lang="en-US" dirty="0" smtClean="0">
                <a:solidFill>
                  <a:srgbClr val="FF0000"/>
                </a:solidFill>
              </a:rPr>
              <a:t>O</a:t>
            </a:r>
            <a:endParaRPr lang="en-US" dirty="0">
              <a:solidFill>
                <a:srgbClr val="FF0000"/>
              </a:solidFill>
            </a:endParaRPr>
          </a:p>
        </p:txBody>
      </p:sp>
      <p:cxnSp>
        <p:nvCxnSpPr>
          <p:cNvPr id="55" name="Straight Arrow Connector 54"/>
          <p:cNvCxnSpPr>
            <a:endCxn id="44" idx="2"/>
          </p:cNvCxnSpPr>
          <p:nvPr/>
        </p:nvCxnSpPr>
        <p:spPr>
          <a:xfrm flipH="1" flipV="1">
            <a:off x="867803" y="4822521"/>
            <a:ext cx="121753" cy="60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1101" y="4103524"/>
            <a:ext cx="3357266" cy="830997"/>
          </a:xfrm>
          <a:prstGeom prst="rect">
            <a:avLst/>
          </a:prstGeom>
          <a:noFill/>
        </p:spPr>
        <p:txBody>
          <a:bodyPr wrap="none" rtlCol="0">
            <a:spAutoFit/>
          </a:bodyPr>
          <a:lstStyle/>
          <a:p>
            <a:r>
              <a:rPr lang="en-US" sz="1600" dirty="0" smtClean="0"/>
              <a:t>Sending the </a:t>
            </a:r>
            <a:r>
              <a:rPr lang="en-US" sz="1600" dirty="0" err="1" smtClean="0"/>
              <a:t>coords</a:t>
            </a:r>
            <a:r>
              <a:rPr lang="en-US" sz="1600" dirty="0" smtClean="0"/>
              <a:t> of the cells flipped</a:t>
            </a:r>
          </a:p>
          <a:p>
            <a:r>
              <a:rPr lang="en-US" sz="1600" dirty="0" smtClean="0"/>
              <a:t>if any (can be zero, 1 or 2 cells)</a:t>
            </a:r>
          </a:p>
          <a:p>
            <a:endParaRPr lang="en-US" sz="1600" dirty="0"/>
          </a:p>
        </p:txBody>
      </p:sp>
    </p:spTree>
    <p:extLst>
      <p:ext uri="{BB962C8B-B14F-4D97-AF65-F5344CB8AC3E}">
        <p14:creationId xmlns:p14="http://schemas.microsoft.com/office/powerpoint/2010/main" val="702538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Corrections</a:t>
            </a:r>
            <a:endParaRPr lang="en-US" dirty="0"/>
          </a:p>
        </p:txBody>
      </p:sp>
      <p:sp>
        <p:nvSpPr>
          <p:cNvPr id="3" name="Content Placeholder 2"/>
          <p:cNvSpPr>
            <a:spLocks noGrp="1"/>
          </p:cNvSpPr>
          <p:nvPr>
            <p:ph idx="1"/>
          </p:nvPr>
        </p:nvSpPr>
        <p:spPr/>
        <p:txBody>
          <a:bodyPr>
            <a:normAutofit/>
          </a:bodyPr>
          <a:lstStyle/>
          <a:p>
            <a:r>
              <a:rPr lang="en-US" sz="2400" dirty="0" smtClean="0"/>
              <a:t>v 1.1  Friday Oct 28</a:t>
            </a:r>
            <a:r>
              <a:rPr lang="en-US" sz="2400" baseline="30000" dirty="0" smtClean="0"/>
              <a:t>th</a:t>
            </a:r>
            <a:r>
              <a:rPr lang="en-US" sz="2400" dirty="0" smtClean="0"/>
              <a:t> 2:00 PM – flipped cell 0,2 from X to O on pages 4,5,6 </a:t>
            </a:r>
            <a:endParaRPr lang="en-US" sz="2400" dirty="0"/>
          </a:p>
        </p:txBody>
      </p:sp>
      <p:sp>
        <p:nvSpPr>
          <p:cNvPr id="4" name="Slide Number Placeholder 3"/>
          <p:cNvSpPr>
            <a:spLocks noGrp="1"/>
          </p:cNvSpPr>
          <p:nvPr>
            <p:ph type="sldNum" sz="quarter" idx="12"/>
          </p:nvPr>
        </p:nvSpPr>
        <p:spPr/>
        <p:txBody>
          <a:bodyPr/>
          <a:lstStyle/>
          <a:p>
            <a:fld id="{3F841CCC-63E5-438B-B8E8-9E9DA4E53D90}" type="slidenum">
              <a:rPr lang="en-US" smtClean="0"/>
              <a:t>2</a:t>
            </a:fld>
            <a:endParaRPr lang="en-US"/>
          </a:p>
        </p:txBody>
      </p:sp>
    </p:spTree>
    <p:extLst>
      <p:ext uri="{BB962C8B-B14F-4D97-AF65-F5344CB8AC3E}">
        <p14:creationId xmlns:p14="http://schemas.microsoft.com/office/powerpoint/2010/main" val="398912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Communication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games are controlled by a host program; the players connect to the host using network sockets.</a:t>
            </a:r>
          </a:p>
          <a:p>
            <a:r>
              <a:rPr lang="en-US" dirty="0" smtClean="0"/>
              <a:t>Player programs must support a network address (including port number) as main command-line parameter indicating the host address.  For example:</a:t>
            </a:r>
          </a:p>
          <a:p>
            <a:pPr marL="457200" lvl="1" indent="0">
              <a:buNone/>
            </a:pPr>
            <a:r>
              <a:rPr lang="en-US" dirty="0" smtClean="0">
                <a:latin typeface="Courier New" panose="02070309020205020404" pitchFamily="49" charset="0"/>
                <a:cs typeface="Courier New" panose="02070309020205020404" pitchFamily="49" charset="0"/>
              </a:rPr>
              <a:t>% player dlxc1597.pdx.intel.com:8080</a:t>
            </a:r>
          </a:p>
          <a:p>
            <a:r>
              <a:rPr lang="en-US" dirty="0" smtClean="0"/>
              <a:t>After two players are connected, the host will send the contents of the board file to each of them and then assign which player they are (X or O).  The 1 second “think time” for the first frame begins immediately.</a:t>
            </a:r>
          </a:p>
          <a:p>
            <a:r>
              <a:rPr lang="en-US" dirty="0" smtClean="0"/>
              <a:t>After the 1 second time limit has been reached, the host will send the pair of moves it accepted (your move, opponent’s move) to both players.  This indicates the end of the frame and the start of the next one.</a:t>
            </a:r>
          </a:p>
          <a:p>
            <a:r>
              <a:rPr lang="en-US" dirty="0" smtClean="0"/>
              <a:t>The host is the sole determiner of the game clock.  Moves are tagged with a frame number and any move that is not for the current frame will be ignored.</a:t>
            </a:r>
          </a:p>
        </p:txBody>
      </p:sp>
      <p:sp>
        <p:nvSpPr>
          <p:cNvPr id="4" name="Slide Number Placeholder 3"/>
          <p:cNvSpPr>
            <a:spLocks noGrp="1"/>
          </p:cNvSpPr>
          <p:nvPr>
            <p:ph type="sldNum" sz="quarter" idx="12"/>
          </p:nvPr>
        </p:nvSpPr>
        <p:spPr/>
        <p:txBody>
          <a:bodyPr/>
          <a:lstStyle/>
          <a:p>
            <a:fld id="{3F841CCC-63E5-438B-B8E8-9E9DA4E53D90}" type="slidenum">
              <a:rPr lang="en-US" smtClean="0"/>
              <a:t>20</a:t>
            </a:fld>
            <a:endParaRPr lang="en-US"/>
          </a:p>
        </p:txBody>
      </p:sp>
    </p:spTree>
    <p:extLst>
      <p:ext uri="{BB962C8B-B14F-4D97-AF65-F5344CB8AC3E}">
        <p14:creationId xmlns:p14="http://schemas.microsoft.com/office/powerpoint/2010/main" val="1220426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Contest Will Be Run</a:t>
            </a:r>
            <a:endParaRPr lang="en-US" dirty="0"/>
          </a:p>
        </p:txBody>
      </p:sp>
      <p:sp>
        <p:nvSpPr>
          <p:cNvPr id="3" name="Content Placeholder 2"/>
          <p:cNvSpPr>
            <a:spLocks noGrp="1"/>
          </p:cNvSpPr>
          <p:nvPr>
            <p:ph idx="1"/>
          </p:nvPr>
        </p:nvSpPr>
        <p:spPr/>
        <p:txBody>
          <a:bodyPr/>
          <a:lstStyle/>
          <a:p>
            <a:r>
              <a:rPr lang="en-US" dirty="0" smtClean="0"/>
              <a:t>Each player will play </a:t>
            </a:r>
            <a:r>
              <a:rPr lang="en-US" smtClean="0"/>
              <a:t>against </a:t>
            </a:r>
            <a:r>
              <a:rPr lang="en-US" i="1" smtClean="0"/>
              <a:t>every</a:t>
            </a:r>
            <a:r>
              <a:rPr lang="en-US" smtClean="0">
                <a:solidFill>
                  <a:srgbClr val="FF0000"/>
                </a:solidFill>
              </a:rPr>
              <a:t>*</a:t>
            </a:r>
            <a:r>
              <a:rPr lang="en-US" smtClean="0"/>
              <a:t> </a:t>
            </a:r>
            <a:r>
              <a:rPr lang="en-US" dirty="0" smtClean="0"/>
              <a:t>other player on all five contest files both ways, i.e. once you play </a:t>
            </a:r>
            <a:r>
              <a:rPr lang="en-US" dirty="0" smtClean="0">
                <a:solidFill>
                  <a:srgbClr val="0070C0"/>
                </a:solidFill>
              </a:rPr>
              <a:t>X</a:t>
            </a:r>
            <a:r>
              <a:rPr lang="en-US" dirty="0" smtClean="0"/>
              <a:t> and then you play </a:t>
            </a:r>
            <a:r>
              <a:rPr lang="en-US" dirty="0" smtClean="0">
                <a:solidFill>
                  <a:srgbClr val="FF0000"/>
                </a:solidFill>
              </a:rPr>
              <a:t>O</a:t>
            </a:r>
            <a:r>
              <a:rPr lang="en-US" dirty="0" smtClean="0"/>
              <a:t>, for a total of 10 games per pair</a:t>
            </a:r>
          </a:p>
          <a:p>
            <a:endParaRPr lang="en-US" dirty="0" smtClean="0"/>
          </a:p>
          <a:p>
            <a:endParaRPr lang="en-US" dirty="0"/>
          </a:p>
          <a:p>
            <a:pPr marL="0" indent="0">
              <a:buNone/>
            </a:pPr>
            <a:r>
              <a:rPr lang="en-US" smtClean="0">
                <a:solidFill>
                  <a:srgbClr val="FF0000"/>
                </a:solidFill>
              </a:rPr>
              <a:t>*</a:t>
            </a:r>
            <a:r>
              <a:rPr lang="en-US" smtClean="0"/>
              <a:t>Depending </a:t>
            </a:r>
            <a:r>
              <a:rPr lang="en-US" dirty="0" smtClean="0"/>
              <a:t>on the number of submissions, the matchups may be broken up into heats.</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21</a:t>
            </a:fld>
            <a:endParaRPr lang="en-US"/>
          </a:p>
        </p:txBody>
      </p:sp>
    </p:spTree>
    <p:extLst>
      <p:ext uri="{BB962C8B-B14F-4D97-AF65-F5344CB8AC3E}">
        <p14:creationId xmlns:p14="http://schemas.microsoft.com/office/powerpoint/2010/main" val="1958912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Your Team Now</a:t>
            </a:r>
            <a:endParaRPr lang="en-US" dirty="0"/>
          </a:p>
        </p:txBody>
      </p:sp>
      <p:sp>
        <p:nvSpPr>
          <p:cNvPr id="3" name="Content Placeholder 2"/>
          <p:cNvSpPr>
            <a:spLocks noGrp="1"/>
          </p:cNvSpPr>
          <p:nvPr>
            <p:ph idx="1"/>
          </p:nvPr>
        </p:nvSpPr>
        <p:spPr/>
        <p:txBody>
          <a:bodyPr>
            <a:normAutofit lnSpcReduction="10000"/>
          </a:bodyPr>
          <a:lstStyle/>
          <a:p>
            <a:r>
              <a:rPr lang="en-US" dirty="0" smtClean="0"/>
              <a:t>Go to </a:t>
            </a:r>
          </a:p>
          <a:p>
            <a:pPr marL="0" indent="0">
              <a:buNone/>
            </a:pPr>
            <a:r>
              <a:rPr lang="en-US" dirty="0" smtClean="0">
                <a:hlinkClick r:id="rId2"/>
              </a:rPr>
              <a:t>https://sharepoint.amr.ith.intel.com/sites/DTS-PC/Lists/My%20Submission%202016/AllItems.aspx</a:t>
            </a:r>
            <a:endParaRPr lang="en-US" dirty="0" smtClean="0"/>
          </a:p>
          <a:p>
            <a:r>
              <a:rPr lang="en-US" dirty="0" smtClean="0"/>
              <a:t>You can register by yourself or with a partner (team of 2)</a:t>
            </a:r>
          </a:p>
          <a:p>
            <a:r>
              <a:rPr lang="en-US" dirty="0" smtClean="0"/>
              <a:t>If you register it does not mean that it’s mandatory for you to submit a program (but it’s encouraged, of course)</a:t>
            </a:r>
          </a:p>
          <a:p>
            <a:r>
              <a:rPr lang="en-US" dirty="0" smtClean="0"/>
              <a:t>It is helpful for the organizers to see who and how many are registered, from what geo regions and on what platform.</a:t>
            </a:r>
          </a:p>
          <a:p>
            <a:r>
              <a:rPr lang="en-US" dirty="0" smtClean="0"/>
              <a:t>It also helps communicating details, corrections along the way</a:t>
            </a:r>
          </a:p>
          <a:p>
            <a:r>
              <a:rPr lang="en-US" dirty="0" smtClean="0"/>
              <a:t>So please register if you have any inclination of participating</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22</a:t>
            </a:fld>
            <a:endParaRPr lang="en-US"/>
          </a:p>
        </p:txBody>
      </p:sp>
    </p:spTree>
    <p:extLst>
      <p:ext uri="{BB962C8B-B14F-4D97-AF65-F5344CB8AC3E}">
        <p14:creationId xmlns:p14="http://schemas.microsoft.com/office/powerpoint/2010/main" val="3209472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Board</a:t>
            </a:r>
            <a:endParaRPr lang="en-US" dirty="0"/>
          </a:p>
        </p:txBody>
      </p:sp>
      <p:sp>
        <p:nvSpPr>
          <p:cNvPr id="3" name="Content Placeholder 2"/>
          <p:cNvSpPr>
            <a:spLocks noGrp="1"/>
          </p:cNvSpPr>
          <p:nvPr>
            <p:ph idx="1"/>
          </p:nvPr>
        </p:nvSpPr>
        <p:spPr/>
        <p:txBody>
          <a:bodyPr/>
          <a:lstStyle/>
          <a:p>
            <a:r>
              <a:rPr lang="en-US" dirty="0" smtClean="0"/>
              <a:t>Please communicate via </a:t>
            </a:r>
          </a:p>
          <a:p>
            <a:pPr marL="0" indent="0">
              <a:buNone/>
            </a:pPr>
            <a:r>
              <a:rPr lang="en-US" dirty="0" smtClean="0">
                <a:hlinkClick r:id="rId2"/>
              </a:rPr>
              <a:t>https://sharepoint.amr.ith.intel.com/sites/DTS-PC/Lists/2016%20Contest%20Discussion%20Board/AllItems.aspx</a:t>
            </a:r>
            <a:endParaRPr lang="en-US" dirty="0" smtClean="0"/>
          </a:p>
          <a:p>
            <a:pPr marL="0" indent="0">
              <a:buNone/>
            </a:pPr>
            <a:endParaRPr lang="en-US" dirty="0"/>
          </a:p>
          <a:p>
            <a:pPr marL="0" indent="0">
              <a:buNone/>
            </a:pPr>
            <a:r>
              <a:rPr lang="en-US" dirty="0" smtClean="0"/>
              <a:t>You can also send email to </a:t>
            </a:r>
          </a:p>
          <a:p>
            <a:pPr marL="0" indent="0">
              <a:buNone/>
            </a:pPr>
            <a:r>
              <a:rPr lang="en-US" dirty="0" smtClean="0"/>
              <a:t>Gyuszi Suto</a:t>
            </a:r>
          </a:p>
          <a:p>
            <a:pPr marL="0" indent="0">
              <a:buNone/>
            </a:pPr>
            <a:r>
              <a:rPr lang="en-US" dirty="0" smtClean="0"/>
              <a:t>Brian W. Brown</a:t>
            </a:r>
          </a:p>
          <a:p>
            <a:endParaRPr lang="en-US" dirty="0"/>
          </a:p>
          <a:p>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23</a:t>
            </a:fld>
            <a:endParaRPr lang="en-US"/>
          </a:p>
        </p:txBody>
      </p:sp>
    </p:spTree>
    <p:extLst>
      <p:ext uri="{BB962C8B-B14F-4D97-AF65-F5344CB8AC3E}">
        <p14:creationId xmlns:p14="http://schemas.microsoft.com/office/powerpoint/2010/main" val="3218666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and When to Submit Your Program</a:t>
            </a:r>
            <a:endParaRPr lang="en-US" dirty="0"/>
          </a:p>
        </p:txBody>
      </p:sp>
      <p:sp>
        <p:nvSpPr>
          <p:cNvPr id="3" name="Content Placeholder 2"/>
          <p:cNvSpPr>
            <a:spLocks noGrp="1"/>
          </p:cNvSpPr>
          <p:nvPr>
            <p:ph idx="1"/>
          </p:nvPr>
        </p:nvSpPr>
        <p:spPr>
          <a:xfrm>
            <a:off x="838200" y="1547719"/>
            <a:ext cx="10515600" cy="4351338"/>
          </a:xfrm>
        </p:spPr>
        <p:txBody>
          <a:bodyPr>
            <a:normAutofit/>
          </a:bodyPr>
          <a:lstStyle/>
          <a:p>
            <a:pPr marL="0" indent="0">
              <a:buNone/>
            </a:pPr>
            <a:r>
              <a:rPr lang="en-US" sz="2000" dirty="0" smtClean="0"/>
              <a:t>You need to make a </a:t>
            </a:r>
            <a:r>
              <a:rPr lang="en-US" sz="2000" dirty="0" err="1" smtClean="0"/>
              <a:t>tarball</a:t>
            </a:r>
            <a:endParaRPr lang="en-US" sz="2000" dirty="0" smtClean="0"/>
          </a:p>
          <a:p>
            <a:pPr marL="0" indent="0">
              <a:buNone/>
            </a:pPr>
            <a:r>
              <a:rPr lang="en-US" sz="2000" dirty="0" smtClean="0"/>
              <a:t>The top directory needs to have an executable called player</a:t>
            </a:r>
          </a:p>
          <a:p>
            <a:pPr marL="0" indent="0">
              <a:buNone/>
            </a:pPr>
            <a:r>
              <a:rPr lang="en-US" sz="2000" dirty="0" smtClean="0"/>
              <a:t>Please include the source code, a </a:t>
            </a:r>
            <a:r>
              <a:rPr lang="en-US" sz="2000" dirty="0" err="1" smtClean="0"/>
              <a:t>makefile</a:t>
            </a:r>
            <a:r>
              <a:rPr lang="en-US" sz="2000" dirty="0" smtClean="0"/>
              <a:t> and a readme file that tells us how to build.</a:t>
            </a:r>
          </a:p>
          <a:p>
            <a:pPr marL="0" indent="0">
              <a:buNone/>
            </a:pPr>
            <a:r>
              <a:rPr lang="en-US" sz="2000" dirty="0" smtClean="0"/>
              <a:t>We will run your executable as you submitted it. We need the source and make for future use and reference</a:t>
            </a:r>
          </a:p>
          <a:p>
            <a:pPr marL="0" indent="0">
              <a:buNone/>
            </a:pPr>
            <a:r>
              <a:rPr lang="en-US" sz="2000" dirty="0" smtClean="0"/>
              <a:t>Submit before the deadline Monday Nov 7, 8:00 AM Pacific</a:t>
            </a:r>
          </a:p>
          <a:p>
            <a:pPr marL="0" indent="0">
              <a:buNone/>
            </a:pPr>
            <a:r>
              <a:rPr lang="en-US" sz="2000" dirty="0">
                <a:hlinkClick r:id="rId2"/>
              </a:rPr>
              <a:t>https://</a:t>
            </a:r>
            <a:r>
              <a:rPr lang="en-US" sz="2000" dirty="0" smtClean="0">
                <a:hlinkClick r:id="rId2"/>
              </a:rPr>
              <a:t>sharepoint.amr.ith.intel.com/sites/DTS-PC/Lists/My%20Submission%202016/AllItems.aspx</a:t>
            </a:r>
            <a:endParaRPr lang="en-US" sz="2000" dirty="0" smtClean="0"/>
          </a:p>
          <a:p>
            <a:pPr marL="0" indent="0">
              <a:buNone/>
            </a:pPr>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fld id="{3F841CCC-63E5-438B-B8E8-9E9DA4E53D90}" type="slidenum">
              <a:rPr lang="en-US" smtClean="0"/>
              <a:t>24</a:t>
            </a:fld>
            <a:endParaRPr lang="en-US"/>
          </a:p>
        </p:txBody>
      </p:sp>
      <p:pic>
        <p:nvPicPr>
          <p:cNvPr id="5" name="Picture 4"/>
          <p:cNvPicPr>
            <a:picLocks noChangeAspect="1"/>
          </p:cNvPicPr>
          <p:nvPr/>
        </p:nvPicPr>
        <p:blipFill>
          <a:blip r:embed="rId3"/>
          <a:stretch>
            <a:fillRect/>
          </a:stretch>
        </p:blipFill>
        <p:spPr>
          <a:xfrm>
            <a:off x="0" y="4540117"/>
            <a:ext cx="3437404" cy="2317883"/>
          </a:xfrm>
          <a:prstGeom prst="rect">
            <a:avLst/>
          </a:prstGeom>
        </p:spPr>
      </p:pic>
    </p:spTree>
    <p:extLst>
      <p:ext uri="{BB962C8B-B14F-4D97-AF65-F5344CB8AC3E}">
        <p14:creationId xmlns:p14="http://schemas.microsoft.com/office/powerpoint/2010/main" val="392422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Post-Mortem</a:t>
            </a:r>
            <a:endParaRPr lang="en-US" dirty="0"/>
          </a:p>
        </p:txBody>
      </p:sp>
      <p:sp>
        <p:nvSpPr>
          <p:cNvPr id="3" name="Content Placeholder 2"/>
          <p:cNvSpPr>
            <a:spLocks noGrp="1"/>
          </p:cNvSpPr>
          <p:nvPr>
            <p:ph idx="1"/>
          </p:nvPr>
        </p:nvSpPr>
        <p:spPr/>
        <p:txBody>
          <a:bodyPr/>
          <a:lstStyle/>
          <a:p>
            <a:r>
              <a:rPr lang="en-US" dirty="0" smtClean="0"/>
              <a:t>Top 12 finishers will be invited to present their solution at the post-mortem </a:t>
            </a:r>
          </a:p>
          <a:p>
            <a:r>
              <a:rPr lang="en-US" dirty="0" smtClean="0"/>
              <a:t>The post-mortem draws a large audience (over 100) including senior management</a:t>
            </a:r>
          </a:p>
          <a:p>
            <a:r>
              <a:rPr lang="en-US" dirty="0" smtClean="0"/>
              <a:t>It is a great opportunity to showcase S/W practices, lessons learned, </a:t>
            </a:r>
            <a:r>
              <a:rPr lang="en-US" dirty="0" err="1" smtClean="0"/>
              <a:t>gotchas</a:t>
            </a:r>
            <a:r>
              <a:rPr lang="en-US" dirty="0" smtClean="0"/>
              <a:t> and feedback on the contest itself.</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25</a:t>
            </a:fld>
            <a:endParaRPr lang="en-US"/>
          </a:p>
        </p:txBody>
      </p:sp>
    </p:spTree>
    <p:extLst>
      <p:ext uri="{BB962C8B-B14F-4D97-AF65-F5344CB8AC3E}">
        <p14:creationId xmlns:p14="http://schemas.microsoft.com/office/powerpoint/2010/main" val="3873808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Corrections</a:t>
            </a:r>
            <a:endParaRPr lang="en-US" dirty="0"/>
          </a:p>
        </p:txBody>
      </p:sp>
      <p:sp>
        <p:nvSpPr>
          <p:cNvPr id="3" name="Content Placeholder 2"/>
          <p:cNvSpPr>
            <a:spLocks noGrp="1"/>
          </p:cNvSpPr>
          <p:nvPr>
            <p:ph idx="1"/>
          </p:nvPr>
        </p:nvSpPr>
        <p:spPr/>
        <p:txBody>
          <a:bodyPr/>
          <a:lstStyle/>
          <a:p>
            <a:r>
              <a:rPr lang="en-US" dirty="0" smtClean="0"/>
              <a:t>The organizers tried their best to set up a fair, challenging and interesting game</a:t>
            </a:r>
          </a:p>
          <a:p>
            <a:r>
              <a:rPr lang="en-US" dirty="0" smtClean="0"/>
              <a:t>However, we may have missed something. We always do. </a:t>
            </a:r>
          </a:p>
          <a:p>
            <a:r>
              <a:rPr lang="en-US" dirty="0" smtClean="0"/>
              <a:t>We will publish updates to this document and </a:t>
            </a:r>
            <a:r>
              <a:rPr lang="en-US" dirty="0" err="1" smtClean="0"/>
              <a:t>sdk</a:t>
            </a:r>
            <a:r>
              <a:rPr lang="en-US" dirty="0" smtClean="0"/>
              <a:t> code as needed.</a:t>
            </a:r>
          </a:p>
          <a:p>
            <a:r>
              <a:rPr lang="en-US" dirty="0" smtClean="0"/>
              <a:t>The last rule change we’ll make (if any) will be before Wed Nov 2 Noon.</a:t>
            </a:r>
          </a:p>
        </p:txBody>
      </p:sp>
      <p:sp>
        <p:nvSpPr>
          <p:cNvPr id="4" name="Slide Number Placeholder 3"/>
          <p:cNvSpPr>
            <a:spLocks noGrp="1"/>
          </p:cNvSpPr>
          <p:nvPr>
            <p:ph type="sldNum" sz="quarter" idx="12"/>
          </p:nvPr>
        </p:nvSpPr>
        <p:spPr/>
        <p:txBody>
          <a:bodyPr/>
          <a:lstStyle/>
          <a:p>
            <a:fld id="{3F841CCC-63E5-438B-B8E8-9E9DA4E53D90}" type="slidenum">
              <a:rPr lang="en-US" smtClean="0"/>
              <a:t>26</a:t>
            </a:fld>
            <a:endParaRPr lang="en-US"/>
          </a:p>
        </p:txBody>
      </p:sp>
    </p:spTree>
    <p:extLst>
      <p:ext uri="{BB962C8B-B14F-4D97-AF65-F5344CB8AC3E}">
        <p14:creationId xmlns:p14="http://schemas.microsoft.com/office/powerpoint/2010/main" val="2103795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Dates (all times in Pacific Time)</a:t>
            </a:r>
            <a:endParaRPr lang="en-US" dirty="0"/>
          </a:p>
        </p:txBody>
      </p:sp>
      <p:sp>
        <p:nvSpPr>
          <p:cNvPr id="3" name="Content Placeholder 2"/>
          <p:cNvSpPr>
            <a:spLocks noGrp="1"/>
          </p:cNvSpPr>
          <p:nvPr>
            <p:ph idx="1"/>
          </p:nvPr>
        </p:nvSpPr>
        <p:spPr>
          <a:xfrm>
            <a:off x="587679" y="1690688"/>
            <a:ext cx="11353800" cy="4351338"/>
          </a:xfrm>
        </p:spPr>
        <p:txBody>
          <a:bodyPr/>
          <a:lstStyle/>
          <a:p>
            <a:r>
              <a:rPr lang="en-US" dirty="0" smtClean="0"/>
              <a:t>Friday Oct 28 12:00 PM – Contest Starts</a:t>
            </a:r>
          </a:p>
          <a:p>
            <a:r>
              <a:rPr lang="en-US" dirty="0" smtClean="0"/>
              <a:t>Wednesday Nov 2 12:00 PM – Last Rule Correction Published (if any)</a:t>
            </a:r>
          </a:p>
          <a:p>
            <a:r>
              <a:rPr lang="en-US" dirty="0" smtClean="0"/>
              <a:t>Sunday Nov 6</a:t>
            </a:r>
            <a:r>
              <a:rPr lang="en-US" baseline="30000" dirty="0" smtClean="0"/>
              <a:t>th</a:t>
            </a:r>
            <a:r>
              <a:rPr lang="en-US" dirty="0" smtClean="0"/>
              <a:t> 2:00 AM – US Daylight Saving Time ends</a:t>
            </a:r>
          </a:p>
          <a:p>
            <a:r>
              <a:rPr lang="en-US" dirty="0" smtClean="0"/>
              <a:t>Monday Nov 7 8:00 AM – Contest Ends</a:t>
            </a:r>
          </a:p>
          <a:p>
            <a:pPr lvl="1"/>
            <a:r>
              <a:rPr lang="en-US" dirty="0" smtClean="0"/>
              <a:t>you must submit your program prior to this time</a:t>
            </a:r>
          </a:p>
          <a:p>
            <a:pPr lvl="1"/>
            <a:r>
              <a:rPr lang="en-US" dirty="0" smtClean="0"/>
              <a:t>no submissions will be accepted after this time</a:t>
            </a:r>
          </a:p>
          <a:p>
            <a:r>
              <a:rPr lang="en-US" dirty="0" smtClean="0"/>
              <a:t>Monday Nov 14 1:00 PM – Contest Results Published</a:t>
            </a:r>
          </a:p>
          <a:p>
            <a:r>
              <a:rPr lang="en-US" dirty="0" smtClean="0"/>
              <a:t>Friday Nov 18 5:00 PM – Top 12 Finisher to Submit their .</a:t>
            </a:r>
            <a:r>
              <a:rPr lang="en-US" dirty="0" err="1" smtClean="0"/>
              <a:t>ppt</a:t>
            </a:r>
            <a:r>
              <a:rPr lang="en-US" dirty="0" smtClean="0"/>
              <a:t> document</a:t>
            </a:r>
          </a:p>
          <a:p>
            <a:r>
              <a:rPr lang="en-US" dirty="0" smtClean="0"/>
              <a:t>Monday Nov 21 10:00 – 12:00 PM – Post Mortem</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27</a:t>
            </a:fld>
            <a:endParaRPr lang="en-US"/>
          </a:p>
        </p:txBody>
      </p:sp>
    </p:spTree>
    <p:extLst>
      <p:ext uri="{BB962C8B-B14F-4D97-AF65-F5344CB8AC3E}">
        <p14:creationId xmlns:p14="http://schemas.microsoft.com/office/powerpoint/2010/main" val="4140691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normAutofit lnSpcReduction="10000"/>
          </a:bodyPr>
          <a:lstStyle/>
          <a:p>
            <a:r>
              <a:rPr lang="en-US" dirty="0" smtClean="0"/>
              <a:t>You’re encouraged to use multithreading.</a:t>
            </a:r>
          </a:p>
          <a:p>
            <a:r>
              <a:rPr lang="en-US" dirty="0" smtClean="0"/>
              <a:t>Intel is all about many cores, so here’s your chance to capitalize on that.</a:t>
            </a:r>
          </a:p>
          <a:p>
            <a:r>
              <a:rPr lang="en-US" dirty="0" smtClean="0"/>
              <a:t>Recommended material from 2015 Oregon Programmers’ Day </a:t>
            </a:r>
          </a:p>
          <a:p>
            <a:pPr lvl="1"/>
            <a:r>
              <a:rPr lang="en-US" dirty="0" smtClean="0"/>
              <a:t>C++ Multithreading for Dummies</a:t>
            </a:r>
          </a:p>
          <a:p>
            <a:pPr lvl="1"/>
            <a:r>
              <a:rPr lang="en-US" dirty="0" smtClean="0"/>
              <a:t>How to win the programming contest</a:t>
            </a:r>
          </a:p>
          <a:p>
            <a:pPr marL="0" indent="0">
              <a:buNone/>
            </a:pPr>
            <a:r>
              <a:rPr lang="en-US" dirty="0">
                <a:hlinkClick r:id="rId2"/>
              </a:rPr>
              <a:t>https://sharepoint.amr.ith.intel.com/sites/DTS-SE/ProgrammersDays/Lists/Programmers%20Day%20Archive/AllItems.aspx?View=%</a:t>
            </a:r>
            <a:r>
              <a:rPr lang="en-US" dirty="0" smtClean="0">
                <a:hlinkClick r:id="rId2"/>
              </a:rPr>
              <a:t>7B119254CD%2D4382%2D4ECC%2D873C%2D8346BAD8B802%7D&amp;ShowInGrid=HTML&amp;InitialTabId=Ribbon%2EList&amp;VisibilityContext=WSSTabPersistence</a:t>
            </a:r>
            <a:endParaRPr lang="en-US" dirty="0" smtClean="0"/>
          </a:p>
          <a:p>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28</a:t>
            </a:fld>
            <a:endParaRPr lang="en-US"/>
          </a:p>
        </p:txBody>
      </p:sp>
    </p:spTree>
    <p:extLst>
      <p:ext uri="{BB962C8B-B14F-4D97-AF65-F5344CB8AC3E}">
        <p14:creationId xmlns:p14="http://schemas.microsoft.com/office/powerpoint/2010/main" val="519973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806"/>
            <a:ext cx="10515600" cy="1325563"/>
          </a:xfrm>
        </p:spPr>
        <p:txBody>
          <a:bodyPr/>
          <a:lstStyle/>
          <a:p>
            <a:r>
              <a:rPr lang="en-US" dirty="0" smtClean="0"/>
              <a:t>Game Background and Origins</a:t>
            </a:r>
            <a:endParaRPr lang="en-US" dirty="0"/>
          </a:p>
        </p:txBody>
      </p:sp>
      <p:sp>
        <p:nvSpPr>
          <p:cNvPr id="3" name="Content Placeholder 2"/>
          <p:cNvSpPr>
            <a:spLocks noGrp="1"/>
          </p:cNvSpPr>
          <p:nvPr>
            <p:ph idx="1"/>
          </p:nvPr>
        </p:nvSpPr>
        <p:spPr>
          <a:xfrm>
            <a:off x="1965543" y="1690688"/>
            <a:ext cx="9846501" cy="1615651"/>
          </a:xfrm>
        </p:spPr>
        <p:txBody>
          <a:bodyPr>
            <a:normAutofit/>
          </a:bodyPr>
          <a:lstStyle/>
          <a:p>
            <a:pPr marL="0" indent="0">
              <a:buNone/>
            </a:pPr>
            <a:r>
              <a:rPr lang="en-US" sz="1800" dirty="0" smtClean="0"/>
              <a:t>John Von Neumann (1903 – 1957) was </a:t>
            </a:r>
            <a:r>
              <a:rPr lang="en-US" sz="1800" dirty="0"/>
              <a:t>the originator of the basic principle of computer design known as the "von Neumann architecture." Von Neumann computers are the ancestors of today's desktop and laptop </a:t>
            </a:r>
            <a:r>
              <a:rPr lang="en-US" sz="1800" dirty="0" smtClean="0"/>
              <a:t>PCs. In 1940 John Von Neumann attempted to find a hypothetical machine that could build copies of itself.  </a:t>
            </a:r>
            <a:r>
              <a:rPr lang="en-US" sz="1800" dirty="0" smtClean="0">
                <a:hlinkClick r:id="rId2"/>
              </a:rPr>
              <a:t>https</a:t>
            </a:r>
            <a:r>
              <a:rPr lang="en-US" sz="1800" dirty="0">
                <a:hlinkClick r:id="rId2"/>
              </a:rPr>
              <a:t>://</a:t>
            </a:r>
            <a:r>
              <a:rPr lang="en-US" sz="1800" dirty="0" smtClean="0">
                <a:hlinkClick r:id="rId2"/>
              </a:rPr>
              <a:t>en.wikipedia.org/wiki/John_von_Neumann</a:t>
            </a: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3F841CCC-63E5-438B-B8E8-9E9DA4E53D90}" type="slidenum">
              <a:rPr lang="en-US" smtClean="0"/>
              <a:t>29</a:t>
            </a:fld>
            <a:endParaRPr lang="en-US"/>
          </a:p>
        </p:txBody>
      </p:sp>
      <p:pic>
        <p:nvPicPr>
          <p:cNvPr id="1026" name="Picture 2" descr="JohnvonNeumann-LosAlamo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4863"/>
            <a:ext cx="921537" cy="12017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ohn H Conway 2005 (cropp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026" y="3218658"/>
            <a:ext cx="1021613" cy="8517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965542" y="3118121"/>
            <a:ext cx="9846501" cy="1615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John Conway (1937-) inspired by Neumann’s work, devised the Game of Life – that is a cellular automaton. It is a zero-player game, meaning that its evolution is determined by its initial state. </a:t>
            </a:r>
            <a:r>
              <a:rPr lang="en-US" sz="1800" dirty="0"/>
              <a:t>The initial pattern constitutes the </a:t>
            </a:r>
            <a:r>
              <a:rPr lang="en-US" sz="1800" i="1" dirty="0"/>
              <a:t>seed</a:t>
            </a:r>
            <a:r>
              <a:rPr lang="en-US" sz="1800" dirty="0"/>
              <a:t> of the system. The first generation is created by applying </a:t>
            </a:r>
            <a:r>
              <a:rPr lang="en-US" sz="1800" dirty="0" smtClean="0"/>
              <a:t>a set of rules (predicate) </a:t>
            </a:r>
            <a:r>
              <a:rPr lang="en-US" sz="1800" dirty="0"/>
              <a:t>simultaneously to every cell in the seed—births and deaths occur simultaneously, and the discrete moment at which this happens is sometimes called a </a:t>
            </a:r>
            <a:r>
              <a:rPr lang="en-US" sz="1800" i="1" dirty="0"/>
              <a:t>tick</a:t>
            </a:r>
            <a:r>
              <a:rPr lang="en-US" sz="1800" dirty="0"/>
              <a:t> (in other words, each generation is a pure function of the preceding one). The rules continue to be applied repeatedly to create further generations. </a:t>
            </a:r>
            <a:r>
              <a:rPr lang="en-US" sz="1800" dirty="0">
                <a:hlinkClick r:id="rId5"/>
              </a:rPr>
              <a:t>https://</a:t>
            </a:r>
            <a:r>
              <a:rPr lang="en-US" sz="1800" dirty="0" smtClean="0">
                <a:hlinkClick r:id="rId5"/>
              </a:rPr>
              <a:t>en.wikipedia.org/wiki/Conway%27s_Game_of_Life</a:t>
            </a:r>
            <a:endParaRPr lang="en-US" sz="1800" dirty="0" smtClean="0"/>
          </a:p>
          <a:p>
            <a:pPr marL="0" indent="0">
              <a:buNone/>
            </a:pPr>
            <a:endParaRPr lang="en-US" sz="1800" dirty="0"/>
          </a:p>
        </p:txBody>
      </p:sp>
      <p:sp>
        <p:nvSpPr>
          <p:cNvPr id="5" name="TextBox 4"/>
          <p:cNvSpPr txBox="1"/>
          <p:nvPr/>
        </p:nvSpPr>
        <p:spPr>
          <a:xfrm>
            <a:off x="1965541" y="5192588"/>
            <a:ext cx="9846501" cy="2031325"/>
          </a:xfrm>
          <a:prstGeom prst="rect">
            <a:avLst/>
          </a:prstGeom>
          <a:noFill/>
        </p:spPr>
        <p:txBody>
          <a:bodyPr wrap="square" rtlCol="0">
            <a:spAutoFit/>
          </a:bodyPr>
          <a:lstStyle/>
          <a:p>
            <a:r>
              <a:rPr lang="en-US" dirty="0" smtClean="0"/>
              <a:t>Our contest puzzle (</a:t>
            </a:r>
            <a:r>
              <a:rPr lang="en-US" dirty="0" err="1" smtClean="0">
                <a:solidFill>
                  <a:srgbClr val="0070C0"/>
                </a:solidFill>
              </a:rPr>
              <a:t>X</a:t>
            </a:r>
            <a:r>
              <a:rPr lang="en-US" dirty="0" err="1" smtClean="0"/>
              <a:t>sAnd</a:t>
            </a:r>
            <a:r>
              <a:rPr lang="en-US" dirty="0" err="1" smtClean="0">
                <a:solidFill>
                  <a:srgbClr val="FF0000"/>
                </a:solidFill>
              </a:rPr>
              <a:t>O</a:t>
            </a:r>
            <a:r>
              <a:rPr lang="en-US" dirty="0" err="1" smtClean="0"/>
              <a:t>s</a:t>
            </a:r>
            <a:r>
              <a:rPr lang="en-US" dirty="0" smtClean="0"/>
              <a:t>) is loosely based on Conway’s Game of Life with two main differences:</a:t>
            </a:r>
          </a:p>
          <a:p>
            <a:r>
              <a:rPr lang="en-US" dirty="0" smtClean="0"/>
              <a:t>1. The cellular automaton’s predicate is identical for X and O cells.</a:t>
            </a:r>
          </a:p>
          <a:p>
            <a:r>
              <a:rPr lang="en-US" dirty="0" smtClean="0"/>
              <a:t>2. Each of the two players have the option of injecting a perturbation at each frame, by flipping the state of a cell.</a:t>
            </a:r>
          </a:p>
          <a:p>
            <a:r>
              <a:rPr lang="en-US" dirty="0" smtClean="0">
                <a:hlinkClick r:id="rId6"/>
              </a:rPr>
              <a:t>https</a:t>
            </a:r>
            <a:r>
              <a:rPr lang="en-US" dirty="0">
                <a:hlinkClick r:id="rId6"/>
              </a:rPr>
              <a:t>://</a:t>
            </a:r>
            <a:r>
              <a:rPr lang="en-US" dirty="0" smtClean="0">
                <a:hlinkClick r:id="rId6"/>
              </a:rPr>
              <a:t>sharepoint.amr.ith.intel.com/sites/DTS-PC/Documents%202016/Forms/AllItems.aspx</a:t>
            </a:r>
            <a:endParaRPr lang="en-US" dirty="0" smtClean="0"/>
          </a:p>
          <a:p>
            <a:endParaRPr lang="en-US" dirty="0"/>
          </a:p>
          <a:p>
            <a:endParaRPr lang="en-US" dirty="0"/>
          </a:p>
        </p:txBody>
      </p:sp>
      <p:pic>
        <p:nvPicPr>
          <p:cNvPr id="9" name="Picture 6" descr="contestlogo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5677" y="5141637"/>
            <a:ext cx="1046582" cy="102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629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1551"/>
            <a:ext cx="10515600" cy="1325563"/>
          </a:xfrm>
        </p:spPr>
        <p:txBody>
          <a:bodyPr>
            <a:noAutofit/>
          </a:bodyPr>
          <a:lstStyle/>
          <a:p>
            <a:pPr algn="ctr"/>
            <a:r>
              <a:rPr lang="en-US" sz="13800" b="1" dirty="0" err="1" smtClean="0">
                <a:solidFill>
                  <a:srgbClr val="0070C0"/>
                </a:solidFill>
              </a:rPr>
              <a:t>X</a:t>
            </a:r>
            <a:r>
              <a:rPr lang="en-US" sz="13800" b="1" dirty="0" err="1" smtClean="0"/>
              <a:t>sAnd</a:t>
            </a:r>
            <a:r>
              <a:rPr lang="en-US" sz="13800" b="1" dirty="0" err="1" smtClean="0">
                <a:solidFill>
                  <a:srgbClr val="FF0000"/>
                </a:solidFill>
              </a:rPr>
              <a:t>O</a:t>
            </a:r>
            <a:r>
              <a:rPr lang="en-US" sz="13800" b="1" dirty="0" err="1" smtClean="0"/>
              <a:t>s</a:t>
            </a:r>
            <a:endParaRPr lang="en-US" sz="13800" b="1" dirty="0"/>
          </a:p>
        </p:txBody>
      </p:sp>
      <p:sp>
        <p:nvSpPr>
          <p:cNvPr id="4" name="Slide Number Placeholder 3"/>
          <p:cNvSpPr>
            <a:spLocks noGrp="1"/>
          </p:cNvSpPr>
          <p:nvPr>
            <p:ph type="sldNum" sz="quarter" idx="12"/>
          </p:nvPr>
        </p:nvSpPr>
        <p:spPr/>
        <p:txBody>
          <a:bodyPr/>
          <a:lstStyle/>
          <a:p>
            <a:fld id="{3F841CCC-63E5-438B-B8E8-9E9DA4E53D90}" type="slidenum">
              <a:rPr lang="en-US" smtClean="0"/>
              <a:t>3</a:t>
            </a:fld>
            <a:endParaRPr lang="en-US"/>
          </a:p>
        </p:txBody>
      </p:sp>
    </p:spTree>
    <p:extLst>
      <p:ext uri="{BB962C8B-B14F-4D97-AF65-F5344CB8AC3E}">
        <p14:creationId xmlns:p14="http://schemas.microsoft.com/office/powerpoint/2010/main" val="2803342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F841CCC-63E5-438B-B8E8-9E9DA4E53D90}" type="slidenum">
              <a:rPr lang="en-US" smtClean="0"/>
              <a:t>30</a:t>
            </a:fld>
            <a:endParaRPr lang="en-US"/>
          </a:p>
        </p:txBody>
      </p:sp>
      <p:pic>
        <p:nvPicPr>
          <p:cNvPr id="5" name="Picture 4" descr="WhiteTShi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70" y="408654"/>
            <a:ext cx="5974104" cy="5947696"/>
          </a:xfrm>
          <a:prstGeom prst="rect">
            <a:avLst/>
          </a:prstGeom>
          <a:solidFill>
            <a:srgbClr val="FFC000"/>
          </a:solidFill>
          <a:ln>
            <a:noFill/>
          </a:ln>
          <a:extLst/>
        </p:spPr>
      </p:pic>
      <p:pic>
        <p:nvPicPr>
          <p:cNvPr id="6" name="Picture 5" descr="ContestLogoG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703" y="2150140"/>
            <a:ext cx="17224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5415655" y="3837653"/>
            <a:ext cx="2743200" cy="53340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t>2016</a:t>
            </a:r>
            <a:endParaRPr lang="en-US" dirty="0"/>
          </a:p>
        </p:txBody>
      </p:sp>
      <p:sp>
        <p:nvSpPr>
          <p:cNvPr id="8" name="TextBox 7"/>
          <p:cNvSpPr txBox="1"/>
          <p:nvPr/>
        </p:nvSpPr>
        <p:spPr>
          <a:xfrm>
            <a:off x="4073073" y="5909809"/>
            <a:ext cx="3903697" cy="369332"/>
          </a:xfrm>
          <a:prstGeom prst="rect">
            <a:avLst/>
          </a:prstGeom>
          <a:noFill/>
        </p:spPr>
        <p:txBody>
          <a:bodyPr wrap="none" rtlCol="0">
            <a:spAutoFit/>
          </a:bodyPr>
          <a:lstStyle/>
          <a:p>
            <a:r>
              <a:rPr lang="en-US" dirty="0" smtClean="0">
                <a:solidFill>
                  <a:srgbClr val="FFFF00"/>
                </a:solidFill>
              </a:rPr>
              <a:t>Top 12 finishers will get one of these</a:t>
            </a:r>
            <a:endParaRPr lang="en-US" dirty="0">
              <a:solidFill>
                <a:srgbClr val="FFFF00"/>
              </a:solidFill>
            </a:endParaRPr>
          </a:p>
        </p:txBody>
      </p:sp>
    </p:spTree>
    <p:extLst>
      <p:ext uri="{BB962C8B-B14F-4D97-AF65-F5344CB8AC3E}">
        <p14:creationId xmlns:p14="http://schemas.microsoft.com/office/powerpoint/2010/main" val="387966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Board</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4</a:t>
            </a:fld>
            <a:endParaRPr lang="en-US"/>
          </a:p>
        </p:txBody>
      </p:sp>
      <p:sp>
        <p:nvSpPr>
          <p:cNvPr id="7" name="Rectangle 6"/>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0" name="Rectangle 9"/>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1" name="Rectangle 10"/>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3" name="Rectangle 12"/>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7" name="Rectangle 16"/>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9" name="Rectangle 18"/>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1" name="Rectangle 20"/>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3" name="Rectangle 22"/>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5" name="Rectangle 24"/>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7" name="Rectangle 26"/>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9" name="Rectangle 28"/>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1" name="Rectangle 30"/>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3" name="Rectangle 32"/>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5" name="Rectangle 34"/>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7" name="Rectangle 36"/>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78426" y="5400816"/>
            <a:ext cx="9935669" cy="646331"/>
          </a:xfrm>
          <a:prstGeom prst="rect">
            <a:avLst/>
          </a:prstGeom>
          <a:noFill/>
        </p:spPr>
        <p:txBody>
          <a:bodyPr wrap="none" rtlCol="0">
            <a:spAutoFit/>
          </a:bodyPr>
          <a:lstStyle/>
          <a:p>
            <a:r>
              <a:rPr lang="en-US" dirty="0" smtClean="0"/>
              <a:t>Given a rectangular board of X_SIZE by Y_SIZE, each square (aka. cell) is covered by either an </a:t>
            </a:r>
            <a:r>
              <a:rPr lang="en-US" dirty="0" smtClean="0">
                <a:solidFill>
                  <a:srgbClr val="0070C0"/>
                </a:solidFill>
              </a:rPr>
              <a:t>X</a:t>
            </a:r>
            <a:r>
              <a:rPr lang="en-US" dirty="0" smtClean="0"/>
              <a:t> or an </a:t>
            </a:r>
            <a:r>
              <a:rPr lang="en-US" dirty="0" smtClean="0">
                <a:solidFill>
                  <a:srgbClr val="FF0000"/>
                </a:solidFill>
              </a:rPr>
              <a:t>O</a:t>
            </a:r>
            <a:r>
              <a:rPr lang="en-US" dirty="0" smtClean="0"/>
              <a:t>.</a:t>
            </a:r>
          </a:p>
          <a:p>
            <a:r>
              <a:rPr lang="en-US" dirty="0" smtClean="0"/>
              <a:t>The coordinate of a cell is given by an x, y pair, for example  3,1 is the cell </a:t>
            </a:r>
            <a:r>
              <a:rPr lang="en-US" dirty="0" smtClean="0">
                <a:solidFill>
                  <a:srgbClr val="00FF00"/>
                </a:solidFill>
              </a:rPr>
              <a:t>circled</a:t>
            </a:r>
            <a:r>
              <a:rPr lang="en-US" dirty="0" smtClean="0"/>
              <a:t> above.</a:t>
            </a:r>
            <a:endParaRPr lang="en-US" dirty="0"/>
          </a:p>
        </p:txBody>
      </p:sp>
      <p:sp>
        <p:nvSpPr>
          <p:cNvPr id="39" name="TextBox 38"/>
          <p:cNvSpPr txBox="1"/>
          <p:nvPr/>
        </p:nvSpPr>
        <p:spPr>
          <a:xfrm>
            <a:off x="4483510" y="4559418"/>
            <a:ext cx="301686" cy="369332"/>
          </a:xfrm>
          <a:prstGeom prst="rect">
            <a:avLst/>
          </a:prstGeom>
          <a:noFill/>
        </p:spPr>
        <p:txBody>
          <a:bodyPr wrap="none" rtlCol="0">
            <a:spAutoFit/>
          </a:bodyPr>
          <a:lstStyle/>
          <a:p>
            <a:r>
              <a:rPr lang="en-US" dirty="0" smtClean="0"/>
              <a:t>0</a:t>
            </a:r>
            <a:endParaRPr lang="en-US" dirty="0"/>
          </a:p>
        </p:txBody>
      </p:sp>
      <p:sp>
        <p:nvSpPr>
          <p:cNvPr id="40" name="TextBox 39"/>
          <p:cNvSpPr txBox="1"/>
          <p:nvPr/>
        </p:nvSpPr>
        <p:spPr>
          <a:xfrm>
            <a:off x="5239080" y="4559418"/>
            <a:ext cx="301686" cy="369332"/>
          </a:xfrm>
          <a:prstGeom prst="rect">
            <a:avLst/>
          </a:prstGeom>
          <a:noFill/>
        </p:spPr>
        <p:txBody>
          <a:bodyPr wrap="none" rtlCol="0">
            <a:spAutoFit/>
          </a:bodyPr>
          <a:lstStyle/>
          <a:p>
            <a:r>
              <a:rPr lang="en-US" dirty="0"/>
              <a:t>1</a:t>
            </a:r>
          </a:p>
        </p:txBody>
      </p:sp>
      <p:sp>
        <p:nvSpPr>
          <p:cNvPr id="41" name="TextBox 40"/>
          <p:cNvSpPr txBox="1"/>
          <p:nvPr/>
        </p:nvSpPr>
        <p:spPr>
          <a:xfrm>
            <a:off x="5994650" y="4559418"/>
            <a:ext cx="301686" cy="369332"/>
          </a:xfrm>
          <a:prstGeom prst="rect">
            <a:avLst/>
          </a:prstGeom>
          <a:noFill/>
        </p:spPr>
        <p:txBody>
          <a:bodyPr wrap="none" rtlCol="0">
            <a:spAutoFit/>
          </a:bodyPr>
          <a:lstStyle/>
          <a:p>
            <a:r>
              <a:rPr lang="en-US" dirty="0"/>
              <a:t>2</a:t>
            </a:r>
          </a:p>
        </p:txBody>
      </p:sp>
      <p:sp>
        <p:nvSpPr>
          <p:cNvPr id="42" name="TextBox 41"/>
          <p:cNvSpPr txBox="1"/>
          <p:nvPr/>
        </p:nvSpPr>
        <p:spPr>
          <a:xfrm>
            <a:off x="6662418" y="4559418"/>
            <a:ext cx="301686" cy="369332"/>
          </a:xfrm>
          <a:prstGeom prst="rect">
            <a:avLst/>
          </a:prstGeom>
          <a:noFill/>
        </p:spPr>
        <p:txBody>
          <a:bodyPr wrap="none" rtlCol="0">
            <a:spAutoFit/>
          </a:bodyPr>
          <a:lstStyle/>
          <a:p>
            <a:r>
              <a:rPr lang="en-US" dirty="0"/>
              <a:t>3</a:t>
            </a:r>
          </a:p>
        </p:txBody>
      </p:sp>
      <p:sp>
        <p:nvSpPr>
          <p:cNvPr id="43" name="TextBox 42"/>
          <p:cNvSpPr txBox="1"/>
          <p:nvPr/>
        </p:nvSpPr>
        <p:spPr>
          <a:xfrm>
            <a:off x="7374087" y="4559418"/>
            <a:ext cx="990977" cy="369332"/>
          </a:xfrm>
          <a:prstGeom prst="rect">
            <a:avLst/>
          </a:prstGeom>
          <a:noFill/>
        </p:spPr>
        <p:txBody>
          <a:bodyPr wrap="none" rtlCol="0">
            <a:spAutoFit/>
          </a:bodyPr>
          <a:lstStyle/>
          <a:p>
            <a:r>
              <a:rPr lang="en-US" dirty="0" smtClean="0"/>
              <a:t>X_SIZE-1</a:t>
            </a:r>
            <a:endParaRPr lang="en-US" dirty="0"/>
          </a:p>
        </p:txBody>
      </p:sp>
      <p:sp>
        <p:nvSpPr>
          <p:cNvPr id="44" name="TextBox 43"/>
          <p:cNvSpPr txBox="1"/>
          <p:nvPr/>
        </p:nvSpPr>
        <p:spPr>
          <a:xfrm>
            <a:off x="3968043" y="3976438"/>
            <a:ext cx="301686" cy="369332"/>
          </a:xfrm>
          <a:prstGeom prst="rect">
            <a:avLst/>
          </a:prstGeom>
          <a:noFill/>
        </p:spPr>
        <p:txBody>
          <a:bodyPr wrap="none" rtlCol="0">
            <a:spAutoFit/>
          </a:bodyPr>
          <a:lstStyle/>
          <a:p>
            <a:r>
              <a:rPr lang="en-US" dirty="0" smtClean="0"/>
              <a:t>0</a:t>
            </a:r>
            <a:endParaRPr lang="en-US" dirty="0"/>
          </a:p>
        </p:txBody>
      </p:sp>
      <p:sp>
        <p:nvSpPr>
          <p:cNvPr id="45" name="TextBox 44"/>
          <p:cNvSpPr txBox="1"/>
          <p:nvPr/>
        </p:nvSpPr>
        <p:spPr>
          <a:xfrm>
            <a:off x="3968043" y="324433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392150" y="2577982"/>
            <a:ext cx="982961" cy="369332"/>
          </a:xfrm>
          <a:prstGeom prst="rect">
            <a:avLst/>
          </a:prstGeom>
          <a:noFill/>
        </p:spPr>
        <p:txBody>
          <a:bodyPr wrap="none" rtlCol="0">
            <a:spAutoFit/>
          </a:bodyPr>
          <a:lstStyle/>
          <a:p>
            <a:r>
              <a:rPr lang="en-US" dirty="0" smtClean="0"/>
              <a:t>Y_SIZE-1</a:t>
            </a:r>
            <a:endParaRPr lang="en-US" dirty="0"/>
          </a:p>
        </p:txBody>
      </p:sp>
      <p:sp>
        <p:nvSpPr>
          <p:cNvPr id="48" name="Oval 47"/>
          <p:cNvSpPr/>
          <p:nvPr/>
        </p:nvSpPr>
        <p:spPr>
          <a:xfrm>
            <a:off x="6404736" y="3051122"/>
            <a:ext cx="817050" cy="80683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Tree>
    <p:extLst>
      <p:ext uri="{BB962C8B-B14F-4D97-AF65-F5344CB8AC3E}">
        <p14:creationId xmlns:p14="http://schemas.microsoft.com/office/powerpoint/2010/main" val="712667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Group 338"/>
          <p:cNvGrpSpPr/>
          <p:nvPr/>
        </p:nvGrpSpPr>
        <p:grpSpPr>
          <a:xfrm>
            <a:off x="4263463" y="2381927"/>
            <a:ext cx="3558346" cy="2124795"/>
            <a:chOff x="4322421" y="2392145"/>
            <a:chExt cx="3558346" cy="2124795"/>
          </a:xfrm>
        </p:grpSpPr>
        <p:sp>
          <p:nvSpPr>
            <p:cNvPr id="340" name="Rectangle 339"/>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43" name="Rectangle 342"/>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45" name="Rectangle 344"/>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47" name="Rectangle 346"/>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49" name="Rectangle 348"/>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51" name="Rectangle 350"/>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53" name="Rectangle 352"/>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55" name="Rectangle 354"/>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57" name="Rectangle 356"/>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59" name="Rectangle 358"/>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61" name="Rectangle 360"/>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63" name="Rectangle 362"/>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65" name="Rectangle 364"/>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67" name="Rectangle 366"/>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69" name="Rectangle 368"/>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grpSp>
        <p:nvGrpSpPr>
          <p:cNvPr id="371" name="Group 370"/>
          <p:cNvGrpSpPr/>
          <p:nvPr/>
        </p:nvGrpSpPr>
        <p:grpSpPr>
          <a:xfrm>
            <a:off x="4263463" y="264892"/>
            <a:ext cx="3558346" cy="2124795"/>
            <a:chOff x="4322421" y="2392145"/>
            <a:chExt cx="3558346" cy="2124795"/>
          </a:xfrm>
        </p:grpSpPr>
        <p:sp>
          <p:nvSpPr>
            <p:cNvPr id="372" name="Rectangle 371"/>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75" name="Rectangle 374"/>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77" name="Rectangle 376"/>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79" name="Rectangle 378"/>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81" name="Rectangle 380"/>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83" name="Rectangle 382"/>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85" name="Rectangle 384"/>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87" name="Rectangle 386"/>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89" name="Rectangle 388"/>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91" name="Rectangle 390"/>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93" name="Rectangle 392"/>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95" name="Rectangle 394"/>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97" name="Rectangle 396"/>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99" name="Rectangle 398"/>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01" name="Rectangle 400"/>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grpSp>
        <p:nvGrpSpPr>
          <p:cNvPr id="403" name="Group 402"/>
          <p:cNvGrpSpPr/>
          <p:nvPr/>
        </p:nvGrpSpPr>
        <p:grpSpPr>
          <a:xfrm>
            <a:off x="4263463" y="4500601"/>
            <a:ext cx="3558346" cy="2124795"/>
            <a:chOff x="4322421" y="2392145"/>
            <a:chExt cx="3558346" cy="2124795"/>
          </a:xfrm>
        </p:grpSpPr>
        <p:sp>
          <p:nvSpPr>
            <p:cNvPr id="404" name="Rectangle 403"/>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07" name="Rectangle 406"/>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09" name="Rectangle 408"/>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11" name="Rectangle 410"/>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13" name="Rectangle 412"/>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15" name="Rectangle 414"/>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17" name="Rectangle 416"/>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19" name="Rectangle 418"/>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21" name="Rectangle 420"/>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23" name="Rectangle 422"/>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25" name="Rectangle 424"/>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27" name="Rectangle 426"/>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29" name="Rectangle 428"/>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31" name="Rectangle 430"/>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33" name="Rectangle 432"/>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sp>
        <p:nvSpPr>
          <p:cNvPr id="5" name="Rectangle 4"/>
          <p:cNvSpPr/>
          <p:nvPr/>
        </p:nvSpPr>
        <p:spPr>
          <a:xfrm>
            <a:off x="4263463" y="264893"/>
            <a:ext cx="3558345" cy="2124794"/>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p:cNvSpPr/>
          <p:nvPr/>
        </p:nvSpPr>
        <p:spPr>
          <a:xfrm>
            <a:off x="4263463" y="4508361"/>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6" name="Group 435"/>
          <p:cNvGrpSpPr/>
          <p:nvPr/>
        </p:nvGrpSpPr>
        <p:grpSpPr>
          <a:xfrm>
            <a:off x="7821808" y="2381927"/>
            <a:ext cx="3558346" cy="2124795"/>
            <a:chOff x="4322421" y="2392145"/>
            <a:chExt cx="3558346" cy="2124795"/>
          </a:xfrm>
        </p:grpSpPr>
        <p:sp>
          <p:nvSpPr>
            <p:cNvPr id="437" name="Rectangle 436"/>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40" name="Rectangle 439"/>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42" name="Rectangle 441"/>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44" name="Rectangle 443"/>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46" name="Rectangle 445"/>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48" name="Rectangle 447"/>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50" name="Rectangle 449"/>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52" name="Rectangle 451"/>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54" name="Rectangle 453"/>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56" name="Rectangle 455"/>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58" name="Rectangle 457"/>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60" name="Rectangle 459"/>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62" name="Rectangle 461"/>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64" name="Rectangle 463"/>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66" name="Rectangle 465"/>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grpSp>
        <p:nvGrpSpPr>
          <p:cNvPr id="468" name="Group 467"/>
          <p:cNvGrpSpPr/>
          <p:nvPr/>
        </p:nvGrpSpPr>
        <p:grpSpPr>
          <a:xfrm>
            <a:off x="7821808" y="264892"/>
            <a:ext cx="3558346" cy="2124795"/>
            <a:chOff x="4322421" y="2392145"/>
            <a:chExt cx="3558346" cy="2124795"/>
          </a:xfrm>
        </p:grpSpPr>
        <p:sp>
          <p:nvSpPr>
            <p:cNvPr id="469" name="Rectangle 468"/>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72" name="Rectangle 471"/>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74" name="Rectangle 473"/>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76" name="Rectangle 475"/>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78" name="Rectangle 477"/>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80" name="Rectangle 479"/>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82" name="Rectangle 481"/>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84" name="Rectangle 483"/>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86" name="Rectangle 485"/>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88" name="Rectangle 487"/>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90" name="Rectangle 489"/>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92" name="Rectangle 491"/>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94" name="Rectangle 493"/>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96" name="Rectangle 495"/>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98" name="Rectangle 497"/>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grpSp>
        <p:nvGrpSpPr>
          <p:cNvPr id="500" name="Group 499"/>
          <p:cNvGrpSpPr/>
          <p:nvPr/>
        </p:nvGrpSpPr>
        <p:grpSpPr>
          <a:xfrm>
            <a:off x="7821808" y="4500601"/>
            <a:ext cx="3558346" cy="2124795"/>
            <a:chOff x="4322421" y="2392145"/>
            <a:chExt cx="3558346" cy="2124795"/>
          </a:xfrm>
        </p:grpSpPr>
        <p:sp>
          <p:nvSpPr>
            <p:cNvPr id="501" name="Rectangle 500"/>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04" name="Rectangle 503"/>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06" name="Rectangle 505"/>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08" name="Rectangle 507"/>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10" name="Rectangle 509"/>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12" name="Rectangle 511"/>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14" name="Rectangle 513"/>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16" name="Rectangle 515"/>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18" name="Rectangle 517"/>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20" name="Rectangle 519"/>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22" name="Rectangle 521"/>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24" name="Rectangle 523"/>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26" name="Rectangle 525"/>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28" name="Rectangle 527"/>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30" name="Rectangle 529"/>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sp>
        <p:nvSpPr>
          <p:cNvPr id="532" name="Rectangle 531"/>
          <p:cNvSpPr/>
          <p:nvPr/>
        </p:nvSpPr>
        <p:spPr>
          <a:xfrm>
            <a:off x="7821808" y="264892"/>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p:cNvSpPr/>
          <p:nvPr/>
        </p:nvSpPr>
        <p:spPr>
          <a:xfrm>
            <a:off x="7821808" y="4508361"/>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p:cNvSpPr/>
          <p:nvPr/>
        </p:nvSpPr>
        <p:spPr>
          <a:xfrm>
            <a:off x="7821808" y="2379473"/>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5" name="Group 534"/>
          <p:cNvGrpSpPr/>
          <p:nvPr/>
        </p:nvGrpSpPr>
        <p:grpSpPr>
          <a:xfrm>
            <a:off x="705113" y="2381927"/>
            <a:ext cx="3558346" cy="2124795"/>
            <a:chOff x="4322421" y="2392145"/>
            <a:chExt cx="3558346" cy="2124795"/>
          </a:xfrm>
        </p:grpSpPr>
        <p:sp>
          <p:nvSpPr>
            <p:cNvPr id="536" name="Rectangle 535"/>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39" name="Rectangle 538"/>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41" name="Rectangle 540"/>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43" name="Rectangle 542"/>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45" name="Rectangle 544"/>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47" name="Rectangle 546"/>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49" name="Rectangle 548"/>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val 549"/>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51" name="Rectangle 550"/>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53" name="Rectangle 552"/>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55" name="Rectangle 554"/>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57" name="Rectangle 556"/>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59" name="Rectangle 558"/>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61" name="Rectangle 560"/>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63" name="Rectangle 562"/>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65" name="Rectangle 564"/>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grpSp>
        <p:nvGrpSpPr>
          <p:cNvPr id="567" name="Group 566"/>
          <p:cNvGrpSpPr/>
          <p:nvPr/>
        </p:nvGrpSpPr>
        <p:grpSpPr>
          <a:xfrm>
            <a:off x="705113" y="264892"/>
            <a:ext cx="3558346" cy="2124795"/>
            <a:chOff x="4322421" y="2392145"/>
            <a:chExt cx="3558346" cy="2124795"/>
          </a:xfrm>
        </p:grpSpPr>
        <p:sp>
          <p:nvSpPr>
            <p:cNvPr id="568" name="Rectangle 567"/>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71" name="Rectangle 570"/>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73" name="Rectangle 572"/>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75" name="Rectangle 574"/>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77" name="Rectangle 576"/>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79" name="Rectangle 578"/>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81" name="Rectangle 580"/>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83" name="Rectangle 582"/>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85" name="Rectangle 584"/>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87" name="Rectangle 586"/>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89" name="Rectangle 588"/>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91" name="Rectangle 590"/>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93" name="Rectangle 592"/>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95" name="Rectangle 594"/>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97" name="Rectangle 596"/>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grpSp>
        <p:nvGrpSpPr>
          <p:cNvPr id="599" name="Group 598"/>
          <p:cNvGrpSpPr/>
          <p:nvPr/>
        </p:nvGrpSpPr>
        <p:grpSpPr>
          <a:xfrm>
            <a:off x="705113" y="4500601"/>
            <a:ext cx="3558346" cy="2124795"/>
            <a:chOff x="4322421" y="2392145"/>
            <a:chExt cx="3558346" cy="2124795"/>
          </a:xfrm>
        </p:grpSpPr>
        <p:sp>
          <p:nvSpPr>
            <p:cNvPr id="600" name="Rectangle 599"/>
            <p:cNvSpPr/>
            <p:nvPr/>
          </p:nvSpPr>
          <p:spPr>
            <a:xfrm>
              <a:off x="4322421"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p:cNvSpPr/>
            <p:nvPr/>
          </p:nvSpPr>
          <p:spPr>
            <a:xfrm>
              <a:off x="5034090"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p:cNvSpPr/>
            <p:nvPr/>
          </p:nvSpPr>
          <p:spPr>
            <a:xfrm>
              <a:off x="5086780"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03" name="Rectangle 602"/>
            <p:cNvSpPr/>
            <p:nvPr/>
          </p:nvSpPr>
          <p:spPr>
            <a:xfrm>
              <a:off x="5745759"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a:off x="5798449"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05" name="Rectangle 604"/>
            <p:cNvSpPr/>
            <p:nvPr/>
          </p:nvSpPr>
          <p:spPr>
            <a:xfrm>
              <a:off x="6457428"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p:cNvSpPr/>
            <p:nvPr/>
          </p:nvSpPr>
          <p:spPr>
            <a:xfrm>
              <a:off x="6510118" y="244483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07" name="Rectangle 606"/>
            <p:cNvSpPr/>
            <p:nvPr/>
          </p:nvSpPr>
          <p:spPr>
            <a:xfrm>
              <a:off x="7169097" y="239214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p:cNvSpPr/>
            <p:nvPr/>
          </p:nvSpPr>
          <p:spPr>
            <a:xfrm>
              <a:off x="7221787"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09" name="Rectangle 608"/>
            <p:cNvSpPr/>
            <p:nvPr/>
          </p:nvSpPr>
          <p:spPr>
            <a:xfrm>
              <a:off x="4322421"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p:cNvSpPr/>
            <p:nvPr/>
          </p:nvSpPr>
          <p:spPr>
            <a:xfrm>
              <a:off x="4375111"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11" name="Rectangle 610"/>
            <p:cNvSpPr/>
            <p:nvPr/>
          </p:nvSpPr>
          <p:spPr>
            <a:xfrm>
              <a:off x="5034090"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a:off x="5086780"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13" name="Rectangle 612"/>
            <p:cNvSpPr/>
            <p:nvPr/>
          </p:nvSpPr>
          <p:spPr>
            <a:xfrm>
              <a:off x="5745759"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Oval 613"/>
            <p:cNvSpPr/>
            <p:nvPr/>
          </p:nvSpPr>
          <p:spPr>
            <a:xfrm>
              <a:off x="5798449" y="3146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15" name="Rectangle 614"/>
            <p:cNvSpPr/>
            <p:nvPr/>
          </p:nvSpPr>
          <p:spPr>
            <a:xfrm>
              <a:off x="6457428"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p:cNvSpPr/>
            <p:nvPr/>
          </p:nvSpPr>
          <p:spPr>
            <a:xfrm>
              <a:off x="6510118"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17" name="Rectangle 616"/>
            <p:cNvSpPr/>
            <p:nvPr/>
          </p:nvSpPr>
          <p:spPr>
            <a:xfrm>
              <a:off x="7169097" y="3093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7221787" y="3146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19" name="Rectangle 618"/>
            <p:cNvSpPr/>
            <p:nvPr/>
          </p:nvSpPr>
          <p:spPr>
            <a:xfrm>
              <a:off x="4322422"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4375112"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21" name="Rectangle 620"/>
            <p:cNvSpPr/>
            <p:nvPr/>
          </p:nvSpPr>
          <p:spPr>
            <a:xfrm>
              <a:off x="5034091"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p:cNvSpPr/>
            <p:nvPr/>
          </p:nvSpPr>
          <p:spPr>
            <a:xfrm>
              <a:off x="5086781"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23" name="Rectangle 622"/>
            <p:cNvSpPr/>
            <p:nvPr/>
          </p:nvSpPr>
          <p:spPr>
            <a:xfrm>
              <a:off x="5745760"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p:cNvSpPr/>
            <p:nvPr/>
          </p:nvSpPr>
          <p:spPr>
            <a:xfrm>
              <a:off x="5798450"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25" name="Rectangle 624"/>
            <p:cNvSpPr/>
            <p:nvPr/>
          </p:nvSpPr>
          <p:spPr>
            <a:xfrm>
              <a:off x="6457429"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a:off x="6510119" y="385796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27" name="Rectangle 626"/>
            <p:cNvSpPr/>
            <p:nvPr/>
          </p:nvSpPr>
          <p:spPr>
            <a:xfrm>
              <a:off x="7169098" y="380527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p:cNvSpPr/>
            <p:nvPr/>
          </p:nvSpPr>
          <p:spPr>
            <a:xfrm>
              <a:off x="7221788" y="385796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29" name="Rectangle 628"/>
            <p:cNvSpPr/>
            <p:nvPr/>
          </p:nvSpPr>
          <p:spPr>
            <a:xfrm>
              <a:off x="4322421" y="239214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Oval 629"/>
            <p:cNvSpPr/>
            <p:nvPr/>
          </p:nvSpPr>
          <p:spPr>
            <a:xfrm>
              <a:off x="4375110" y="244483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grpSp>
      <p:sp>
        <p:nvSpPr>
          <p:cNvPr id="631" name="Rectangle 630"/>
          <p:cNvSpPr/>
          <p:nvPr/>
        </p:nvSpPr>
        <p:spPr>
          <a:xfrm>
            <a:off x="705113" y="264892"/>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Rectangle 631"/>
          <p:cNvSpPr/>
          <p:nvPr/>
        </p:nvSpPr>
        <p:spPr>
          <a:xfrm>
            <a:off x="705113" y="4508361"/>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632"/>
          <p:cNvSpPr/>
          <p:nvPr/>
        </p:nvSpPr>
        <p:spPr>
          <a:xfrm>
            <a:off x="705113" y="2379473"/>
            <a:ext cx="3558345" cy="2117035"/>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TextBox 633"/>
          <p:cNvSpPr txBox="1"/>
          <p:nvPr/>
        </p:nvSpPr>
        <p:spPr>
          <a:xfrm>
            <a:off x="2304807" y="588255"/>
            <a:ext cx="7720960" cy="1200329"/>
          </a:xfrm>
          <a:prstGeom prst="rect">
            <a:avLst/>
          </a:prstGeom>
          <a:noFill/>
        </p:spPr>
        <p:txBody>
          <a:bodyPr wrap="none" rtlCol="0">
            <a:spAutoFit/>
          </a:bodyPr>
          <a:lstStyle/>
          <a:p>
            <a:r>
              <a:rPr lang="en-US" dirty="0" smtClean="0"/>
              <a:t>The board “wraps” around, ensuring that every cell has eight adjacent neighbors</a:t>
            </a:r>
          </a:p>
          <a:p>
            <a:r>
              <a:rPr lang="en-US" dirty="0" smtClean="0"/>
              <a:t>For a cell at coordinate x, y,  the right neighbor’s x value will be (x + 1) % X_SIZE</a:t>
            </a:r>
          </a:p>
          <a:p>
            <a:r>
              <a:rPr lang="en-US" dirty="0" smtClean="0"/>
              <a:t>And the left neighbor’s x value will be (x – 1 + X_SIZE) % X_SIZE.</a:t>
            </a:r>
          </a:p>
          <a:p>
            <a:r>
              <a:rPr lang="en-US" dirty="0" smtClean="0"/>
              <a:t>Similar for the y dimension. The % symbol represents the modulo operator.</a:t>
            </a:r>
            <a:endParaRPr lang="en-US" dirty="0"/>
          </a:p>
        </p:txBody>
      </p:sp>
      <p:sp>
        <p:nvSpPr>
          <p:cNvPr id="635" name="Freeform 634"/>
          <p:cNvSpPr/>
          <p:nvPr/>
        </p:nvSpPr>
        <p:spPr>
          <a:xfrm>
            <a:off x="3363003" y="2271252"/>
            <a:ext cx="363423" cy="1759974"/>
          </a:xfrm>
          <a:custGeom>
            <a:avLst/>
            <a:gdLst>
              <a:gd name="connsiteX0" fmla="*/ 363423 w 363423"/>
              <a:gd name="connsiteY0" fmla="*/ 0 h 1759974"/>
              <a:gd name="connsiteX1" fmla="*/ 68455 w 363423"/>
              <a:gd name="connsiteY1" fmla="*/ 668593 h 1759974"/>
              <a:gd name="connsiteX2" fmla="*/ 9462 w 363423"/>
              <a:gd name="connsiteY2" fmla="*/ 1288025 h 1759974"/>
              <a:gd name="connsiteX3" fmla="*/ 215939 w 363423"/>
              <a:gd name="connsiteY3" fmla="*/ 1759974 h 1759974"/>
            </a:gdLst>
            <a:ahLst/>
            <a:cxnLst>
              <a:cxn ang="0">
                <a:pos x="connsiteX0" y="connsiteY0"/>
              </a:cxn>
              <a:cxn ang="0">
                <a:pos x="connsiteX1" y="connsiteY1"/>
              </a:cxn>
              <a:cxn ang="0">
                <a:pos x="connsiteX2" y="connsiteY2"/>
              </a:cxn>
              <a:cxn ang="0">
                <a:pos x="connsiteX3" y="connsiteY3"/>
              </a:cxn>
            </a:cxnLst>
            <a:rect l="l" t="t" r="r" b="b"/>
            <a:pathLst>
              <a:path w="363423" h="1759974">
                <a:moveTo>
                  <a:pt x="363423" y="0"/>
                </a:moveTo>
                <a:cubicBezTo>
                  <a:pt x="245436" y="226961"/>
                  <a:pt x="127449" y="453922"/>
                  <a:pt x="68455" y="668593"/>
                </a:cubicBezTo>
                <a:cubicBezTo>
                  <a:pt x="9461" y="883264"/>
                  <a:pt x="-15119" y="1106128"/>
                  <a:pt x="9462" y="1288025"/>
                </a:cubicBezTo>
                <a:cubicBezTo>
                  <a:pt x="34043" y="1469922"/>
                  <a:pt x="124991" y="1614948"/>
                  <a:pt x="215939" y="1759974"/>
                </a:cubicBezTo>
              </a:path>
            </a:pathLst>
          </a:custGeom>
          <a:noFill/>
          <a:ln>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Freeform 635"/>
          <p:cNvSpPr/>
          <p:nvPr/>
        </p:nvSpPr>
        <p:spPr>
          <a:xfrm rot="15830967">
            <a:off x="5339126" y="3006810"/>
            <a:ext cx="617101" cy="3235316"/>
          </a:xfrm>
          <a:custGeom>
            <a:avLst/>
            <a:gdLst>
              <a:gd name="connsiteX0" fmla="*/ 363423 w 363423"/>
              <a:gd name="connsiteY0" fmla="*/ 0 h 1759974"/>
              <a:gd name="connsiteX1" fmla="*/ 68455 w 363423"/>
              <a:gd name="connsiteY1" fmla="*/ 668593 h 1759974"/>
              <a:gd name="connsiteX2" fmla="*/ 9462 w 363423"/>
              <a:gd name="connsiteY2" fmla="*/ 1288025 h 1759974"/>
              <a:gd name="connsiteX3" fmla="*/ 215939 w 363423"/>
              <a:gd name="connsiteY3" fmla="*/ 1759974 h 1759974"/>
            </a:gdLst>
            <a:ahLst/>
            <a:cxnLst>
              <a:cxn ang="0">
                <a:pos x="connsiteX0" y="connsiteY0"/>
              </a:cxn>
              <a:cxn ang="0">
                <a:pos x="connsiteX1" y="connsiteY1"/>
              </a:cxn>
              <a:cxn ang="0">
                <a:pos x="connsiteX2" y="connsiteY2"/>
              </a:cxn>
              <a:cxn ang="0">
                <a:pos x="connsiteX3" y="connsiteY3"/>
              </a:cxn>
            </a:cxnLst>
            <a:rect l="l" t="t" r="r" b="b"/>
            <a:pathLst>
              <a:path w="363423" h="1759974">
                <a:moveTo>
                  <a:pt x="363423" y="0"/>
                </a:moveTo>
                <a:cubicBezTo>
                  <a:pt x="245436" y="226961"/>
                  <a:pt x="127449" y="453922"/>
                  <a:pt x="68455" y="668593"/>
                </a:cubicBezTo>
                <a:cubicBezTo>
                  <a:pt x="9461" y="883264"/>
                  <a:pt x="-15119" y="1106128"/>
                  <a:pt x="9462" y="1288025"/>
                </a:cubicBezTo>
                <a:cubicBezTo>
                  <a:pt x="34043" y="1469922"/>
                  <a:pt x="124991" y="1614948"/>
                  <a:pt x="215939" y="1759974"/>
                </a:cubicBezTo>
              </a:path>
            </a:pathLst>
          </a:custGeom>
          <a:noFill/>
          <a:ln>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TextBox 636"/>
          <p:cNvSpPr txBox="1"/>
          <p:nvPr/>
        </p:nvSpPr>
        <p:spPr>
          <a:xfrm>
            <a:off x="2507088" y="2987186"/>
            <a:ext cx="851515" cy="461665"/>
          </a:xfrm>
          <a:prstGeom prst="rect">
            <a:avLst/>
          </a:prstGeom>
          <a:noFill/>
        </p:spPr>
        <p:txBody>
          <a:bodyPr wrap="none" rtlCol="0">
            <a:spAutoFit/>
          </a:bodyPr>
          <a:lstStyle/>
          <a:p>
            <a:r>
              <a:rPr lang="en-US" sz="2400" dirty="0" smtClean="0"/>
              <a:t>same</a:t>
            </a:r>
            <a:endParaRPr lang="en-US" sz="2400" dirty="0"/>
          </a:p>
        </p:txBody>
      </p:sp>
      <p:sp>
        <p:nvSpPr>
          <p:cNvPr id="638" name="TextBox 637"/>
          <p:cNvSpPr txBox="1"/>
          <p:nvPr/>
        </p:nvSpPr>
        <p:spPr>
          <a:xfrm>
            <a:off x="5276106" y="4924654"/>
            <a:ext cx="851515" cy="461665"/>
          </a:xfrm>
          <a:prstGeom prst="rect">
            <a:avLst/>
          </a:prstGeom>
          <a:noFill/>
        </p:spPr>
        <p:txBody>
          <a:bodyPr wrap="none" rtlCol="0">
            <a:spAutoFit/>
          </a:bodyPr>
          <a:lstStyle/>
          <a:p>
            <a:r>
              <a:rPr lang="en-US" sz="2400" dirty="0" smtClean="0"/>
              <a:t>same</a:t>
            </a:r>
            <a:endParaRPr lang="en-US" sz="2400" dirty="0"/>
          </a:p>
        </p:txBody>
      </p:sp>
    </p:spTree>
    <p:extLst>
      <p:ext uri="{BB962C8B-B14F-4D97-AF65-F5344CB8AC3E}">
        <p14:creationId xmlns:p14="http://schemas.microsoft.com/office/powerpoint/2010/main" val="29222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29" y="293973"/>
            <a:ext cx="10515600" cy="559107"/>
          </a:xfrm>
        </p:spPr>
        <p:txBody>
          <a:bodyPr>
            <a:normAutofit fontScale="90000"/>
          </a:bodyPr>
          <a:lstStyle/>
          <a:p>
            <a:r>
              <a:rPr lang="en-US" dirty="0" smtClean="0"/>
              <a:t>Frame Progression</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6</a:t>
            </a:fld>
            <a:endParaRPr lang="en-US"/>
          </a:p>
        </p:txBody>
      </p:sp>
      <p:sp>
        <p:nvSpPr>
          <p:cNvPr id="5" name="Rectangle 4"/>
          <p:cNvSpPr/>
          <p:nvPr/>
        </p:nvSpPr>
        <p:spPr>
          <a:xfrm>
            <a:off x="4316827" y="8486"/>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8496" y="8486"/>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081186" y="61176"/>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9" name="Rectangle 8"/>
          <p:cNvSpPr/>
          <p:nvPr/>
        </p:nvSpPr>
        <p:spPr>
          <a:xfrm>
            <a:off x="5740165" y="8486"/>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92855" y="61176"/>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1" name="Rectangle 10"/>
          <p:cNvSpPr/>
          <p:nvPr/>
        </p:nvSpPr>
        <p:spPr>
          <a:xfrm>
            <a:off x="6451834" y="8486"/>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04524" y="61176"/>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3" name="Rectangle 12"/>
          <p:cNvSpPr/>
          <p:nvPr/>
        </p:nvSpPr>
        <p:spPr>
          <a:xfrm>
            <a:off x="7163503" y="8486"/>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193" y="61176"/>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5" name="Rectangle 14"/>
          <p:cNvSpPr/>
          <p:nvPr/>
        </p:nvSpPr>
        <p:spPr>
          <a:xfrm>
            <a:off x="4316827" y="70994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369517" y="762633"/>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7" name="Rectangle 16"/>
          <p:cNvSpPr/>
          <p:nvPr/>
        </p:nvSpPr>
        <p:spPr>
          <a:xfrm>
            <a:off x="5028496" y="70994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81186" y="76263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9" name="Rectangle 18"/>
          <p:cNvSpPr/>
          <p:nvPr/>
        </p:nvSpPr>
        <p:spPr>
          <a:xfrm>
            <a:off x="5740165" y="70994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92855" y="762633"/>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1" name="Rectangle 20"/>
          <p:cNvSpPr/>
          <p:nvPr/>
        </p:nvSpPr>
        <p:spPr>
          <a:xfrm>
            <a:off x="6451834" y="70994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504524" y="76263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3" name="Rectangle 22"/>
          <p:cNvSpPr/>
          <p:nvPr/>
        </p:nvSpPr>
        <p:spPr>
          <a:xfrm>
            <a:off x="7163503" y="70994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216193" y="76263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5" name="Rectangle 24"/>
          <p:cNvSpPr/>
          <p:nvPr/>
        </p:nvSpPr>
        <p:spPr>
          <a:xfrm>
            <a:off x="4316828" y="142161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369518" y="147430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7" name="Rectangle 26"/>
          <p:cNvSpPr/>
          <p:nvPr/>
        </p:nvSpPr>
        <p:spPr>
          <a:xfrm>
            <a:off x="5028497" y="142161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81187" y="147430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9" name="Rectangle 28"/>
          <p:cNvSpPr/>
          <p:nvPr/>
        </p:nvSpPr>
        <p:spPr>
          <a:xfrm>
            <a:off x="5740166" y="142161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792856" y="147430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1" name="Rectangle 30"/>
          <p:cNvSpPr/>
          <p:nvPr/>
        </p:nvSpPr>
        <p:spPr>
          <a:xfrm>
            <a:off x="6451835" y="142161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504525" y="147430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3" name="Rectangle 32"/>
          <p:cNvSpPr/>
          <p:nvPr/>
        </p:nvSpPr>
        <p:spPr>
          <a:xfrm>
            <a:off x="7163504" y="142161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16194" y="147430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5" name="Rectangle 34"/>
          <p:cNvSpPr/>
          <p:nvPr/>
        </p:nvSpPr>
        <p:spPr>
          <a:xfrm>
            <a:off x="4316827" y="8486"/>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316827" y="2366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028496" y="2366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740165" y="2366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5792855" y="2419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15" name="Rectangle 114"/>
          <p:cNvSpPr/>
          <p:nvPr/>
        </p:nvSpPr>
        <p:spPr>
          <a:xfrm>
            <a:off x="6451834" y="2366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6504524" y="241929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17" name="Rectangle 116"/>
          <p:cNvSpPr/>
          <p:nvPr/>
        </p:nvSpPr>
        <p:spPr>
          <a:xfrm>
            <a:off x="7163503" y="236660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216193" y="2419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19" name="Rectangle 118"/>
          <p:cNvSpPr/>
          <p:nvPr/>
        </p:nvSpPr>
        <p:spPr>
          <a:xfrm>
            <a:off x="4316827" y="306805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369517" y="3120749"/>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21" name="Rectangle 120"/>
          <p:cNvSpPr/>
          <p:nvPr/>
        </p:nvSpPr>
        <p:spPr>
          <a:xfrm>
            <a:off x="5028496" y="306805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081186" y="3120749"/>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23" name="Rectangle 122"/>
          <p:cNvSpPr/>
          <p:nvPr/>
        </p:nvSpPr>
        <p:spPr>
          <a:xfrm>
            <a:off x="5740165" y="306805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792855" y="3120749"/>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25" name="Rectangle 124"/>
          <p:cNvSpPr/>
          <p:nvPr/>
        </p:nvSpPr>
        <p:spPr>
          <a:xfrm>
            <a:off x="6451834" y="306805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163503" y="306805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502911" y="3120749"/>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29" name="Rectangle 128"/>
          <p:cNvSpPr/>
          <p:nvPr/>
        </p:nvSpPr>
        <p:spPr>
          <a:xfrm>
            <a:off x="4316828" y="3779728"/>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4369518" y="3832418"/>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31" name="Rectangle 130"/>
          <p:cNvSpPr/>
          <p:nvPr/>
        </p:nvSpPr>
        <p:spPr>
          <a:xfrm>
            <a:off x="5028497" y="3779728"/>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081187" y="3832418"/>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33" name="Rectangle 132"/>
          <p:cNvSpPr/>
          <p:nvPr/>
        </p:nvSpPr>
        <p:spPr>
          <a:xfrm>
            <a:off x="5740166" y="3779728"/>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792856" y="3832418"/>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35" name="Rectangle 134"/>
          <p:cNvSpPr/>
          <p:nvPr/>
        </p:nvSpPr>
        <p:spPr>
          <a:xfrm>
            <a:off x="6451835" y="3779728"/>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504525" y="3832418"/>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37" name="Rectangle 136"/>
          <p:cNvSpPr/>
          <p:nvPr/>
        </p:nvSpPr>
        <p:spPr>
          <a:xfrm>
            <a:off x="7163504" y="3779728"/>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216194" y="3832418"/>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39" name="Rectangle 138"/>
          <p:cNvSpPr/>
          <p:nvPr/>
        </p:nvSpPr>
        <p:spPr>
          <a:xfrm>
            <a:off x="4316827" y="2366602"/>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316827"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4369517" y="478589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75" name="Rectangle 174"/>
          <p:cNvSpPr/>
          <p:nvPr/>
        </p:nvSpPr>
        <p:spPr>
          <a:xfrm>
            <a:off x="5028496"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5740165"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92855" y="478589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79" name="Rectangle 178"/>
          <p:cNvSpPr/>
          <p:nvPr/>
        </p:nvSpPr>
        <p:spPr>
          <a:xfrm>
            <a:off x="6451834"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504524" y="478589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81" name="Rectangle 180"/>
          <p:cNvSpPr/>
          <p:nvPr/>
        </p:nvSpPr>
        <p:spPr>
          <a:xfrm>
            <a:off x="7163503"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316827"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369517" y="548735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85" name="Rectangle 184"/>
          <p:cNvSpPr/>
          <p:nvPr/>
        </p:nvSpPr>
        <p:spPr>
          <a:xfrm>
            <a:off x="5028496"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081186" y="548735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87" name="Rectangle 186"/>
          <p:cNvSpPr/>
          <p:nvPr/>
        </p:nvSpPr>
        <p:spPr>
          <a:xfrm>
            <a:off x="5740165"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5792855" y="548735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89" name="Rectangle 188"/>
          <p:cNvSpPr/>
          <p:nvPr/>
        </p:nvSpPr>
        <p:spPr>
          <a:xfrm>
            <a:off x="6451834"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7163503"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4316828"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5028497"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081187" y="619902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97" name="Rectangle 196"/>
          <p:cNvSpPr/>
          <p:nvPr/>
        </p:nvSpPr>
        <p:spPr>
          <a:xfrm>
            <a:off x="5740166"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5792856" y="619902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99" name="Rectangle 198"/>
          <p:cNvSpPr/>
          <p:nvPr/>
        </p:nvSpPr>
        <p:spPr>
          <a:xfrm>
            <a:off x="6451835"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7163504"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316827" y="473320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8135117" y="804166"/>
            <a:ext cx="1374735" cy="523220"/>
          </a:xfrm>
          <a:prstGeom prst="rect">
            <a:avLst/>
          </a:prstGeom>
          <a:noFill/>
        </p:spPr>
        <p:txBody>
          <a:bodyPr wrap="none" rtlCol="0">
            <a:spAutoFit/>
          </a:bodyPr>
          <a:lstStyle/>
          <a:p>
            <a:r>
              <a:rPr lang="en-US" sz="2800" dirty="0" smtClean="0"/>
              <a:t>Frame n</a:t>
            </a:r>
            <a:endParaRPr lang="en-US" sz="2800" dirty="0"/>
          </a:p>
        </p:txBody>
      </p:sp>
      <p:sp>
        <p:nvSpPr>
          <p:cNvPr id="205" name="TextBox 204"/>
          <p:cNvSpPr txBox="1"/>
          <p:nvPr/>
        </p:nvSpPr>
        <p:spPr>
          <a:xfrm>
            <a:off x="8135117" y="3915485"/>
            <a:ext cx="3649461" cy="523220"/>
          </a:xfrm>
          <a:prstGeom prst="rect">
            <a:avLst/>
          </a:prstGeom>
          <a:noFill/>
        </p:spPr>
        <p:txBody>
          <a:bodyPr wrap="none" rtlCol="0">
            <a:spAutoFit/>
          </a:bodyPr>
          <a:lstStyle/>
          <a:p>
            <a:r>
              <a:rPr lang="en-US" sz="2800" dirty="0" smtClean="0"/>
              <a:t>Frame n’ (intermediate)</a:t>
            </a:r>
            <a:endParaRPr lang="en-US" sz="2800" dirty="0"/>
          </a:p>
        </p:txBody>
      </p:sp>
      <p:sp>
        <p:nvSpPr>
          <p:cNvPr id="206" name="TextBox 205"/>
          <p:cNvSpPr txBox="1"/>
          <p:nvPr/>
        </p:nvSpPr>
        <p:spPr>
          <a:xfrm>
            <a:off x="8135117" y="5520398"/>
            <a:ext cx="1737014" cy="523220"/>
          </a:xfrm>
          <a:prstGeom prst="rect">
            <a:avLst/>
          </a:prstGeom>
          <a:noFill/>
        </p:spPr>
        <p:txBody>
          <a:bodyPr wrap="none" rtlCol="0">
            <a:spAutoFit/>
          </a:bodyPr>
          <a:lstStyle/>
          <a:p>
            <a:r>
              <a:rPr lang="en-US" sz="2800" dirty="0" smtClean="0"/>
              <a:t>Frame n+1</a:t>
            </a:r>
            <a:endParaRPr lang="en-US" sz="2800" dirty="0"/>
          </a:p>
        </p:txBody>
      </p:sp>
      <p:sp>
        <p:nvSpPr>
          <p:cNvPr id="207" name="Smiley Face 206"/>
          <p:cNvSpPr/>
          <p:nvPr/>
        </p:nvSpPr>
        <p:spPr>
          <a:xfrm>
            <a:off x="1052052" y="2370418"/>
            <a:ext cx="835742" cy="835742"/>
          </a:xfrm>
          <a:prstGeom prst="smileyFace">
            <a:avLst/>
          </a:prstGeom>
          <a:solidFill>
            <a:srgbClr val="00206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Smiley Face 207"/>
          <p:cNvSpPr/>
          <p:nvPr/>
        </p:nvSpPr>
        <p:spPr>
          <a:xfrm>
            <a:off x="10432026" y="2370418"/>
            <a:ext cx="835742" cy="835742"/>
          </a:xfrm>
          <a:prstGeom prst="smileyFac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955231" y="3334226"/>
            <a:ext cx="932563" cy="369332"/>
          </a:xfrm>
          <a:prstGeom prst="rect">
            <a:avLst/>
          </a:prstGeom>
          <a:noFill/>
        </p:spPr>
        <p:txBody>
          <a:bodyPr wrap="none" rtlCol="0">
            <a:spAutoFit/>
          </a:bodyPr>
          <a:lstStyle/>
          <a:p>
            <a:r>
              <a:rPr lang="en-US" dirty="0" smtClean="0"/>
              <a:t>Player </a:t>
            </a:r>
            <a:r>
              <a:rPr lang="en-US" dirty="0" smtClean="0">
                <a:solidFill>
                  <a:srgbClr val="0070C0"/>
                </a:solidFill>
              </a:rPr>
              <a:t>X</a:t>
            </a:r>
          </a:p>
        </p:txBody>
      </p:sp>
      <p:sp>
        <p:nvSpPr>
          <p:cNvPr id="210" name="TextBox 209"/>
          <p:cNvSpPr txBox="1"/>
          <p:nvPr/>
        </p:nvSpPr>
        <p:spPr>
          <a:xfrm>
            <a:off x="10432026" y="3334226"/>
            <a:ext cx="964623" cy="369332"/>
          </a:xfrm>
          <a:prstGeom prst="rect">
            <a:avLst/>
          </a:prstGeom>
          <a:noFill/>
        </p:spPr>
        <p:txBody>
          <a:bodyPr wrap="none" rtlCol="0">
            <a:spAutoFit/>
          </a:bodyPr>
          <a:lstStyle/>
          <a:p>
            <a:r>
              <a:rPr lang="en-US" dirty="0" smtClean="0"/>
              <a:t>Player </a:t>
            </a:r>
            <a:r>
              <a:rPr lang="en-US" dirty="0" smtClean="0">
                <a:solidFill>
                  <a:srgbClr val="FF0000"/>
                </a:solidFill>
              </a:rPr>
              <a:t>O</a:t>
            </a:r>
          </a:p>
        </p:txBody>
      </p:sp>
      <p:sp>
        <p:nvSpPr>
          <p:cNvPr id="213" name="TextBox 212"/>
          <p:cNvSpPr txBox="1"/>
          <p:nvPr/>
        </p:nvSpPr>
        <p:spPr>
          <a:xfrm>
            <a:off x="2333951" y="2366602"/>
            <a:ext cx="1855055" cy="1200329"/>
          </a:xfrm>
          <a:prstGeom prst="rect">
            <a:avLst/>
          </a:prstGeom>
          <a:noFill/>
        </p:spPr>
        <p:txBody>
          <a:bodyPr wrap="square" rtlCol="0">
            <a:spAutoFit/>
          </a:bodyPr>
          <a:lstStyle/>
          <a:p>
            <a:r>
              <a:rPr lang="en-US" dirty="0"/>
              <a:t>T</a:t>
            </a:r>
            <a:r>
              <a:rPr lang="en-US" dirty="0" smtClean="0"/>
              <a:t>oggles the state</a:t>
            </a:r>
          </a:p>
          <a:p>
            <a:r>
              <a:rPr lang="en-US" dirty="0" smtClean="0"/>
              <a:t>of one (any) cell.</a:t>
            </a:r>
          </a:p>
          <a:p>
            <a:r>
              <a:rPr lang="en-US" dirty="0" smtClean="0"/>
              <a:t>Or it doesn’t toggle any cell.</a:t>
            </a:r>
            <a:endParaRPr lang="en-US" dirty="0"/>
          </a:p>
        </p:txBody>
      </p:sp>
      <p:sp>
        <p:nvSpPr>
          <p:cNvPr id="221" name="TextBox 220"/>
          <p:cNvSpPr txBox="1"/>
          <p:nvPr/>
        </p:nvSpPr>
        <p:spPr>
          <a:xfrm>
            <a:off x="580103" y="4946002"/>
            <a:ext cx="3736722" cy="1200329"/>
          </a:xfrm>
          <a:prstGeom prst="rect">
            <a:avLst/>
          </a:prstGeom>
          <a:noFill/>
        </p:spPr>
        <p:txBody>
          <a:bodyPr wrap="square" rtlCol="0">
            <a:spAutoFit/>
          </a:bodyPr>
          <a:lstStyle/>
          <a:p>
            <a:r>
              <a:rPr lang="en-US" dirty="0" smtClean="0"/>
              <a:t>The state of Frame n+1 is computed solely based on the state of Frame n’, using a cellular automaton predicate (see later) </a:t>
            </a:r>
            <a:endParaRPr lang="en-US" dirty="0"/>
          </a:p>
        </p:txBody>
      </p:sp>
      <p:sp>
        <p:nvSpPr>
          <p:cNvPr id="223" name="Oval 222"/>
          <p:cNvSpPr/>
          <p:nvPr/>
        </p:nvSpPr>
        <p:spPr>
          <a:xfrm>
            <a:off x="5081727" y="241787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26" name="Oval 225"/>
          <p:cNvSpPr/>
          <p:nvPr/>
        </p:nvSpPr>
        <p:spPr>
          <a:xfrm>
            <a:off x="7216192" y="3120749"/>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cxnSp>
        <p:nvCxnSpPr>
          <p:cNvPr id="214" name="Straight Arrow Connector 213"/>
          <p:cNvCxnSpPr/>
          <p:nvPr/>
        </p:nvCxnSpPr>
        <p:spPr>
          <a:xfrm flipH="1">
            <a:off x="7822479" y="2979405"/>
            <a:ext cx="2481726" cy="245455"/>
          </a:xfrm>
          <a:prstGeom prst="straightConnector1">
            <a:avLst/>
          </a:prstGeom>
          <a:ln w="28575">
            <a:solidFill>
              <a:srgbClr val="FF0000"/>
            </a:solidFill>
            <a:tailEnd type="triangl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8" name="Oval 227"/>
          <p:cNvSpPr/>
          <p:nvPr/>
        </p:nvSpPr>
        <p:spPr>
          <a:xfrm>
            <a:off x="5107532" y="478589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29" name="Oval 228"/>
          <p:cNvSpPr/>
          <p:nvPr/>
        </p:nvSpPr>
        <p:spPr>
          <a:xfrm>
            <a:off x="7216191" y="478589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30" name="Oval 229"/>
          <p:cNvSpPr/>
          <p:nvPr/>
        </p:nvSpPr>
        <p:spPr>
          <a:xfrm>
            <a:off x="6504524" y="5497564"/>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31" name="Oval 230"/>
          <p:cNvSpPr/>
          <p:nvPr/>
        </p:nvSpPr>
        <p:spPr>
          <a:xfrm>
            <a:off x="7216191" y="5497564"/>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32" name="Oval 231"/>
          <p:cNvSpPr/>
          <p:nvPr/>
        </p:nvSpPr>
        <p:spPr>
          <a:xfrm>
            <a:off x="6504524" y="619902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33" name="Oval 232"/>
          <p:cNvSpPr/>
          <p:nvPr/>
        </p:nvSpPr>
        <p:spPr>
          <a:xfrm>
            <a:off x="7216191" y="619902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34" name="Oval 233"/>
          <p:cNvSpPr/>
          <p:nvPr/>
        </p:nvSpPr>
        <p:spPr>
          <a:xfrm>
            <a:off x="4369517" y="6187633"/>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10" name="TextBox 109"/>
          <p:cNvSpPr txBox="1"/>
          <p:nvPr/>
        </p:nvSpPr>
        <p:spPr>
          <a:xfrm>
            <a:off x="8428766" y="2366602"/>
            <a:ext cx="1855055" cy="1200329"/>
          </a:xfrm>
          <a:prstGeom prst="rect">
            <a:avLst/>
          </a:prstGeom>
          <a:noFill/>
        </p:spPr>
        <p:txBody>
          <a:bodyPr wrap="square" rtlCol="0">
            <a:spAutoFit/>
          </a:bodyPr>
          <a:lstStyle/>
          <a:p>
            <a:r>
              <a:rPr lang="en-US" dirty="0"/>
              <a:t>T</a:t>
            </a:r>
            <a:r>
              <a:rPr lang="en-US" dirty="0" smtClean="0"/>
              <a:t>oggles the state</a:t>
            </a:r>
          </a:p>
          <a:p>
            <a:r>
              <a:rPr lang="en-US" dirty="0" smtClean="0"/>
              <a:t>of one (any) cell.</a:t>
            </a:r>
          </a:p>
          <a:p>
            <a:r>
              <a:rPr lang="en-US" dirty="0" smtClean="0"/>
              <a:t>Or it doesn’t toggle any cell.</a:t>
            </a:r>
            <a:endParaRPr lang="en-US" dirty="0"/>
          </a:p>
        </p:txBody>
      </p:sp>
      <p:sp>
        <p:nvSpPr>
          <p:cNvPr id="3" name="TextBox 2"/>
          <p:cNvSpPr txBox="1"/>
          <p:nvPr/>
        </p:nvSpPr>
        <p:spPr>
          <a:xfrm>
            <a:off x="687098" y="1249350"/>
            <a:ext cx="2439707" cy="707886"/>
          </a:xfrm>
          <a:prstGeom prst="rect">
            <a:avLst/>
          </a:prstGeom>
          <a:solidFill>
            <a:srgbClr val="FFFF00"/>
          </a:solidFill>
        </p:spPr>
        <p:txBody>
          <a:bodyPr wrap="none" rtlCol="0">
            <a:spAutoFit/>
          </a:bodyPr>
          <a:lstStyle/>
          <a:p>
            <a:r>
              <a:rPr lang="en-US" sz="2000" dirty="0" smtClean="0"/>
              <a:t>You will need to write</a:t>
            </a:r>
          </a:p>
          <a:p>
            <a:r>
              <a:rPr lang="en-US" sz="2000" dirty="0" smtClean="0"/>
              <a:t>one of these players</a:t>
            </a:r>
            <a:endParaRPr lang="en-US" sz="2000" dirty="0"/>
          </a:p>
        </p:txBody>
      </p:sp>
      <p:cxnSp>
        <p:nvCxnSpPr>
          <p:cNvPr id="227" name="Straight Arrow Connector 226"/>
          <p:cNvCxnSpPr>
            <a:endCxn id="207" idx="0"/>
          </p:cNvCxnSpPr>
          <p:nvPr/>
        </p:nvCxnSpPr>
        <p:spPr>
          <a:xfrm flipH="1">
            <a:off x="1469923" y="1957236"/>
            <a:ext cx="189912" cy="41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4369517" y="241929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cxnSp>
        <p:nvCxnSpPr>
          <p:cNvPr id="212" name="Straight Arrow Connector 211"/>
          <p:cNvCxnSpPr>
            <a:endCxn id="223" idx="2"/>
          </p:cNvCxnSpPr>
          <p:nvPr/>
        </p:nvCxnSpPr>
        <p:spPr>
          <a:xfrm>
            <a:off x="2078059" y="2721016"/>
            <a:ext cx="3003668" cy="1"/>
          </a:xfrm>
          <a:prstGeom prst="straightConnector1">
            <a:avLst/>
          </a:prstGeom>
          <a:ln w="28575">
            <a:solidFill>
              <a:srgbClr val="0070C0"/>
            </a:solidFill>
            <a:tailEnd type="triangl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4369516" y="61176"/>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Tree>
    <p:extLst>
      <p:ext uri="{BB962C8B-B14F-4D97-AF65-F5344CB8AC3E}">
        <p14:creationId xmlns:p14="http://schemas.microsoft.com/office/powerpoint/2010/main" val="290401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605158" y="190695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657848" y="195964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9" name="Rectangle 68"/>
          <p:cNvSpPr/>
          <p:nvPr/>
        </p:nvSpPr>
        <p:spPr>
          <a:xfrm>
            <a:off x="3605158" y="2608410"/>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605159" y="332007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657849" y="3372769"/>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72" name="Oval 71"/>
          <p:cNvSpPr/>
          <p:nvPr/>
        </p:nvSpPr>
        <p:spPr>
          <a:xfrm>
            <a:off x="3657847" y="2661100"/>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 name="Title 1"/>
          <p:cNvSpPr>
            <a:spLocks noGrp="1"/>
          </p:cNvSpPr>
          <p:nvPr>
            <p:ph type="title"/>
          </p:nvPr>
        </p:nvSpPr>
        <p:spPr/>
        <p:txBody>
          <a:bodyPr/>
          <a:lstStyle/>
          <a:p>
            <a:r>
              <a:rPr lang="en-US" dirty="0" smtClean="0"/>
              <a:t>The Cell Automaton</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7</a:t>
            </a:fld>
            <a:endParaRPr lang="en-US"/>
          </a:p>
        </p:txBody>
      </p:sp>
      <p:sp>
        <p:nvSpPr>
          <p:cNvPr id="6" name="Rectangle 5"/>
          <p:cNvSpPr/>
          <p:nvPr/>
        </p:nvSpPr>
        <p:spPr>
          <a:xfrm>
            <a:off x="5028496" y="190695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40165" y="190695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92855" y="195964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9" name="Rectangle 8"/>
          <p:cNvSpPr/>
          <p:nvPr/>
        </p:nvSpPr>
        <p:spPr>
          <a:xfrm>
            <a:off x="6451834" y="190695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04524" y="1959643"/>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1" name="Rectangle 10"/>
          <p:cNvSpPr/>
          <p:nvPr/>
        </p:nvSpPr>
        <p:spPr>
          <a:xfrm>
            <a:off x="7163503" y="190695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16193" y="195964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5" name="Rectangle 14"/>
          <p:cNvSpPr/>
          <p:nvPr/>
        </p:nvSpPr>
        <p:spPr>
          <a:xfrm>
            <a:off x="5028496" y="2608410"/>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81186" y="2661100"/>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17" name="Rectangle 16"/>
          <p:cNvSpPr/>
          <p:nvPr/>
        </p:nvSpPr>
        <p:spPr>
          <a:xfrm>
            <a:off x="5740165" y="2608410"/>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92855" y="2661100"/>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19" name="Rectangle 18"/>
          <p:cNvSpPr/>
          <p:nvPr/>
        </p:nvSpPr>
        <p:spPr>
          <a:xfrm>
            <a:off x="6451834" y="2608410"/>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163503" y="2608410"/>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502911" y="2661100"/>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4" name="Rectangle 23"/>
          <p:cNvSpPr/>
          <p:nvPr/>
        </p:nvSpPr>
        <p:spPr>
          <a:xfrm>
            <a:off x="5028497" y="332007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81187" y="3372769"/>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6" name="Rectangle 25"/>
          <p:cNvSpPr/>
          <p:nvPr/>
        </p:nvSpPr>
        <p:spPr>
          <a:xfrm>
            <a:off x="5740166" y="332007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792856" y="3372769"/>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28" name="Rectangle 27"/>
          <p:cNvSpPr/>
          <p:nvPr/>
        </p:nvSpPr>
        <p:spPr>
          <a:xfrm>
            <a:off x="6451835" y="332007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04525" y="3372769"/>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0" name="Rectangle 29"/>
          <p:cNvSpPr/>
          <p:nvPr/>
        </p:nvSpPr>
        <p:spPr>
          <a:xfrm>
            <a:off x="7163504" y="332007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216194" y="3372769"/>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3" name="Rectangle 32"/>
          <p:cNvSpPr/>
          <p:nvPr/>
        </p:nvSpPr>
        <p:spPr>
          <a:xfrm>
            <a:off x="4316827"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369517" y="478589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35" name="Rectangle 34"/>
          <p:cNvSpPr/>
          <p:nvPr/>
        </p:nvSpPr>
        <p:spPr>
          <a:xfrm>
            <a:off x="5028496"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740165"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792855" y="478589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8" name="Rectangle 37"/>
          <p:cNvSpPr/>
          <p:nvPr/>
        </p:nvSpPr>
        <p:spPr>
          <a:xfrm>
            <a:off x="6451834"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504524" y="478589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0" name="Rectangle 39"/>
          <p:cNvSpPr/>
          <p:nvPr/>
        </p:nvSpPr>
        <p:spPr>
          <a:xfrm>
            <a:off x="7163503" y="4733205"/>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316827"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369517" y="548735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3" name="Rectangle 42"/>
          <p:cNvSpPr/>
          <p:nvPr/>
        </p:nvSpPr>
        <p:spPr>
          <a:xfrm>
            <a:off x="5028496"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81186" y="5487352"/>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45" name="Rectangle 44"/>
          <p:cNvSpPr/>
          <p:nvPr/>
        </p:nvSpPr>
        <p:spPr>
          <a:xfrm>
            <a:off x="5740165"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792855" y="5487352"/>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47" name="Rectangle 46"/>
          <p:cNvSpPr/>
          <p:nvPr/>
        </p:nvSpPr>
        <p:spPr>
          <a:xfrm>
            <a:off x="6451834"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163503" y="5434662"/>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316828"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8497"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081187" y="619902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52" name="Rectangle 51"/>
          <p:cNvSpPr/>
          <p:nvPr/>
        </p:nvSpPr>
        <p:spPr>
          <a:xfrm>
            <a:off x="5740166"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792856" y="6199021"/>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4" name="Rectangle 53"/>
          <p:cNvSpPr/>
          <p:nvPr/>
        </p:nvSpPr>
        <p:spPr>
          <a:xfrm>
            <a:off x="6451835"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163504" y="6146331"/>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316827" y="4733205"/>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081727" y="1958224"/>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9" name="Oval 58"/>
          <p:cNvSpPr/>
          <p:nvPr/>
        </p:nvSpPr>
        <p:spPr>
          <a:xfrm>
            <a:off x="7216192" y="2661100"/>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0" name="Oval 59"/>
          <p:cNvSpPr/>
          <p:nvPr/>
        </p:nvSpPr>
        <p:spPr>
          <a:xfrm>
            <a:off x="5107532" y="4785895"/>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61" name="Oval 60"/>
          <p:cNvSpPr/>
          <p:nvPr/>
        </p:nvSpPr>
        <p:spPr>
          <a:xfrm>
            <a:off x="7216191" y="4785895"/>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2" name="Oval 61"/>
          <p:cNvSpPr/>
          <p:nvPr/>
        </p:nvSpPr>
        <p:spPr>
          <a:xfrm>
            <a:off x="6504524" y="5497564"/>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3" name="Oval 62"/>
          <p:cNvSpPr/>
          <p:nvPr/>
        </p:nvSpPr>
        <p:spPr>
          <a:xfrm>
            <a:off x="7216191" y="5497564"/>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4" name="Oval 63"/>
          <p:cNvSpPr/>
          <p:nvPr/>
        </p:nvSpPr>
        <p:spPr>
          <a:xfrm>
            <a:off x="6504524" y="619902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5" name="Oval 64"/>
          <p:cNvSpPr/>
          <p:nvPr/>
        </p:nvSpPr>
        <p:spPr>
          <a:xfrm>
            <a:off x="7216191" y="6199021"/>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66" name="Oval 65"/>
          <p:cNvSpPr/>
          <p:nvPr/>
        </p:nvSpPr>
        <p:spPr>
          <a:xfrm>
            <a:off x="4369517" y="6187633"/>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73" name="Rectangle 72"/>
          <p:cNvSpPr/>
          <p:nvPr/>
        </p:nvSpPr>
        <p:spPr>
          <a:xfrm>
            <a:off x="3496235" y="1801906"/>
            <a:ext cx="873282" cy="242943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16827" y="1906953"/>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16827" y="2608410"/>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369517" y="2661100"/>
            <a:ext cx="606287" cy="606287"/>
          </a:xfrm>
          <a:prstGeom prst="ellipse">
            <a:avLst/>
          </a:prstGeom>
          <a:solidFill>
            <a:srgbClr val="00206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en-US" sz="3200" dirty="0"/>
          </a:p>
        </p:txBody>
      </p:sp>
      <p:sp>
        <p:nvSpPr>
          <p:cNvPr id="22" name="Rectangle 21"/>
          <p:cNvSpPr/>
          <p:nvPr/>
        </p:nvSpPr>
        <p:spPr>
          <a:xfrm>
            <a:off x="4316828" y="3320079"/>
            <a:ext cx="711669" cy="7116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69518" y="3372769"/>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58" name="Oval 57"/>
          <p:cNvSpPr/>
          <p:nvPr/>
        </p:nvSpPr>
        <p:spPr>
          <a:xfrm>
            <a:off x="4369517" y="1959643"/>
            <a:ext cx="606287" cy="606287"/>
          </a:xfrm>
          <a:prstGeom prst="ellipse">
            <a:avLst/>
          </a:prstGeom>
          <a:solidFill>
            <a:srgbClr val="FF00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dirty="0"/>
          </a:p>
        </p:txBody>
      </p:sp>
      <p:sp>
        <p:nvSpPr>
          <p:cNvPr id="32" name="Rectangle 31"/>
          <p:cNvSpPr/>
          <p:nvPr/>
        </p:nvSpPr>
        <p:spPr>
          <a:xfrm>
            <a:off x="4316827" y="1906953"/>
            <a:ext cx="3558345" cy="21247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135117" y="2925957"/>
            <a:ext cx="1546257" cy="523220"/>
          </a:xfrm>
          <a:prstGeom prst="rect">
            <a:avLst/>
          </a:prstGeom>
          <a:noFill/>
        </p:spPr>
        <p:txBody>
          <a:bodyPr wrap="none" rtlCol="0">
            <a:spAutoFit/>
          </a:bodyPr>
          <a:lstStyle/>
          <a:p>
            <a:r>
              <a:rPr lang="en-US" sz="2800" dirty="0" smtClean="0"/>
              <a:t>Frame n’ </a:t>
            </a:r>
            <a:endParaRPr lang="en-US" sz="2800" dirty="0"/>
          </a:p>
        </p:txBody>
      </p:sp>
      <p:sp>
        <p:nvSpPr>
          <p:cNvPr id="75" name="TextBox 74"/>
          <p:cNvSpPr txBox="1"/>
          <p:nvPr/>
        </p:nvSpPr>
        <p:spPr>
          <a:xfrm>
            <a:off x="8137668" y="5884721"/>
            <a:ext cx="1737014" cy="523220"/>
          </a:xfrm>
          <a:prstGeom prst="rect">
            <a:avLst/>
          </a:prstGeom>
          <a:noFill/>
        </p:spPr>
        <p:txBody>
          <a:bodyPr wrap="none" rtlCol="0">
            <a:spAutoFit/>
          </a:bodyPr>
          <a:lstStyle/>
          <a:p>
            <a:r>
              <a:rPr lang="en-US" sz="2800" dirty="0" smtClean="0"/>
              <a:t>Frame n+1</a:t>
            </a:r>
            <a:endParaRPr lang="en-US" sz="2800" dirty="0"/>
          </a:p>
        </p:txBody>
      </p:sp>
      <p:sp>
        <p:nvSpPr>
          <p:cNvPr id="76" name="Rounded Rectangle 75"/>
          <p:cNvSpPr/>
          <p:nvPr/>
        </p:nvSpPr>
        <p:spPr>
          <a:xfrm>
            <a:off x="5792855" y="1958224"/>
            <a:ext cx="2029623" cy="2020832"/>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704928" y="1958224"/>
            <a:ext cx="2029623" cy="2020832"/>
          </a:xfrm>
          <a:prstGeom prst="roundRect">
            <a:avLst/>
          </a:prstGeom>
          <a:noFill/>
          <a:ln w="2857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4384450" y="5504850"/>
            <a:ext cx="591352" cy="577401"/>
          </a:xfrm>
          <a:prstGeom prst="roundRect">
            <a:avLst/>
          </a:prstGeom>
          <a:noFill/>
          <a:ln w="2857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6519460" y="5504850"/>
            <a:ext cx="591352" cy="577401"/>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H="1">
            <a:off x="4975802" y="3910655"/>
            <a:ext cx="625434" cy="1713397"/>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030455" y="3979056"/>
            <a:ext cx="418098" cy="1576699"/>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054792" y="3910655"/>
            <a:ext cx="625434" cy="171339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109445" y="3979056"/>
            <a:ext cx="418098" cy="1576699"/>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94892" y="3878958"/>
            <a:ext cx="3077189" cy="2308324"/>
          </a:xfrm>
          <a:prstGeom prst="rect">
            <a:avLst/>
          </a:prstGeom>
          <a:noFill/>
        </p:spPr>
        <p:txBody>
          <a:bodyPr wrap="none" rtlCol="0">
            <a:spAutoFit/>
          </a:bodyPr>
          <a:lstStyle/>
          <a:p>
            <a:r>
              <a:rPr lang="en-US" dirty="0" smtClean="0"/>
              <a:t>These nine cells in Frame n’</a:t>
            </a:r>
          </a:p>
          <a:p>
            <a:endParaRPr lang="en-US" dirty="0"/>
          </a:p>
          <a:p>
            <a:endParaRPr lang="en-US" dirty="0" smtClean="0"/>
          </a:p>
          <a:p>
            <a:endParaRPr lang="en-US" dirty="0"/>
          </a:p>
          <a:p>
            <a:endParaRPr lang="en-US" dirty="0" smtClean="0"/>
          </a:p>
          <a:p>
            <a:endParaRPr lang="en-US" dirty="0"/>
          </a:p>
          <a:p>
            <a:r>
              <a:rPr lang="en-US" dirty="0" smtClean="0"/>
              <a:t>Determine the state of this cell</a:t>
            </a:r>
          </a:p>
          <a:p>
            <a:r>
              <a:rPr lang="en-US" dirty="0" smtClean="0"/>
              <a:t>in Frame n+1</a:t>
            </a:r>
            <a:endParaRPr lang="en-US" dirty="0"/>
          </a:p>
        </p:txBody>
      </p:sp>
      <p:sp>
        <p:nvSpPr>
          <p:cNvPr id="88" name="TextBox 87"/>
          <p:cNvSpPr txBox="1"/>
          <p:nvPr/>
        </p:nvSpPr>
        <p:spPr>
          <a:xfrm>
            <a:off x="8132092" y="3878958"/>
            <a:ext cx="3077189" cy="1754326"/>
          </a:xfrm>
          <a:prstGeom prst="rect">
            <a:avLst/>
          </a:prstGeom>
          <a:noFill/>
        </p:spPr>
        <p:txBody>
          <a:bodyPr wrap="none" rtlCol="0">
            <a:spAutoFit/>
          </a:bodyPr>
          <a:lstStyle/>
          <a:p>
            <a:r>
              <a:rPr lang="en-US" dirty="0" smtClean="0"/>
              <a:t>These nine cells in Frame n’</a:t>
            </a:r>
          </a:p>
          <a:p>
            <a:endParaRPr lang="en-US" dirty="0"/>
          </a:p>
          <a:p>
            <a:endParaRPr lang="en-US" dirty="0" smtClean="0"/>
          </a:p>
          <a:p>
            <a:endParaRPr lang="en-US" dirty="0"/>
          </a:p>
          <a:p>
            <a:r>
              <a:rPr lang="en-US" dirty="0" smtClean="0"/>
              <a:t>Determine the state of this cell</a:t>
            </a:r>
          </a:p>
          <a:p>
            <a:r>
              <a:rPr lang="en-US" dirty="0" smtClean="0"/>
              <a:t>in Frame n+1</a:t>
            </a:r>
            <a:endParaRPr lang="en-US" dirty="0"/>
          </a:p>
        </p:txBody>
      </p:sp>
    </p:spTree>
    <p:extLst>
      <p:ext uri="{BB962C8B-B14F-4D97-AF65-F5344CB8AC3E}">
        <p14:creationId xmlns:p14="http://schemas.microsoft.com/office/powerpoint/2010/main" val="3617904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Predicate</a:t>
            </a:r>
            <a:endParaRPr lang="en-US" dirty="0"/>
          </a:p>
        </p:txBody>
      </p:sp>
      <p:sp>
        <p:nvSpPr>
          <p:cNvPr id="3" name="Content Placeholder 2"/>
          <p:cNvSpPr>
            <a:spLocks noGrp="1"/>
          </p:cNvSpPr>
          <p:nvPr>
            <p:ph idx="1"/>
          </p:nvPr>
        </p:nvSpPr>
        <p:spPr>
          <a:xfrm>
            <a:off x="838200" y="1690688"/>
            <a:ext cx="11130115" cy="4351338"/>
          </a:xfrm>
        </p:spPr>
        <p:txBody>
          <a:bodyPr>
            <a:noAutofit/>
          </a:bodyPr>
          <a:lstStyle/>
          <a:p>
            <a:r>
              <a:rPr lang="en-US" sz="2400" dirty="0" smtClean="0"/>
              <a:t>Each cell has eight neighbors</a:t>
            </a:r>
          </a:p>
          <a:p>
            <a:r>
              <a:rPr lang="en-US" sz="2400" dirty="0" smtClean="0"/>
              <a:t>If a cell of state S has 2, 3, 5 or 6 neighbors of state S, then it will stay in state S </a:t>
            </a:r>
          </a:p>
          <a:p>
            <a:r>
              <a:rPr lang="en-US" sz="2400" dirty="0" smtClean="0"/>
              <a:t>Else (meaning it has 0, 1, 4, 7 or 8 neighbors of state S) it will flip to the other state.</a:t>
            </a:r>
          </a:p>
          <a:p>
            <a:endParaRPr lang="en-US" sz="2400" dirty="0" smtClean="0"/>
          </a:p>
          <a:p>
            <a:r>
              <a:rPr lang="en-US" sz="2400" dirty="0" smtClean="0"/>
              <a:t>Examples:</a:t>
            </a:r>
            <a:endParaRPr lang="en-US" sz="2400" dirty="0"/>
          </a:p>
          <a:p>
            <a:pPr lvl="1"/>
            <a:r>
              <a:rPr lang="en-US" sz="2000" dirty="0" smtClean="0"/>
              <a:t>Green example from previous page</a:t>
            </a:r>
          </a:p>
          <a:p>
            <a:pPr lvl="2"/>
            <a:r>
              <a:rPr lang="en-US" sz="1800" dirty="0" smtClean="0"/>
              <a:t>in Frame n’ the cell is in state </a:t>
            </a:r>
            <a:r>
              <a:rPr lang="en-US" sz="1800" dirty="0" smtClean="0">
                <a:solidFill>
                  <a:srgbClr val="0070C0"/>
                </a:solidFill>
              </a:rPr>
              <a:t>X</a:t>
            </a:r>
            <a:r>
              <a:rPr lang="en-US" sz="1800" dirty="0" smtClean="0"/>
              <a:t> and 3 of its neighbors in state </a:t>
            </a:r>
            <a:r>
              <a:rPr lang="en-US" sz="1800" dirty="0" smtClean="0">
                <a:solidFill>
                  <a:srgbClr val="0070C0"/>
                </a:solidFill>
              </a:rPr>
              <a:t>X</a:t>
            </a:r>
            <a:r>
              <a:rPr lang="en-US" sz="1800" dirty="0" smtClean="0"/>
              <a:t>, so it will stay in state </a:t>
            </a:r>
            <a:r>
              <a:rPr lang="en-US" sz="1800" dirty="0" smtClean="0">
                <a:solidFill>
                  <a:srgbClr val="0070C0"/>
                </a:solidFill>
              </a:rPr>
              <a:t>X</a:t>
            </a:r>
            <a:r>
              <a:rPr lang="en-US" sz="1800" dirty="0" smtClean="0"/>
              <a:t> in Frame n+1</a:t>
            </a:r>
          </a:p>
          <a:p>
            <a:pPr lvl="1"/>
            <a:r>
              <a:rPr lang="en-US" sz="2000" dirty="0" smtClean="0"/>
              <a:t>Yellow example from previous page</a:t>
            </a:r>
          </a:p>
          <a:p>
            <a:pPr lvl="2"/>
            <a:r>
              <a:rPr lang="en-US" sz="1800" dirty="0" smtClean="0"/>
              <a:t>in Frame n’ the cell is in state </a:t>
            </a:r>
            <a:r>
              <a:rPr lang="en-US" sz="1800" dirty="0" smtClean="0">
                <a:solidFill>
                  <a:srgbClr val="FF0000"/>
                </a:solidFill>
              </a:rPr>
              <a:t>O</a:t>
            </a:r>
            <a:r>
              <a:rPr lang="en-US" sz="1800" dirty="0" smtClean="0"/>
              <a:t> and 4 of its neighbors are in state </a:t>
            </a:r>
            <a:r>
              <a:rPr lang="en-US" sz="1800" dirty="0" smtClean="0">
                <a:solidFill>
                  <a:srgbClr val="FF0000"/>
                </a:solidFill>
              </a:rPr>
              <a:t>O</a:t>
            </a:r>
            <a:r>
              <a:rPr lang="en-US" sz="1800" dirty="0" smtClean="0"/>
              <a:t>, so it will flip to state </a:t>
            </a:r>
            <a:r>
              <a:rPr lang="en-US" sz="1800" dirty="0" smtClean="0">
                <a:solidFill>
                  <a:srgbClr val="0070C0"/>
                </a:solidFill>
              </a:rPr>
              <a:t>X</a:t>
            </a:r>
            <a:r>
              <a:rPr lang="en-US" sz="1800" dirty="0" smtClean="0"/>
              <a:t> in Frame n+1</a:t>
            </a:r>
          </a:p>
          <a:p>
            <a:endParaRPr lang="en-US" sz="2400" dirty="0"/>
          </a:p>
        </p:txBody>
      </p:sp>
      <p:sp>
        <p:nvSpPr>
          <p:cNvPr id="4" name="Slide Number Placeholder 3"/>
          <p:cNvSpPr>
            <a:spLocks noGrp="1"/>
          </p:cNvSpPr>
          <p:nvPr>
            <p:ph type="sldNum" sz="quarter" idx="12"/>
          </p:nvPr>
        </p:nvSpPr>
        <p:spPr/>
        <p:txBody>
          <a:bodyPr/>
          <a:lstStyle/>
          <a:p>
            <a:fld id="{3F841CCC-63E5-438B-B8E8-9E9DA4E53D90}" type="slidenum">
              <a:rPr lang="en-US" smtClean="0"/>
              <a:t>8</a:t>
            </a:fld>
            <a:endParaRPr lang="en-US"/>
          </a:p>
        </p:txBody>
      </p:sp>
    </p:spTree>
    <p:extLst>
      <p:ext uri="{BB962C8B-B14F-4D97-AF65-F5344CB8AC3E}">
        <p14:creationId xmlns:p14="http://schemas.microsoft.com/office/powerpoint/2010/main" val="1631421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3636"/>
          </a:xfrm>
        </p:spPr>
        <p:txBody>
          <a:bodyPr>
            <a:normAutofit fontScale="90000"/>
          </a:bodyPr>
          <a:lstStyle/>
          <a:p>
            <a:r>
              <a:rPr lang="en-US" dirty="0" smtClean="0"/>
              <a:t>How The Game is Played</a:t>
            </a:r>
            <a:endParaRPr lang="en-US" dirty="0"/>
          </a:p>
        </p:txBody>
      </p:sp>
      <p:sp>
        <p:nvSpPr>
          <p:cNvPr id="4" name="Slide Number Placeholder 3"/>
          <p:cNvSpPr>
            <a:spLocks noGrp="1"/>
          </p:cNvSpPr>
          <p:nvPr>
            <p:ph type="sldNum" sz="quarter" idx="12"/>
          </p:nvPr>
        </p:nvSpPr>
        <p:spPr/>
        <p:txBody>
          <a:bodyPr/>
          <a:lstStyle/>
          <a:p>
            <a:fld id="{3F841CCC-63E5-438B-B8E8-9E9DA4E53D90}" type="slidenum">
              <a:rPr lang="en-US" smtClean="0"/>
              <a:t>9</a:t>
            </a:fld>
            <a:endParaRPr lang="en-US"/>
          </a:p>
        </p:txBody>
      </p:sp>
      <p:sp>
        <p:nvSpPr>
          <p:cNvPr id="5" name="Rectangle 4"/>
          <p:cNvSpPr/>
          <p:nvPr/>
        </p:nvSpPr>
        <p:spPr>
          <a:xfrm>
            <a:off x="4778477" y="1189703"/>
            <a:ext cx="1150375" cy="62926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0</a:t>
            </a:r>
            <a:endParaRPr lang="en-US" dirty="0"/>
          </a:p>
        </p:txBody>
      </p:sp>
      <p:sp>
        <p:nvSpPr>
          <p:cNvPr id="6" name="TextBox 5"/>
          <p:cNvSpPr txBox="1"/>
          <p:nvPr/>
        </p:nvSpPr>
        <p:spPr>
          <a:xfrm>
            <a:off x="6449959" y="1319669"/>
            <a:ext cx="3775587" cy="369332"/>
          </a:xfrm>
          <a:prstGeom prst="rect">
            <a:avLst/>
          </a:prstGeom>
          <a:noFill/>
        </p:spPr>
        <p:txBody>
          <a:bodyPr wrap="square" rtlCol="0">
            <a:spAutoFit/>
          </a:bodyPr>
          <a:lstStyle/>
          <a:p>
            <a:r>
              <a:rPr lang="en-US" dirty="0" smtClean="0"/>
              <a:t>Starting Frame, provided by organizers</a:t>
            </a:r>
            <a:endParaRPr lang="en-US" dirty="0"/>
          </a:p>
        </p:txBody>
      </p:sp>
      <p:sp>
        <p:nvSpPr>
          <p:cNvPr id="7" name="Rectangle 6"/>
          <p:cNvSpPr/>
          <p:nvPr/>
        </p:nvSpPr>
        <p:spPr>
          <a:xfrm>
            <a:off x="4778477" y="2035276"/>
            <a:ext cx="1150375" cy="6292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0’</a:t>
            </a:r>
            <a:endParaRPr lang="en-US" dirty="0"/>
          </a:p>
        </p:txBody>
      </p:sp>
      <p:sp>
        <p:nvSpPr>
          <p:cNvPr id="8" name="Smiley Face 7"/>
          <p:cNvSpPr/>
          <p:nvPr/>
        </p:nvSpPr>
        <p:spPr>
          <a:xfrm>
            <a:off x="3677265" y="2222090"/>
            <a:ext cx="324465" cy="32446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a:endCxn id="7" idx="1"/>
          </p:cNvCxnSpPr>
          <p:nvPr/>
        </p:nvCxnSpPr>
        <p:spPr>
          <a:xfrm flipV="1">
            <a:off x="4001730" y="2349909"/>
            <a:ext cx="776747"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miley Face 11"/>
          <p:cNvSpPr/>
          <p:nvPr/>
        </p:nvSpPr>
        <p:spPr>
          <a:xfrm>
            <a:off x="6705599" y="2222090"/>
            <a:ext cx="324465" cy="324465"/>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2" idx="2"/>
            <a:endCxn id="7" idx="3"/>
          </p:cNvCxnSpPr>
          <p:nvPr/>
        </p:nvCxnSpPr>
        <p:spPr>
          <a:xfrm flipH="1" flipV="1">
            <a:off x="5928852" y="2349909"/>
            <a:ext cx="776747" cy="34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a:off x="5353665" y="1818968"/>
            <a:ext cx="0" cy="216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05366" y="2154789"/>
            <a:ext cx="4817807" cy="369332"/>
          </a:xfrm>
          <a:prstGeom prst="rect">
            <a:avLst/>
          </a:prstGeom>
          <a:noFill/>
        </p:spPr>
        <p:txBody>
          <a:bodyPr wrap="square" rtlCol="0">
            <a:spAutoFit/>
          </a:bodyPr>
          <a:lstStyle/>
          <a:p>
            <a:r>
              <a:rPr lang="en-US" dirty="0" smtClean="0"/>
              <a:t>The two players simultaneously </a:t>
            </a:r>
            <a:r>
              <a:rPr lang="en-US" dirty="0" smtClean="0">
                <a:solidFill>
                  <a:srgbClr val="C00000"/>
                </a:solidFill>
              </a:rPr>
              <a:t>MOVE</a:t>
            </a:r>
            <a:endParaRPr lang="en-US" dirty="0">
              <a:solidFill>
                <a:srgbClr val="C00000"/>
              </a:solidFill>
            </a:endParaRPr>
          </a:p>
        </p:txBody>
      </p:sp>
      <p:sp>
        <p:nvSpPr>
          <p:cNvPr id="19" name="Rectangle 18"/>
          <p:cNvSpPr/>
          <p:nvPr/>
        </p:nvSpPr>
        <p:spPr>
          <a:xfrm>
            <a:off x="4778477" y="2915264"/>
            <a:ext cx="1150375" cy="62926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1</a:t>
            </a:r>
            <a:endParaRPr lang="en-US" dirty="0"/>
          </a:p>
        </p:txBody>
      </p:sp>
      <p:sp>
        <p:nvSpPr>
          <p:cNvPr id="20" name="Rectangle 19"/>
          <p:cNvSpPr/>
          <p:nvPr/>
        </p:nvSpPr>
        <p:spPr>
          <a:xfrm>
            <a:off x="4778477" y="3760837"/>
            <a:ext cx="1150375" cy="6292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1’</a:t>
            </a:r>
            <a:endParaRPr lang="en-US" dirty="0"/>
          </a:p>
        </p:txBody>
      </p:sp>
      <p:sp>
        <p:nvSpPr>
          <p:cNvPr id="21" name="Smiley Face 20"/>
          <p:cNvSpPr/>
          <p:nvPr/>
        </p:nvSpPr>
        <p:spPr>
          <a:xfrm>
            <a:off x="3677265" y="3947651"/>
            <a:ext cx="324465" cy="32446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6"/>
            <a:endCxn id="20" idx="1"/>
          </p:cNvCxnSpPr>
          <p:nvPr/>
        </p:nvCxnSpPr>
        <p:spPr>
          <a:xfrm flipV="1">
            <a:off x="4001730" y="4075470"/>
            <a:ext cx="776747"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Smiley Face 22"/>
          <p:cNvSpPr/>
          <p:nvPr/>
        </p:nvSpPr>
        <p:spPr>
          <a:xfrm>
            <a:off x="6705599" y="3947651"/>
            <a:ext cx="324465" cy="324465"/>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3" idx="2"/>
            <a:endCxn id="20" idx="3"/>
          </p:cNvCxnSpPr>
          <p:nvPr/>
        </p:nvCxnSpPr>
        <p:spPr>
          <a:xfrm flipH="1" flipV="1">
            <a:off x="5928852" y="4075470"/>
            <a:ext cx="776747" cy="34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2"/>
            <a:endCxn id="20" idx="0"/>
          </p:cNvCxnSpPr>
          <p:nvPr/>
        </p:nvCxnSpPr>
        <p:spPr>
          <a:xfrm>
            <a:off x="5353665" y="3544529"/>
            <a:ext cx="0" cy="216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353665" y="2664541"/>
            <a:ext cx="0" cy="216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49959" y="3000362"/>
            <a:ext cx="4817807" cy="369332"/>
          </a:xfrm>
          <a:prstGeom prst="rect">
            <a:avLst/>
          </a:prstGeom>
          <a:noFill/>
        </p:spPr>
        <p:txBody>
          <a:bodyPr wrap="square" rtlCol="0">
            <a:spAutoFit/>
          </a:bodyPr>
          <a:lstStyle/>
          <a:p>
            <a:r>
              <a:rPr lang="en-US" dirty="0" smtClean="0"/>
              <a:t>Predicate based state automaton</a:t>
            </a:r>
            <a:endParaRPr lang="en-US" dirty="0"/>
          </a:p>
        </p:txBody>
      </p:sp>
      <p:sp>
        <p:nvSpPr>
          <p:cNvPr id="30" name="Rectangle 29"/>
          <p:cNvSpPr/>
          <p:nvPr/>
        </p:nvSpPr>
        <p:spPr>
          <a:xfrm>
            <a:off x="4778477" y="5095878"/>
            <a:ext cx="1150375" cy="6292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a:t>
            </a:r>
          </a:p>
          <a:p>
            <a:pPr algn="ctr"/>
            <a:r>
              <a:rPr lang="en-US" dirty="0"/>
              <a:t>K</a:t>
            </a:r>
            <a:r>
              <a:rPr lang="en-US" dirty="0" smtClean="0"/>
              <a:t>-1’</a:t>
            </a:r>
            <a:endParaRPr lang="en-US" dirty="0"/>
          </a:p>
        </p:txBody>
      </p:sp>
      <p:sp>
        <p:nvSpPr>
          <p:cNvPr id="31" name="Smiley Face 30"/>
          <p:cNvSpPr/>
          <p:nvPr/>
        </p:nvSpPr>
        <p:spPr>
          <a:xfrm>
            <a:off x="3677265" y="5282692"/>
            <a:ext cx="324465" cy="32446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6"/>
            <a:endCxn id="30" idx="1"/>
          </p:cNvCxnSpPr>
          <p:nvPr/>
        </p:nvCxnSpPr>
        <p:spPr>
          <a:xfrm flipV="1">
            <a:off x="4001730" y="5410511"/>
            <a:ext cx="776747"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miley Face 32"/>
          <p:cNvSpPr/>
          <p:nvPr/>
        </p:nvSpPr>
        <p:spPr>
          <a:xfrm>
            <a:off x="6705599" y="5282692"/>
            <a:ext cx="324465" cy="324465"/>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3" idx="2"/>
            <a:endCxn id="30" idx="3"/>
          </p:cNvCxnSpPr>
          <p:nvPr/>
        </p:nvCxnSpPr>
        <p:spPr>
          <a:xfrm flipH="1" flipV="1">
            <a:off x="5928852" y="5410511"/>
            <a:ext cx="776747" cy="34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778477" y="5975866"/>
            <a:ext cx="1150375" cy="62926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K</a:t>
            </a:r>
            <a:endParaRPr lang="en-US" dirty="0"/>
          </a:p>
        </p:txBody>
      </p:sp>
      <p:cxnSp>
        <p:nvCxnSpPr>
          <p:cNvPr id="36" name="Straight Arrow Connector 35"/>
          <p:cNvCxnSpPr/>
          <p:nvPr/>
        </p:nvCxnSpPr>
        <p:spPr>
          <a:xfrm>
            <a:off x="5353665" y="5725143"/>
            <a:ext cx="0" cy="216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49959" y="5887042"/>
            <a:ext cx="4817807" cy="646331"/>
          </a:xfrm>
          <a:prstGeom prst="rect">
            <a:avLst/>
          </a:prstGeom>
          <a:noFill/>
        </p:spPr>
        <p:txBody>
          <a:bodyPr wrap="square" rtlCol="0">
            <a:spAutoFit/>
          </a:bodyPr>
          <a:lstStyle/>
          <a:p>
            <a:r>
              <a:rPr lang="en-US" dirty="0" smtClean="0"/>
              <a:t>Predicate based state automaton</a:t>
            </a:r>
          </a:p>
          <a:p>
            <a:r>
              <a:rPr lang="en-US" dirty="0" smtClean="0"/>
              <a:t>Final Frame</a:t>
            </a:r>
            <a:endParaRPr lang="en-US" dirty="0"/>
          </a:p>
        </p:txBody>
      </p:sp>
      <p:cxnSp>
        <p:nvCxnSpPr>
          <p:cNvPr id="38" name="Straight Arrow Connector 37"/>
          <p:cNvCxnSpPr/>
          <p:nvPr/>
        </p:nvCxnSpPr>
        <p:spPr>
          <a:xfrm>
            <a:off x="5353665" y="4390102"/>
            <a:ext cx="0" cy="216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353665" y="4879570"/>
            <a:ext cx="0" cy="216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81982" y="4453386"/>
            <a:ext cx="343364" cy="369332"/>
          </a:xfrm>
          <a:prstGeom prst="rect">
            <a:avLst/>
          </a:prstGeom>
          <a:noFill/>
        </p:spPr>
        <p:txBody>
          <a:bodyPr wrap="none" rtlCol="0">
            <a:spAutoFit/>
          </a:bodyPr>
          <a:lstStyle/>
          <a:p>
            <a:r>
              <a:rPr lang="en-US" dirty="0" smtClean="0"/>
              <a:t>…</a:t>
            </a:r>
            <a:endParaRPr lang="en-US" dirty="0"/>
          </a:p>
        </p:txBody>
      </p:sp>
      <p:sp>
        <p:nvSpPr>
          <p:cNvPr id="41" name="TextBox 40"/>
          <p:cNvSpPr txBox="1"/>
          <p:nvPr/>
        </p:nvSpPr>
        <p:spPr>
          <a:xfrm>
            <a:off x="7305366" y="3881009"/>
            <a:ext cx="4817807" cy="369332"/>
          </a:xfrm>
          <a:prstGeom prst="rect">
            <a:avLst/>
          </a:prstGeom>
          <a:noFill/>
        </p:spPr>
        <p:txBody>
          <a:bodyPr wrap="square" rtlCol="0">
            <a:spAutoFit/>
          </a:bodyPr>
          <a:lstStyle/>
          <a:p>
            <a:r>
              <a:rPr lang="en-US" dirty="0" smtClean="0"/>
              <a:t>The two players simultaneously </a:t>
            </a:r>
            <a:r>
              <a:rPr lang="en-US" dirty="0" smtClean="0">
                <a:solidFill>
                  <a:srgbClr val="C00000"/>
                </a:solidFill>
              </a:rPr>
              <a:t>MOVE</a:t>
            </a:r>
            <a:endParaRPr lang="en-US" dirty="0">
              <a:solidFill>
                <a:srgbClr val="C00000"/>
              </a:solidFill>
            </a:endParaRPr>
          </a:p>
        </p:txBody>
      </p:sp>
      <p:sp>
        <p:nvSpPr>
          <p:cNvPr id="42" name="TextBox 41"/>
          <p:cNvSpPr txBox="1"/>
          <p:nvPr/>
        </p:nvSpPr>
        <p:spPr>
          <a:xfrm>
            <a:off x="7305366" y="5216292"/>
            <a:ext cx="4817807" cy="369332"/>
          </a:xfrm>
          <a:prstGeom prst="rect">
            <a:avLst/>
          </a:prstGeom>
          <a:noFill/>
        </p:spPr>
        <p:txBody>
          <a:bodyPr wrap="square" rtlCol="0">
            <a:spAutoFit/>
          </a:bodyPr>
          <a:lstStyle/>
          <a:p>
            <a:r>
              <a:rPr lang="en-US" dirty="0" smtClean="0"/>
              <a:t>The two players simultaneously </a:t>
            </a:r>
            <a:r>
              <a:rPr lang="en-US" dirty="0" smtClean="0">
                <a:solidFill>
                  <a:srgbClr val="C00000"/>
                </a:solidFill>
              </a:rPr>
              <a:t>MOVE</a:t>
            </a:r>
            <a:endParaRPr lang="en-US" dirty="0">
              <a:solidFill>
                <a:srgbClr val="C00000"/>
              </a:solidFill>
            </a:endParaRPr>
          </a:p>
        </p:txBody>
      </p:sp>
      <p:sp>
        <p:nvSpPr>
          <p:cNvPr id="43" name="TextBox 42"/>
          <p:cNvSpPr txBox="1"/>
          <p:nvPr/>
        </p:nvSpPr>
        <p:spPr>
          <a:xfrm>
            <a:off x="1042219" y="5936989"/>
            <a:ext cx="3336106" cy="923330"/>
          </a:xfrm>
          <a:prstGeom prst="rect">
            <a:avLst/>
          </a:prstGeom>
          <a:noFill/>
        </p:spPr>
        <p:txBody>
          <a:bodyPr wrap="none" rtlCol="0">
            <a:spAutoFit/>
          </a:bodyPr>
          <a:lstStyle/>
          <a:p>
            <a:r>
              <a:rPr lang="en-US" dirty="0" smtClean="0"/>
              <a:t>The player with the most cells on </a:t>
            </a:r>
          </a:p>
          <a:p>
            <a:r>
              <a:rPr lang="en-US" dirty="0" smtClean="0"/>
              <a:t>matching state in Final Frame </a:t>
            </a:r>
          </a:p>
          <a:p>
            <a:r>
              <a:rPr lang="en-US" dirty="0" smtClean="0"/>
              <a:t>wins the game.</a:t>
            </a:r>
            <a:endParaRPr lang="en-US" dirty="0"/>
          </a:p>
        </p:txBody>
      </p:sp>
      <p:sp>
        <p:nvSpPr>
          <p:cNvPr id="3" name="TextBox 2"/>
          <p:cNvSpPr txBox="1"/>
          <p:nvPr/>
        </p:nvSpPr>
        <p:spPr>
          <a:xfrm>
            <a:off x="384918" y="2554248"/>
            <a:ext cx="3528658" cy="923330"/>
          </a:xfrm>
          <a:prstGeom prst="rect">
            <a:avLst/>
          </a:prstGeom>
          <a:noFill/>
        </p:spPr>
        <p:txBody>
          <a:bodyPr wrap="none" rtlCol="0">
            <a:spAutoFit/>
          </a:bodyPr>
          <a:lstStyle/>
          <a:p>
            <a:r>
              <a:rPr lang="en-US" dirty="0" smtClean="0"/>
              <a:t>A </a:t>
            </a:r>
            <a:r>
              <a:rPr lang="en-US" dirty="0" smtClean="0">
                <a:solidFill>
                  <a:srgbClr val="C00000"/>
                </a:solidFill>
              </a:rPr>
              <a:t>MOVE</a:t>
            </a:r>
            <a:r>
              <a:rPr lang="en-US" dirty="0" smtClean="0"/>
              <a:t> is defined as one of:</a:t>
            </a:r>
          </a:p>
          <a:p>
            <a:pPr marL="342900" indent="-342900">
              <a:buAutoNum type="arabicPeriod"/>
            </a:pPr>
            <a:r>
              <a:rPr lang="en-US" dirty="0" smtClean="0"/>
              <a:t>flipping the state of any one cell</a:t>
            </a:r>
          </a:p>
          <a:p>
            <a:pPr marL="342900" indent="-342900">
              <a:buAutoNum type="arabicPeriod"/>
            </a:pPr>
            <a:r>
              <a:rPr lang="en-US" dirty="0" smtClean="0"/>
              <a:t>doing nothing</a:t>
            </a:r>
            <a:endParaRPr lang="en-US" dirty="0"/>
          </a:p>
        </p:txBody>
      </p:sp>
    </p:spTree>
    <p:extLst>
      <p:ext uri="{BB962C8B-B14F-4D97-AF65-F5344CB8AC3E}">
        <p14:creationId xmlns:p14="http://schemas.microsoft.com/office/powerpoint/2010/main" val="4025502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F2465E591F9C43838630C07C85F006" ma:contentTypeVersion="0" ma:contentTypeDescription="Create a new document." ma:contentTypeScope="" ma:versionID="a85b2e6aa1b5279cb27cdeae37d7934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3AE8C8-4F20-49A7-A6D4-9EAFB528E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ECACFE0-E951-4C14-A036-A25188396DBC}">
  <ds:schemaRefs>
    <ds:schemaRef ds:uri="http://schemas.microsoft.com/sharepoint/v3/contenttype/forms"/>
  </ds:schemaRefs>
</ds:datastoreItem>
</file>

<file path=customXml/itemProps3.xml><?xml version="1.0" encoding="utf-8"?>
<ds:datastoreItem xmlns:ds="http://schemas.openxmlformats.org/officeDocument/2006/customXml" ds:itemID="{5C478B2F-EAE0-4F8D-BBEF-4EC7F2E9795B}">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1527</TotalTime>
  <Words>5792</Words>
  <Application>Microsoft Office PowerPoint</Application>
  <PresentationFormat>Widescreen</PresentationFormat>
  <Paragraphs>896</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ICF-PDS Programming Contest 2016 Puzzle Rules</vt:lpstr>
      <vt:lpstr>Corrections</vt:lpstr>
      <vt:lpstr>XsAndOs</vt:lpstr>
      <vt:lpstr>The Board</vt:lpstr>
      <vt:lpstr>PowerPoint Presentation</vt:lpstr>
      <vt:lpstr>Frame Progression</vt:lpstr>
      <vt:lpstr>The Cell Automaton</vt:lpstr>
      <vt:lpstr>The Predicate</vt:lpstr>
      <vt:lpstr>How The Game is Played</vt:lpstr>
      <vt:lpstr>Details</vt:lpstr>
      <vt:lpstr>Starting Frames</vt:lpstr>
      <vt:lpstr>Development Testcases</vt:lpstr>
      <vt:lpstr>PowerPoint Presentation</vt:lpstr>
      <vt:lpstr>Testcases D_Rand1 and D_Rand2</vt:lpstr>
      <vt:lpstr>Testcase D_Blob</vt:lpstr>
      <vt:lpstr>Your Program</vt:lpstr>
      <vt:lpstr>Software Development Kit</vt:lpstr>
      <vt:lpstr>Time To Think</vt:lpstr>
      <vt:lpstr>Overview of Communication</vt:lpstr>
      <vt:lpstr>Overview of Communication</vt:lpstr>
      <vt:lpstr>How the Contest Will Be Run</vt:lpstr>
      <vt:lpstr>Register Your Team Now</vt:lpstr>
      <vt:lpstr>Discussion Board</vt:lpstr>
      <vt:lpstr>How and When to Submit Your Program</vt:lpstr>
      <vt:lpstr>Post-Mortem</vt:lpstr>
      <vt:lpstr>Corrections</vt:lpstr>
      <vt:lpstr>Important Dates (all times in Pacific Time)</vt:lpstr>
      <vt:lpstr>Multithreading</vt:lpstr>
      <vt:lpstr>Game Background and Origins</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ICF-PDS Programming Contest 2016 Puzzle Rules</dc:title>
  <dc:creator>Suto, Gyuszi</dc:creator>
  <cp:lastModifiedBy>Suto, Gyuszi</cp:lastModifiedBy>
  <cp:revision>109</cp:revision>
  <dcterms:created xsi:type="dcterms:W3CDTF">2016-10-24T23:58:52Z</dcterms:created>
  <dcterms:modified xsi:type="dcterms:W3CDTF">2016-10-28T21:14:03Z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0x010100DEF2465E591F9C43838630C07C85F006</vt:lpwstr>
  </property>
</Properties>
</file>