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8.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9.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10.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1.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1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6.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7.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1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1.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 id="2147483672" r:id="rId6"/>
    <p:sldMasterId id="2147483679" r:id="rId7"/>
    <p:sldMasterId id="2147483686" r:id="rId8"/>
    <p:sldMasterId id="2147483689" r:id="rId9"/>
    <p:sldMasterId id="2147483698" r:id="rId10"/>
    <p:sldMasterId id="2147483705" r:id="rId11"/>
    <p:sldMasterId id="2147483712" r:id="rId12"/>
    <p:sldMasterId id="2147483715" r:id="rId13"/>
    <p:sldMasterId id="2147483724" r:id="rId14"/>
    <p:sldMasterId id="2147483731" r:id="rId15"/>
    <p:sldMasterId id="2147483738" r:id="rId16"/>
    <p:sldMasterId id="2147483747" r:id="rId17"/>
    <p:sldMasterId id="2147483750" r:id="rId18"/>
    <p:sldMasterId id="2147483759" r:id="rId19"/>
    <p:sldMasterId id="2147483766" r:id="rId20"/>
    <p:sldMasterId id="2147483773" r:id="rId21"/>
    <p:sldMasterId id="2147483782" r:id="rId22"/>
    <p:sldMasterId id="2147483785" r:id="rId23"/>
    <p:sldMasterId id="2147483794" r:id="rId24"/>
    <p:sldMasterId id="2147483801" r:id="rId25"/>
  </p:sldMasterIdLst>
  <p:notesMasterIdLst>
    <p:notesMasterId r:id="rId47"/>
  </p:notesMasterIdLst>
  <p:sldIdLst>
    <p:sldId id="256" r:id="rId26"/>
    <p:sldId id="258" r:id="rId27"/>
    <p:sldId id="259" r:id="rId28"/>
    <p:sldId id="266" r:id="rId29"/>
    <p:sldId id="272" r:id="rId30"/>
    <p:sldId id="267" r:id="rId31"/>
    <p:sldId id="268" r:id="rId32"/>
    <p:sldId id="269" r:id="rId33"/>
    <p:sldId id="270" r:id="rId34"/>
    <p:sldId id="265" r:id="rId35"/>
    <p:sldId id="273" r:id="rId36"/>
    <p:sldId id="260" r:id="rId37"/>
    <p:sldId id="261" r:id="rId38"/>
    <p:sldId id="262" r:id="rId39"/>
    <p:sldId id="263" r:id="rId40"/>
    <p:sldId id="274" r:id="rId41"/>
    <p:sldId id="264" r:id="rId42"/>
    <p:sldId id="275" r:id="rId43"/>
    <p:sldId id="271" r:id="rId44"/>
    <p:sldId id="257" r:id="rId45"/>
    <p:sldId id="27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35" autoAdjust="0"/>
  </p:normalViewPr>
  <p:slideViewPr>
    <p:cSldViewPr>
      <p:cViewPr varScale="1">
        <p:scale>
          <a:sx n="50" d="100"/>
          <a:sy n="50" d="100"/>
        </p:scale>
        <p:origin x="127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1.xml"/><Relationship Id="rId39"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Master" Target="slideMasters/slideMaster18.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4.xml"/><Relationship Id="rId41"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6.xml"/><Relationship Id="rId44"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41FDF-0E66-481D-B6BC-B56C21F5A68E}" type="datetimeFigureOut">
              <a:rPr lang="en-US" smtClean="0"/>
              <a:t>7/17/2013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94AC6-7B8D-406E-95BB-46C335F510E5}" type="slidenum">
              <a:rPr lang="en-US" smtClean="0"/>
              <a:t>‹#›</a:t>
            </a:fld>
            <a:endParaRPr lang="en-US"/>
          </a:p>
        </p:txBody>
      </p:sp>
    </p:spTree>
    <p:extLst>
      <p:ext uri="{BB962C8B-B14F-4D97-AF65-F5344CB8AC3E}">
        <p14:creationId xmlns:p14="http://schemas.microsoft.com/office/powerpoint/2010/main" val="282626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1</a:t>
            </a:fld>
            <a:endParaRPr lang="en-US"/>
          </a:p>
        </p:txBody>
      </p:sp>
    </p:spTree>
    <p:extLst>
      <p:ext uri="{BB962C8B-B14F-4D97-AF65-F5344CB8AC3E}">
        <p14:creationId xmlns:p14="http://schemas.microsoft.com/office/powerpoint/2010/main" val="264609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Fast cadence</a:t>
            </a:r>
            <a:r>
              <a:rPr lang="en-US" baseline="0" dirty="0" smtClean="0"/>
              <a:t> for windows -&gt; Windows 8.1 is only 8 months after last year’s build and incorporates a lot of changes.  Same deal for Visual Studio, Bing, C#, C++, etc.</a:t>
            </a:r>
          </a:p>
          <a:p>
            <a:pPr marL="171450" indent="-171450">
              <a:buFontTx/>
              <a:buChar char="-"/>
            </a:pPr>
            <a:r>
              <a:rPr lang="en-US" baseline="0" dirty="0" smtClean="0"/>
              <a:t>Microsoft incorporating feedback via adoption of </a:t>
            </a:r>
            <a:r>
              <a:rPr lang="en-US" baseline="0" dirty="0" err="1" smtClean="0"/>
              <a:t>Nuget</a:t>
            </a:r>
            <a:r>
              <a:rPr lang="en-US" baseline="0" dirty="0" smtClean="0"/>
              <a:t>, increasing open source presence, etc.  Also a lot more visibility into what’s in the pipeline.</a:t>
            </a:r>
          </a:p>
          <a:p>
            <a:pPr marL="171450" indent="-171450">
              <a:buFontTx/>
              <a:buChar char="-"/>
            </a:pPr>
            <a:r>
              <a:rPr lang="en-US" baseline="0" dirty="0" smtClean="0"/>
              <a:t>Performance improvements across the board through increased co-operation between windows team and DX team for things like better text rendering etc.</a:t>
            </a:r>
          </a:p>
          <a:p>
            <a:pPr marL="171450" indent="-171450">
              <a:buFontTx/>
              <a:buChar char="-"/>
            </a:pPr>
            <a:r>
              <a:rPr lang="en-US" baseline="0" dirty="0" smtClean="0"/>
              <a:t>New form factors like small tablet</a:t>
            </a:r>
          </a:p>
          <a:p>
            <a:pPr marL="171450" indent="-171450">
              <a:buFontTx/>
              <a:buChar char="-"/>
            </a:pPr>
            <a:r>
              <a:rPr lang="en-US" baseline="0" dirty="0" smtClean="0"/>
              <a:t>Touch – not giving up on Windows 8 modern UI, just making the desktop and modern experience work together better</a:t>
            </a:r>
          </a:p>
          <a:p>
            <a:pPr marL="171450" indent="-171450">
              <a:buFontTx/>
              <a:buChar char="-"/>
            </a:pPr>
            <a:r>
              <a:rPr lang="en-US" baseline="0" dirty="0" smtClean="0"/>
              <a:t>Senses – better support for peripherals like 3d printers, wireless displays via </a:t>
            </a:r>
            <a:r>
              <a:rPr lang="en-US" baseline="0" dirty="0" err="1" smtClean="0"/>
              <a:t>WifiDirect</a:t>
            </a:r>
            <a:r>
              <a:rPr lang="en-US" baseline="0" dirty="0" smtClean="0"/>
              <a:t>, ability to code against custom devices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3</a:t>
            </a:fld>
            <a:endParaRPr lang="en-US"/>
          </a:p>
        </p:txBody>
      </p:sp>
    </p:spTree>
    <p:extLst>
      <p:ext uri="{BB962C8B-B14F-4D97-AF65-F5344CB8AC3E}">
        <p14:creationId xmlns:p14="http://schemas.microsoft.com/office/powerpoint/2010/main" val="414501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 Cache</a:t>
            </a:r>
            <a:r>
              <a:rPr lang="en-US" baseline="0" dirty="0" smtClean="0"/>
              <a:t> </a:t>
            </a:r>
            <a:r>
              <a:rPr lang="en-US" dirty="0" smtClean="0"/>
              <a:t>– Same cache</a:t>
            </a:r>
            <a:r>
              <a:rPr lang="en-US" baseline="0" dirty="0" smtClean="0"/>
              <a:t> between all apps, IE, etc., same sort of APIs as old windows one</a:t>
            </a:r>
          </a:p>
          <a:p>
            <a:r>
              <a:rPr lang="en-US" baseline="0" dirty="0" smtClean="0"/>
              <a:t>Projection – useful for POS apps – customer facing display and a employee facing display</a:t>
            </a:r>
          </a:p>
          <a:p>
            <a:r>
              <a:rPr lang="en-US" baseline="0" dirty="0" smtClean="0"/>
              <a:t>Contacts – ability to allow a user to easily interact with any given contact, helps cross-app scenarios and is more like Windows Phone model.</a:t>
            </a:r>
          </a:p>
          <a:p>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4</a:t>
            </a:fld>
            <a:endParaRPr lang="en-US"/>
          </a:p>
        </p:txBody>
      </p:sp>
    </p:spTree>
    <p:extLst>
      <p:ext uri="{BB962C8B-B14F-4D97-AF65-F5344CB8AC3E}">
        <p14:creationId xmlns:p14="http://schemas.microsoft.com/office/powerpoint/2010/main" val="55080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 Cache</a:t>
            </a:r>
            <a:r>
              <a:rPr lang="en-US" baseline="0" dirty="0" smtClean="0"/>
              <a:t> </a:t>
            </a:r>
            <a:r>
              <a:rPr lang="en-US" dirty="0" smtClean="0"/>
              <a:t>– Same cache</a:t>
            </a:r>
            <a:r>
              <a:rPr lang="en-US" baseline="0" dirty="0" smtClean="0"/>
              <a:t> between all apps, IE, etc., same sort of APIs as old windows one</a:t>
            </a:r>
          </a:p>
          <a:p>
            <a:r>
              <a:rPr lang="en-US" baseline="0" dirty="0" smtClean="0"/>
              <a:t>Projection – useful for POS apps – customer facing display and a employee facing display</a:t>
            </a:r>
          </a:p>
          <a:p>
            <a:r>
              <a:rPr lang="en-US" baseline="0" dirty="0" smtClean="0"/>
              <a:t>Contacts – ability to allow a user to easily interact with any given contact, helps cross-app scenarios and is more like Windows Phone model.</a:t>
            </a:r>
          </a:p>
          <a:p>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5</a:t>
            </a:fld>
            <a:endParaRPr lang="en-US"/>
          </a:p>
        </p:txBody>
      </p:sp>
    </p:spTree>
    <p:extLst>
      <p:ext uri="{BB962C8B-B14F-4D97-AF65-F5344CB8AC3E}">
        <p14:creationId xmlns:p14="http://schemas.microsoft.com/office/powerpoint/2010/main" val="55080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Datepicker</a:t>
            </a:r>
            <a:r>
              <a:rPr lang="en-US" dirty="0" smtClean="0"/>
              <a:t> – full support</a:t>
            </a:r>
            <a:r>
              <a:rPr lang="en-US" baseline="0" dirty="0" smtClean="0"/>
              <a:t> for all locations, time rules, etc.</a:t>
            </a:r>
          </a:p>
          <a:p>
            <a:pPr marL="171450" indent="-171450">
              <a:buFontTx/>
              <a:buChar char="-"/>
            </a:pPr>
            <a:r>
              <a:rPr lang="en-US" baseline="0" dirty="0" err="1" smtClean="0"/>
              <a:t>Flyout</a:t>
            </a:r>
            <a:r>
              <a:rPr lang="en-US" baseline="0" dirty="0" smtClean="0"/>
              <a:t> – better support for window boundaries, placement, etc.</a:t>
            </a:r>
          </a:p>
          <a:p>
            <a:pPr marL="171450" indent="-171450">
              <a:buFontTx/>
              <a:buChar char="-"/>
            </a:pPr>
            <a:r>
              <a:rPr lang="en-US" baseline="0" dirty="0" smtClean="0"/>
              <a:t>Command Bar – app bar but with slots for primary, secondary buttons – is able to eloquently scale down so that it shows icons with text, then just icons, then just primary icons as the size decreases.</a:t>
            </a:r>
          </a:p>
          <a:p>
            <a:pPr marL="171450" indent="-171450">
              <a:buFontTx/>
              <a:buChar char="-"/>
            </a:pPr>
            <a:r>
              <a:rPr lang="en-US" baseline="0" dirty="0" smtClean="0"/>
              <a:t>Media Player – an OOTB media player control with standard player controls – not designed to be customized but deals with sizing etc.</a:t>
            </a:r>
          </a:p>
          <a:p>
            <a:pPr marL="171450" indent="-171450">
              <a:buFontTx/>
              <a:buChar char="-"/>
            </a:pPr>
            <a:r>
              <a:rPr lang="en-US" baseline="0" dirty="0" smtClean="0"/>
              <a:t>DX </a:t>
            </a:r>
            <a:r>
              <a:rPr lang="en-US" baseline="0" dirty="0" err="1" smtClean="0"/>
              <a:t>Swapchain</a:t>
            </a:r>
            <a:r>
              <a:rPr lang="en-US" baseline="0" dirty="0" smtClean="0"/>
              <a:t> – ability to host </a:t>
            </a:r>
            <a:r>
              <a:rPr lang="en-US" baseline="0" dirty="0" err="1" smtClean="0"/>
              <a:t>directX</a:t>
            </a:r>
            <a:r>
              <a:rPr lang="en-US" baseline="0" dirty="0" smtClean="0"/>
              <a:t> content anywhere within your visual tree (used in big name apps like Maps, </a:t>
            </a:r>
            <a:r>
              <a:rPr lang="en-US" baseline="0" dirty="0" err="1" smtClean="0"/>
              <a:t>Freshpaint</a:t>
            </a:r>
            <a:r>
              <a:rPr lang="en-US" baseline="0" dirty="0" smtClean="0"/>
              <a:t>, OneNote, etc.)</a:t>
            </a:r>
          </a:p>
          <a:p>
            <a:pPr marL="171450" indent="-171450">
              <a:buFontTx/>
              <a:buChar char="-"/>
            </a:pPr>
            <a:r>
              <a:rPr lang="en-US" baseline="0" dirty="0" err="1" smtClean="0"/>
              <a:t>Webview</a:t>
            </a:r>
            <a:endParaRPr lang="en-US" baseline="0" dirty="0" smtClean="0"/>
          </a:p>
          <a:p>
            <a:pPr marL="628650" lvl="1" indent="-171450">
              <a:buFontTx/>
              <a:buChar char="-"/>
            </a:pPr>
            <a:r>
              <a:rPr lang="en-US" baseline="0" dirty="0" smtClean="0"/>
              <a:t>now possible to host this anywhere in your visual tree without worrying about Airspace issues</a:t>
            </a:r>
          </a:p>
          <a:p>
            <a:pPr marL="628650" lvl="1" indent="-171450">
              <a:buFontTx/>
              <a:buChar char="-"/>
            </a:pPr>
            <a:r>
              <a:rPr lang="en-US" dirty="0" smtClean="0"/>
              <a:t>Can easily</a:t>
            </a:r>
            <a:r>
              <a:rPr lang="en-US" baseline="0" dirty="0" smtClean="0"/>
              <a:t> host local files</a:t>
            </a:r>
          </a:p>
          <a:p>
            <a:pPr marL="628650" lvl="1" indent="-171450">
              <a:buFontTx/>
              <a:buChar char="-"/>
            </a:pPr>
            <a:r>
              <a:rPr lang="en-US" baseline="0" dirty="0" smtClean="0"/>
              <a:t>Exposes </a:t>
            </a:r>
            <a:r>
              <a:rPr lang="en-US" baseline="0" dirty="0" err="1" smtClean="0"/>
              <a:t>nav</a:t>
            </a:r>
            <a:r>
              <a:rPr lang="en-US" baseline="0" dirty="0" smtClean="0"/>
              <a:t> events (started, completed, error) so that you can use it more effectively</a:t>
            </a:r>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6</a:t>
            </a:fld>
            <a:endParaRPr lang="en-US"/>
          </a:p>
        </p:txBody>
      </p:sp>
    </p:spTree>
    <p:extLst>
      <p:ext uri="{BB962C8B-B14F-4D97-AF65-F5344CB8AC3E}">
        <p14:creationId xmlns:p14="http://schemas.microsoft.com/office/powerpoint/2010/main" val="368771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Deferred loading </a:t>
            </a:r>
          </a:p>
          <a:p>
            <a:pPr marL="628650" lvl="1" indent="-171450">
              <a:buFontTx/>
              <a:buChar char="-"/>
            </a:pPr>
            <a:r>
              <a:rPr lang="en-US" dirty="0" smtClean="0"/>
              <a:t>all</a:t>
            </a:r>
            <a:r>
              <a:rPr lang="en-US" baseline="0" dirty="0" smtClean="0"/>
              <a:t> static resources are deferred for smaller memory footprint and faster loading.  This prevents all themes from being loaded into memory like they are in Win8.0</a:t>
            </a:r>
          </a:p>
          <a:p>
            <a:pPr marL="171450" lvl="0" indent="-171450">
              <a:buFontTx/>
              <a:buChar char="-"/>
            </a:pPr>
            <a:r>
              <a:rPr lang="en-US" baseline="0" dirty="0" smtClean="0"/>
              <a:t>Simplified OOTB</a:t>
            </a:r>
          </a:p>
          <a:p>
            <a:pPr marL="628650" lvl="1" indent="-171450">
              <a:buFontTx/>
              <a:buChar char="-"/>
            </a:pPr>
            <a:r>
              <a:rPr lang="en-US" baseline="0" dirty="0" smtClean="0"/>
              <a:t>95%+ of people weren’t using all of the features in rich controls like the </a:t>
            </a:r>
            <a:r>
              <a:rPr lang="en-US" baseline="0" dirty="0" err="1" smtClean="0"/>
              <a:t>gridview</a:t>
            </a:r>
            <a:r>
              <a:rPr lang="en-US" baseline="0" dirty="0" smtClean="0"/>
              <a:t>, so now you have to opt in for some of the selection etc. which reduces the depth of the visual tree for each element from 5+ levels down to 1 or 2.</a:t>
            </a:r>
          </a:p>
          <a:p>
            <a:pPr marL="171450" lvl="0" indent="-171450">
              <a:buFontTx/>
              <a:buChar char="-"/>
            </a:pPr>
            <a:r>
              <a:rPr lang="en-US" baseline="0" dirty="0" smtClean="0"/>
              <a:t>Binary </a:t>
            </a:r>
            <a:r>
              <a:rPr lang="en-US" baseline="0" dirty="0" err="1" smtClean="0"/>
              <a:t>Xaml</a:t>
            </a:r>
            <a:endParaRPr lang="en-US" baseline="0" dirty="0" smtClean="0"/>
          </a:p>
          <a:p>
            <a:pPr marL="628650" lvl="1" indent="-171450">
              <a:buFontTx/>
              <a:buChar char="-"/>
            </a:pPr>
            <a:r>
              <a:rPr lang="en-US" baseline="0" dirty="0" smtClean="0"/>
              <a:t>Compiling provides 25%+ better loading performance</a:t>
            </a:r>
          </a:p>
          <a:p>
            <a:pPr marL="628650" lvl="1" indent="-171450">
              <a:buFontTx/>
              <a:buChar char="-"/>
            </a:pPr>
            <a:r>
              <a:rPr lang="en-US" baseline="0" dirty="0" smtClean="0"/>
              <a:t>Similar to old WPF </a:t>
            </a:r>
            <a:r>
              <a:rPr lang="en-US" baseline="0" dirty="0" err="1" smtClean="0"/>
              <a:t>Xaml</a:t>
            </a:r>
            <a:r>
              <a:rPr lang="en-US" baseline="0" dirty="0" smtClean="0"/>
              <a:t> binaries</a:t>
            </a:r>
          </a:p>
          <a:p>
            <a:pPr marL="171450" lvl="0" indent="-171450">
              <a:buFontTx/>
              <a:buChar char="-"/>
            </a:pPr>
            <a:r>
              <a:rPr lang="en-US" baseline="0" dirty="0" smtClean="0"/>
              <a:t>Binding improvements</a:t>
            </a:r>
          </a:p>
          <a:p>
            <a:pPr marL="628650" lvl="1" indent="-171450">
              <a:buFontTx/>
              <a:buChar char="-"/>
            </a:pPr>
            <a:r>
              <a:rPr lang="en-US" baseline="0" dirty="0" smtClean="0"/>
              <a:t>40% better performance with no code changes</a:t>
            </a:r>
          </a:p>
          <a:p>
            <a:pPr marL="171450" lvl="0" indent="-171450">
              <a:buFontTx/>
              <a:buChar char="-"/>
            </a:pPr>
            <a:r>
              <a:rPr lang="en-US" baseline="0" dirty="0" smtClean="0"/>
              <a:t>Text</a:t>
            </a:r>
          </a:p>
          <a:p>
            <a:pPr marL="628650" lvl="1" indent="-171450">
              <a:buFontTx/>
              <a:buChar char="-"/>
            </a:pPr>
            <a:r>
              <a:rPr lang="en-US" baseline="0" dirty="0" smtClean="0"/>
              <a:t>3x better text rendering performance</a:t>
            </a:r>
          </a:p>
          <a:p>
            <a:pPr marL="628650" lvl="1" indent="-171450">
              <a:buFontTx/>
              <a:buChar char="-"/>
            </a:pPr>
            <a:r>
              <a:rPr lang="en-US" baseline="0" dirty="0" smtClean="0"/>
              <a:t>Support for </a:t>
            </a:r>
            <a:r>
              <a:rPr lang="en-US" baseline="0" dirty="0" err="1" smtClean="0"/>
              <a:t>coloured</a:t>
            </a:r>
            <a:r>
              <a:rPr lang="en-US" baseline="0" dirty="0" smtClean="0"/>
              <a:t> fonts – first font will be Segoe Emoji</a:t>
            </a:r>
          </a:p>
          <a:p>
            <a:pPr marL="628650" lvl="1" indent="-171450">
              <a:buFontTx/>
              <a:buChar char="-"/>
            </a:pPr>
            <a:r>
              <a:rPr lang="en-US" baseline="0" dirty="0" smtClean="0"/>
              <a:t>Office team looking into turning ribbon icons into </a:t>
            </a:r>
            <a:r>
              <a:rPr lang="en-US" baseline="0" dirty="0" err="1" smtClean="0"/>
              <a:t>coloured</a:t>
            </a:r>
            <a:r>
              <a:rPr lang="en-US" baseline="0" dirty="0" smtClean="0"/>
              <a:t> fonts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7</a:t>
            </a:fld>
            <a:endParaRPr lang="en-US"/>
          </a:p>
        </p:txBody>
      </p:sp>
    </p:spTree>
    <p:extLst>
      <p:ext uri="{BB962C8B-B14F-4D97-AF65-F5344CB8AC3E}">
        <p14:creationId xmlns:p14="http://schemas.microsoft.com/office/powerpoint/2010/main" val="53412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Async</a:t>
            </a:r>
            <a:endParaRPr lang="en-US" baseline="0" dirty="0" smtClean="0"/>
          </a:p>
          <a:p>
            <a:pPr marL="628650" lvl="1" indent="-171450">
              <a:buFontTx/>
              <a:buChar char="-"/>
            </a:pPr>
            <a:r>
              <a:rPr lang="en-US" baseline="0" dirty="0" smtClean="0"/>
              <a:t>Full call stack for </a:t>
            </a:r>
            <a:r>
              <a:rPr lang="en-US" baseline="0" dirty="0" err="1" smtClean="0"/>
              <a:t>web,desktop</a:t>
            </a:r>
            <a:r>
              <a:rPr lang="en-US" baseline="0" dirty="0" smtClean="0"/>
              <a:t>, modern apps</a:t>
            </a:r>
          </a:p>
          <a:p>
            <a:pPr marL="628650" lvl="1" indent="-171450">
              <a:buFontTx/>
              <a:buChar char="-"/>
            </a:pPr>
            <a:r>
              <a:rPr lang="en-US" baseline="0" dirty="0" smtClean="0"/>
              <a:t>Task list to see all running tasks irrespective of source</a:t>
            </a:r>
          </a:p>
          <a:p>
            <a:pPr marL="171450" lvl="0" indent="-171450">
              <a:buFontTx/>
              <a:buChar char="-"/>
            </a:pPr>
            <a:r>
              <a:rPr lang="en-US" baseline="0" dirty="0" smtClean="0"/>
              <a:t>Errors</a:t>
            </a:r>
          </a:p>
          <a:p>
            <a:pPr marL="628650" lvl="1" indent="-171450">
              <a:buFontTx/>
              <a:buChar char="-"/>
            </a:pPr>
            <a:r>
              <a:rPr lang="en-US" baseline="0" dirty="0" smtClean="0"/>
              <a:t>C++ errors from the OS are now captured in the </a:t>
            </a:r>
            <a:r>
              <a:rPr lang="en-US" baseline="0" dirty="0" err="1" smtClean="0"/>
              <a:t>System.Exception</a:t>
            </a:r>
            <a:endParaRPr lang="en-US" baseline="0" dirty="0" smtClean="0"/>
          </a:p>
          <a:p>
            <a:pPr marL="171450" lvl="0" indent="-171450">
              <a:buFontTx/>
              <a:buChar char="-"/>
            </a:pPr>
            <a:r>
              <a:rPr lang="en-US" dirty="0" smtClean="0"/>
              <a:t>EF</a:t>
            </a:r>
          </a:p>
          <a:p>
            <a:pPr marL="628650" lvl="1" indent="-171450">
              <a:buFontTx/>
              <a:buChar char="-"/>
            </a:pPr>
            <a:r>
              <a:rPr lang="en-US" dirty="0" smtClean="0"/>
              <a:t>Deals with retry logic,</a:t>
            </a:r>
            <a:r>
              <a:rPr lang="en-US" baseline="0" dirty="0" smtClean="0"/>
              <a:t> dropped connections, etc.</a:t>
            </a:r>
          </a:p>
          <a:p>
            <a:pPr marL="171450" lvl="0" indent="-171450">
              <a:buFontTx/>
              <a:buChar char="-"/>
            </a:pPr>
            <a:r>
              <a:rPr lang="en-US" baseline="0" dirty="0" smtClean="0"/>
              <a:t>LOH</a:t>
            </a:r>
          </a:p>
          <a:p>
            <a:pPr marL="628650" lvl="1" indent="-171450">
              <a:buFontTx/>
              <a:buChar char="-"/>
            </a:pPr>
            <a:r>
              <a:rPr lang="en-US" baseline="0" dirty="0" smtClean="0"/>
              <a:t>New setting to compact LOH</a:t>
            </a:r>
          </a:p>
          <a:p>
            <a:pPr marL="628650" lvl="1" indent="-171450">
              <a:buFontTx/>
              <a:buChar char="-"/>
            </a:pPr>
            <a:r>
              <a:rPr lang="en-US" baseline="0" dirty="0" smtClean="0"/>
              <a:t>With great power comes great responsibility – quite slow</a:t>
            </a:r>
          </a:p>
          <a:p>
            <a:pPr marL="171450" lvl="0" indent="-171450">
              <a:buFontTx/>
              <a:buChar char="-"/>
            </a:pPr>
            <a:r>
              <a:rPr lang="en-US" baseline="0" dirty="0" err="1" smtClean="0"/>
              <a:t>Nuget</a:t>
            </a:r>
            <a:endParaRPr lang="en-US" baseline="0" dirty="0" smtClean="0"/>
          </a:p>
          <a:p>
            <a:pPr marL="628650" lvl="1" indent="-171450">
              <a:buFontTx/>
              <a:buChar char="-"/>
            </a:pPr>
            <a:r>
              <a:rPr lang="en-US" baseline="0" dirty="0" smtClean="0"/>
              <a:t>Official nugget feed with </a:t>
            </a:r>
            <a:r>
              <a:rPr lang="en-US" baseline="0" dirty="0" err="1" smtClean="0"/>
              <a:t>relased</a:t>
            </a:r>
            <a:r>
              <a:rPr lang="en-US" baseline="0" dirty="0" smtClean="0"/>
              <a:t>, supported </a:t>
            </a:r>
            <a:r>
              <a:rPr lang="en-US" baseline="0" dirty="0" err="1" smtClean="0"/>
              <a:t>packaes</a:t>
            </a:r>
            <a:endParaRPr lang="en-US" baseline="0" dirty="0" smtClean="0"/>
          </a:p>
          <a:p>
            <a:pPr marL="628650" lvl="1" indent="-171450">
              <a:buFontTx/>
              <a:buChar char="-"/>
            </a:pPr>
            <a:r>
              <a:rPr lang="en-US" baseline="0" dirty="0" smtClean="0"/>
              <a:t>Prerelease components too with feedback being collected by the teams implementing it</a:t>
            </a:r>
            <a:endParaRPr lang="en-US" dirty="0" smtClean="0"/>
          </a:p>
        </p:txBody>
      </p:sp>
      <p:sp>
        <p:nvSpPr>
          <p:cNvPr id="4" name="Slide Number Placeholder 3"/>
          <p:cNvSpPr>
            <a:spLocks noGrp="1"/>
          </p:cNvSpPr>
          <p:nvPr>
            <p:ph type="sldNum" sz="quarter" idx="10"/>
          </p:nvPr>
        </p:nvSpPr>
        <p:spPr/>
        <p:txBody>
          <a:bodyPr/>
          <a:lstStyle/>
          <a:p>
            <a:fld id="{D0C94AC6-7B8D-406E-95BB-46C335F510E5}" type="slidenum">
              <a:rPr lang="en-US" smtClean="0"/>
              <a:t>8</a:t>
            </a:fld>
            <a:endParaRPr lang="en-US"/>
          </a:p>
        </p:txBody>
      </p:sp>
    </p:spTree>
    <p:extLst>
      <p:ext uri="{BB962C8B-B14F-4D97-AF65-F5344CB8AC3E}">
        <p14:creationId xmlns:p14="http://schemas.microsoft.com/office/powerpoint/2010/main" val="1787467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New surface as shown in VS device </a:t>
            </a:r>
            <a:r>
              <a:rPr lang="en-US" dirty="0" err="1" smtClean="0"/>
              <a:t>sim</a:t>
            </a:r>
            <a:r>
              <a:rPr lang="en-US" dirty="0" smtClean="0"/>
              <a:t> is higher</a:t>
            </a:r>
            <a:r>
              <a:rPr lang="en-US" baseline="0" dirty="0" smtClean="0"/>
              <a:t> res then retina (275ppi)</a:t>
            </a:r>
          </a:p>
          <a:p>
            <a:pPr marL="171450" indent="-171450">
              <a:buFontTx/>
              <a:buChar char="-"/>
            </a:pPr>
            <a:r>
              <a:rPr lang="en-US" baseline="0" dirty="0" smtClean="0"/>
              <a:t>Multitasking</a:t>
            </a:r>
          </a:p>
          <a:p>
            <a:pPr marL="628650" lvl="1" indent="-171450">
              <a:buFontTx/>
              <a:buChar char="-"/>
            </a:pPr>
            <a:r>
              <a:rPr lang="en-US" baseline="0" dirty="0" smtClean="0"/>
              <a:t>Now possible to dock as many windows as you want</a:t>
            </a:r>
          </a:p>
          <a:p>
            <a:pPr marL="628650" lvl="1" indent="-171450">
              <a:buFontTx/>
              <a:buChar char="-"/>
            </a:pPr>
            <a:r>
              <a:rPr lang="en-US" baseline="0" dirty="0" smtClean="0"/>
              <a:t>Impossible to do some of the programmatic snapping operations now though</a:t>
            </a:r>
          </a:p>
          <a:p>
            <a:pPr marL="171450" lvl="0" indent="-171450">
              <a:buFontTx/>
              <a:buChar char="-"/>
            </a:pPr>
            <a:r>
              <a:rPr lang="en-US" baseline="0" dirty="0" smtClean="0"/>
              <a:t>500 pixel</a:t>
            </a:r>
          </a:p>
          <a:p>
            <a:pPr marL="628650" lvl="1" indent="-171450">
              <a:buFontTx/>
              <a:buChar char="-"/>
            </a:pPr>
            <a:r>
              <a:rPr lang="en-US" baseline="0" dirty="0" smtClean="0"/>
              <a:t>All apps  need to be 100% functional down to 500 pixels wide</a:t>
            </a:r>
          </a:p>
          <a:p>
            <a:pPr marL="628650" lvl="1" indent="-171450">
              <a:buFontTx/>
              <a:buChar char="-"/>
            </a:pPr>
            <a:r>
              <a:rPr lang="en-US" baseline="0" dirty="0" smtClean="0"/>
              <a:t>Orientation, fill etc. in </a:t>
            </a:r>
            <a:r>
              <a:rPr lang="en-US" baseline="0" dirty="0" err="1" smtClean="0"/>
              <a:t>xaml</a:t>
            </a:r>
            <a:r>
              <a:rPr lang="en-US" baseline="0" dirty="0" smtClean="0"/>
              <a:t> are obsolete, now you should base your states on screen ratio like responsive design</a:t>
            </a:r>
          </a:p>
          <a:p>
            <a:pPr marL="171450" lvl="0" indent="-171450">
              <a:buFontTx/>
              <a:buChar char="-"/>
            </a:pPr>
            <a:r>
              <a:rPr lang="en-US" baseline="0" dirty="0" smtClean="0"/>
              <a:t>Snap view</a:t>
            </a:r>
          </a:p>
          <a:p>
            <a:pPr marL="628650" lvl="1" indent="-171450">
              <a:buFontTx/>
              <a:buChar char="-"/>
            </a:pPr>
            <a:r>
              <a:rPr lang="en-US" baseline="0" dirty="0" smtClean="0"/>
              <a:t>No longer a requirement to support snap view to get into the store</a:t>
            </a:r>
          </a:p>
          <a:p>
            <a:pPr marL="628650" lvl="1" indent="-171450">
              <a:buFontTx/>
              <a:buChar char="-"/>
            </a:pPr>
            <a:r>
              <a:rPr lang="en-US" baseline="0" dirty="0" smtClean="0"/>
              <a:t>You can opt into snap view if your app provides value in this mode.</a:t>
            </a:r>
          </a:p>
          <a:p>
            <a:pPr marL="628650" lvl="1" indent="-171450">
              <a:buFontTx/>
              <a:buChar char="-"/>
            </a:pPr>
            <a:r>
              <a:rPr lang="en-US" baseline="0" dirty="0" smtClean="0"/>
              <a:t>Snap view now variable size – 320px up to 500px – letterboxed for now but when  you upgrade, you get to layout the space appropriately</a:t>
            </a:r>
            <a:endParaRPr lang="en-US" dirty="0"/>
          </a:p>
        </p:txBody>
      </p:sp>
      <p:sp>
        <p:nvSpPr>
          <p:cNvPr id="4" name="Slide Number Placeholder 3"/>
          <p:cNvSpPr>
            <a:spLocks noGrp="1"/>
          </p:cNvSpPr>
          <p:nvPr>
            <p:ph type="sldNum" sz="quarter" idx="10"/>
          </p:nvPr>
        </p:nvSpPr>
        <p:spPr/>
        <p:txBody>
          <a:bodyPr/>
          <a:lstStyle/>
          <a:p>
            <a:fld id="{D0C94AC6-7B8D-406E-95BB-46C335F510E5}" type="slidenum">
              <a:rPr lang="en-US" smtClean="0"/>
              <a:t>9</a:t>
            </a:fld>
            <a:endParaRPr lang="en-US"/>
          </a:p>
        </p:txBody>
      </p:sp>
    </p:spTree>
    <p:extLst>
      <p:ext uri="{BB962C8B-B14F-4D97-AF65-F5344CB8AC3E}">
        <p14:creationId xmlns:p14="http://schemas.microsoft.com/office/powerpoint/2010/main" val="60725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a:t>
            </a:r>
            <a:r>
              <a:rPr lang="en-US"/>
              <a:t> meter allows you to gauge the energy usage of your app using Wireless, 3g, 4g, etc. broken down by component (GPU,CPU,Video) Also tools to much more accurately determine Xaml performance and bottlenecks</a:t>
            </a:r>
            <a:endParaRPr lang="en-CA"/>
          </a:p>
        </p:txBody>
      </p:sp>
      <p:sp>
        <p:nvSpPr>
          <p:cNvPr id="4" name="Slide Number Placeholder 3"/>
          <p:cNvSpPr>
            <a:spLocks noGrp="1"/>
          </p:cNvSpPr>
          <p:nvPr>
            <p:ph type="sldNum" sz="quarter" idx="10"/>
          </p:nvPr>
        </p:nvSpPr>
        <p:spPr/>
        <p:txBody>
          <a:bodyPr/>
          <a:lstStyle/>
          <a:p>
            <a:fld id="{D0C94AC6-7B8D-406E-95BB-46C335F510E5}" type="slidenum">
              <a:rPr lang="en-US" smtClean="0"/>
              <a:t>12</a:t>
            </a:fld>
            <a:endParaRPr lang="en-US"/>
          </a:p>
        </p:txBody>
      </p:sp>
    </p:spTree>
    <p:extLst>
      <p:ext uri="{BB962C8B-B14F-4D97-AF65-F5344CB8AC3E}">
        <p14:creationId xmlns:p14="http://schemas.microsoft.com/office/powerpoint/2010/main" val="38908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04800" y="5054600"/>
            <a:ext cx="8382000" cy="1117600"/>
          </a:xfrm>
          <a:prstGeom prst="rect">
            <a:avLst/>
          </a:prstGeom>
        </p:spPr>
        <p:txBody>
          <a:bodyPr/>
          <a:lstStyle>
            <a:lvl1pPr marL="0" indent="0">
              <a:buNone/>
              <a:defRPr sz="4400" baseline="0">
                <a:solidFill>
                  <a:schemeClr val="bg1"/>
                </a:solidFill>
                <a:latin typeface="Segoe UI Light" pitchFamily="34" charset="0"/>
                <a:cs typeface="Segoe UI Light" pitchFamily="34" charset="0"/>
              </a:defRPr>
            </a:lvl1pPr>
          </a:lstStyle>
          <a:p>
            <a:pPr lvl="0"/>
            <a:r>
              <a:rPr lang="en-US" sz="4400" dirty="0" smtClean="0">
                <a:latin typeface="Segoe UI Light" pitchFamily="34" charset="0"/>
                <a:cs typeface="Segoe UI Light" pitchFamily="34" charset="0"/>
              </a:rPr>
              <a:t>Presentation Title</a:t>
            </a:r>
            <a:endParaRPr lang="en-US" dirty="0"/>
          </a:p>
        </p:txBody>
      </p:sp>
      <p:sp>
        <p:nvSpPr>
          <p:cNvPr id="7" name="Text Placeholder 5"/>
          <p:cNvSpPr>
            <a:spLocks noGrp="1"/>
          </p:cNvSpPr>
          <p:nvPr>
            <p:ph type="body" sz="quarter" idx="11" hasCustomPrompt="1"/>
          </p:nvPr>
        </p:nvSpPr>
        <p:spPr>
          <a:xfrm>
            <a:off x="304800" y="6248400"/>
            <a:ext cx="8382000" cy="609600"/>
          </a:xfrm>
          <a:prstGeom prst="rect">
            <a:avLst/>
          </a:prstGeom>
        </p:spPr>
        <p:txBody>
          <a:bodyPr/>
          <a:lstStyle>
            <a:lvl1pPr marL="0" indent="0">
              <a:buNone/>
              <a:defRPr sz="2000" baseline="0">
                <a:solidFill>
                  <a:schemeClr val="bg1"/>
                </a:solidFill>
                <a:latin typeface="Segoe UI Light" pitchFamily="34" charset="0"/>
                <a:cs typeface="Segoe UI Light" pitchFamily="34" charset="0"/>
              </a:defRPr>
            </a:lvl1pPr>
          </a:lstStyle>
          <a:p>
            <a:pPr lvl="0"/>
            <a:r>
              <a:rPr lang="en-US" dirty="0" smtClean="0"/>
              <a:t>Presenter</a:t>
            </a:r>
            <a:endParaRPr lang="en-US" dirty="0"/>
          </a:p>
        </p:txBody>
      </p:sp>
    </p:spTree>
    <p:extLst>
      <p:ext uri="{BB962C8B-B14F-4D97-AF65-F5344CB8AC3E}">
        <p14:creationId xmlns:p14="http://schemas.microsoft.com/office/powerpoint/2010/main" val="14023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04800" y="5054600"/>
            <a:ext cx="8382000" cy="1117600"/>
          </a:xfrm>
          <a:prstGeom prst="rect">
            <a:avLst/>
          </a:prstGeom>
        </p:spPr>
        <p:txBody>
          <a:bodyPr/>
          <a:lstStyle>
            <a:lvl1pPr marL="0" indent="0">
              <a:buNone/>
              <a:defRPr sz="4400" baseline="0">
                <a:solidFill>
                  <a:schemeClr val="bg1"/>
                </a:solidFill>
                <a:latin typeface="Segoe UI Light" pitchFamily="34" charset="0"/>
                <a:cs typeface="Segoe UI Light" pitchFamily="34" charset="0"/>
              </a:defRPr>
            </a:lvl1pPr>
          </a:lstStyle>
          <a:p>
            <a:pPr lvl="0"/>
            <a:r>
              <a:rPr lang="en-US" sz="4400" dirty="0" smtClean="0">
                <a:latin typeface="Segoe UI Light" pitchFamily="34" charset="0"/>
                <a:cs typeface="Segoe UI Light" pitchFamily="34" charset="0"/>
              </a:rPr>
              <a:t>Presentation Title</a:t>
            </a:r>
            <a:endParaRPr lang="en-US" dirty="0"/>
          </a:p>
        </p:txBody>
      </p:sp>
      <p:sp>
        <p:nvSpPr>
          <p:cNvPr id="7" name="Text Placeholder 5"/>
          <p:cNvSpPr>
            <a:spLocks noGrp="1"/>
          </p:cNvSpPr>
          <p:nvPr>
            <p:ph type="body" sz="quarter" idx="11" hasCustomPrompt="1"/>
          </p:nvPr>
        </p:nvSpPr>
        <p:spPr>
          <a:xfrm>
            <a:off x="304800" y="6248400"/>
            <a:ext cx="8382000" cy="609600"/>
          </a:xfrm>
          <a:prstGeom prst="rect">
            <a:avLst/>
          </a:prstGeom>
        </p:spPr>
        <p:txBody>
          <a:bodyPr/>
          <a:lstStyle>
            <a:lvl1pPr marL="0" indent="0">
              <a:buNone/>
              <a:defRPr sz="2000" baseline="0">
                <a:solidFill>
                  <a:schemeClr val="bg1"/>
                </a:solidFill>
                <a:latin typeface="Segoe UI Light" pitchFamily="34" charset="0"/>
                <a:cs typeface="Segoe UI Light" pitchFamily="34" charset="0"/>
              </a:defRPr>
            </a:lvl1pPr>
          </a:lstStyle>
          <a:p>
            <a:pPr lvl="0"/>
            <a:r>
              <a:rPr lang="en-US" dirty="0" smtClean="0"/>
              <a:t>Presenter</a:t>
            </a:r>
            <a:endParaRPr lang="en-US" dirty="0"/>
          </a:p>
        </p:txBody>
      </p:sp>
    </p:spTree>
    <p:extLst>
      <p:ext uri="{BB962C8B-B14F-4D97-AF65-F5344CB8AC3E}">
        <p14:creationId xmlns:p14="http://schemas.microsoft.com/office/powerpoint/2010/main" val="1402356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9601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138301635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138301635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6200" y="6426475"/>
            <a:ext cx="609600" cy="366183"/>
          </a:xfrm>
          <a:prstGeom prst="rect">
            <a:avLst/>
          </a:prstGeom>
        </p:spPr>
        <p:txBody>
          <a:bodyPr/>
          <a:lstStyle/>
          <a:p>
            <a:fld id="{F9803F39-467B-4E3A-BC21-0EDC1AAFDFD3}" type="slidenum">
              <a:rPr lang="en-US" smtClean="0"/>
              <a:pPr/>
              <a:t>‹#›</a:t>
            </a:fld>
            <a:endParaRPr lang="en-US"/>
          </a:p>
        </p:txBody>
      </p:sp>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647143108"/>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122597"/>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1218145"/>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3227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6200" y="6426475"/>
            <a:ext cx="609600" cy="366183"/>
          </a:xfrm>
          <a:prstGeom prst="rect">
            <a:avLst/>
          </a:prstGeom>
        </p:spPr>
        <p:txBody>
          <a:bodyPr/>
          <a:lstStyle/>
          <a:p>
            <a:fld id="{F9803F39-467B-4E3A-BC21-0EDC1AAFDFD3}" type="slidenum">
              <a:rPr lang="en-US" smtClean="0"/>
              <a:pPr/>
              <a:t>‹#›</a:t>
            </a:fld>
            <a:endParaRPr lang="en-US"/>
          </a:p>
        </p:txBody>
      </p:sp>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647143108"/>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402482"/>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007898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862658219"/>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ingle Content">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67756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Dual Content Even">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7744111"/>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Dual Content 2/3">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491408"/>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3259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1225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12181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3227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4024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00789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86265821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ingle Content">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6775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960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ual Content Even">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774411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ual Content 2/3">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4914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32593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04800" y="5054600"/>
            <a:ext cx="8382000" cy="1117600"/>
          </a:xfrm>
          <a:prstGeom prst="rect">
            <a:avLst/>
          </a:prstGeom>
        </p:spPr>
        <p:txBody>
          <a:bodyPr/>
          <a:lstStyle>
            <a:lvl1pPr marL="0" indent="0">
              <a:buNone/>
              <a:defRPr sz="4400" baseline="0">
                <a:solidFill>
                  <a:schemeClr val="bg1"/>
                </a:solidFill>
                <a:latin typeface="Segoe UI Light" pitchFamily="34" charset="0"/>
                <a:cs typeface="Segoe UI Light" pitchFamily="34" charset="0"/>
              </a:defRPr>
            </a:lvl1pPr>
          </a:lstStyle>
          <a:p>
            <a:pPr lvl="0"/>
            <a:r>
              <a:rPr lang="en-US" sz="4400" dirty="0" smtClean="0">
                <a:latin typeface="Segoe UI Light" pitchFamily="34" charset="0"/>
                <a:cs typeface="Segoe UI Light" pitchFamily="34" charset="0"/>
              </a:rPr>
              <a:t>Presentation Title</a:t>
            </a:r>
            <a:endParaRPr lang="en-US" dirty="0"/>
          </a:p>
        </p:txBody>
      </p:sp>
      <p:sp>
        <p:nvSpPr>
          <p:cNvPr id="7" name="Text Placeholder 5"/>
          <p:cNvSpPr>
            <a:spLocks noGrp="1"/>
          </p:cNvSpPr>
          <p:nvPr>
            <p:ph type="body" sz="quarter" idx="11" hasCustomPrompt="1"/>
          </p:nvPr>
        </p:nvSpPr>
        <p:spPr>
          <a:xfrm>
            <a:off x="304800" y="6248400"/>
            <a:ext cx="8382000" cy="609600"/>
          </a:xfrm>
          <a:prstGeom prst="rect">
            <a:avLst/>
          </a:prstGeom>
        </p:spPr>
        <p:txBody>
          <a:bodyPr/>
          <a:lstStyle>
            <a:lvl1pPr marL="0" indent="0">
              <a:buNone/>
              <a:defRPr sz="2000" baseline="0">
                <a:solidFill>
                  <a:schemeClr val="bg1"/>
                </a:solidFill>
                <a:latin typeface="Segoe UI Light" pitchFamily="34" charset="0"/>
                <a:cs typeface="Segoe UI Light" pitchFamily="34" charset="0"/>
              </a:defRPr>
            </a:lvl1pPr>
          </a:lstStyle>
          <a:p>
            <a:pPr lvl="0"/>
            <a:r>
              <a:rPr lang="en-US" dirty="0" smtClean="0"/>
              <a:t>Presenter</a:t>
            </a:r>
            <a:endParaRPr lang="en-US" dirty="0"/>
          </a:p>
        </p:txBody>
      </p:sp>
    </p:spTree>
    <p:extLst>
      <p:ext uri="{BB962C8B-B14F-4D97-AF65-F5344CB8AC3E}">
        <p14:creationId xmlns:p14="http://schemas.microsoft.com/office/powerpoint/2010/main" val="14023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960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13830163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6200" y="6426475"/>
            <a:ext cx="609600" cy="366183"/>
          </a:xfrm>
          <a:prstGeom prst="rect">
            <a:avLst/>
          </a:prstGeom>
        </p:spPr>
        <p:txBody>
          <a:bodyPr/>
          <a:lstStyle/>
          <a:p>
            <a:fld id="{F9803F39-467B-4E3A-BC21-0EDC1AAFDFD3}" type="slidenum">
              <a:rPr lang="en-US" smtClean="0"/>
              <a:pPr/>
              <a:t>‹#›</a:t>
            </a:fld>
            <a:endParaRPr lang="en-US"/>
          </a:p>
        </p:txBody>
      </p:sp>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64714310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12259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121814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3227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4024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00789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8626582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ingle Content">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67756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ual Content Even">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774411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ual Content 2/3">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4914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3259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04800" y="5054600"/>
            <a:ext cx="8382000" cy="1117600"/>
          </a:xfrm>
          <a:prstGeom prst="rect">
            <a:avLst/>
          </a:prstGeom>
        </p:spPr>
        <p:txBody>
          <a:bodyPr/>
          <a:lstStyle>
            <a:lvl1pPr marL="0" indent="0">
              <a:buNone/>
              <a:defRPr sz="4400" baseline="0">
                <a:solidFill>
                  <a:schemeClr val="bg1"/>
                </a:solidFill>
                <a:latin typeface="Segoe UI Light" pitchFamily="34" charset="0"/>
                <a:cs typeface="Segoe UI Light" pitchFamily="34" charset="0"/>
              </a:defRPr>
            </a:lvl1pPr>
          </a:lstStyle>
          <a:p>
            <a:pPr lvl="0"/>
            <a:r>
              <a:rPr lang="en-US" sz="4400" dirty="0" smtClean="0">
                <a:latin typeface="Segoe UI Light" pitchFamily="34" charset="0"/>
                <a:cs typeface="Segoe UI Light" pitchFamily="34" charset="0"/>
              </a:rPr>
              <a:t>Presentation Title</a:t>
            </a:r>
            <a:endParaRPr lang="en-US" dirty="0"/>
          </a:p>
        </p:txBody>
      </p:sp>
      <p:sp>
        <p:nvSpPr>
          <p:cNvPr id="7" name="Text Placeholder 5"/>
          <p:cNvSpPr>
            <a:spLocks noGrp="1"/>
          </p:cNvSpPr>
          <p:nvPr>
            <p:ph type="body" sz="quarter" idx="11" hasCustomPrompt="1"/>
          </p:nvPr>
        </p:nvSpPr>
        <p:spPr>
          <a:xfrm>
            <a:off x="304800" y="6248400"/>
            <a:ext cx="8382000" cy="609600"/>
          </a:xfrm>
          <a:prstGeom prst="rect">
            <a:avLst/>
          </a:prstGeom>
        </p:spPr>
        <p:txBody>
          <a:bodyPr/>
          <a:lstStyle>
            <a:lvl1pPr marL="0" indent="0">
              <a:buNone/>
              <a:defRPr sz="2000" baseline="0">
                <a:solidFill>
                  <a:schemeClr val="bg1"/>
                </a:solidFill>
                <a:latin typeface="Segoe UI Light" pitchFamily="34" charset="0"/>
                <a:cs typeface="Segoe UI Light" pitchFamily="34" charset="0"/>
              </a:defRPr>
            </a:lvl1pPr>
          </a:lstStyle>
          <a:p>
            <a:pPr lvl="0"/>
            <a:r>
              <a:rPr lang="en-US" dirty="0" smtClean="0"/>
              <a:t>Presenter</a:t>
            </a:r>
            <a:endParaRPr lang="en-US" dirty="0"/>
          </a:p>
        </p:txBody>
      </p:sp>
    </p:spTree>
    <p:extLst>
      <p:ext uri="{BB962C8B-B14F-4D97-AF65-F5344CB8AC3E}">
        <p14:creationId xmlns:p14="http://schemas.microsoft.com/office/powerpoint/2010/main" val="1402356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960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13830163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6200" y="6426475"/>
            <a:ext cx="609600" cy="366183"/>
          </a:xfrm>
          <a:prstGeom prst="rect">
            <a:avLst/>
          </a:prstGeom>
        </p:spPr>
        <p:txBody>
          <a:bodyPr/>
          <a:lstStyle/>
          <a:p>
            <a:fld id="{F9803F39-467B-4E3A-BC21-0EDC1AAFDFD3}" type="slidenum">
              <a:rPr lang="en-US" smtClean="0"/>
              <a:pPr/>
              <a:t>‹#›</a:t>
            </a:fld>
            <a:endParaRPr lang="en-US"/>
          </a:p>
        </p:txBody>
      </p:sp>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64714310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12259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121814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3227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40248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007898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86265821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ingle Content">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67756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ual Content Even">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774411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ual Content 2/3">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49140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3259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04800" y="5054600"/>
            <a:ext cx="8382000" cy="1117600"/>
          </a:xfrm>
          <a:prstGeom prst="rect">
            <a:avLst/>
          </a:prstGeom>
        </p:spPr>
        <p:txBody>
          <a:bodyPr/>
          <a:lstStyle>
            <a:lvl1pPr marL="0" indent="0">
              <a:buNone/>
              <a:defRPr sz="4400" baseline="0">
                <a:solidFill>
                  <a:schemeClr val="bg1"/>
                </a:solidFill>
                <a:latin typeface="Segoe UI Light" pitchFamily="34" charset="0"/>
                <a:cs typeface="Segoe UI Light" pitchFamily="34" charset="0"/>
              </a:defRPr>
            </a:lvl1pPr>
          </a:lstStyle>
          <a:p>
            <a:pPr lvl="0"/>
            <a:r>
              <a:rPr lang="en-US" sz="4400" dirty="0" smtClean="0">
                <a:latin typeface="Segoe UI Light" pitchFamily="34" charset="0"/>
                <a:cs typeface="Segoe UI Light" pitchFamily="34" charset="0"/>
              </a:rPr>
              <a:t>Presentation Title</a:t>
            </a:r>
            <a:endParaRPr lang="en-US" dirty="0"/>
          </a:p>
        </p:txBody>
      </p:sp>
      <p:sp>
        <p:nvSpPr>
          <p:cNvPr id="7" name="Text Placeholder 5"/>
          <p:cNvSpPr>
            <a:spLocks noGrp="1"/>
          </p:cNvSpPr>
          <p:nvPr>
            <p:ph type="body" sz="quarter" idx="11" hasCustomPrompt="1"/>
          </p:nvPr>
        </p:nvSpPr>
        <p:spPr>
          <a:xfrm>
            <a:off x="304800" y="6248400"/>
            <a:ext cx="8382000" cy="609600"/>
          </a:xfrm>
          <a:prstGeom prst="rect">
            <a:avLst/>
          </a:prstGeom>
        </p:spPr>
        <p:txBody>
          <a:bodyPr/>
          <a:lstStyle>
            <a:lvl1pPr marL="0" indent="0">
              <a:buNone/>
              <a:defRPr sz="2000" baseline="0">
                <a:solidFill>
                  <a:schemeClr val="bg1"/>
                </a:solidFill>
                <a:latin typeface="Segoe UI Light" pitchFamily="34" charset="0"/>
                <a:cs typeface="Segoe UI Light" pitchFamily="34" charset="0"/>
              </a:defRPr>
            </a:lvl1pPr>
          </a:lstStyle>
          <a:p>
            <a:pPr lvl="0"/>
            <a:r>
              <a:rPr lang="en-US" dirty="0" smtClean="0"/>
              <a:t>Presenter</a:t>
            </a:r>
            <a:endParaRPr lang="en-US" dirty="0"/>
          </a:p>
        </p:txBody>
      </p:sp>
    </p:spTree>
    <p:extLst>
      <p:ext uri="{BB962C8B-B14F-4D97-AF65-F5344CB8AC3E}">
        <p14:creationId xmlns:p14="http://schemas.microsoft.com/office/powerpoint/2010/main" val="1402356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9601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656373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35696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4020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2933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138301635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6200" y="6426475"/>
            <a:ext cx="609600" cy="366183"/>
          </a:xfrm>
          <a:prstGeom prst="rect">
            <a:avLst/>
          </a:prstGeom>
        </p:spPr>
        <p:txBody>
          <a:bodyPr/>
          <a:lstStyle/>
          <a:p>
            <a:fld id="{F9803F39-467B-4E3A-BC21-0EDC1AAFDFD3}" type="slidenum">
              <a:rPr lang="en-US" smtClean="0"/>
              <a:pPr/>
              <a:t>‹#›</a:t>
            </a:fld>
            <a:endParaRPr lang="en-US"/>
          </a:p>
        </p:txBody>
      </p:sp>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64714310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1225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ual Content Eve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121814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ual Content 2/3">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32277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7/17/2013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00642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40248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007898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386265821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ingle Content">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67756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ual Content Even">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4724400" y="1295400"/>
            <a:ext cx="4038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774411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ual Content 2/3">
    <p:bg>
      <p:bgPr>
        <a:solidFill>
          <a:schemeClr val="accent6"/>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193800"/>
            <a:ext cx="25146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p:cNvSpPr>
            <a:spLocks noGrp="1"/>
          </p:cNvSpPr>
          <p:nvPr>
            <p:ph sz="quarter" idx="12"/>
          </p:nvPr>
        </p:nvSpPr>
        <p:spPr>
          <a:xfrm>
            <a:off x="2971800" y="1193800"/>
            <a:ext cx="5791200" cy="49784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49140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325931"/>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384176" y="1769534"/>
            <a:ext cx="8423275" cy="1217084"/>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72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Title</a:t>
            </a:r>
          </a:p>
        </p:txBody>
      </p:sp>
      <p:sp>
        <p:nvSpPr>
          <p:cNvPr id="13" name="Text Placeholder 11"/>
          <p:cNvSpPr>
            <a:spLocks noGrp="1"/>
          </p:cNvSpPr>
          <p:nvPr>
            <p:ph type="body" sz="quarter" idx="12" hasCustomPrompt="1"/>
          </p:nvPr>
        </p:nvSpPr>
        <p:spPr>
          <a:xfrm>
            <a:off x="381001" y="33274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Sub Title</a:t>
            </a:r>
          </a:p>
        </p:txBody>
      </p:sp>
    </p:spTree>
    <p:extLst>
      <p:ext uri="{BB962C8B-B14F-4D97-AF65-F5344CB8AC3E}">
        <p14:creationId xmlns:p14="http://schemas.microsoft.com/office/powerpoint/2010/main" val="20173797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Text Placeholder 11"/>
          <p:cNvSpPr>
            <a:spLocks noGrp="1"/>
          </p:cNvSpPr>
          <p:nvPr>
            <p:ph type="body" sz="quarter" idx="12" hasCustomPrompt="1"/>
          </p:nvPr>
        </p:nvSpPr>
        <p:spPr>
          <a:xfrm>
            <a:off x="381000" y="4648200"/>
            <a:ext cx="8382000" cy="508000"/>
          </a:xfrm>
          <a:prstGeom prst="rect">
            <a:avLst/>
          </a:prstGeom>
        </p:spPr>
        <p:txBody>
          <a:bodyPr/>
          <a:lstStyle>
            <a:lvl1pPr marL="0" marR="0" indent="0" algn="l" defTabSz="685579" rtl="0" eaLnBrk="1" fontAlgn="auto" latinLnBrk="0" hangingPunct="1">
              <a:lnSpc>
                <a:spcPct val="90000"/>
              </a:lnSpc>
              <a:spcBef>
                <a:spcPct val="20000"/>
              </a:spcBef>
              <a:spcAft>
                <a:spcPts val="0"/>
              </a:spcAft>
              <a:buClrTx/>
              <a:buSzPct val="90000"/>
              <a:buFont typeface="Arial" pitchFamily="34" charset="0"/>
              <a:buNone/>
              <a:tabLst/>
              <a:defRPr sz="2400" b="0">
                <a:latin typeface="+mj-lt"/>
              </a:defRPr>
            </a:lvl1pPr>
          </a:lstStyle>
          <a:p>
            <a:pPr marL="0" marR="0" lvl="0" indent="0" algn="l" defTabSz="685579" rtl="0" eaLnBrk="1" fontAlgn="auto" latinLnBrk="0" hangingPunct="1">
              <a:lnSpc>
                <a:spcPct val="90000"/>
              </a:lnSpc>
              <a:spcBef>
                <a:spcPct val="20000"/>
              </a:spcBef>
              <a:spcAft>
                <a:spcPts val="0"/>
              </a:spcAft>
              <a:buClrTx/>
              <a:buSzPct val="90000"/>
              <a:buFont typeface="Arial" pitchFamily="34" charset="0"/>
              <a:buNone/>
              <a:tabLst/>
              <a:defRPr/>
            </a:pPr>
            <a:r>
              <a:rPr lang="en-US" dirty="0" smtClean="0"/>
              <a:t>Section Title</a:t>
            </a:r>
          </a:p>
        </p:txBody>
      </p:sp>
    </p:spTree>
    <p:extLst>
      <p:ext uri="{BB962C8B-B14F-4D97-AF65-F5344CB8AC3E}">
        <p14:creationId xmlns:p14="http://schemas.microsoft.com/office/powerpoint/2010/main" val="792018687"/>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ingl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1092200"/>
            <a:ext cx="8382000" cy="508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1821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7.xml"/><Relationship Id="rId7" Type="http://schemas.openxmlformats.org/officeDocument/2006/relationships/theme" Target="../theme/theme1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3.xml"/><Relationship Id="rId7" Type="http://schemas.openxmlformats.org/officeDocument/2006/relationships/theme" Target="../theme/theme1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5" Type="http://schemas.openxmlformats.org/officeDocument/2006/relationships/slideLayout" Target="../slideLayouts/slideLayout71.xml"/><Relationship Id="rId10" Type="http://schemas.openxmlformats.org/officeDocument/2006/relationships/image" Target="../media/image2.png"/><Relationship Id="rId4" Type="http://schemas.openxmlformats.org/officeDocument/2006/relationships/slideLayout" Target="../slideLayouts/slideLayout70.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76.xml"/><Relationship Id="rId1" Type="http://schemas.openxmlformats.org/officeDocument/2006/relationships/slideLayout" Target="../slideLayouts/slideLayout75.xml"/><Relationship Id="rId4" Type="http://schemas.openxmlformats.org/officeDocument/2006/relationships/image" Target="../media/image1.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5" Type="http://schemas.openxmlformats.org/officeDocument/2006/relationships/slideLayout" Target="../slideLayouts/slideLayout81.xml"/><Relationship Id="rId10" Type="http://schemas.openxmlformats.org/officeDocument/2006/relationships/image" Target="../media/image2.png"/><Relationship Id="rId4" Type="http://schemas.openxmlformats.org/officeDocument/2006/relationships/slideLayout" Target="../slideLayouts/slideLayout80.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7.xml"/><Relationship Id="rId7" Type="http://schemas.openxmlformats.org/officeDocument/2006/relationships/theme" Target="../theme/theme1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3.xml"/><Relationship Id="rId7" Type="http://schemas.openxmlformats.org/officeDocument/2006/relationships/theme" Target="../theme/theme17.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10" Type="http://schemas.openxmlformats.org/officeDocument/2006/relationships/image" Target="../media/image2.png"/><Relationship Id="rId4" Type="http://schemas.openxmlformats.org/officeDocument/2006/relationships/slideLayout" Target="../slideLayouts/slideLayout100.xml"/><Relationship Id="rId9"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pn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14.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5" Type="http://schemas.openxmlformats.org/officeDocument/2006/relationships/slideLayout" Target="../slideLayouts/slideLayout111.xml"/><Relationship Id="rId10" Type="http://schemas.openxmlformats.org/officeDocument/2006/relationships/image" Target="../media/image2.png"/><Relationship Id="rId4" Type="http://schemas.openxmlformats.org/officeDocument/2006/relationships/slideLayout" Target="../slideLayouts/slideLayout110.xml"/><Relationship Id="rId9"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7.xml"/><Relationship Id="rId7" Type="http://schemas.openxmlformats.org/officeDocument/2006/relationships/theme" Target="../theme/theme2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s>
</file>

<file path=ppt/slideMasters/_rels/slideMaster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23.xml"/><Relationship Id="rId7" Type="http://schemas.openxmlformats.org/officeDocument/2006/relationships/theme" Target="../theme/theme2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2.png"/><Relationship Id="rId4" Type="http://schemas.openxmlformats.org/officeDocument/2006/relationships/slideLayout" Target="../slideLayouts/slideLayout2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5.xml"/><Relationship Id="rId7"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1.xml"/><Relationship Id="rId7" Type="http://schemas.openxmlformats.org/officeDocument/2006/relationships/theme" Target="../theme/theme8.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UXPPT2001-Regularpage.jpg"/>
          <p:cNvPicPr>
            <a:picLocks noChangeAspect="1"/>
          </p:cNvPicPr>
          <p:nvPr/>
        </p:nvPicPr>
        <p:blipFill rotWithShape="1">
          <a:blip r:embed="rId4" cstate="print"/>
          <a:srcRect t="16221" b="5254"/>
          <a:stretch/>
        </p:blipFill>
        <p:spPr>
          <a:xfrm>
            <a:off x="1" y="3"/>
            <a:ext cx="9170276" cy="6857997"/>
          </a:xfrm>
          <a:prstGeom prst="rect">
            <a:avLst/>
          </a:prstGeom>
        </p:spPr>
      </p:pic>
    </p:spTree>
    <p:extLst>
      <p:ext uri="{BB962C8B-B14F-4D97-AF65-F5344CB8AC3E}">
        <p14:creationId xmlns:p14="http://schemas.microsoft.com/office/powerpoint/2010/main" val="209675400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1312240850"/>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50978761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UXPPT2001-Regularpage.jpg"/>
          <p:cNvPicPr>
            <a:picLocks noChangeAspect="1"/>
          </p:cNvPicPr>
          <p:nvPr/>
        </p:nvPicPr>
        <p:blipFill rotWithShape="1">
          <a:blip r:embed="rId4" cstate="print"/>
          <a:srcRect t="16221" b="5254"/>
          <a:stretch/>
        </p:blipFill>
        <p:spPr>
          <a:xfrm>
            <a:off x="1" y="3"/>
            <a:ext cx="9170276" cy="6857997"/>
          </a:xfrm>
          <a:prstGeom prst="rect">
            <a:avLst/>
          </a:prstGeom>
        </p:spPr>
      </p:pic>
    </p:spTree>
    <p:extLst>
      <p:ext uri="{BB962C8B-B14F-4D97-AF65-F5344CB8AC3E}">
        <p14:creationId xmlns:p14="http://schemas.microsoft.com/office/powerpoint/2010/main" val="2096754003"/>
      </p:ext>
    </p:extLst>
  </p:cSld>
  <p:clrMap bg1="lt1" tx1="dk1" bg2="lt2" tx2="dk2" accent1="accent1" accent2="accent2" accent3="accent3" accent4="accent4" accent5="accent5" accent6="accent6" hlink="hlink" folHlink="folHlink"/>
  <p:sldLayoutIdLst>
    <p:sldLayoutId id="2147483748" r:id="rId1"/>
    <p:sldLayoutId id="21474837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1312240850"/>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509787617"/>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UXPPT2001-Regularpage.jpg"/>
          <p:cNvPicPr>
            <a:picLocks noChangeAspect="1"/>
          </p:cNvPicPr>
          <p:nvPr/>
        </p:nvPicPr>
        <p:blipFill rotWithShape="1">
          <a:blip r:embed="rId4" cstate="print"/>
          <a:srcRect t="16221" b="5254"/>
          <a:stretch/>
        </p:blipFill>
        <p:spPr>
          <a:xfrm>
            <a:off x="1" y="3"/>
            <a:ext cx="9170276" cy="6857997"/>
          </a:xfrm>
          <a:prstGeom prst="rect">
            <a:avLst/>
          </a:prstGeom>
        </p:spPr>
      </p:pic>
    </p:spTree>
    <p:extLst>
      <p:ext uri="{BB962C8B-B14F-4D97-AF65-F5344CB8AC3E}">
        <p14:creationId xmlns:p14="http://schemas.microsoft.com/office/powerpoint/2010/main" val="2096754003"/>
      </p:ext>
    </p:extLst>
  </p:cSld>
  <p:clrMap bg1="lt1" tx1="dk1" bg2="lt2" tx2="dk2" accent1="accent1" accent2="accent2" accent3="accent3" accent4="accent4" accent5="accent5" accent6="accent6" hlink="hlink" folHlink="folHlink"/>
  <p:sldLayoutIdLst>
    <p:sldLayoutId id="2147483783" r:id="rId1"/>
    <p:sldLayoutId id="214748378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1312240850"/>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509787617"/>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13122408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50978761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UXPPT2001-Regularpage.jpg"/>
          <p:cNvPicPr>
            <a:picLocks noChangeAspect="1"/>
          </p:cNvPicPr>
          <p:nvPr/>
        </p:nvPicPr>
        <p:blipFill rotWithShape="1">
          <a:blip r:embed="rId4" cstate="print"/>
          <a:srcRect t="16221" b="5254"/>
          <a:stretch/>
        </p:blipFill>
        <p:spPr>
          <a:xfrm>
            <a:off x="1" y="3"/>
            <a:ext cx="9170276" cy="6857997"/>
          </a:xfrm>
          <a:prstGeom prst="rect">
            <a:avLst/>
          </a:prstGeom>
        </p:spPr>
      </p:pic>
    </p:spTree>
    <p:extLst>
      <p:ext uri="{BB962C8B-B14F-4D97-AF65-F5344CB8AC3E}">
        <p14:creationId xmlns:p14="http://schemas.microsoft.com/office/powerpoint/2010/main" val="2096754003"/>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223343992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1312240850"/>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645" y="6252536"/>
            <a:ext cx="1590269" cy="42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6492646"/>
            <a:ext cx="373820" cy="276999"/>
          </a:xfrm>
          <a:prstGeom prst="rect">
            <a:avLst/>
          </a:prstGeom>
        </p:spPr>
        <p:txBody>
          <a:bodyPr wrap="none" rtlCol="0">
            <a:spAutoFit/>
          </a:bodyPr>
          <a:lstStyle/>
          <a:p>
            <a:fld id="{D13157E3-4D63-4E2D-8F7C-18AB7165EBD9}" type="slidenum">
              <a:rPr lang="en-US" sz="1200" smtClean="0">
                <a:latin typeface="+mj-lt"/>
              </a:rPr>
              <a:t>‹#›</a:t>
            </a:fld>
            <a:endParaRPr lang="en-US" sz="1800" dirty="0" smtClean="0">
              <a:latin typeface="+mj-lt"/>
            </a:endParaRPr>
          </a:p>
        </p:txBody>
      </p:sp>
    </p:spTree>
    <p:extLst>
      <p:ext uri="{BB962C8B-B14F-4D97-AF65-F5344CB8AC3E}">
        <p14:creationId xmlns:p14="http://schemas.microsoft.com/office/powerpoint/2010/main" val="509787617"/>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Lst>
  <p:transition>
    <p:fade/>
  </p:transition>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UXPPT2001-Regularpage.jpg"/>
          <p:cNvPicPr>
            <a:picLocks noChangeAspect="1"/>
          </p:cNvPicPr>
          <p:nvPr/>
        </p:nvPicPr>
        <p:blipFill rotWithShape="1">
          <a:blip r:embed="rId4" cstate="print"/>
          <a:srcRect t="16221" b="5254"/>
          <a:stretch/>
        </p:blipFill>
        <p:spPr>
          <a:xfrm>
            <a:off x="1" y="3"/>
            <a:ext cx="9170276" cy="6857997"/>
          </a:xfrm>
          <a:prstGeom prst="rect">
            <a:avLst/>
          </a:prstGeom>
        </p:spPr>
      </p:pic>
    </p:spTree>
    <p:extLst>
      <p:ext uri="{BB962C8B-B14F-4D97-AF65-F5344CB8AC3E}">
        <p14:creationId xmlns:p14="http://schemas.microsoft.com/office/powerpoint/2010/main" val="2096754003"/>
      </p:ext>
    </p:extLst>
  </p:cSld>
  <p:clrMap bg1="lt1" tx1="dk1" bg2="lt2" tx2="dk2" accent1="accent1" accent2="accent2" accent3="accent3" accent4="accent4" accent5="accent5" accent6="accent6" hlink="hlink" folHlink="folHlink"/>
  <p:sldLayoutIdLst>
    <p:sldLayoutId id="2147483713" r:id="rId1"/>
    <p:sldLayoutId id="214748371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5.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jpeg"/><Relationship Id="rId26" Type="http://schemas.openxmlformats.org/officeDocument/2006/relationships/image" Target="../media/image36.jpeg"/><Relationship Id="rId39" Type="http://schemas.openxmlformats.org/officeDocument/2006/relationships/image" Target="../media/image49.png"/><Relationship Id="rId3" Type="http://schemas.openxmlformats.org/officeDocument/2006/relationships/image" Target="../media/image13.png"/><Relationship Id="rId21" Type="http://schemas.openxmlformats.org/officeDocument/2006/relationships/image" Target="../media/image31.png"/><Relationship Id="rId34" Type="http://schemas.openxmlformats.org/officeDocument/2006/relationships/image" Target="../media/image44.png"/><Relationship Id="rId42" Type="http://schemas.openxmlformats.org/officeDocument/2006/relationships/image" Target="../media/image52.jpe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jpeg"/><Relationship Id="rId25" Type="http://schemas.openxmlformats.org/officeDocument/2006/relationships/image" Target="../media/image35.png"/><Relationship Id="rId33" Type="http://schemas.openxmlformats.org/officeDocument/2006/relationships/image" Target="../media/image43.jpeg"/><Relationship Id="rId38" Type="http://schemas.openxmlformats.org/officeDocument/2006/relationships/image" Target="../media/image48.png"/><Relationship Id="rId46" Type="http://schemas.openxmlformats.org/officeDocument/2006/relationships/image" Target="../media/image56.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41" Type="http://schemas.openxmlformats.org/officeDocument/2006/relationships/image" Target="../media/image51.jpeg"/><Relationship Id="rId1" Type="http://schemas.openxmlformats.org/officeDocument/2006/relationships/slideLayout" Target="../slideLayouts/slideLayout117.xml"/><Relationship Id="rId6" Type="http://schemas.openxmlformats.org/officeDocument/2006/relationships/image" Target="../media/image16.jpe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jpeg"/><Relationship Id="rId40" Type="http://schemas.openxmlformats.org/officeDocument/2006/relationships/image" Target="../media/image50.jpeg"/><Relationship Id="rId45" Type="http://schemas.openxmlformats.org/officeDocument/2006/relationships/image" Target="../media/image55.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jpeg"/><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image" Target="../media/image20.png"/><Relationship Id="rId19" Type="http://schemas.openxmlformats.org/officeDocument/2006/relationships/image" Target="../media/image29.jpeg"/><Relationship Id="rId31" Type="http://schemas.openxmlformats.org/officeDocument/2006/relationships/image" Target="../media/image41.png"/><Relationship Id="rId44" Type="http://schemas.openxmlformats.org/officeDocument/2006/relationships/image" Target="../media/image54.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jpeg"/><Relationship Id="rId27" Type="http://schemas.openxmlformats.org/officeDocument/2006/relationships/image" Target="../media/image37.png"/><Relationship Id="rId30" Type="http://schemas.openxmlformats.org/officeDocument/2006/relationships/image" Target="../media/image40.jpeg"/><Relationship Id="rId35" Type="http://schemas.openxmlformats.org/officeDocument/2006/relationships/image" Target="../media/image45.png"/><Relationship Id="rId43" Type="http://schemas.openxmlformats.org/officeDocument/2006/relationships/image" Target="../media/image53.jpeg"/></Relationships>
</file>

<file path=ppt/slides/_rels/slide11.xml.rels><?xml version="1.0" encoding="UTF-8" standalone="yes"?>
<Relationships xmlns="http://schemas.openxmlformats.org/package/2006/relationships"><Relationship Id="rId2" Type="http://schemas.openxmlformats.org/officeDocument/2006/relationships/hyperlink" Target="http://preview.windows.com/" TargetMode="Externa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9.xml"/><Relationship Id="rId1" Type="http://schemas.openxmlformats.org/officeDocument/2006/relationships/slideLayout" Target="../slideLayouts/slideLayout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8" Type="http://schemas.openxmlformats.org/officeDocument/2006/relationships/hyperlink" Target="http://www.google.ca/url?sa=i&amp;rct=j&amp;q=&amp;esrc=s&amp;frm=1&amp;source=images&amp;cd=&amp;cad=rja&amp;docid=sCJq2185KIysTM&amp;tbnid=I6LeGTwBYfmhQM:&amp;ved=0CAUQjRw&amp;url=http://www.topnews.in/microsofts-prelaunch-supplies-surface-rt-tablet-completely-sold-out-2366447&amp;ei=uP7aUbPMBNLhqAHj7YD4CQ&amp;bvm=bv.48705608,d.aWM&amp;psig=AFQjCNFlQWT5Zp2S23kUebHlBS4Fwg0Yjw&amp;ust=1373392945459337" TargetMode="External"/><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2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4.jpeg"/></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a/url?sa=i&amp;rct=j&amp;q=&amp;esrc=s&amp;frm=1&amp;source=images&amp;cd=&amp;cad=rja&amp;docid=UeTqSpRsqGqGqM&amp;tbnid=6PMAIWm8GRyZcM:&amp;ved=0CAUQjRw&amp;url=http://www.gosphero.com/company/presskit/&amp;ei=ngDbUfjyEMT7qAGB2oHgCQ&amp;bvm=bv.48705608,d.aWM&amp;psig=AFQjCNHfEBAiBs-m7DIjSN3H8b0mFQHvXg&amp;ust=1373393434993595" TargetMode="External"/><Relationship Id="rId2" Type="http://schemas.openxmlformats.org/officeDocument/2006/relationships/image" Target="../media/image65.png"/><Relationship Id="rId1" Type="http://schemas.openxmlformats.org/officeDocument/2006/relationships/slideLayout" Target="../slideLayouts/slideLayout123.xml"/><Relationship Id="rId4" Type="http://schemas.openxmlformats.org/officeDocument/2006/relationships/image" Target="../media/image66.jpeg"/></Relationships>
</file>

<file path=ppt/slides/_rels/slide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09.xml"/></Relationships>
</file>

<file path=ppt/slides/_rels/slide1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0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9.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1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10.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304800" y="4648200"/>
            <a:ext cx="8382000" cy="1524000"/>
          </a:xfrm>
        </p:spPr>
        <p:txBody>
          <a:bodyPr/>
          <a:lstStyle/>
          <a:p>
            <a:pPr algn="ctr"/>
            <a:r>
              <a:rPr lang="en-CA" sz="4000" dirty="0" smtClean="0">
                <a:latin typeface="Segoe UI" panose="020B0502040204020203" pitchFamily="34" charset="0"/>
                <a:cs typeface="Segoe UI" panose="020B0502040204020203" pitchFamily="34" charset="0"/>
              </a:rPr>
              <a:t>Windows 8.1 L&amp;L – More than Just a Pretty Start Button</a:t>
            </a:r>
            <a:endParaRPr lang="en-CA" sz="4000" dirty="0">
              <a:latin typeface="Segoe UI" panose="020B0502040204020203" pitchFamily="34" charset="0"/>
              <a:cs typeface="Segoe UI" panose="020B0502040204020203" pitchFamily="34" charset="0"/>
            </a:endParaRPr>
          </a:p>
        </p:txBody>
      </p:sp>
      <p:sp>
        <p:nvSpPr>
          <p:cNvPr id="7" name="Text Placeholder 6"/>
          <p:cNvSpPr>
            <a:spLocks noGrp="1"/>
          </p:cNvSpPr>
          <p:nvPr>
            <p:ph type="body" sz="quarter" idx="11"/>
          </p:nvPr>
        </p:nvSpPr>
        <p:spPr/>
        <p:txBody>
          <a:bodyPr/>
          <a:lstStyle/>
          <a:p>
            <a:pPr algn="ctr"/>
            <a:r>
              <a:rPr lang="en-US" dirty="0" smtClean="0"/>
              <a:t>Ben Tsui &amp; Jeremy Bibby</a:t>
            </a:r>
            <a:endParaRPr lang="en-US" dirty="0"/>
          </a:p>
        </p:txBody>
      </p:sp>
      <p:pic>
        <p:nvPicPr>
          <p:cNvPr id="4" name="Picture 3"/>
          <p:cNvPicPr>
            <a:picLocks noChangeAspect="1"/>
          </p:cNvPicPr>
          <p:nvPr/>
        </p:nvPicPr>
        <p:blipFill>
          <a:blip r:embed="rId3"/>
          <a:stretch>
            <a:fillRect/>
          </a:stretch>
        </p:blipFill>
        <p:spPr>
          <a:xfrm>
            <a:off x="7620000" y="5550672"/>
            <a:ext cx="1524000" cy="1292087"/>
          </a:xfrm>
          <a:prstGeom prst="rect">
            <a:avLst/>
          </a:prstGeom>
        </p:spPr>
      </p:pic>
      <p:pic>
        <p:nvPicPr>
          <p:cNvPr id="6" name="Picture 5"/>
          <p:cNvPicPr>
            <a:picLocks noChangeAspect="1"/>
          </p:cNvPicPr>
          <p:nvPr/>
        </p:nvPicPr>
        <p:blipFill>
          <a:blip r:embed="rId3"/>
          <a:stretch>
            <a:fillRect/>
          </a:stretch>
        </p:blipFill>
        <p:spPr>
          <a:xfrm>
            <a:off x="15240" y="5526156"/>
            <a:ext cx="1524000" cy="1292087"/>
          </a:xfrm>
          <a:prstGeom prst="rect">
            <a:avLst/>
          </a:prstGeom>
        </p:spPr>
      </p:pic>
    </p:spTree>
    <p:extLst>
      <p:ext uri="{BB962C8B-B14F-4D97-AF65-F5344CB8AC3E}">
        <p14:creationId xmlns:p14="http://schemas.microsoft.com/office/powerpoint/2010/main" val="38861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App Store Changes</a:t>
            </a:r>
            <a:endParaRPr lang="en-CA" dirty="0"/>
          </a:p>
        </p:txBody>
      </p:sp>
      <p:sp>
        <p:nvSpPr>
          <p:cNvPr id="3" name="Content Placeholder 2"/>
          <p:cNvSpPr>
            <a:spLocks noGrp="1"/>
          </p:cNvSpPr>
          <p:nvPr>
            <p:ph sz="quarter" idx="11"/>
          </p:nvPr>
        </p:nvSpPr>
        <p:spPr>
          <a:xfrm>
            <a:off x="381000" y="3733800"/>
            <a:ext cx="8382000" cy="2438400"/>
          </a:xfrm>
        </p:spPr>
        <p:txBody>
          <a:bodyPr>
            <a:normAutofit/>
          </a:bodyPr>
          <a:lstStyle/>
          <a:p>
            <a:r>
              <a:rPr lang="en-CA" dirty="0" smtClean="0"/>
              <a:t>New UI Design for the store</a:t>
            </a:r>
          </a:p>
          <a:p>
            <a:r>
              <a:rPr lang="en-CA" dirty="0" smtClean="0"/>
              <a:t>Updates to applications are done automatically, no longer a notification badge on the store tile</a:t>
            </a:r>
          </a:p>
          <a:p>
            <a:r>
              <a:rPr lang="en-CA" dirty="0" smtClean="0"/>
              <a:t>More cross categorization and cross selling of apps.</a:t>
            </a:r>
          </a:p>
          <a:p>
            <a:r>
              <a:rPr lang="en-CA" dirty="0" smtClean="0"/>
              <a:t>Crash data now available from the certification process</a:t>
            </a:r>
          </a:p>
          <a:p>
            <a:r>
              <a:rPr lang="en-CA" dirty="0" smtClean="0"/>
              <a:t>Detailed feedback for failure conditions</a:t>
            </a:r>
          </a:p>
          <a:p>
            <a:endParaRPr lang="en-CA" dirty="0"/>
          </a:p>
        </p:txBody>
      </p:sp>
      <p:sp>
        <p:nvSpPr>
          <p:cNvPr id="4" name="Rectangle 3"/>
          <p:cNvSpPr/>
          <p:nvPr/>
        </p:nvSpPr>
        <p:spPr>
          <a:xfrm>
            <a:off x="381000" y="914400"/>
            <a:ext cx="4996304" cy="400110"/>
          </a:xfrm>
          <a:prstGeom prst="rect">
            <a:avLst/>
          </a:prstGeom>
        </p:spPr>
        <p:txBody>
          <a:bodyPr wrap="none">
            <a:spAutoFit/>
          </a:bodyPr>
          <a:lstStyle/>
          <a:p>
            <a:pPr fontAlgn="t"/>
            <a:r>
              <a:rPr lang="en-CA" sz="2000" dirty="0" smtClean="0"/>
              <a:t>In 8 months since the original store launch</a:t>
            </a:r>
          </a:p>
        </p:txBody>
      </p:sp>
      <p:grpSp>
        <p:nvGrpSpPr>
          <p:cNvPr id="50" name="Group 267"/>
          <p:cNvGrpSpPr/>
          <p:nvPr/>
        </p:nvGrpSpPr>
        <p:grpSpPr>
          <a:xfrm>
            <a:off x="1942070" y="2107482"/>
            <a:ext cx="5363580" cy="1451598"/>
            <a:chOff x="-2369" y="3638415"/>
            <a:chExt cx="12440909" cy="3367005"/>
          </a:xfrm>
        </p:grpSpPr>
        <p:pic>
          <p:nvPicPr>
            <p:cNvPr id="51" name="Picture 268" descr="\\REDMOND\win\Teams\Windesign\WinBlue\Store_and_Dev_Center\Store\Content_Strategy\Audit\BUILD_deck\images\Denise_ppt\Medium_Tiles\CNN_Med_Tile.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673429" y="3649904"/>
              <a:ext cx="137340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269" descr="\\REDMOND\win\Teams\Windesign\WinBlue\Store_and_Dev_Center\Store\Content_Strategy\Audit\BUILD_deck\images\Denise_ppt\Medium_Tiles\CocktailFlow_Med_tile.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71539" y="4987636"/>
              <a:ext cx="1387710"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3" name="Picture 48" descr="\\REDMOND\win\Teams\Windesign\WinBlue\Store_and_Dev_Center\Store\Content_Strategy\Audit\BUILD_deck\images\Denise_ppt\Medium_Tiles\CBSNews_Med_ti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226"/>
            <a:stretch/>
          </p:blipFill>
          <p:spPr bwMode="auto">
            <a:xfrm>
              <a:off x="6939375" y="4987636"/>
              <a:ext cx="1342949"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4" name="Picture 21" descr="\\REDMOND\win\Teams\Windesign\WinBlue\Store_and_Dev_Center\Store\Content_Strategy\Audit\BUILD_deck\images\Denise_ppt\Medium_Tiles\StumbleUpon_Med_tile.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773056" y="5657238"/>
              <a:ext cx="1387714" cy="685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5" name="Picture 34" descr="\\REDMOND\win\Teams\Windesign\WinBlue\Store_and_Dev_Center\Store\Content_Strategy\Audit\BUILD_deck\images\Denise_ppt\Medium_Tiles\AgentP_Med_tile.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226"/>
            <a:stretch/>
          </p:blipFill>
          <p:spPr bwMode="auto">
            <a:xfrm>
              <a:off x="6935509" y="3649811"/>
              <a:ext cx="1342949"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6" name="Picture 59" descr="\\REDMOND\win\Teams\Windesign\WinBlue\Store_and_Dev_Center\Store\Content_Strategy\Audit\BUILD_deck\images\Denise_ppt\Medium_Tiles\Evernote_Med_tile.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9655832" y="4988322"/>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7" name="Picture 2" descr="\\REDMOND\win\Teams\Windesign\WinBlue\Store_and_Dev_Center\Store\Content_Strategy\Audit\BUILD_deck\images\Denise_ppt\Medium_Tiles\PackageTracker_Med_tile.png"/>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546173" y="3644788"/>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8" name="Picture 7" descr="\\REDMOND\win\Teams\Windesign\WinBlue\Store_and_Dev_Center\Store\Content_Strategy\Audit\BUILD_deck\images\Denise_ppt\Medium_Tiles\PiratesLoveDaisies_Med_tile.png"/>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166929" y="5651649"/>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9" name="Picture 9" descr="\\REDMOND\win\Teams\Windesign\WinBlue\Store_and_Dev_Center\Store\Content_Strategy\Audit\BUILD_deck\images\Denise_ppt\Medium_Tiles\QQ_Med_tile.png"/>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937336" y="6323012"/>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0"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1043538" y="4320337"/>
              <a:ext cx="1387714" cy="67147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1" name="Picture 15" descr="\\REDMOND\win\Teams\Windesign\WinBlue\Store_and_Dev_Center\Store\Content_Strategy\Audit\BUILD_deck\images\Denise_ppt\Medium_Tiles\SkyNews_Med_tile.png"/>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9657720" y="6325909"/>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2" name="Picture 19" descr="\\REDMOND\win\Teams\Windesign\WinBlue\Store_and_Dev_Center\Store\Content_Strategy\Audit\BUILD_deck\images\Denise_ppt\Medium_Tiles\StarChart_Med_tile.png"/>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8274844" y="4984349"/>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3" name="Picture 24" descr="\\REDMOND\win\Teams\Windesign\WinBlue\Store_and_Dev_Center\Store\Content_Strategy\Audit\BUILD_deck\images\Denise_ppt\Medium_Tiles\TuneInRadio_Med_tile.png"/>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11050826" y="5653676"/>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4" name="Picture 25" descr="\\REDMOND\win\Teams\Windesign\WinBlue\Store_and_Dev_Center\Store\Content_Strategy\Audit\BUILD_deck\images\Denise_ppt\Medium_Tiles\Twitter_Med_Tile.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3226"/>
            <a:stretch/>
          </p:blipFill>
          <p:spPr bwMode="auto">
            <a:xfrm>
              <a:off x="6935537" y="4316161"/>
              <a:ext cx="1342949"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5" name="Picture 27" descr="\\REDMOND\win\Teams\Windesign\WinBlue\Store_and_Dev_Center\Store\Content_Strategy\Audit\BUILD_deck\images\Denise_ppt\Medium_Tiles\Wikipedia_Med_tile.png"/>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4157520" y="3644687"/>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6" name="Picture 31" descr="\\REDMOND\win\Teams\Windesign\WinBlue\Store_and_Dev_Center\Store\Content_Strategy\Audit\BUILD_deck\images\Denise_ppt\Medium_Tiles\ABSW_Med_Tile.png"/>
            <p:cNvPicPr>
              <a:picLocks noChangeAspect="1" noChangeArrowheads="1"/>
            </p:cNvPicPr>
            <p:nvPr/>
          </p:nvPicPr>
          <p:blipFill>
            <a:blip r:embed="rId17" cstate="print">
              <a:extLst>
                <a:ext uri="{28A0092B-C50C-407E-A947-70E740481C1C}">
                  <a14:useLocalDpi xmlns:a14="http://schemas.microsoft.com/office/drawing/2010/main" val="0"/>
                </a:ext>
              </a:extLst>
            </a:blip>
            <a:stretch>
              <a:fillRect/>
            </a:stretch>
          </p:blipFill>
          <p:spPr bwMode="auto">
            <a:xfrm>
              <a:off x="1387522" y="5656661"/>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7" name="Picture 36" descr="\\REDMOND\win\Teams\Windesign\WinBlue\Store_and_Dev_Center\Store\Content_Strategy\Audit\BUILD_deck\images\Denise_ppt\Medium_Tiles\Amazon_Med_tile.png"/>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8269874" y="6328136"/>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40" descr="\\REDMOND\win\Teams\Windesign\WinBlue\Store_and_Dev_Center\Store\Content_Strategy\Audit\BUILD_deck\images\Denise_ppt\Medium_Tiles\Audible_Med_tile.png"/>
            <p:cNvPicPr>
              <a:picLocks noChangeAspect="1"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8280244" y="3649903"/>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9" name="Picture 43" descr="\\REDMOND\win\Teams\Windesign\WinBlue\Store_and_Dev_Center\Store\Content_Strategy\Audit\BUILD_deck\images\Denise_ppt\Medium_Tiles\BoA_Med_tile.png"/>
            <p:cNvPicPr>
              <a:picLocks noChangeAspect="1" noChangeArrowheads="1"/>
            </p:cNvPicPr>
            <p:nvPr/>
          </p:nvPicPr>
          <p:blipFill>
            <a:blip r:embed="rId20" cstate="print">
              <a:extLst>
                <a:ext uri="{28A0092B-C50C-407E-A947-70E740481C1C}">
                  <a14:useLocalDpi xmlns:a14="http://schemas.microsoft.com/office/drawing/2010/main" val="0"/>
                </a:ext>
              </a:extLst>
            </a:blip>
            <a:stretch>
              <a:fillRect/>
            </a:stretch>
          </p:blipFill>
          <p:spPr bwMode="auto">
            <a:xfrm>
              <a:off x="882" y="4305603"/>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0" name="Picture 44" descr="\\REDMOND\win\Teams\Windesign\WinBlue\Store_and_Dev_Center\Store\Content_Strategy\Audit\BUILD_deck\images\Denise_ppt\Medium_Tiles\booking_Med_tile.png"/>
            <p:cNvPicPr>
              <a:picLocks noChangeAspect="1" noChangeArrowheads="1"/>
            </p:cNvPicPr>
            <p:nvPr/>
          </p:nvPicPr>
          <p:blipFill>
            <a:blip r:embed="rId21" cstate="print">
              <a:extLst>
                <a:ext uri="{28A0092B-C50C-407E-A947-70E740481C1C}">
                  <a14:useLocalDpi xmlns:a14="http://schemas.microsoft.com/office/drawing/2010/main" val="0"/>
                </a:ext>
              </a:extLst>
            </a:blip>
            <a:stretch>
              <a:fillRect/>
            </a:stretch>
          </p:blipFill>
          <p:spPr bwMode="auto">
            <a:xfrm>
              <a:off x="5537468" y="4316408"/>
              <a:ext cx="1392193"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1" name="Picture 45" descr="\\REDMOND\win\Teams\Windesign\WinBlue\Store_and_Dev_Center\Store\Content_Strategy\Audit\BUILD_deck\images\Denise_ppt\Medium_Tiles\Box_Med_tile.png"/>
            <p:cNvPicPr>
              <a:picLocks noChangeAspect="1" noChangeArrowheads="1"/>
            </p:cNvPicPr>
            <p:nvPr/>
          </p:nvPicPr>
          <p:blipFill>
            <a:blip r:embed="rId22" cstate="print">
              <a:extLst>
                <a:ext uri="{28A0092B-C50C-407E-A947-70E740481C1C}">
                  <a14:useLocalDpi xmlns:a14="http://schemas.microsoft.com/office/drawing/2010/main" val="0"/>
                </a:ext>
              </a:extLst>
            </a:blip>
            <a:stretch>
              <a:fillRect/>
            </a:stretch>
          </p:blipFill>
          <p:spPr bwMode="auto">
            <a:xfrm>
              <a:off x="1378701" y="4987523"/>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2" name="Picture 56" descr="\\REDMOND\win\Teams\Windesign\WinBlue\Store_and_Dev_Center\Store\Content_Strategy\Audit\BUILD_deck\images\Denise_ppt\Medium_Tiles\DISNEY_Med_Tile.png"/>
            <p:cNvPicPr>
              <a:picLocks noChangeAspect="1" noChangeArrowheads="1"/>
            </p:cNvPicPr>
            <p:nvPr/>
          </p:nvPicPr>
          <p:blipFill>
            <a:blip r:embed="rId23" cstate="print">
              <a:extLst>
                <a:ext uri="{28A0092B-C50C-407E-A947-70E740481C1C}">
                  <a14:useLocalDpi xmlns:a14="http://schemas.microsoft.com/office/drawing/2010/main" val="0"/>
                </a:ext>
              </a:extLst>
            </a:blip>
            <a:stretch>
              <a:fillRect/>
            </a:stretch>
          </p:blipFill>
          <p:spPr bwMode="auto">
            <a:xfrm>
              <a:off x="6917536" y="5656322"/>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3" name="Picture 57" descr="\\REDMOND\win\Teams\Windesign\WinBlue\Store_and_Dev_Center\Store\Content_Strategy\Audit\BUILD_deck\images\Denise_ppt\Medium_Tiles\EBAY_Med_Tile.png"/>
            <p:cNvPicPr>
              <a:picLocks noChangeAspect="1" noChangeArrowheads="1"/>
            </p:cNvPicPr>
            <p:nvPr/>
          </p:nvPicPr>
          <p:blipFill>
            <a:blip r:embed="rId24" cstate="print">
              <a:extLst>
                <a:ext uri="{28A0092B-C50C-407E-A947-70E740481C1C}">
                  <a14:useLocalDpi xmlns:a14="http://schemas.microsoft.com/office/drawing/2010/main" val="0"/>
                </a:ext>
              </a:extLst>
            </a:blip>
            <a:stretch>
              <a:fillRect/>
            </a:stretch>
          </p:blipFill>
          <p:spPr bwMode="auto">
            <a:xfrm>
              <a:off x="1386101" y="3647564"/>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4" name="Picture 58" descr="\\REDMOND\win\Teams\Windesign\WinBlue\Store_and_Dev_Center\Store\Content_Strategy\Audit\BUILD_deck\images\Denise_ppt\Medium_Tiles\ESPNFC_Med_tile.png"/>
            <p:cNvPicPr>
              <a:picLocks noChangeAspect="1" noChangeArrowheads="1"/>
            </p:cNvPicPr>
            <p:nvPr/>
          </p:nvPicPr>
          <p:blipFill>
            <a:blip r:embed="rId25" cstate="print">
              <a:extLst>
                <a:ext uri="{28A0092B-C50C-407E-A947-70E740481C1C}">
                  <a14:useLocalDpi xmlns:a14="http://schemas.microsoft.com/office/drawing/2010/main" val="0"/>
                </a:ext>
              </a:extLst>
            </a:blip>
            <a:stretch>
              <a:fillRect/>
            </a:stretch>
          </p:blipFill>
          <p:spPr bwMode="auto">
            <a:xfrm>
              <a:off x="11042893" y="4990997"/>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5" name="Picture 63" descr="\\REDMOND\win\Teams\Windesign\WinBlue\Store_and_Dev_Center\Store\Content_Strategy\Audit\BUILD_deck\images\Denise_ppt\Medium_Tiles\Fotoroom_Med_tile.png"/>
            <p:cNvPicPr>
              <a:picLocks noChangeAspect="1" noChangeArrowheads="1"/>
            </p:cNvPicPr>
            <p:nvPr/>
          </p:nvPicPr>
          <p:blipFill>
            <a:blip r:embed="rId26" cstate="print">
              <a:extLst>
                <a:ext uri="{28A0092B-C50C-407E-A947-70E740481C1C}">
                  <a14:useLocalDpi xmlns:a14="http://schemas.microsoft.com/office/drawing/2010/main" val="0"/>
                </a:ext>
              </a:extLst>
            </a:blip>
            <a:stretch>
              <a:fillRect/>
            </a:stretch>
          </p:blipFill>
          <p:spPr bwMode="auto">
            <a:xfrm>
              <a:off x="4160210" y="4985764"/>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6" name="Picture 64" descr="\\REDMOND\win\Teams\Windesign\WinBlue\Store_and_Dev_Center\Store\Content_Strategy\Audit\BUILD_deck\images\Denise_ppt\Medium_Tiles\France24_Med_tile.png"/>
            <p:cNvPicPr>
              <a:picLocks noChangeAspect="1" noChangeArrowheads="1"/>
            </p:cNvPicPr>
            <p:nvPr/>
          </p:nvPicPr>
          <p:blipFill>
            <a:blip r:embed="rId27" cstate="print">
              <a:extLst>
                <a:ext uri="{28A0092B-C50C-407E-A947-70E740481C1C}">
                  <a14:useLocalDpi xmlns:a14="http://schemas.microsoft.com/office/drawing/2010/main" val="0"/>
                </a:ext>
              </a:extLst>
            </a:blip>
            <a:stretch>
              <a:fillRect/>
            </a:stretch>
          </p:blipFill>
          <p:spPr bwMode="auto">
            <a:xfrm>
              <a:off x="9663507" y="4314399"/>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7" name="Picture 68" descr="\\REDMOND\win\Teams\Windesign\WinBlue\Store_and_Dev_Center\Store\Content_Strategy\Audit\BUILD_deck\images\Denise_ppt\Medium_Tiles\iCookbook_Med_tile.png"/>
            <p:cNvPicPr>
              <a:picLocks noChangeAspect="1" noChangeArrowheads="1"/>
            </p:cNvPicPr>
            <p:nvPr/>
          </p:nvPicPr>
          <p:blipFill>
            <a:blip r:embed="rId28" cstate="print">
              <a:extLst>
                <a:ext uri="{28A0092B-C50C-407E-A947-70E740481C1C}">
                  <a14:useLocalDpi xmlns:a14="http://schemas.microsoft.com/office/drawing/2010/main" val="0"/>
                </a:ext>
              </a:extLst>
            </a:blip>
            <a:stretch>
              <a:fillRect/>
            </a:stretch>
          </p:blipFill>
          <p:spPr bwMode="auto">
            <a:xfrm>
              <a:off x="-2369" y="3650499"/>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8" name="Picture 72" descr="\\REDMOND\win\Teams\Windesign\WinBlue\Store_and_Dev_Center\Store\Content_Strategy\Audit\BUILD_deck\images\Denise_ppt\Medium_Tiles\KhanAcademy_Med_tile.png"/>
            <p:cNvPicPr>
              <a:picLocks noChangeAspect="1" noChangeArrowheads="1"/>
            </p:cNvPicPr>
            <p:nvPr/>
          </p:nvPicPr>
          <p:blipFill>
            <a:blip r:embed="rId29" cstate="print">
              <a:extLst>
                <a:ext uri="{28A0092B-C50C-407E-A947-70E740481C1C}">
                  <a14:useLocalDpi xmlns:a14="http://schemas.microsoft.com/office/drawing/2010/main" val="0"/>
                </a:ext>
              </a:extLst>
            </a:blip>
            <a:stretch>
              <a:fillRect/>
            </a:stretch>
          </p:blipFill>
          <p:spPr bwMode="auto">
            <a:xfrm>
              <a:off x="2768772" y="3638415"/>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9" name="Picture 74" descr="\\REDMOND\win\Teams\Windesign\WinBlue\Store_and_Dev_Center\Store\Content_Strategy\Audit\BUILD_deck\images\Denise_ppt\Medium_Tiles\line_Med_tile.png"/>
            <p:cNvPicPr>
              <a:picLocks noChangeAspect="1" noChangeArrowheads="1"/>
            </p:cNvPicPr>
            <p:nvPr/>
          </p:nvPicPr>
          <p:blipFill>
            <a:blip r:embed="rId30" cstate="print">
              <a:extLst>
                <a:ext uri="{28A0092B-C50C-407E-A947-70E740481C1C}">
                  <a14:useLocalDpi xmlns:a14="http://schemas.microsoft.com/office/drawing/2010/main" val="0"/>
                </a:ext>
              </a:extLst>
            </a:blip>
            <a:stretch>
              <a:fillRect/>
            </a:stretch>
          </p:blipFill>
          <p:spPr bwMode="auto">
            <a:xfrm>
              <a:off x="2766415" y="4316161"/>
              <a:ext cx="1392193"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0" name="Picture 76" descr="\\REDMOND\win\Teams\Windesign\WinBlue\Store_and_Dev_Center\Store\Content_Strategy\Audit\BUILD_deck\images\Denise_ppt\Medium_Tiles\Music_Maker_Jam_Med_tile.png"/>
            <p:cNvPicPr>
              <a:picLocks noChangeAspect="1" noChangeArrowheads="1"/>
            </p:cNvPicPr>
            <p:nvPr/>
          </p:nvPicPr>
          <p:blipFill>
            <a:blip r:embed="rId31" cstate="print">
              <a:extLst>
                <a:ext uri="{28A0092B-C50C-407E-A947-70E740481C1C}">
                  <a14:useLocalDpi xmlns:a14="http://schemas.microsoft.com/office/drawing/2010/main" val="0"/>
                </a:ext>
              </a:extLst>
            </a:blip>
            <a:stretch>
              <a:fillRect/>
            </a:stretch>
          </p:blipFill>
          <p:spPr bwMode="auto">
            <a:xfrm>
              <a:off x="4157520" y="4316161"/>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1" name="Picture 77" descr="\\REDMOND\win\Teams\Windesign\WinBlue\Store_and_Dev_Center\Store\Content_Strategy\Audit\BUILD_deck\images\Denise_ppt\Medium_Tiles\Netflix_Med_tile.png"/>
            <p:cNvPicPr>
              <a:picLocks noChangeAspect="1" noChangeArrowheads="1"/>
            </p:cNvPicPr>
            <p:nvPr/>
          </p:nvPicPr>
          <p:blipFill>
            <a:blip r:embed="rId32" cstate="print">
              <a:extLst>
                <a:ext uri="{28A0092B-C50C-407E-A947-70E740481C1C}">
                  <a14:useLocalDpi xmlns:a14="http://schemas.microsoft.com/office/drawing/2010/main" val="0"/>
                </a:ext>
              </a:extLst>
            </a:blip>
            <a:stretch>
              <a:fillRect/>
            </a:stretch>
          </p:blipFill>
          <p:spPr bwMode="auto">
            <a:xfrm>
              <a:off x="8282953" y="4316161"/>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2" name="Picture 78" descr="\\REDMOND\win\Teams\Windesign\WinBlue\Store_and_Dev_Center\Store\Content_Strategy\Audit\BUILD_deck\images\Denise_ppt\Medium_Tiles\NewsBento_Med_tile.png"/>
            <p:cNvPicPr>
              <a:picLocks noChangeAspect="1" noChangeArrowheads="1"/>
            </p:cNvPicPr>
            <p:nvPr/>
          </p:nvPicPr>
          <p:blipFill>
            <a:blip r:embed="rId33" cstate="print">
              <a:extLst>
                <a:ext uri="{28A0092B-C50C-407E-A947-70E740481C1C}">
                  <a14:useLocalDpi xmlns:a14="http://schemas.microsoft.com/office/drawing/2010/main" val="0"/>
                </a:ext>
              </a:extLst>
            </a:blip>
            <a:stretch>
              <a:fillRect/>
            </a:stretch>
          </p:blipFill>
          <p:spPr bwMode="auto">
            <a:xfrm>
              <a:off x="881" y="5647550"/>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3" name="Picture 80" descr="\\REDMOND\win\Teams\Windesign\WinBlue\Store_and_Dev_Center\Store\Content_Strategy\Audit\BUILD_deck\images\Denise_ppt\Medium_Tiles\NextIssue_Med_tile.png"/>
            <p:cNvPicPr>
              <a:picLocks noChangeAspect="1" noChangeArrowheads="1"/>
            </p:cNvPicPr>
            <p:nvPr/>
          </p:nvPicPr>
          <p:blipFill>
            <a:blip r:embed="rId34" cstate="print">
              <a:extLst>
                <a:ext uri="{28A0092B-C50C-407E-A947-70E740481C1C}">
                  <a14:useLocalDpi xmlns:a14="http://schemas.microsoft.com/office/drawing/2010/main" val="0"/>
                </a:ext>
              </a:extLst>
            </a:blip>
            <a:stretch>
              <a:fillRect/>
            </a:stretch>
          </p:blipFill>
          <p:spPr bwMode="auto">
            <a:xfrm>
              <a:off x="882" y="4977077"/>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4" name="Picture 81" descr="\\REDMOND\win\Teams\Windesign\WinBlue\Store_and_Dev_Center\Store\Content_Strategy\Audit\BUILD_deck\images\Denise_ppt\Medium_Tiles\Nook_Med_tile.png"/>
            <p:cNvPicPr>
              <a:picLocks noChangeAspect="1" noChangeArrowheads="1"/>
            </p:cNvPicPr>
            <p:nvPr/>
          </p:nvPicPr>
          <p:blipFill>
            <a:blip r:embed="rId35" cstate="print">
              <a:extLst>
                <a:ext uri="{28A0092B-C50C-407E-A947-70E740481C1C}">
                  <a14:useLocalDpi xmlns:a14="http://schemas.microsoft.com/office/drawing/2010/main" val="0"/>
                </a:ext>
              </a:extLst>
            </a:blip>
            <a:stretch>
              <a:fillRect/>
            </a:stretch>
          </p:blipFill>
          <p:spPr bwMode="auto">
            <a:xfrm>
              <a:off x="4166929" y="6333946"/>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5" name="Picture 82" descr="\\REDMOND\win\Teams\Windesign\WinBlue\Store_and_Dev_Center\Store\Content_Strategy\Audit\BUILD_deck\images\Denise_ppt\Medium_Tiles\OneNote_Med_tile.png"/>
            <p:cNvPicPr>
              <a:picLocks noChangeAspect="1" noChangeArrowheads="1"/>
            </p:cNvPicPr>
            <p:nvPr/>
          </p:nvPicPr>
          <p:blipFill>
            <a:blip r:embed="rId36" cstate="print">
              <a:extLst>
                <a:ext uri="{28A0092B-C50C-407E-A947-70E740481C1C}">
                  <a14:useLocalDpi xmlns:a14="http://schemas.microsoft.com/office/drawing/2010/main" val="0"/>
                </a:ext>
              </a:extLst>
            </a:blip>
            <a:stretch>
              <a:fillRect/>
            </a:stretch>
          </p:blipFill>
          <p:spPr bwMode="auto">
            <a:xfrm>
              <a:off x="11048017" y="6325150"/>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6" name="Picture 83" descr="\\REDMOND\win\Teams\Windesign\WinBlue\Store_and_Dev_Center\Store\Content_Strategy\Audit\BUILD_deck\images\Denise_ppt\Medium_Tiles\oprahWinfreyNetwork_Med_tile.png"/>
            <p:cNvPicPr>
              <a:picLocks noChangeAspect="1" noChangeArrowheads="1"/>
            </p:cNvPicPr>
            <p:nvPr/>
          </p:nvPicPr>
          <p:blipFill>
            <a:blip r:embed="rId37" cstate="print">
              <a:extLst>
                <a:ext uri="{28A0092B-C50C-407E-A947-70E740481C1C}">
                  <a14:useLocalDpi xmlns:a14="http://schemas.microsoft.com/office/drawing/2010/main" val="0"/>
                </a:ext>
              </a:extLst>
            </a:blip>
            <a:stretch>
              <a:fillRect/>
            </a:stretch>
          </p:blipFill>
          <p:spPr bwMode="auto">
            <a:xfrm>
              <a:off x="11048884" y="3648862"/>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7" name="Picture 12" descr="\\REDMOND\win\Teams\Windesign\WinBlue\Store_and_Dev_Center\Store\Content_Strategy\Audit\BUILD_deck\images\Denise_ppt\Medium_Tiles\Rowi_Med_tile.png"/>
            <p:cNvPicPr>
              <a:picLocks noChangeAspect="1" noChangeArrowheads="1"/>
            </p:cNvPicPr>
            <p:nvPr/>
          </p:nvPicPr>
          <p:blipFill>
            <a:blip r:embed="rId38" cstate="print">
              <a:extLst>
                <a:ext uri="{28A0092B-C50C-407E-A947-70E740481C1C}">
                  <a14:useLocalDpi xmlns:a14="http://schemas.microsoft.com/office/drawing/2010/main" val="0"/>
                </a:ext>
              </a:extLst>
            </a:blip>
            <a:stretch>
              <a:fillRect/>
            </a:stretch>
          </p:blipFill>
          <p:spPr bwMode="auto">
            <a:xfrm>
              <a:off x="2756" y="6320026"/>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8" name="Picture 16" descr="\\REDMOND\win\Teams\Windesign\WinBlue\Store_and_Dev_Center\Store\Content_Strategy\Audit\BUILD_deck\images\Denise_ppt\Medium_Tiles\Skype_Med_tile.png"/>
            <p:cNvPicPr>
              <a:picLocks noChangeAspect="1" noChangeArrowheads="1"/>
            </p:cNvPicPr>
            <p:nvPr/>
          </p:nvPicPr>
          <p:blipFill>
            <a:blip r:embed="rId39" cstate="print">
              <a:extLst>
                <a:ext uri="{28A0092B-C50C-407E-A947-70E740481C1C}">
                  <a14:useLocalDpi xmlns:a14="http://schemas.microsoft.com/office/drawing/2010/main" val="0"/>
                </a:ext>
              </a:extLst>
            </a:blip>
            <a:stretch>
              <a:fillRect/>
            </a:stretch>
          </p:blipFill>
          <p:spPr bwMode="auto">
            <a:xfrm>
              <a:off x="1395060" y="6324231"/>
              <a:ext cx="1387710"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9" name="Picture 46" descr="\\REDMOND\win\Teams\Windesign\WinBlue\Store_and_Dev_Center\Store\Content_Strategy\Audit\BUILD_deck\images\Denise_ppt\Medium_Tiles\BRAVE_Med_Tile.png"/>
            <p:cNvPicPr>
              <a:picLocks noChangeAspect="1" noChangeArrowheads="1"/>
            </p:cNvPicPr>
            <p:nvPr/>
          </p:nvPicPr>
          <p:blipFill>
            <a:blip r:embed="rId40" cstate="print">
              <a:extLst>
                <a:ext uri="{28A0092B-C50C-407E-A947-70E740481C1C}">
                  <a14:useLocalDpi xmlns:a14="http://schemas.microsoft.com/office/drawing/2010/main" val="0"/>
                </a:ext>
              </a:extLst>
            </a:blip>
            <a:stretch>
              <a:fillRect/>
            </a:stretch>
          </p:blipFill>
          <p:spPr bwMode="auto">
            <a:xfrm>
              <a:off x="1385345" y="4310769"/>
              <a:ext cx="1387710"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0" name="Picture 49" descr="\\REDMOND\win\Teams\Windesign\WinBlue\Store_and_Dev_Center\Store\Content_Strategy\Audit\BUILD_deck\images\Denise_ppt\Medium_Tiles\Chimpact_Med_tile.png"/>
            <p:cNvPicPr>
              <a:picLocks noChangeAspect="1" noChangeArrowheads="1"/>
            </p:cNvPicPr>
            <p:nvPr/>
          </p:nvPicPr>
          <p:blipFill>
            <a:blip r:embed="rId41" cstate="print">
              <a:extLst>
                <a:ext uri="{28A0092B-C50C-407E-A947-70E740481C1C}">
                  <a14:useLocalDpi xmlns:a14="http://schemas.microsoft.com/office/drawing/2010/main" val="0"/>
                </a:ext>
              </a:extLst>
            </a:blip>
            <a:stretch>
              <a:fillRect/>
            </a:stretch>
          </p:blipFill>
          <p:spPr bwMode="auto">
            <a:xfrm>
              <a:off x="5551016" y="6327796"/>
              <a:ext cx="1387710"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1" name="Picture 33" descr="\\REDMOND\win\Teams\Windesign\WinBlue\Store_and_Dev_Center\Store\Content_Strategy\Audit\BUILD_deck\images\Denise_ppt\Medium_Tiles\Adera_Med_tile.png"/>
            <p:cNvPicPr>
              <a:picLocks noChangeAspect="1" noChangeArrowheads="1"/>
            </p:cNvPicPr>
            <p:nvPr/>
          </p:nvPicPr>
          <p:blipFill>
            <a:blip r:embed="rId42" cstate="print">
              <a:extLst>
                <a:ext uri="{28A0092B-C50C-407E-A947-70E740481C1C}">
                  <a14:useLocalDpi xmlns:a14="http://schemas.microsoft.com/office/drawing/2010/main" val="0"/>
                </a:ext>
              </a:extLst>
            </a:blip>
            <a:stretch>
              <a:fillRect/>
            </a:stretch>
          </p:blipFill>
          <p:spPr bwMode="auto">
            <a:xfrm>
              <a:off x="5549709" y="4987636"/>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2" name="Picture 53" descr="\\REDMOND\win\Teams\Windesign\WinBlue\Store_and_Dev_Center\Store\Content_Strategy\Audit\BUILD_deck\images\Denise_ppt\Medium_Tiles\CutTheRope_Med_tile.png"/>
            <p:cNvPicPr>
              <a:picLocks noChangeAspect="1" noChangeArrowheads="1"/>
            </p:cNvPicPr>
            <p:nvPr/>
          </p:nvPicPr>
          <p:blipFill>
            <a:blip r:embed="rId43" cstate="print">
              <a:extLst>
                <a:ext uri="{28A0092B-C50C-407E-A947-70E740481C1C}">
                  <a14:useLocalDpi xmlns:a14="http://schemas.microsoft.com/office/drawing/2010/main" val="0"/>
                </a:ext>
              </a:extLst>
            </a:blip>
            <a:stretch>
              <a:fillRect/>
            </a:stretch>
          </p:blipFill>
          <p:spPr bwMode="auto">
            <a:xfrm>
              <a:off x="2777268" y="6325542"/>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3" name="Picture 37" descr="\\REDMOND\win\Teams\Windesign\WinBlue\Store_and_Dev_Center\Store\Content_Strategy\Audit\BUILD_deck\images\Denise_ppt\Medium_Tiles\APE_Med_Tile.png"/>
            <p:cNvPicPr>
              <a:picLocks noChangeAspect="1" noChangeArrowheads="1"/>
            </p:cNvPicPr>
            <p:nvPr/>
          </p:nvPicPr>
          <p:blipFill>
            <a:blip r:embed="rId44" cstate="print">
              <a:extLst>
                <a:ext uri="{28A0092B-C50C-407E-A947-70E740481C1C}">
                  <a14:useLocalDpi xmlns:a14="http://schemas.microsoft.com/office/drawing/2010/main" val="0"/>
                </a:ext>
              </a:extLst>
            </a:blip>
            <a:stretch>
              <a:fillRect/>
            </a:stretch>
          </p:blipFill>
          <p:spPr bwMode="auto">
            <a:xfrm>
              <a:off x="8273234" y="5657064"/>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4" name="Picture 73" descr="\\REDMOND\win\Teams\Windesign\WinBlue\Store_and_Dev_Center\Store\Content_Strategy\Audit\BUILD_deck\images\Denise_ppt\Medium_Tiles\Kindle_Med_tile.png"/>
            <p:cNvPicPr>
              <a:picLocks noChangeAspect="1" noChangeArrowheads="1"/>
            </p:cNvPicPr>
            <p:nvPr/>
          </p:nvPicPr>
          <p:blipFill>
            <a:blip r:embed="rId45" cstate="print">
              <a:extLst>
                <a:ext uri="{28A0092B-C50C-407E-A947-70E740481C1C}">
                  <a14:useLocalDpi xmlns:a14="http://schemas.microsoft.com/office/drawing/2010/main" val="0"/>
                </a:ext>
              </a:extLst>
            </a:blip>
            <a:stretch>
              <a:fillRect/>
            </a:stretch>
          </p:blipFill>
          <p:spPr bwMode="auto">
            <a:xfrm>
              <a:off x="9660948" y="5652674"/>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5" name="Picture 4" descr="\\REDMOND\win\Teams\Windesign\WinBlue\Store_and_Dev_Center\Store\Content_Strategy\Audit\BUILD_deck\images\Denise_ppt\Medium_Tiles\PhotoFunia_Med_tile.png"/>
            <p:cNvPicPr>
              <a:picLocks noChangeAspect="1" noChangeArrowheads="1"/>
            </p:cNvPicPr>
            <p:nvPr/>
          </p:nvPicPr>
          <p:blipFill>
            <a:blip r:embed="rId46" cstate="print">
              <a:extLst>
                <a:ext uri="{28A0092B-C50C-407E-A947-70E740481C1C}">
                  <a14:useLocalDpi xmlns:a14="http://schemas.microsoft.com/office/drawing/2010/main" val="0"/>
                </a:ext>
              </a:extLst>
            </a:blip>
            <a:stretch>
              <a:fillRect/>
            </a:stretch>
          </p:blipFill>
          <p:spPr bwMode="auto">
            <a:xfrm>
              <a:off x="5556750" y="5656661"/>
              <a:ext cx="1387714" cy="67147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2" name="Rectangle 141"/>
          <p:cNvSpPr/>
          <p:nvPr/>
        </p:nvSpPr>
        <p:spPr>
          <a:xfrm>
            <a:off x="2755194" y="1504890"/>
            <a:ext cx="4636206" cy="400110"/>
          </a:xfrm>
          <a:prstGeom prst="rect">
            <a:avLst/>
          </a:prstGeom>
        </p:spPr>
        <p:txBody>
          <a:bodyPr wrap="none">
            <a:spAutoFit/>
          </a:bodyPr>
          <a:lstStyle/>
          <a:p>
            <a:pPr fontAlgn="t"/>
            <a:r>
              <a:rPr lang="en-CA" sz="2000" dirty="0" smtClean="0"/>
              <a:t>Hundreds of millions of app downloads</a:t>
            </a:r>
          </a:p>
        </p:txBody>
      </p:sp>
    </p:spTree>
    <p:extLst>
      <p:ext uri="{BB962C8B-B14F-4D97-AF65-F5344CB8AC3E}">
        <p14:creationId xmlns:p14="http://schemas.microsoft.com/office/powerpoint/2010/main" val="30241039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App Store Changes</a:t>
            </a:r>
            <a:endParaRPr lang="en-CA" dirty="0"/>
          </a:p>
        </p:txBody>
      </p:sp>
      <p:sp>
        <p:nvSpPr>
          <p:cNvPr id="3" name="Content Placeholder 2"/>
          <p:cNvSpPr>
            <a:spLocks noGrp="1"/>
          </p:cNvSpPr>
          <p:nvPr>
            <p:ph sz="quarter" idx="11"/>
          </p:nvPr>
        </p:nvSpPr>
        <p:spPr/>
        <p:txBody>
          <a:bodyPr>
            <a:normAutofit/>
          </a:bodyPr>
          <a:lstStyle/>
          <a:p>
            <a:r>
              <a:rPr lang="en-CA" dirty="0" smtClean="0"/>
              <a:t>Enhanced analytics view for ratings and reviews</a:t>
            </a:r>
          </a:p>
          <a:p>
            <a:r>
              <a:rPr lang="en-CA" dirty="0" smtClean="0"/>
              <a:t>Consumables and repeat purchase process improved</a:t>
            </a:r>
          </a:p>
          <a:p>
            <a:r>
              <a:rPr lang="en-CA" dirty="0" smtClean="0"/>
              <a:t>App bundles and app resource bundles can be packaged separately and managed by the store</a:t>
            </a:r>
          </a:p>
          <a:p>
            <a:r>
              <a:rPr lang="en-CA" dirty="0" smtClean="0"/>
              <a:t>Average review time 2.2 days</a:t>
            </a:r>
          </a:p>
          <a:p>
            <a:r>
              <a:rPr lang="en-CA" dirty="0" smtClean="0"/>
              <a:t>Support for M-rated games</a:t>
            </a:r>
          </a:p>
          <a:p>
            <a:r>
              <a:rPr lang="en-CA" dirty="0" smtClean="0"/>
              <a:t>Update to Windows 8.1 is free and will occur through the store.  If interested you can get it from the store by going to </a:t>
            </a:r>
            <a:r>
              <a:rPr lang="en-CA" dirty="0" smtClean="0">
                <a:hlinkClick r:id="rId2"/>
              </a:rPr>
              <a:t>http://preview.windows.com</a:t>
            </a:r>
            <a:r>
              <a:rPr lang="en-CA" dirty="0" smtClean="0"/>
              <a:t> and following the instructions</a:t>
            </a:r>
          </a:p>
          <a:p>
            <a:endParaRPr lang="en-CA" dirty="0"/>
          </a:p>
        </p:txBody>
      </p:sp>
    </p:spTree>
    <p:extLst>
      <p:ext uri="{BB962C8B-B14F-4D97-AF65-F5344CB8AC3E}">
        <p14:creationId xmlns:p14="http://schemas.microsoft.com/office/powerpoint/2010/main" val="1287633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to Visual Studio</a:t>
            </a:r>
            <a:endParaRPr lang="en-CA" dirty="0"/>
          </a:p>
        </p:txBody>
      </p:sp>
      <p:sp>
        <p:nvSpPr>
          <p:cNvPr id="3" name="Content Placeholder 2"/>
          <p:cNvSpPr>
            <a:spLocks noGrp="1"/>
          </p:cNvSpPr>
          <p:nvPr>
            <p:ph sz="quarter" idx="11"/>
          </p:nvPr>
        </p:nvSpPr>
        <p:spPr>
          <a:xfrm>
            <a:off x="228600" y="1193800"/>
            <a:ext cx="2895600" cy="4978400"/>
          </a:xfrm>
        </p:spPr>
        <p:txBody>
          <a:bodyPr/>
          <a:lstStyle/>
          <a:p>
            <a:r>
              <a:rPr lang="en-CA" dirty="0"/>
              <a:t>New Visual Studio features:</a:t>
            </a:r>
          </a:p>
          <a:p>
            <a:pPr lvl="1"/>
            <a:r>
              <a:rPr lang="en-CA" sz="2000" dirty="0"/>
              <a:t>Performance Tools</a:t>
            </a:r>
            <a:endParaRPr lang="en-CA" dirty="0" smtClean="0"/>
          </a:p>
          <a:p>
            <a:pPr lvl="1"/>
            <a:r>
              <a:rPr lang="en-CA" sz="2000" dirty="0"/>
              <a:t>Coded UI Testing</a:t>
            </a:r>
            <a:endParaRPr lang="en-CA" dirty="0" smtClean="0"/>
          </a:p>
          <a:p>
            <a:pPr lvl="1"/>
            <a:endParaRPr lang="en-CA" dirty="0" smtClean="0"/>
          </a:p>
          <a:p>
            <a:r>
              <a:rPr lang="en-CA" dirty="0" err="1"/>
              <a:t>Xaml</a:t>
            </a:r>
            <a:endParaRPr lang="en-CA" dirty="0" smtClean="0"/>
          </a:p>
          <a:p>
            <a:pPr lvl="1"/>
            <a:r>
              <a:rPr lang="en-CA" sz="2000" dirty="0" err="1"/>
              <a:t>StaticResource</a:t>
            </a:r>
            <a:r>
              <a:rPr lang="en-CA" sz="2000" dirty="0"/>
              <a:t> autocomplete</a:t>
            </a:r>
            <a:endParaRPr lang="en-CA" dirty="0" smtClean="0"/>
          </a:p>
          <a:p>
            <a:pPr lvl="1"/>
            <a:r>
              <a:rPr lang="en-CA" sz="2000" dirty="0" err="1"/>
              <a:t>Xaml</a:t>
            </a:r>
            <a:r>
              <a:rPr lang="en-CA" sz="2000" dirty="0"/>
              <a:t> </a:t>
            </a:r>
            <a:r>
              <a:rPr lang="en-CA" sz="2000" dirty="0" err="1"/>
              <a:t>Goto</a:t>
            </a:r>
            <a:r>
              <a:rPr lang="en-CA" sz="2000" dirty="0"/>
              <a:t> Definition</a:t>
            </a:r>
            <a:endParaRPr lang="en-CA" dirty="0"/>
          </a:p>
        </p:txBody>
      </p:sp>
      <p:pic>
        <p:nvPicPr>
          <p:cNvPr id="2050" name="Picture 2" descr="http://www.neowin.net/images/uploaded/screen%20shot%202013-06-26%20at%2012.54.33%20pm.jpg"/>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3181092" y="2029386"/>
            <a:ext cx="5581908" cy="269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138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Azure Mobile Services</a:t>
            </a:r>
            <a:endParaRPr lang="en-CA" dirty="0"/>
          </a:p>
        </p:txBody>
      </p:sp>
      <p:sp>
        <p:nvSpPr>
          <p:cNvPr id="3" name="Content Placeholder 2"/>
          <p:cNvSpPr>
            <a:spLocks noGrp="1"/>
          </p:cNvSpPr>
          <p:nvPr>
            <p:ph sz="quarter" idx="11"/>
          </p:nvPr>
        </p:nvSpPr>
        <p:spPr/>
        <p:txBody>
          <a:bodyPr/>
          <a:lstStyle/>
          <a:p>
            <a:r>
              <a:rPr lang="en-CA" dirty="0" smtClean="0"/>
              <a:t>New</a:t>
            </a:r>
          </a:p>
          <a:p>
            <a:pPr lvl="1"/>
            <a:r>
              <a:rPr lang="en-CA" dirty="0" smtClean="0"/>
              <a:t>GA 99.9% SLA</a:t>
            </a:r>
          </a:p>
          <a:p>
            <a:pPr lvl="1"/>
            <a:r>
              <a:rPr lang="en-CA" dirty="0" smtClean="0"/>
              <a:t>Free 20MB DB</a:t>
            </a:r>
          </a:p>
          <a:p>
            <a:pPr lvl="1"/>
            <a:r>
              <a:rPr lang="en-CA" dirty="0" smtClean="0"/>
              <a:t>Scheduler</a:t>
            </a:r>
          </a:p>
          <a:p>
            <a:pPr lvl="1"/>
            <a:r>
              <a:rPr lang="en-CA" dirty="0" smtClean="0"/>
              <a:t>Integrated Source Control</a:t>
            </a:r>
          </a:p>
          <a:p>
            <a:pPr lvl="1"/>
            <a:r>
              <a:rPr lang="en-CA" dirty="0" smtClean="0"/>
              <a:t>Android SDK, </a:t>
            </a:r>
            <a:r>
              <a:rPr lang="en-CA" dirty="0" err="1" smtClean="0"/>
              <a:t>iOS</a:t>
            </a:r>
            <a:r>
              <a:rPr lang="en-CA" dirty="0" smtClean="0"/>
              <a:t> SDK</a:t>
            </a:r>
          </a:p>
          <a:p>
            <a:pPr lvl="1"/>
            <a:r>
              <a:rPr lang="en-CA" dirty="0" smtClean="0"/>
              <a:t>HTML + JS SDK</a:t>
            </a:r>
          </a:p>
          <a:p>
            <a:pPr lvl="1"/>
            <a:r>
              <a:rPr lang="en-CA" smtClean="0"/>
              <a:t>Wp7.x support</a:t>
            </a:r>
            <a:endParaRPr lang="en-CA" dirty="0" smtClean="0"/>
          </a:p>
          <a:p>
            <a:endParaRPr lang="en-CA" dirty="0"/>
          </a:p>
        </p:txBody>
      </p:sp>
    </p:spTree>
    <p:extLst>
      <p:ext uri="{BB962C8B-B14F-4D97-AF65-F5344CB8AC3E}">
        <p14:creationId xmlns:p14="http://schemas.microsoft.com/office/powerpoint/2010/main" val="17393612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Performance Enhancements</a:t>
            </a:r>
            <a:endParaRPr lang="en-CA" dirty="0"/>
          </a:p>
        </p:txBody>
      </p:sp>
      <p:sp>
        <p:nvSpPr>
          <p:cNvPr id="3" name="Content Placeholder 2"/>
          <p:cNvSpPr>
            <a:spLocks noGrp="1"/>
          </p:cNvSpPr>
          <p:nvPr>
            <p:ph sz="quarter" idx="11"/>
          </p:nvPr>
        </p:nvSpPr>
        <p:spPr/>
        <p:txBody>
          <a:bodyPr/>
          <a:lstStyle/>
          <a:p>
            <a:r>
              <a:rPr lang="en-CA" sz="3200" dirty="0"/>
              <a:t>XAML Control lazy load</a:t>
            </a:r>
            <a:endParaRPr lang="en-CA" dirty="0" smtClean="0"/>
          </a:p>
          <a:p>
            <a:r>
              <a:rPr lang="en-CA" sz="3200" dirty="0" err="1"/>
              <a:t>WebGL</a:t>
            </a:r>
            <a:endParaRPr lang="en-CA" dirty="0"/>
          </a:p>
          <a:p>
            <a:r>
              <a:rPr lang="en-CA" sz="3200" dirty="0"/>
              <a:t>MPEG Dash</a:t>
            </a:r>
            <a:endParaRPr lang="en-CA" dirty="0"/>
          </a:p>
          <a:p>
            <a:r>
              <a:rPr lang="en-CA" sz="3200" dirty="0"/>
              <a:t>New </a:t>
            </a:r>
            <a:r>
              <a:rPr lang="en-CA" sz="3200" dirty="0" err="1"/>
              <a:t>WebView</a:t>
            </a:r>
            <a:endParaRPr lang="en-CA" dirty="0"/>
          </a:p>
        </p:txBody>
      </p:sp>
    </p:spTree>
    <p:extLst>
      <p:ext uri="{BB962C8B-B14F-4D97-AF65-F5344CB8AC3E}">
        <p14:creationId xmlns:p14="http://schemas.microsoft.com/office/powerpoint/2010/main" val="37758679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Simplified Device Connectivity</a:t>
            </a:r>
            <a:endParaRPr lang="en-CA" dirty="0"/>
          </a:p>
        </p:txBody>
      </p:sp>
      <p:sp>
        <p:nvSpPr>
          <p:cNvPr id="3" name="Content Placeholder 2"/>
          <p:cNvSpPr>
            <a:spLocks noGrp="1"/>
          </p:cNvSpPr>
          <p:nvPr>
            <p:ph sz="quarter" idx="11"/>
          </p:nvPr>
        </p:nvSpPr>
        <p:spPr>
          <a:xfrm>
            <a:off x="381000" y="1092200"/>
            <a:ext cx="8077200" cy="736600"/>
          </a:xfrm>
        </p:spPr>
        <p:txBody>
          <a:bodyPr/>
          <a:lstStyle/>
          <a:p>
            <a:r>
              <a:rPr lang="en-CA" dirty="0" smtClean="0"/>
              <a:t>New 8.1 </a:t>
            </a:r>
            <a:r>
              <a:rPr lang="en-CA" dirty="0" err="1" smtClean="0"/>
              <a:t>WinRT</a:t>
            </a:r>
            <a:r>
              <a:rPr lang="en-CA" dirty="0" smtClean="0"/>
              <a:t> API to access peripherals</a:t>
            </a:r>
          </a:p>
          <a:p>
            <a:endParaRPr lang="en-CA" dirty="0" smtClean="0"/>
          </a:p>
          <a:p>
            <a:pPr marL="0" indent="0">
              <a:buNone/>
            </a:pPr>
            <a:endParaRPr lang="en-CA" dirty="0" smtClean="0"/>
          </a:p>
        </p:txBody>
      </p:sp>
      <p:sp>
        <p:nvSpPr>
          <p:cNvPr id="4" name="Content Placeholder 2"/>
          <p:cNvSpPr txBox="1">
            <a:spLocks/>
          </p:cNvSpPr>
          <p:nvPr/>
        </p:nvSpPr>
        <p:spPr>
          <a:xfrm>
            <a:off x="381000" y="1905000"/>
            <a:ext cx="4419600" cy="3124200"/>
          </a:xfrm>
          <a:prstGeom prst="rect">
            <a:avLst/>
          </a:prstGeom>
        </p:spPr>
        <p:txBody>
          <a:bodyPr/>
          <a:lst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CA" dirty="0" smtClean="0"/>
              <a:t>Several new pre-packaged Device Scenario API:</a:t>
            </a:r>
          </a:p>
          <a:p>
            <a:pPr lvl="1"/>
            <a:r>
              <a:rPr lang="en-CA" dirty="0" smtClean="0"/>
              <a:t>Finger prints</a:t>
            </a:r>
          </a:p>
          <a:p>
            <a:pPr lvl="1"/>
            <a:r>
              <a:rPr lang="en-CA" dirty="0" smtClean="0"/>
              <a:t>Geo Fence</a:t>
            </a:r>
          </a:p>
          <a:p>
            <a:pPr lvl="1"/>
            <a:r>
              <a:rPr lang="en-CA" dirty="0" smtClean="0"/>
              <a:t>Bar Codes</a:t>
            </a:r>
          </a:p>
          <a:p>
            <a:pPr lvl="1"/>
            <a:r>
              <a:rPr lang="en-CA" dirty="0" smtClean="0"/>
              <a:t>Smart Cards</a:t>
            </a:r>
          </a:p>
          <a:p>
            <a:pPr lvl="1"/>
            <a:r>
              <a:rPr lang="en-CA" dirty="0" smtClean="0"/>
              <a:t>3D Printers</a:t>
            </a:r>
          </a:p>
        </p:txBody>
      </p:sp>
      <p:grpSp>
        <p:nvGrpSpPr>
          <p:cNvPr id="11" name="Group 10"/>
          <p:cNvGrpSpPr/>
          <p:nvPr/>
        </p:nvGrpSpPr>
        <p:grpSpPr>
          <a:xfrm>
            <a:off x="4419600" y="2057400"/>
            <a:ext cx="3965198" cy="3581400"/>
            <a:chOff x="4478469" y="2362200"/>
            <a:chExt cx="3965198" cy="358140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l="7537" r="7537"/>
            <a:stretch/>
          </p:blipFill>
          <p:spPr>
            <a:xfrm>
              <a:off x="4478469" y="3110111"/>
              <a:ext cx="852733" cy="852733"/>
            </a:xfrm>
            <a:prstGeom prst="rect">
              <a:avLst/>
            </a:prstGeom>
          </p:spPr>
        </p:pic>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l="4559" r="4559"/>
            <a:stretch/>
          </p:blipFill>
          <p:spPr>
            <a:xfrm>
              <a:off x="7467600" y="3124200"/>
              <a:ext cx="838200" cy="838200"/>
            </a:xfrm>
            <a:prstGeom prst="rect">
              <a:avLst/>
            </a:prstGeom>
          </p:spPr>
        </p:pic>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t="5358" b="5358"/>
            <a:stretch/>
          </p:blipFill>
          <p:spPr>
            <a:xfrm>
              <a:off x="4478469" y="4572000"/>
              <a:ext cx="926592" cy="926592"/>
            </a:xfrm>
            <a:prstGeom prst="rect">
              <a:avLst/>
            </a:prstGeom>
          </p:spPr>
        </p:pic>
        <p:pic>
          <p:nvPicPr>
            <p:cNvPr id="8" name="Picture 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096000" y="5017008"/>
              <a:ext cx="926592" cy="926592"/>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7467600" y="4315921"/>
              <a:ext cx="976067" cy="976067"/>
            </a:xfrm>
            <a:prstGeom prst="rect">
              <a:avLst/>
            </a:prstGeom>
          </p:spPr>
        </p:pic>
        <p:pic>
          <p:nvPicPr>
            <p:cNvPr id="10" name="Picture 9"/>
            <p:cNvPicPr>
              <a:picLocks noChangeAspect="1"/>
            </p:cNvPicPr>
            <p:nvPr/>
          </p:nvPicPr>
          <p:blipFill rotWithShape="1">
            <a:blip r:embed="rId7" cstate="screen">
              <a:extLst>
                <a:ext uri="{28A0092B-C50C-407E-A947-70E740481C1C}">
                  <a14:useLocalDpi xmlns:a14="http://schemas.microsoft.com/office/drawing/2010/main"/>
                </a:ext>
              </a:extLst>
            </a:blip>
            <a:srcRect t="3339" b="3339"/>
            <a:stretch/>
          </p:blipFill>
          <p:spPr>
            <a:xfrm>
              <a:off x="5943600" y="2362200"/>
              <a:ext cx="996696" cy="996696"/>
            </a:xfrm>
            <a:prstGeom prst="rect">
              <a:avLst/>
            </a:prstGeom>
          </p:spPr>
        </p:pic>
        <p:pic>
          <p:nvPicPr>
            <p:cNvPr id="1026" name="Picture 2" descr="http://topnews.in/files/Surface-RT-Tablet.jpeg">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70523" y="3719651"/>
              <a:ext cx="1187196" cy="8667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29818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Simplified Device Connectivity</a:t>
            </a:r>
            <a:endParaRPr lang="en-CA" dirty="0"/>
          </a:p>
        </p:txBody>
      </p:sp>
      <p:sp>
        <p:nvSpPr>
          <p:cNvPr id="3" name="Content Placeholder 2"/>
          <p:cNvSpPr>
            <a:spLocks noGrp="1"/>
          </p:cNvSpPr>
          <p:nvPr>
            <p:ph sz="quarter" idx="11"/>
          </p:nvPr>
        </p:nvSpPr>
        <p:spPr/>
        <p:txBody>
          <a:bodyPr/>
          <a:lstStyle/>
          <a:p>
            <a:r>
              <a:rPr lang="en-CA" dirty="0" smtClean="0"/>
              <a:t>Available Device Protocol API:</a:t>
            </a:r>
          </a:p>
          <a:p>
            <a:pPr lvl="1"/>
            <a:r>
              <a:rPr lang="en-CA" dirty="0" smtClean="0"/>
              <a:t>HID</a:t>
            </a:r>
          </a:p>
          <a:p>
            <a:pPr lvl="1"/>
            <a:r>
              <a:rPr lang="en-CA" dirty="0" smtClean="0"/>
              <a:t>USB</a:t>
            </a:r>
          </a:p>
          <a:p>
            <a:pPr lvl="1"/>
            <a:r>
              <a:rPr lang="en-CA" dirty="0" smtClean="0"/>
              <a:t>Bluetooth RFCOMM</a:t>
            </a:r>
          </a:p>
          <a:p>
            <a:pPr lvl="1"/>
            <a:r>
              <a:rPr lang="en-CA" dirty="0" smtClean="0"/>
              <a:t>Bluetooth Smart</a:t>
            </a:r>
          </a:p>
          <a:p>
            <a:pPr lvl="1"/>
            <a:r>
              <a:rPr lang="en-CA" dirty="0" err="1" smtClean="0"/>
              <a:t>WiFi</a:t>
            </a:r>
            <a:r>
              <a:rPr lang="en-CA" dirty="0" smtClean="0"/>
              <a:t> Direct</a:t>
            </a:r>
            <a:endParaRPr lang="en-CA"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10400" y="1802209"/>
            <a:ext cx="993923" cy="1013619"/>
          </a:xfrm>
          <a:prstGeom prst="rect">
            <a:avLst/>
          </a:prstGeom>
        </p:spPr>
      </p:pic>
      <p:pic>
        <p:nvPicPr>
          <p:cNvPr id="2050" name="Picture 2" descr="http://orbotix.wpengine.netdna-cdn.com/wp-content/uploads/SpheroApple-Box+Sphero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8175" y="1802209"/>
            <a:ext cx="1013619" cy="101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65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Bing as a Platform</a:t>
            </a:r>
            <a:endParaRPr lang="en-CA" dirty="0"/>
          </a:p>
        </p:txBody>
      </p:sp>
      <p:sp>
        <p:nvSpPr>
          <p:cNvPr id="3" name="Content Placeholder 2"/>
          <p:cNvSpPr>
            <a:spLocks noGrp="1"/>
          </p:cNvSpPr>
          <p:nvPr>
            <p:ph sz="quarter" idx="11"/>
          </p:nvPr>
        </p:nvSpPr>
        <p:spPr>
          <a:xfrm>
            <a:off x="381000" y="1092200"/>
            <a:ext cx="8382000" cy="1117600"/>
          </a:xfrm>
        </p:spPr>
        <p:txBody>
          <a:bodyPr/>
          <a:lstStyle/>
          <a:p>
            <a:r>
              <a:rPr lang="en-CA" dirty="0" smtClean="0"/>
              <a:t>New 2D and 3D maps – 8.1 will use Bing maps on Win8 – not an Active X control</a:t>
            </a:r>
          </a:p>
          <a:p>
            <a:pPr marL="259485" lvl="1" indent="0">
              <a:buNone/>
            </a:pPr>
            <a:endParaRPr lang="en-CA" dirty="0"/>
          </a:p>
        </p:txBody>
      </p:sp>
      <p:pic>
        <p:nvPicPr>
          <p:cNvPr id="4" name="Picture Placeholder 4"/>
          <p:cNvPicPr>
            <a:picLocks noChangeAspect="1"/>
          </p:cNvPicPr>
          <p:nvPr/>
        </p:nvPicPr>
        <p:blipFill>
          <a:blip r:embed="rId2">
            <a:extLst>
              <a:ext uri="{28A0092B-C50C-407E-A947-70E740481C1C}">
                <a14:useLocalDpi xmlns:a14="http://schemas.microsoft.com/office/drawing/2010/main" val="0"/>
              </a:ext>
            </a:extLst>
          </a:blip>
          <a:srcRect t="482" b="482"/>
          <a:stretch>
            <a:fillRect/>
          </a:stretch>
        </p:blipFill>
        <p:spPr>
          <a:xfrm>
            <a:off x="4800600" y="2133600"/>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
        <p:nvSpPr>
          <p:cNvPr id="5" name="Content Placeholder 2"/>
          <p:cNvSpPr txBox="1">
            <a:spLocks/>
          </p:cNvSpPr>
          <p:nvPr/>
        </p:nvSpPr>
        <p:spPr>
          <a:xfrm>
            <a:off x="381000" y="1981200"/>
            <a:ext cx="4724400" cy="2915412"/>
          </a:xfrm>
          <a:prstGeom prst="rect">
            <a:avLst/>
          </a:prstGeom>
        </p:spPr>
        <p:txBody>
          <a:bodyPr/>
          <a:lstStyle>
            <a:lvl1pPr marL="259481" indent="-259481" algn="l" defTabSz="685579"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546" indent="-213061" algn="l" defTabSz="685579" rtl="0" eaLnBrk="1" latinLnBrk="0" hangingPunct="1">
              <a:lnSpc>
                <a:spcPct val="90000"/>
              </a:lnSpc>
              <a:spcBef>
                <a:spcPct val="20000"/>
              </a:spcBef>
              <a:buSzPct val="90000"/>
              <a:buFont typeface="Arial" pitchFamily="34" charset="0"/>
              <a:buChar char="•"/>
              <a:tabLst>
                <a:tab pos="472546"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606" indent="-213061" algn="l" defTabSz="685579"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1728" indent="-167831" algn="l" defTabSz="685579" rtl="0" eaLnBrk="1" latinLnBrk="0" hangingPunct="1">
              <a:lnSpc>
                <a:spcPct val="90000"/>
              </a:lnSpc>
              <a:spcBef>
                <a:spcPct val="20000"/>
              </a:spcBef>
              <a:buSzPct val="90000"/>
              <a:buFont typeface="Arial" pitchFamily="34" charset="0"/>
              <a:buChar char="•"/>
              <a:tabLst>
                <a:tab pos="685606"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318" indent="-172594" algn="l" defTabSz="685579"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CA" dirty="0" smtClean="0"/>
              <a:t>2D maps will include new features:</a:t>
            </a:r>
          </a:p>
          <a:p>
            <a:pPr lvl="1"/>
            <a:r>
              <a:rPr lang="en-CA" dirty="0" smtClean="0"/>
              <a:t>Driving directions</a:t>
            </a:r>
          </a:p>
          <a:p>
            <a:pPr lvl="1"/>
            <a:r>
              <a:rPr lang="en-CA" dirty="0" smtClean="0"/>
              <a:t>Geocoding API</a:t>
            </a:r>
          </a:p>
          <a:p>
            <a:pPr lvl="1"/>
            <a:r>
              <a:rPr lang="en-CA" dirty="0" smtClean="0"/>
              <a:t>Windows 8 Available now:  Managed </a:t>
            </a:r>
            <a:r>
              <a:rPr lang="en-CA" dirty="0" err="1" smtClean="0"/>
              <a:t>WinJS</a:t>
            </a:r>
            <a:r>
              <a:rPr lang="en-CA" dirty="0" smtClean="0"/>
              <a:t>, C#, C++</a:t>
            </a:r>
          </a:p>
          <a:p>
            <a:pPr lvl="1"/>
            <a:r>
              <a:rPr lang="en-CA" dirty="0" smtClean="0"/>
              <a:t>Windows 8.1 Beta</a:t>
            </a:r>
          </a:p>
          <a:p>
            <a:pPr lvl="2"/>
            <a:endParaRPr lang="en-CA" dirty="0" smtClean="0"/>
          </a:p>
          <a:p>
            <a:pPr marL="259485" lvl="1" indent="0">
              <a:buFont typeface="Arial" pitchFamily="34" charset="0"/>
              <a:buNone/>
            </a:pPr>
            <a:endParaRPr lang="en-CA" dirty="0"/>
          </a:p>
        </p:txBody>
      </p:sp>
    </p:spTree>
    <p:extLst>
      <p:ext uri="{BB962C8B-B14F-4D97-AF65-F5344CB8AC3E}">
        <p14:creationId xmlns:p14="http://schemas.microsoft.com/office/powerpoint/2010/main" val="8379581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Bing as a Platform</a:t>
            </a:r>
            <a:endParaRPr lang="en-CA" dirty="0"/>
          </a:p>
        </p:txBody>
      </p:sp>
      <p:sp>
        <p:nvSpPr>
          <p:cNvPr id="3" name="Content Placeholder 2"/>
          <p:cNvSpPr>
            <a:spLocks noGrp="1"/>
          </p:cNvSpPr>
          <p:nvPr>
            <p:ph sz="quarter" idx="11"/>
          </p:nvPr>
        </p:nvSpPr>
        <p:spPr>
          <a:xfrm>
            <a:off x="381000" y="1092200"/>
            <a:ext cx="4114800" cy="5080000"/>
          </a:xfrm>
        </p:spPr>
        <p:txBody>
          <a:bodyPr/>
          <a:lstStyle/>
          <a:p>
            <a:r>
              <a:rPr lang="en-CA" dirty="0" smtClean="0"/>
              <a:t>3D Maps:</a:t>
            </a:r>
          </a:p>
          <a:p>
            <a:pPr lvl="1"/>
            <a:r>
              <a:rPr lang="en-CA" dirty="0" smtClean="0"/>
              <a:t>Integrated Street Side</a:t>
            </a:r>
          </a:p>
          <a:p>
            <a:pPr lvl="1"/>
            <a:r>
              <a:rPr lang="en-CA" dirty="0" smtClean="0"/>
              <a:t>API Designed for easily porting from Bing maps</a:t>
            </a:r>
          </a:p>
          <a:p>
            <a:pPr lvl="1"/>
            <a:r>
              <a:rPr lang="en-CA" dirty="0" smtClean="0"/>
              <a:t>Ability to drop custom 3D models into the map</a:t>
            </a:r>
          </a:p>
          <a:p>
            <a:pPr lvl="1"/>
            <a:r>
              <a:rPr lang="en-CA" dirty="0" smtClean="0"/>
              <a:t>New 3D models</a:t>
            </a:r>
          </a:p>
          <a:p>
            <a:pPr lvl="1"/>
            <a:r>
              <a:rPr lang="en-CA" dirty="0" smtClean="0"/>
              <a:t>Release date TBD</a:t>
            </a:r>
          </a:p>
          <a:p>
            <a:pPr lvl="2"/>
            <a:endParaRPr lang="en-CA" dirty="0" smtClean="0"/>
          </a:p>
          <a:p>
            <a:pPr marL="259485" lvl="1" indent="0">
              <a:buNone/>
            </a:pPr>
            <a:endParaRPr lang="en-CA" dirty="0"/>
          </a:p>
        </p:txBody>
      </p:sp>
      <p:pic>
        <p:nvPicPr>
          <p:cNvPr id="4" name="Picture Placeholder 6"/>
          <p:cNvPicPr>
            <a:picLocks noChangeAspect="1"/>
          </p:cNvPicPr>
          <p:nvPr/>
        </p:nvPicPr>
        <p:blipFill>
          <a:blip r:embed="rId2">
            <a:extLst>
              <a:ext uri="{28A0092B-C50C-407E-A947-70E740481C1C}">
                <a14:useLocalDpi xmlns:a14="http://schemas.microsoft.com/office/drawing/2010/main" val="0"/>
              </a:ext>
            </a:extLst>
          </a:blip>
          <a:srcRect t="482" b="482"/>
          <a:stretch>
            <a:fillRect/>
          </a:stretch>
        </p:blipFill>
        <p:spPr>
          <a:xfrm>
            <a:off x="4724400" y="1295400"/>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Tree>
    <p:extLst>
      <p:ext uri="{BB962C8B-B14F-4D97-AF65-F5344CB8AC3E}">
        <p14:creationId xmlns:p14="http://schemas.microsoft.com/office/powerpoint/2010/main" val="381893758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Bing as a Platform…</a:t>
            </a:r>
            <a:endParaRPr lang="en-CA" dirty="0"/>
          </a:p>
        </p:txBody>
      </p:sp>
      <p:sp>
        <p:nvSpPr>
          <p:cNvPr id="3" name="Content Placeholder 2"/>
          <p:cNvSpPr>
            <a:spLocks noGrp="1"/>
          </p:cNvSpPr>
          <p:nvPr>
            <p:ph sz="quarter" idx="11"/>
          </p:nvPr>
        </p:nvSpPr>
        <p:spPr>
          <a:xfrm>
            <a:off x="381000" y="1092200"/>
            <a:ext cx="8382000" cy="5080000"/>
          </a:xfrm>
        </p:spPr>
        <p:txBody>
          <a:bodyPr/>
          <a:lstStyle/>
          <a:p>
            <a:r>
              <a:rPr lang="en-CA" dirty="0"/>
              <a:t>Text To Speech – TTS</a:t>
            </a:r>
          </a:p>
          <a:p>
            <a:pPr lvl="1"/>
            <a:r>
              <a:rPr lang="en-CA" dirty="0" smtClean="0"/>
              <a:t>Supports </a:t>
            </a:r>
            <a:r>
              <a:rPr lang="en-CA" dirty="0"/>
              <a:t>15 languages</a:t>
            </a:r>
          </a:p>
          <a:p>
            <a:pPr lvl="1"/>
            <a:r>
              <a:rPr lang="en-CA" dirty="0" smtClean="0"/>
              <a:t>Windows </a:t>
            </a:r>
            <a:r>
              <a:rPr lang="en-CA" dirty="0"/>
              <a:t>8.1 only</a:t>
            </a:r>
          </a:p>
          <a:p>
            <a:endParaRPr lang="en-CA" dirty="0" smtClean="0"/>
          </a:p>
          <a:p>
            <a:r>
              <a:rPr lang="en-CA" dirty="0" smtClean="0"/>
              <a:t>Speech Recognition</a:t>
            </a:r>
          </a:p>
          <a:p>
            <a:pPr lvl="1"/>
            <a:r>
              <a:rPr lang="en-CA" dirty="0" smtClean="0"/>
              <a:t>Converts Speech to Text</a:t>
            </a:r>
          </a:p>
          <a:p>
            <a:pPr lvl="1"/>
            <a:r>
              <a:rPr lang="en-CA" dirty="0" smtClean="0"/>
              <a:t>Supports en-us only</a:t>
            </a:r>
          </a:p>
          <a:p>
            <a:pPr lvl="1"/>
            <a:r>
              <a:rPr lang="en-CA" dirty="0" smtClean="0"/>
              <a:t>Windows 8.1 GA</a:t>
            </a:r>
          </a:p>
          <a:p>
            <a:pPr marL="259485" lvl="1" indent="0">
              <a:buNone/>
            </a:pPr>
            <a:endParaRPr lang="en-CA" dirty="0" smtClean="0"/>
          </a:p>
          <a:p>
            <a:r>
              <a:rPr lang="en-CA" dirty="0" smtClean="0"/>
              <a:t>OCR and Translation</a:t>
            </a:r>
          </a:p>
          <a:p>
            <a:pPr lvl="1"/>
            <a:r>
              <a:rPr lang="en-CA" dirty="0" smtClean="0"/>
              <a:t>Supports 8 languages</a:t>
            </a:r>
          </a:p>
          <a:p>
            <a:pPr lvl="1"/>
            <a:r>
              <a:rPr lang="en-CA" dirty="0" smtClean="0"/>
              <a:t>Available in Windows 8 and 8.1 Beta</a:t>
            </a:r>
          </a:p>
          <a:p>
            <a:pPr lvl="1"/>
            <a:endParaRPr lang="en-CA" dirty="0"/>
          </a:p>
        </p:txBody>
      </p:sp>
    </p:spTree>
    <p:extLst>
      <p:ext uri="{BB962C8B-B14F-4D97-AF65-F5344CB8AC3E}">
        <p14:creationId xmlns:p14="http://schemas.microsoft.com/office/powerpoint/2010/main" val="343272387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Lunch and Learn</a:t>
            </a:r>
            <a:endParaRPr lang="en-CA" dirty="0"/>
          </a:p>
        </p:txBody>
      </p:sp>
      <p:sp>
        <p:nvSpPr>
          <p:cNvPr id="3" name="Content Placeholder 2"/>
          <p:cNvSpPr>
            <a:spLocks noGrp="1"/>
          </p:cNvSpPr>
          <p:nvPr>
            <p:ph sz="quarter" idx="11"/>
          </p:nvPr>
        </p:nvSpPr>
        <p:spPr/>
        <p:txBody>
          <a:bodyPr>
            <a:normAutofit/>
          </a:bodyPr>
          <a:lstStyle/>
          <a:p>
            <a:r>
              <a:rPr lang="en-CA" sz="2800" dirty="0"/>
              <a:t>Introduction</a:t>
            </a:r>
            <a:endParaRPr lang="en-CA" dirty="0" smtClean="0"/>
          </a:p>
          <a:p>
            <a:r>
              <a:rPr lang="en-CA" sz="2800" dirty="0"/>
              <a:t>What’s new in Windows 8.1</a:t>
            </a:r>
            <a:endParaRPr lang="en-CA" dirty="0" smtClean="0"/>
          </a:p>
          <a:p>
            <a:r>
              <a:rPr lang="en-CA" sz="2800" dirty="0"/>
              <a:t>What’s new in </a:t>
            </a:r>
            <a:r>
              <a:rPr lang="en-CA" sz="2800" dirty="0" err="1"/>
              <a:t>Xaml</a:t>
            </a:r>
            <a:endParaRPr lang="en-CA" dirty="0" smtClean="0"/>
          </a:p>
          <a:p>
            <a:r>
              <a:rPr lang="en-CA" sz="2800" dirty="0"/>
              <a:t>What’s new in .NET</a:t>
            </a:r>
            <a:endParaRPr lang="en-CA" dirty="0" smtClean="0"/>
          </a:p>
          <a:p>
            <a:r>
              <a:rPr lang="en-CA" sz="2800" dirty="0"/>
              <a:t>New App Store Changes</a:t>
            </a:r>
            <a:endParaRPr lang="en-CA" dirty="0" smtClean="0"/>
          </a:p>
          <a:p>
            <a:r>
              <a:rPr lang="en-CA" sz="2800" dirty="0"/>
              <a:t>Visual Studio features</a:t>
            </a:r>
            <a:endParaRPr lang="en-CA" dirty="0" smtClean="0"/>
          </a:p>
          <a:p>
            <a:r>
              <a:rPr lang="en-CA" sz="2800" dirty="0"/>
              <a:t>Azure Mobile Services</a:t>
            </a:r>
            <a:endParaRPr lang="en-CA" dirty="0" smtClean="0"/>
          </a:p>
          <a:p>
            <a:r>
              <a:rPr lang="en-CA" sz="2800" dirty="0"/>
              <a:t>Performance Enhancements</a:t>
            </a:r>
            <a:endParaRPr lang="en-CA" dirty="0" smtClean="0"/>
          </a:p>
          <a:p>
            <a:r>
              <a:rPr lang="en-CA" sz="2800" dirty="0"/>
              <a:t>Simplified Device Connectivity</a:t>
            </a:r>
            <a:endParaRPr lang="en-CA" dirty="0" smtClean="0"/>
          </a:p>
          <a:p>
            <a:r>
              <a:rPr lang="en-CA" sz="2800" dirty="0"/>
              <a:t>Bing as a </a:t>
            </a:r>
            <a:r>
              <a:rPr lang="en-CA" sz="2800" dirty="0" smtClean="0"/>
              <a:t>Platform</a:t>
            </a:r>
            <a:endParaRPr lang="en-CA" dirty="0" smtClean="0"/>
          </a:p>
        </p:txBody>
      </p:sp>
    </p:spTree>
    <p:extLst>
      <p:ext uri="{BB962C8B-B14F-4D97-AF65-F5344CB8AC3E}">
        <p14:creationId xmlns:p14="http://schemas.microsoft.com/office/powerpoint/2010/main" val="24907285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Schedule of Events</a:t>
            </a:r>
            <a:endParaRPr lang="en-CA" dirty="0"/>
          </a:p>
        </p:txBody>
      </p:sp>
      <p:sp>
        <p:nvSpPr>
          <p:cNvPr id="3" name="Content Placeholder 2"/>
          <p:cNvSpPr>
            <a:spLocks noGrp="1"/>
          </p:cNvSpPr>
          <p:nvPr>
            <p:ph sz="quarter" idx="11"/>
          </p:nvPr>
        </p:nvSpPr>
        <p:spPr/>
        <p:txBody>
          <a:bodyPr/>
          <a:lstStyle/>
          <a:p>
            <a:r>
              <a:rPr lang="en-CA" sz="2800" dirty="0"/>
              <a:t>Lunch and </a:t>
            </a:r>
            <a:r>
              <a:rPr lang="en-CA" sz="2800" dirty="0" smtClean="0"/>
              <a:t>Learn</a:t>
            </a:r>
          </a:p>
          <a:p>
            <a:r>
              <a:rPr lang="en-CA" sz="2800" dirty="0" smtClean="0"/>
              <a:t>Blogs:</a:t>
            </a:r>
          </a:p>
          <a:p>
            <a:pPr lvl="1"/>
            <a:r>
              <a:rPr lang="en-CA" sz="2000" dirty="0" smtClean="0"/>
              <a:t>Introduction to Windows 8.1</a:t>
            </a:r>
          </a:p>
          <a:p>
            <a:pPr lvl="1"/>
            <a:r>
              <a:rPr lang="en-CA" sz="2000" dirty="0" smtClean="0"/>
              <a:t>Building apps with Bluetooth devices</a:t>
            </a:r>
          </a:p>
          <a:p>
            <a:pPr lvl="1"/>
            <a:r>
              <a:rPr lang="en-CA" sz="2000" dirty="0" smtClean="0"/>
              <a:t>Getting connected to Azure Mobile Service</a:t>
            </a:r>
          </a:p>
          <a:p>
            <a:pPr lvl="1"/>
            <a:r>
              <a:rPr lang="en-CA" sz="2000" dirty="0" smtClean="0"/>
              <a:t>Authentication – the forgotten child</a:t>
            </a:r>
          </a:p>
          <a:p>
            <a:pPr lvl="1"/>
            <a:r>
              <a:rPr lang="en-CA" sz="2000" dirty="0"/>
              <a:t>Using USB Devices in a Store </a:t>
            </a:r>
            <a:r>
              <a:rPr lang="en-CA" sz="2000" dirty="0" smtClean="0"/>
              <a:t>App</a:t>
            </a:r>
          </a:p>
          <a:p>
            <a:pPr lvl="1"/>
            <a:r>
              <a:rPr lang="en-CA" sz="2000" dirty="0" smtClean="0"/>
              <a:t>The New </a:t>
            </a:r>
            <a:r>
              <a:rPr lang="en-CA" sz="2000" dirty="0" err="1" smtClean="0"/>
              <a:t>WinRT</a:t>
            </a:r>
            <a:r>
              <a:rPr lang="en-CA" sz="2000" dirty="0" smtClean="0"/>
              <a:t> HTTP Client</a:t>
            </a:r>
          </a:p>
          <a:p>
            <a:pPr lvl="1"/>
            <a:r>
              <a:rPr lang="en-CA" sz="2000" dirty="0" smtClean="0"/>
              <a:t>Bing as an API</a:t>
            </a:r>
          </a:p>
          <a:p>
            <a:pPr lvl="1"/>
            <a:r>
              <a:rPr lang="en-CA" sz="2000" dirty="0" smtClean="0"/>
              <a:t>Designing apps for any Screen</a:t>
            </a:r>
          </a:p>
          <a:p>
            <a:pPr lvl="1"/>
            <a:r>
              <a:rPr lang="en-CA" sz="2000" dirty="0" smtClean="0"/>
              <a:t>Enhancing your Win 8.1 Application with DirectX</a:t>
            </a:r>
          </a:p>
          <a:p>
            <a:pPr lvl="1"/>
            <a:r>
              <a:rPr lang="en-CA" sz="2000" dirty="0" smtClean="0"/>
              <a:t>Testing your </a:t>
            </a:r>
            <a:r>
              <a:rPr lang="en-CA" sz="2000" dirty="0" err="1" smtClean="0"/>
              <a:t>WinRT</a:t>
            </a:r>
            <a:r>
              <a:rPr lang="en-CA" sz="2000" dirty="0" smtClean="0"/>
              <a:t> apps with Unit Tests and Coded UI</a:t>
            </a:r>
          </a:p>
          <a:p>
            <a:pPr lvl="1"/>
            <a:r>
              <a:rPr lang="en-CA" sz="2000" dirty="0" smtClean="0"/>
              <a:t>New Controls in Windows 8.1</a:t>
            </a:r>
          </a:p>
          <a:p>
            <a:pPr lvl="1"/>
            <a:r>
              <a:rPr lang="en-CA" sz="2000" dirty="0" smtClean="0"/>
              <a:t>Native Memory and why it matters for a .NET developer</a:t>
            </a:r>
            <a:endParaRPr lang="en-CA" sz="2000" dirty="0"/>
          </a:p>
        </p:txBody>
      </p:sp>
    </p:spTree>
    <p:extLst>
      <p:ext uri="{BB962C8B-B14F-4D97-AF65-F5344CB8AC3E}">
        <p14:creationId xmlns:p14="http://schemas.microsoft.com/office/powerpoint/2010/main" val="83694449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…Schedule of Events</a:t>
            </a:r>
            <a:endParaRPr lang="en-CA" dirty="0"/>
          </a:p>
        </p:txBody>
      </p:sp>
      <p:sp>
        <p:nvSpPr>
          <p:cNvPr id="3" name="Content Placeholder 2"/>
          <p:cNvSpPr>
            <a:spLocks noGrp="1"/>
          </p:cNvSpPr>
          <p:nvPr>
            <p:ph sz="quarter" idx="11"/>
          </p:nvPr>
        </p:nvSpPr>
        <p:spPr/>
        <p:txBody>
          <a:bodyPr/>
          <a:lstStyle/>
          <a:p>
            <a:r>
              <a:rPr lang="en-CA" sz="3200" dirty="0" smtClean="0"/>
              <a:t>Labs</a:t>
            </a:r>
          </a:p>
          <a:p>
            <a:pPr lvl="1"/>
            <a:r>
              <a:rPr lang="en-CA" sz="2000" dirty="0" smtClean="0"/>
              <a:t>Controlling Bluetooth devices in a Windows Store App</a:t>
            </a:r>
          </a:p>
          <a:p>
            <a:pPr lvl="1"/>
            <a:r>
              <a:rPr lang="en-CA" sz="2000" dirty="0" smtClean="0"/>
              <a:t>An Introduction into Azure Mobile Services</a:t>
            </a:r>
          </a:p>
          <a:p>
            <a:pPr lvl="1"/>
            <a:r>
              <a:rPr lang="en-CA" sz="2000" dirty="0" smtClean="0"/>
              <a:t>Authentication and your Windows app</a:t>
            </a:r>
          </a:p>
          <a:p>
            <a:pPr lvl="1"/>
            <a:r>
              <a:rPr lang="en-CA" sz="2000" dirty="0" smtClean="0"/>
              <a:t>Controlling USB Devices in a Windows Store App</a:t>
            </a:r>
          </a:p>
          <a:p>
            <a:pPr lvl="1"/>
            <a:r>
              <a:rPr lang="en-CA" sz="2000" dirty="0" smtClean="0"/>
              <a:t>HTTP Client and the connected app</a:t>
            </a:r>
          </a:p>
          <a:p>
            <a:pPr lvl="1"/>
            <a:endParaRPr lang="en-CA" sz="2000" dirty="0"/>
          </a:p>
          <a:p>
            <a:pPr lvl="1"/>
            <a:r>
              <a:rPr lang="en-CA" sz="2000" dirty="0" smtClean="0"/>
              <a:t>Creating Responsive Windows 8.1 applications</a:t>
            </a:r>
          </a:p>
          <a:p>
            <a:pPr lvl="1"/>
            <a:r>
              <a:rPr lang="en-CA" sz="2000" dirty="0" smtClean="0"/>
              <a:t>An introduction to DirectX within your Windows Store App</a:t>
            </a:r>
          </a:p>
          <a:p>
            <a:pPr lvl="1"/>
            <a:r>
              <a:rPr lang="en-CA" sz="2000" dirty="0" smtClean="0"/>
              <a:t>Coded UI testing for </a:t>
            </a:r>
            <a:r>
              <a:rPr lang="en-CA" sz="2000" dirty="0" err="1" smtClean="0"/>
              <a:t>Caliburn</a:t>
            </a:r>
            <a:r>
              <a:rPr lang="en-CA" sz="2000" dirty="0" smtClean="0"/>
              <a:t> Micro Windows Store Apps</a:t>
            </a:r>
          </a:p>
          <a:p>
            <a:pPr lvl="1"/>
            <a:r>
              <a:rPr lang="en-CA" sz="2000" dirty="0" smtClean="0"/>
              <a:t>High Performance List-based apps in </a:t>
            </a:r>
            <a:r>
              <a:rPr lang="en-CA" sz="2000" dirty="0" err="1" smtClean="0"/>
              <a:t>WinRT</a:t>
            </a:r>
            <a:r>
              <a:rPr lang="en-CA" sz="2000" smtClean="0"/>
              <a:t> 8.1</a:t>
            </a:r>
            <a:endParaRPr lang="en-CA" sz="2000" dirty="0" smtClean="0"/>
          </a:p>
          <a:p>
            <a:pPr lvl="1"/>
            <a:endParaRPr lang="en-CA" sz="2000" dirty="0" smtClean="0"/>
          </a:p>
          <a:p>
            <a:pPr lvl="1"/>
            <a:endParaRPr lang="en-CA" sz="2000" dirty="0" smtClean="0"/>
          </a:p>
          <a:p>
            <a:pPr lvl="1"/>
            <a:endParaRPr lang="en-CA" sz="2000" dirty="0" smtClean="0"/>
          </a:p>
          <a:p>
            <a:pPr lvl="1"/>
            <a:endParaRPr lang="en-CA" dirty="0" smtClean="0"/>
          </a:p>
          <a:p>
            <a:pPr marL="0" indent="0">
              <a:buNone/>
            </a:pPr>
            <a:endParaRPr lang="en-CA" dirty="0"/>
          </a:p>
        </p:txBody>
      </p:sp>
    </p:spTree>
    <p:extLst>
      <p:ext uri="{BB962C8B-B14F-4D97-AF65-F5344CB8AC3E}">
        <p14:creationId xmlns:p14="http://schemas.microsoft.com/office/powerpoint/2010/main" val="15042020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sz="quarter" idx="11"/>
          </p:nvPr>
        </p:nvSpPr>
        <p:spPr/>
        <p:txBody>
          <a:bodyPr/>
          <a:lstStyle/>
          <a:p>
            <a:r>
              <a:rPr lang="en-CA" sz="3200" dirty="0"/>
              <a:t>Faster cadence across all product lines</a:t>
            </a:r>
            <a:endParaRPr lang="en-CA" dirty="0"/>
          </a:p>
          <a:p>
            <a:r>
              <a:rPr lang="en-CA" sz="3200" dirty="0"/>
              <a:t>Tighter customer feedback loop</a:t>
            </a:r>
            <a:endParaRPr lang="en-CA" dirty="0"/>
          </a:p>
          <a:p>
            <a:r>
              <a:rPr lang="en-CA" sz="3200" dirty="0"/>
              <a:t>Performance and usability improvements</a:t>
            </a:r>
            <a:endParaRPr lang="en-CA" dirty="0"/>
          </a:p>
          <a:p>
            <a:r>
              <a:rPr lang="en-CA" sz="3200" dirty="0"/>
              <a:t>New </a:t>
            </a:r>
            <a:r>
              <a:rPr lang="en-CA" sz="3200"/>
              <a:t>Form </a:t>
            </a:r>
            <a:r>
              <a:rPr lang="en-CA" sz="3200"/>
              <a:t>factor</a:t>
            </a:r>
            <a:r>
              <a:rPr lang="en-CA" sz="3200"/>
              <a:t> </a:t>
            </a:r>
            <a:r>
              <a:rPr lang="en-CA" sz="3200" smtClean="0"/>
              <a:t>devices</a:t>
            </a:r>
            <a:endParaRPr lang="en-CA" dirty="0"/>
          </a:p>
          <a:p>
            <a:r>
              <a:rPr lang="en-CA" sz="3200" dirty="0"/>
              <a:t>All about Touch, Touch, Touch</a:t>
            </a:r>
            <a:endParaRPr lang="en-CA" dirty="0"/>
          </a:p>
          <a:p>
            <a:r>
              <a:rPr lang="en-CA" sz="3200" dirty="0"/>
              <a:t>Integrate the senses:  ears, eyes, mouth</a:t>
            </a:r>
            <a:endParaRPr lang="en-CA" dirty="0"/>
          </a:p>
        </p:txBody>
      </p:sp>
    </p:spTree>
    <p:extLst>
      <p:ext uri="{BB962C8B-B14F-4D97-AF65-F5344CB8AC3E}">
        <p14:creationId xmlns:p14="http://schemas.microsoft.com/office/powerpoint/2010/main" val="95675696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What’s new in Windows 8.1 - Highlights</a:t>
            </a:r>
            <a:endParaRPr lang="en-CA" dirty="0"/>
          </a:p>
        </p:txBody>
      </p:sp>
      <p:sp>
        <p:nvSpPr>
          <p:cNvPr id="3" name="Content Placeholder 2"/>
          <p:cNvSpPr>
            <a:spLocks noGrp="1"/>
          </p:cNvSpPr>
          <p:nvPr>
            <p:ph sz="quarter" idx="11"/>
          </p:nvPr>
        </p:nvSpPr>
        <p:spPr>
          <a:xfrm>
            <a:off x="381000" y="1473200"/>
            <a:ext cx="8382000" cy="4622800"/>
          </a:xfrm>
        </p:spPr>
        <p:txBody>
          <a:bodyPr>
            <a:normAutofit/>
          </a:bodyPr>
          <a:lstStyle/>
          <a:p>
            <a:r>
              <a:rPr lang="en-CA" dirty="0"/>
              <a:t>New Search API’s with Bing</a:t>
            </a:r>
          </a:p>
          <a:p>
            <a:pPr lvl="1"/>
            <a:r>
              <a:rPr lang="en-CA" dirty="0"/>
              <a:t>Build great search experience into your apps</a:t>
            </a:r>
          </a:p>
          <a:p>
            <a:pPr lvl="1"/>
            <a:endParaRPr lang="en-CA" dirty="0"/>
          </a:p>
          <a:p>
            <a:r>
              <a:rPr lang="en-CA" dirty="0"/>
              <a:t>Several XAML performance updates</a:t>
            </a:r>
          </a:p>
          <a:p>
            <a:pPr lvl="1"/>
            <a:r>
              <a:rPr lang="en-CA" dirty="0" smtClean="0"/>
              <a:t>New </a:t>
            </a:r>
            <a:r>
              <a:rPr lang="en-CA" dirty="0" err="1"/>
              <a:t>WebView</a:t>
            </a:r>
            <a:r>
              <a:rPr lang="en-CA" dirty="0"/>
              <a:t> </a:t>
            </a:r>
            <a:r>
              <a:rPr lang="en-CA" dirty="0" smtClean="0"/>
              <a:t>and DX control with no airspace </a:t>
            </a:r>
            <a:r>
              <a:rPr lang="en-CA" dirty="0"/>
              <a:t>issues</a:t>
            </a:r>
          </a:p>
          <a:p>
            <a:pPr lvl="1"/>
            <a:r>
              <a:rPr lang="en-CA" dirty="0"/>
              <a:t>New Controls</a:t>
            </a:r>
          </a:p>
          <a:p>
            <a:pPr lvl="1"/>
            <a:endParaRPr lang="en-CA" dirty="0"/>
          </a:p>
          <a:p>
            <a:r>
              <a:rPr lang="en-CA" dirty="0" err="1"/>
              <a:t>WinRT</a:t>
            </a:r>
            <a:r>
              <a:rPr lang="en-CA" dirty="0"/>
              <a:t> HTTP API:</a:t>
            </a:r>
          </a:p>
          <a:p>
            <a:pPr lvl="1"/>
            <a:r>
              <a:rPr lang="en-CA" dirty="0"/>
              <a:t>OS Level caching </a:t>
            </a:r>
            <a:r>
              <a:rPr lang="en-CA" dirty="0" smtClean="0"/>
              <a:t>used in all apps</a:t>
            </a:r>
            <a:endParaRPr lang="en-CA" dirty="0"/>
          </a:p>
          <a:p>
            <a:pPr lvl="1"/>
            <a:r>
              <a:rPr lang="en-CA" dirty="0"/>
              <a:t>Pre-fetch content built in</a:t>
            </a:r>
          </a:p>
          <a:p>
            <a:pPr lvl="1"/>
            <a:endParaRPr lang="en-CA" dirty="0"/>
          </a:p>
          <a:p>
            <a:r>
              <a:rPr lang="en-CA" dirty="0"/>
              <a:t>New Developer </a:t>
            </a:r>
            <a:r>
              <a:rPr lang="en-CA" dirty="0" smtClean="0"/>
              <a:t>Tools</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9977187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What’s new in Windows 8.1</a:t>
            </a:r>
            <a:endParaRPr lang="en-CA" dirty="0"/>
          </a:p>
        </p:txBody>
      </p:sp>
      <p:sp>
        <p:nvSpPr>
          <p:cNvPr id="3" name="Content Placeholder 2"/>
          <p:cNvSpPr>
            <a:spLocks noGrp="1"/>
          </p:cNvSpPr>
          <p:nvPr>
            <p:ph sz="quarter" idx="11"/>
          </p:nvPr>
        </p:nvSpPr>
        <p:spPr/>
        <p:txBody>
          <a:bodyPr>
            <a:normAutofit/>
          </a:bodyPr>
          <a:lstStyle/>
          <a:p>
            <a:r>
              <a:rPr lang="en-CA" dirty="0" smtClean="0"/>
              <a:t>Devices</a:t>
            </a:r>
          </a:p>
          <a:p>
            <a:pPr lvl="1"/>
            <a:r>
              <a:rPr lang="en-CA" dirty="0" smtClean="0"/>
              <a:t>POS:  Point of Service device support for Magnetic Swipe Readers and Barcode Scanners</a:t>
            </a:r>
          </a:p>
          <a:p>
            <a:pPr lvl="1"/>
            <a:r>
              <a:rPr lang="en-CA" dirty="0" smtClean="0"/>
              <a:t>Improved USB HID support for custom hardware</a:t>
            </a:r>
          </a:p>
          <a:p>
            <a:pPr lvl="1"/>
            <a:r>
              <a:rPr lang="en-CA" dirty="0" smtClean="0"/>
              <a:t>RT Bluetooth API for interfacing with Bluetooth devices</a:t>
            </a:r>
          </a:p>
          <a:p>
            <a:endParaRPr lang="en-CA" dirty="0" smtClean="0"/>
          </a:p>
          <a:p>
            <a:r>
              <a:rPr lang="en-CA" dirty="0" smtClean="0"/>
              <a:t>New features in Mobility Services in Azure</a:t>
            </a:r>
          </a:p>
          <a:p>
            <a:pPr lvl="1"/>
            <a:r>
              <a:rPr lang="en-CA" dirty="0" smtClean="0"/>
              <a:t>Easier integration for Push notifications, tiles, background tasks</a:t>
            </a:r>
          </a:p>
          <a:p>
            <a:endParaRPr lang="en-CA" dirty="0"/>
          </a:p>
          <a:p>
            <a:pPr marL="0" indent="0">
              <a:buNone/>
            </a:pPr>
            <a:r>
              <a:rPr lang="en-CA" dirty="0" smtClean="0"/>
              <a:t>For a list of new features reference:</a:t>
            </a:r>
          </a:p>
          <a:p>
            <a:r>
              <a:rPr lang="en-CA" dirty="0"/>
              <a:t>http://</a:t>
            </a:r>
            <a:r>
              <a:rPr lang="en-CA" dirty="0" smtClean="0"/>
              <a:t>msdn.microsoft.com/en-us/library/windows/apps/bg182410.aspx</a:t>
            </a:r>
          </a:p>
          <a:p>
            <a:endParaRPr lang="en-CA" dirty="0"/>
          </a:p>
        </p:txBody>
      </p:sp>
    </p:spTree>
    <p:extLst>
      <p:ext uri="{BB962C8B-B14F-4D97-AF65-F5344CB8AC3E}">
        <p14:creationId xmlns:p14="http://schemas.microsoft.com/office/powerpoint/2010/main" val="26496685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a:t>
            </a:r>
            <a:r>
              <a:rPr lang="en-US" dirty="0" err="1" smtClean="0"/>
              <a:t>Xaml</a:t>
            </a:r>
            <a:r>
              <a:rPr lang="en-US" dirty="0" smtClean="0"/>
              <a:t> – New Controls</a:t>
            </a:r>
            <a:r>
              <a:rPr lang="en-US" dirty="0" smtClean="0"/>
              <a:t>	</a:t>
            </a:r>
            <a:endParaRPr lang="en-US" dirty="0"/>
          </a:p>
        </p:txBody>
      </p:sp>
      <p:sp>
        <p:nvSpPr>
          <p:cNvPr id="3" name="Content Placeholder 2"/>
          <p:cNvSpPr>
            <a:spLocks noGrp="1"/>
          </p:cNvSpPr>
          <p:nvPr>
            <p:ph sz="quarter" idx="11"/>
          </p:nvPr>
        </p:nvSpPr>
        <p:spPr>
          <a:xfrm>
            <a:off x="381000" y="914400"/>
            <a:ext cx="4038600" cy="5239460"/>
          </a:xfrm>
        </p:spPr>
        <p:txBody>
          <a:bodyPr>
            <a:normAutofit/>
          </a:bodyPr>
          <a:lstStyle/>
          <a:p>
            <a:pPr lvl="1"/>
            <a:r>
              <a:rPr lang="en-US" sz="2800" dirty="0" err="1" smtClean="0"/>
              <a:t>Datepicker</a:t>
            </a:r>
            <a:endParaRPr lang="en-US" sz="2800" dirty="0" smtClean="0"/>
          </a:p>
          <a:p>
            <a:pPr lvl="1"/>
            <a:endParaRPr lang="en-US" dirty="0" smtClean="0"/>
          </a:p>
          <a:p>
            <a:pPr lvl="1"/>
            <a:endParaRPr lang="en-US" sz="2800" dirty="0" smtClean="0"/>
          </a:p>
          <a:p>
            <a:pPr lvl="1"/>
            <a:r>
              <a:rPr lang="en-US" sz="2800" dirty="0" smtClean="0"/>
              <a:t>Simplified </a:t>
            </a:r>
            <a:r>
              <a:rPr lang="en-US" sz="2800" dirty="0" err="1" smtClean="0"/>
              <a:t>flyout</a:t>
            </a:r>
            <a:endParaRPr lang="en-US" sz="2800" dirty="0" smtClean="0"/>
          </a:p>
          <a:p>
            <a:pPr lvl="1"/>
            <a:endParaRPr lang="en-CA" dirty="0" smtClean="0"/>
          </a:p>
          <a:p>
            <a:pPr lvl="1"/>
            <a:endParaRPr lang="en-US" dirty="0" smtClean="0"/>
          </a:p>
          <a:p>
            <a:pPr lvl="1"/>
            <a:endParaRPr lang="en-US" sz="2800" dirty="0" smtClean="0"/>
          </a:p>
          <a:p>
            <a:pPr lvl="1"/>
            <a:r>
              <a:rPr lang="en-US" sz="2800" dirty="0" smtClean="0"/>
              <a:t>Command Bar</a:t>
            </a:r>
          </a:p>
          <a:p>
            <a:pPr lvl="1"/>
            <a:endParaRPr lang="en-US" dirty="0" smtClean="0"/>
          </a:p>
          <a:p>
            <a:pPr lvl="1"/>
            <a:endParaRPr lang="en-US" sz="2800" dirty="0" smtClean="0"/>
          </a:p>
          <a:p>
            <a:pPr lvl="1"/>
            <a:r>
              <a:rPr lang="en-US" sz="2800" dirty="0" smtClean="0"/>
              <a:t>Media </a:t>
            </a:r>
            <a:r>
              <a:rPr lang="en-US" sz="2800" dirty="0"/>
              <a:t>Player </a:t>
            </a:r>
            <a:r>
              <a:rPr lang="en-US" sz="2800" dirty="0" smtClean="0"/>
              <a:t>Control</a:t>
            </a:r>
          </a:p>
          <a:p>
            <a:pPr lvl="1"/>
            <a:r>
              <a:rPr lang="en-US" sz="2800" dirty="0" err="1" smtClean="0"/>
              <a:t>WebView</a:t>
            </a:r>
            <a:r>
              <a:rPr lang="en-US" sz="2800" dirty="0" smtClean="0"/>
              <a:t> </a:t>
            </a:r>
            <a:endParaRPr lang="en-US" dirty="0"/>
          </a:p>
        </p:txBody>
      </p:sp>
      <p:sp>
        <p:nvSpPr>
          <p:cNvPr id="5" name="Content Placeholder 4"/>
          <p:cNvSpPr>
            <a:spLocks noGrp="1"/>
          </p:cNvSpPr>
          <p:nvPr>
            <p:ph sz="quarter" idx="12"/>
          </p:nvPr>
        </p:nvSpPr>
        <p:spPr>
          <a:xfrm>
            <a:off x="4724400" y="914400"/>
            <a:ext cx="4038600" cy="4978400"/>
          </a:xfrm>
        </p:spPr>
        <p:txBody>
          <a:bodyPr/>
          <a:lstStyle/>
          <a:p>
            <a:r>
              <a:rPr lang="en-CA" dirty="0" smtClean="0"/>
              <a:t>Hub</a:t>
            </a:r>
          </a:p>
          <a:p>
            <a:endParaRPr lang="en-CA" dirty="0" smtClean="0"/>
          </a:p>
          <a:p>
            <a:endParaRPr lang="en-CA" dirty="0"/>
          </a:p>
          <a:p>
            <a:endParaRPr lang="en-CA" dirty="0" smtClean="0"/>
          </a:p>
          <a:p>
            <a:endParaRPr lang="en-CA" dirty="0" smtClean="0"/>
          </a:p>
          <a:p>
            <a:endParaRPr lang="en-CA" dirty="0" smtClean="0"/>
          </a:p>
          <a:p>
            <a:endParaRPr lang="en-CA" dirty="0"/>
          </a:p>
          <a:p>
            <a:r>
              <a:rPr lang="en-CA" dirty="0" smtClean="0"/>
              <a:t>DX Swap Chain</a:t>
            </a:r>
          </a:p>
          <a:p>
            <a:endParaRPr lang="en-CA" dirty="0"/>
          </a:p>
          <a:p>
            <a:pPr marL="0" indent="0">
              <a:buNone/>
            </a:pPr>
            <a:endParaRPr lang="en-US" dirty="0"/>
          </a:p>
        </p:txBody>
      </p:sp>
      <p:pic>
        <p:nvPicPr>
          <p:cNvPr id="1028" name="Picture 4" descr="The date pi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1" y="1371601"/>
            <a:ext cx="1600198" cy="4934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990600" y="2590800"/>
            <a:ext cx="3352800" cy="900545"/>
          </a:xfrm>
          <a:prstGeom prst="rect">
            <a:avLst/>
          </a:prstGeom>
        </p:spPr>
      </p:pic>
      <p:pic>
        <p:nvPicPr>
          <p:cNvPr id="1032" name="Picture 8" descr="The command 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311791"/>
            <a:ext cx="3276600" cy="3802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imePic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1" y="1371601"/>
            <a:ext cx="1600199" cy="49345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 hub 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256474"/>
            <a:ext cx="3616570" cy="22158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ijailbreak.com/wp-content/uploads/2012/07/Download-OneNote-MX-for-Windows-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119241"/>
            <a:ext cx="3616570" cy="203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631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New in </a:t>
            </a:r>
            <a:r>
              <a:rPr lang="en-US" dirty="0" err="1" smtClean="0"/>
              <a:t>Xaml</a:t>
            </a:r>
            <a:r>
              <a:rPr lang="en-US" dirty="0" smtClean="0"/>
              <a:t> Continued ..</a:t>
            </a:r>
            <a:endParaRPr lang="en-US" dirty="0"/>
          </a:p>
        </p:txBody>
      </p:sp>
      <p:sp>
        <p:nvSpPr>
          <p:cNvPr id="3" name="Content Placeholder 2"/>
          <p:cNvSpPr>
            <a:spLocks noGrp="1"/>
          </p:cNvSpPr>
          <p:nvPr>
            <p:ph sz="quarter" idx="11"/>
          </p:nvPr>
        </p:nvSpPr>
        <p:spPr/>
        <p:txBody>
          <a:bodyPr>
            <a:normAutofit/>
          </a:bodyPr>
          <a:lstStyle/>
          <a:p>
            <a:r>
              <a:rPr lang="en-US" sz="3200" dirty="0"/>
              <a:t>Performance</a:t>
            </a:r>
            <a:endParaRPr lang="en-US" dirty="0" smtClean="0"/>
          </a:p>
          <a:p>
            <a:pPr lvl="1"/>
            <a:r>
              <a:rPr lang="en-US" sz="2800" dirty="0"/>
              <a:t>Deferred loading of keyed resources</a:t>
            </a:r>
            <a:endParaRPr lang="en-US" dirty="0" smtClean="0"/>
          </a:p>
          <a:p>
            <a:pPr lvl="1"/>
            <a:r>
              <a:rPr lang="en-US" sz="2800" dirty="0"/>
              <a:t>Simplified OOTB control templates</a:t>
            </a:r>
            <a:endParaRPr lang="en-US" dirty="0" smtClean="0"/>
          </a:p>
          <a:p>
            <a:pPr lvl="1"/>
            <a:r>
              <a:rPr lang="en-US" sz="2800" dirty="0" err="1"/>
              <a:t>Xaml</a:t>
            </a:r>
            <a:r>
              <a:rPr lang="en-US" sz="2800" dirty="0"/>
              <a:t> binary compilation</a:t>
            </a:r>
            <a:endParaRPr lang="en-US" dirty="0" smtClean="0"/>
          </a:p>
          <a:p>
            <a:pPr lvl="1"/>
            <a:r>
              <a:rPr lang="en-US" sz="2800" dirty="0"/>
              <a:t>Binding Performance Improvements</a:t>
            </a:r>
            <a:endParaRPr lang="en-US" dirty="0" smtClean="0"/>
          </a:p>
          <a:p>
            <a:pPr lvl="1"/>
            <a:r>
              <a:rPr lang="en-US" sz="2800" dirty="0"/>
              <a:t>Text Rendering</a:t>
            </a:r>
            <a:endParaRPr lang="en-US" dirty="0" smtClean="0"/>
          </a:p>
          <a:p>
            <a:r>
              <a:rPr lang="en-US" sz="3200" dirty="0"/>
              <a:t>Binding</a:t>
            </a:r>
            <a:endParaRPr lang="en-US" dirty="0" smtClean="0"/>
          </a:p>
          <a:p>
            <a:pPr lvl="1"/>
            <a:r>
              <a:rPr lang="en-US" sz="2800" dirty="0"/>
              <a:t>More from WPF – Fallback, </a:t>
            </a:r>
            <a:r>
              <a:rPr lang="en-US" sz="2800" dirty="0" err="1"/>
              <a:t>UpdateSourceTrigger</a:t>
            </a:r>
            <a:r>
              <a:rPr lang="en-US" sz="2800" dirty="0"/>
              <a:t>, </a:t>
            </a:r>
            <a:r>
              <a:rPr lang="en-US" sz="2800" dirty="0" err="1"/>
              <a:t>BindingExpression</a:t>
            </a:r>
            <a:endParaRPr lang="en-US" dirty="0" smtClean="0"/>
          </a:p>
          <a:p>
            <a:pPr lvl="1"/>
            <a:r>
              <a:rPr lang="en-US" sz="2800" dirty="0" err="1"/>
              <a:t>ThemeBinding</a:t>
            </a:r>
            <a:r>
              <a:rPr lang="en-US" sz="2800" dirty="0"/>
              <a:t> for runtime theme changes</a:t>
            </a:r>
            <a:endParaRPr lang="en-US" dirty="0"/>
          </a:p>
        </p:txBody>
      </p:sp>
    </p:spTree>
    <p:extLst>
      <p:ext uri="{BB962C8B-B14F-4D97-AF65-F5344CB8AC3E}">
        <p14:creationId xmlns:p14="http://schemas.microsoft.com/office/powerpoint/2010/main" val="179369548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.NET</a:t>
            </a:r>
            <a:endParaRPr lang="en-US" dirty="0"/>
          </a:p>
        </p:txBody>
      </p:sp>
      <p:sp>
        <p:nvSpPr>
          <p:cNvPr id="3" name="Content Placeholder 2"/>
          <p:cNvSpPr>
            <a:spLocks noGrp="1"/>
          </p:cNvSpPr>
          <p:nvPr>
            <p:ph sz="quarter" idx="11"/>
          </p:nvPr>
        </p:nvSpPr>
        <p:spPr/>
        <p:txBody>
          <a:bodyPr/>
          <a:lstStyle/>
          <a:p>
            <a:r>
              <a:rPr lang="en-US" sz="3200" dirty="0"/>
              <a:t>64 bit edit and continue</a:t>
            </a:r>
            <a:endParaRPr lang="en-US" dirty="0" smtClean="0"/>
          </a:p>
          <a:p>
            <a:r>
              <a:rPr lang="en-US" sz="3200" dirty="0" err="1"/>
              <a:t>Async</a:t>
            </a:r>
            <a:r>
              <a:rPr lang="en-US" sz="3200" dirty="0"/>
              <a:t> improvements</a:t>
            </a:r>
            <a:endParaRPr lang="en-US" dirty="0" smtClean="0"/>
          </a:p>
          <a:p>
            <a:r>
              <a:rPr lang="en-US" sz="3200" dirty="0"/>
              <a:t>Better error reporting</a:t>
            </a:r>
            <a:endParaRPr lang="en-US" dirty="0" smtClean="0"/>
          </a:p>
          <a:p>
            <a:r>
              <a:rPr lang="en-US" sz="3200" dirty="0"/>
              <a:t>Large Object Heap (LOH) compaction</a:t>
            </a:r>
            <a:endParaRPr lang="en-US" dirty="0" smtClean="0"/>
          </a:p>
          <a:p>
            <a:r>
              <a:rPr lang="en-US" sz="3200" dirty="0"/>
              <a:t>Entity Framework connection resiliency</a:t>
            </a:r>
            <a:endParaRPr lang="en-US" dirty="0" smtClean="0"/>
          </a:p>
          <a:p>
            <a:r>
              <a:rPr lang="en-US" sz="3200" dirty="0" err="1"/>
              <a:t>Nuget</a:t>
            </a:r>
            <a:endParaRPr lang="en-US" dirty="0" smtClean="0"/>
          </a:p>
          <a:p>
            <a:pPr marL="457200" lvl="1" indent="0">
              <a:buNone/>
            </a:pPr>
            <a:endParaRPr lang="en-US" dirty="0"/>
          </a:p>
        </p:txBody>
      </p:sp>
    </p:spTree>
    <p:extLst>
      <p:ext uri="{BB962C8B-B14F-4D97-AF65-F5344CB8AC3E}">
        <p14:creationId xmlns:p14="http://schemas.microsoft.com/office/powerpoint/2010/main" val="32740558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UI Changes</a:t>
            </a:r>
            <a:endParaRPr lang="en-US" dirty="0"/>
          </a:p>
        </p:txBody>
      </p:sp>
      <p:sp>
        <p:nvSpPr>
          <p:cNvPr id="3" name="Content Placeholder 2"/>
          <p:cNvSpPr>
            <a:spLocks noGrp="1"/>
          </p:cNvSpPr>
          <p:nvPr>
            <p:ph sz="quarter" idx="11"/>
          </p:nvPr>
        </p:nvSpPr>
        <p:spPr/>
        <p:txBody>
          <a:bodyPr>
            <a:noAutofit/>
          </a:bodyPr>
          <a:lstStyle/>
          <a:p>
            <a:r>
              <a:rPr lang="en-US" sz="2800" dirty="0"/>
              <a:t>New form factors and DPIs</a:t>
            </a:r>
            <a:endParaRPr lang="en-US" dirty="0"/>
          </a:p>
          <a:p>
            <a:pPr lvl="1"/>
            <a:r>
              <a:rPr lang="en-US" sz="2400" dirty="0"/>
              <a:t>Small tablets</a:t>
            </a:r>
            <a:endParaRPr lang="en-US" dirty="0"/>
          </a:p>
          <a:p>
            <a:pPr lvl="1"/>
            <a:r>
              <a:rPr lang="en-US" sz="2400" dirty="0"/>
              <a:t>High DPI tablets (surface w/ 2560x1440)</a:t>
            </a:r>
            <a:endParaRPr lang="en-US" dirty="0"/>
          </a:p>
          <a:p>
            <a:pPr lvl="1"/>
            <a:endParaRPr lang="en-US" dirty="0"/>
          </a:p>
          <a:p>
            <a:r>
              <a:rPr lang="en-US" sz="2800" smtClean="0"/>
              <a:t>Multitasking </a:t>
            </a:r>
            <a:r>
              <a:rPr lang="en-US" sz="2800" dirty="0"/>
              <a:t>changes</a:t>
            </a:r>
            <a:endParaRPr lang="en-US" dirty="0"/>
          </a:p>
          <a:p>
            <a:pPr lvl="1"/>
            <a:r>
              <a:rPr lang="en-US" sz="2400" dirty="0"/>
              <a:t>Multiple windows</a:t>
            </a:r>
            <a:endParaRPr lang="en-US" dirty="0"/>
          </a:p>
          <a:p>
            <a:pPr lvl="1"/>
            <a:r>
              <a:rPr lang="en-US" sz="2400" dirty="0"/>
              <a:t>500 pixel minimum width</a:t>
            </a:r>
            <a:endParaRPr lang="en-US" dirty="0"/>
          </a:p>
          <a:p>
            <a:pPr lvl="1"/>
            <a:r>
              <a:rPr lang="en-US" sz="2400" dirty="0"/>
              <a:t>No snap view requirement</a:t>
            </a:r>
            <a:endParaRPr lang="en-US" dirty="0"/>
          </a:p>
          <a:p>
            <a:endParaRPr lang="en-US" dirty="0"/>
          </a:p>
        </p:txBody>
      </p:sp>
      <p:pic>
        <p:nvPicPr>
          <p:cNvPr id="1028" name="Picture 4" descr="You can run up to four apps at once in split-screen mode."/>
          <p:cNvPicPr>
            <a:picLocks noGrp="1" noChangeAspect="1" noChangeArrowheads="1"/>
          </p:cNvPicPr>
          <p:nvPr>
            <p:ph sz="quarter" idx="12"/>
          </p:nvPr>
        </p:nvPicPr>
        <p:blipFill>
          <a:blip r:embed="rId3" cstate="print">
            <a:extLst>
              <a:ext uri="{28A0092B-C50C-407E-A947-70E740481C1C}">
                <a14:useLocalDpi xmlns:a14="http://schemas.microsoft.com/office/drawing/2010/main" val="0"/>
              </a:ext>
            </a:extLst>
          </a:blip>
          <a:srcRect/>
          <a:stretch>
            <a:fillRect/>
          </a:stretch>
        </p:blipFill>
        <p:spPr bwMode="auto">
          <a:xfrm>
            <a:off x="4791814" y="3962383"/>
            <a:ext cx="3291840" cy="18516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pport for a wireless tech called Miracast, a zippy Bluetooth alternative."/>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96618" y="1219200"/>
            <a:ext cx="3291840"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2091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nfusion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rnUITemplate.potx" id="{2B338B98-3037-4DEB-84A0-D4BB62893073}" vid="{F6812BAA-E336-47E7-B74D-DC72A0BA42FA}"/>
    </a:ext>
  </a:extLst>
</a:theme>
</file>

<file path=ppt/theme/theme10.xml><?xml version="1.0" encoding="utf-8"?>
<a:theme xmlns:a="http://schemas.openxmlformats.org/drawingml/2006/main" name="2_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11.xml><?xml version="1.0" encoding="utf-8"?>
<a:theme xmlns:a="http://schemas.openxmlformats.org/drawingml/2006/main" name="2_Green">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088ABE47-D2A8-4F8E-8519-DD7143546966}"/>
    </a:ext>
  </a:extLst>
</a:theme>
</file>

<file path=ppt/theme/theme12.xml><?xml version="1.0" encoding="utf-8"?>
<a:theme xmlns:a="http://schemas.openxmlformats.org/drawingml/2006/main" name="2_Purpl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3378D2F4-70F9-4DCC-B840-2392845A673D}"/>
    </a:ext>
  </a:extLst>
</a:theme>
</file>

<file path=ppt/theme/theme13.xml><?xml version="1.0" encoding="utf-8"?>
<a:theme xmlns:a="http://schemas.openxmlformats.org/drawingml/2006/main" name="3_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14.xml><?xml version="1.0" encoding="utf-8"?>
<a:theme xmlns:a="http://schemas.openxmlformats.org/drawingml/2006/main" name="3_Infusion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rnUITemplate.potx" id="{2B338B98-3037-4DEB-84A0-D4BB62893073}" vid="{F6812BAA-E336-47E7-B74D-DC72A0BA42FA}"/>
    </a:ext>
  </a:extLst>
</a:theme>
</file>

<file path=ppt/theme/theme15.xml><?xml version="1.0" encoding="utf-8"?>
<a:theme xmlns:a="http://schemas.openxmlformats.org/drawingml/2006/main" name="4_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16.xml><?xml version="1.0" encoding="utf-8"?>
<a:theme xmlns:a="http://schemas.openxmlformats.org/drawingml/2006/main" name="3_Green">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088ABE47-D2A8-4F8E-8519-DD7143546966}"/>
    </a:ext>
  </a:extLst>
</a:theme>
</file>

<file path=ppt/theme/theme17.xml><?xml version="1.0" encoding="utf-8"?>
<a:theme xmlns:a="http://schemas.openxmlformats.org/drawingml/2006/main" name="3_Purpl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3378D2F4-70F9-4DCC-B840-2392845A673D}"/>
    </a:ext>
  </a:extLst>
</a:theme>
</file>

<file path=ppt/theme/theme18.xml><?xml version="1.0" encoding="utf-8"?>
<a:theme xmlns:a="http://schemas.openxmlformats.org/drawingml/2006/main" name="5_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19.xml><?xml version="1.0" encoding="utf-8"?>
<a:theme xmlns:a="http://schemas.openxmlformats.org/drawingml/2006/main" name="4_Infusion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rnUITemplate.potx" id="{2B338B98-3037-4DEB-84A0-D4BB62893073}" vid="{F6812BAA-E336-47E7-B74D-DC72A0BA42FA}"/>
    </a:ext>
  </a:extLst>
</a:theme>
</file>

<file path=ppt/theme/theme2.xml><?xml version="1.0" encoding="utf-8"?>
<a:theme xmlns:a="http://schemas.openxmlformats.org/drawingml/2006/main" name="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20.xml><?xml version="1.0" encoding="utf-8"?>
<a:theme xmlns:a="http://schemas.openxmlformats.org/drawingml/2006/main" name="6_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21.xml><?xml version="1.0" encoding="utf-8"?>
<a:theme xmlns:a="http://schemas.openxmlformats.org/drawingml/2006/main" name="4_Green">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088ABE47-D2A8-4F8E-8519-DD7143546966}"/>
    </a:ext>
  </a:extLst>
</a:theme>
</file>

<file path=ppt/theme/theme22.xml><?xml version="1.0" encoding="utf-8"?>
<a:theme xmlns:a="http://schemas.openxmlformats.org/drawingml/2006/main" name="4_Purpl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3378D2F4-70F9-4DCC-B840-2392845A673D}"/>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reen">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088ABE47-D2A8-4F8E-8519-DD7143546966}"/>
    </a:ext>
  </a:extLst>
</a:theme>
</file>

<file path=ppt/theme/theme4.xml><?xml version="1.0" encoding="utf-8"?>
<a:theme xmlns:a="http://schemas.openxmlformats.org/drawingml/2006/main" name="Purpl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3378D2F4-70F9-4DCC-B840-2392845A673D}"/>
    </a:ext>
  </a:extLst>
</a:theme>
</file>

<file path=ppt/theme/theme5.xml><?xml version="1.0" encoding="utf-8"?>
<a:theme xmlns:a="http://schemas.openxmlformats.org/drawingml/2006/main" name="1_Infusion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rnUITemplate.potx" id="{2B338B98-3037-4DEB-84A0-D4BB62893073}" vid="{F6812BAA-E336-47E7-B74D-DC72A0BA42FA}"/>
    </a:ext>
  </a:extLst>
</a:theme>
</file>

<file path=ppt/theme/theme6.xml><?xml version="1.0" encoding="utf-8"?>
<a:theme xmlns:a="http://schemas.openxmlformats.org/drawingml/2006/main" name="1_Light 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874F1C3F-00AD-49F1-B3B9-02955C500E10}"/>
    </a:ext>
  </a:extLst>
</a:theme>
</file>

<file path=ppt/theme/theme7.xml><?xml version="1.0" encoding="utf-8"?>
<a:theme xmlns:a="http://schemas.openxmlformats.org/drawingml/2006/main" name="1_Green">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088ABE47-D2A8-4F8E-8519-DD7143546966}"/>
    </a:ext>
  </a:extLst>
</a:theme>
</file>

<file path=ppt/theme/theme8.xml><?xml version="1.0" encoding="utf-8"?>
<a:theme xmlns:a="http://schemas.openxmlformats.org/drawingml/2006/main" name="1_Purpl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a:lstStyle>
        <a:defPPr>
          <a:defRPr dirty="0" smtClean="0"/>
        </a:defPPr>
      </a:lstStyle>
    </a:txDef>
  </a:objectDefaults>
  <a:extraClrSchemeLst/>
  <a:extLst>
    <a:ext uri="{05A4C25C-085E-4340-85A3-A5531E510DB2}">
      <thm15:themeFamily xmlns:thm15="http://schemas.microsoft.com/office/thememl/2012/main" name="ModernUITemplate.potx" id="{2B338B98-3037-4DEB-84A0-D4BB62893073}" vid="{3378D2F4-70F9-4DCC-B840-2392845A673D}"/>
    </a:ext>
  </a:extLst>
</a:theme>
</file>

<file path=ppt/theme/theme9.xml><?xml version="1.0" encoding="utf-8"?>
<a:theme xmlns:a="http://schemas.openxmlformats.org/drawingml/2006/main" name="2_Infusion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rnUITemplate.potx" id="{2B338B98-3037-4DEB-84A0-D4BB62893073}" vid="{F6812BAA-E336-47E7-B74D-DC72A0BA42F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9BEFFEDA9A3A44A32B181A50768984" ma:contentTypeVersion="3" ma:contentTypeDescription="Create a new document." ma:contentTypeScope="" ma:versionID="99f58fbc44ad139c593ee5a36fffc434">
  <xsd:schema xmlns:xsd="http://www.w3.org/2001/XMLSchema" xmlns:xs="http://www.w3.org/2001/XMLSchema" xmlns:p="http://schemas.microsoft.com/office/2006/metadata/properties" targetNamespace="http://schemas.microsoft.com/office/2006/metadata/properties" ma:root="true" ma:fieldsID="4c37901602a3e2ba5ec7d8339d7d3b2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8402E6-159E-4E58-B486-7C5B0DA65F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5D1E91-F6C3-4895-872C-8A9C29FC1A2B}">
  <ds:schemaRefs>
    <ds:schemaRef ds:uri="http://schemas.microsoft.com/sharepoint/v3/contenttype/forms"/>
  </ds:schemaRefs>
</ds:datastoreItem>
</file>

<file path=customXml/itemProps3.xml><?xml version="1.0" encoding="utf-8"?>
<ds:datastoreItem xmlns:ds="http://schemas.openxmlformats.org/officeDocument/2006/customXml" ds:itemID="{9250C361-5774-4329-BC4E-5883167D7FB3}">
  <ds:schemaRef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11507</TotalTime>
  <Words>1634</Words>
  <Application>Microsoft Office PowerPoint</Application>
  <PresentationFormat>On-screen Show (4:3)</PresentationFormat>
  <Paragraphs>269</Paragraphs>
  <Slides>21</Slides>
  <Notes>9</Notes>
  <HiddenSlides>0</HiddenSlides>
  <MMClips>0</MMClips>
  <ScaleCrop>false</ScaleCrop>
  <HeadingPairs>
    <vt:vector size="6" baseType="variant">
      <vt:variant>
        <vt:lpstr>Fonts Used</vt:lpstr>
      </vt:variant>
      <vt:variant>
        <vt:i4>4</vt:i4>
      </vt:variant>
      <vt:variant>
        <vt:lpstr>Theme</vt:lpstr>
      </vt:variant>
      <vt:variant>
        <vt:i4>22</vt:i4>
      </vt:variant>
      <vt:variant>
        <vt:lpstr>Slide Titles</vt:lpstr>
      </vt:variant>
      <vt:variant>
        <vt:i4>21</vt:i4>
      </vt:variant>
    </vt:vector>
  </HeadingPairs>
  <TitlesOfParts>
    <vt:vector size="47" baseType="lpstr">
      <vt:lpstr>Arial</vt:lpstr>
      <vt:lpstr>Calibri</vt:lpstr>
      <vt:lpstr>Segoe UI</vt:lpstr>
      <vt:lpstr>Segoe UI Light</vt:lpstr>
      <vt:lpstr>Infusion Title</vt:lpstr>
      <vt:lpstr>Light Blue</vt:lpstr>
      <vt:lpstr>Green</vt:lpstr>
      <vt:lpstr>Purple</vt:lpstr>
      <vt:lpstr>1_Infusion Title</vt:lpstr>
      <vt:lpstr>1_Light Blue</vt:lpstr>
      <vt:lpstr>1_Green</vt:lpstr>
      <vt:lpstr>1_Purple</vt:lpstr>
      <vt:lpstr>2_Infusion Title</vt:lpstr>
      <vt:lpstr>2_Light Blue</vt:lpstr>
      <vt:lpstr>2_Green</vt:lpstr>
      <vt:lpstr>2_Purple</vt:lpstr>
      <vt:lpstr>3_Light Blue</vt:lpstr>
      <vt:lpstr>3_Infusion Title</vt:lpstr>
      <vt:lpstr>4_Light Blue</vt:lpstr>
      <vt:lpstr>3_Green</vt:lpstr>
      <vt:lpstr>3_Purple</vt:lpstr>
      <vt:lpstr>5_Light Blue</vt:lpstr>
      <vt:lpstr>4_Infusion Title</vt:lpstr>
      <vt:lpstr>6_Light Blue</vt:lpstr>
      <vt:lpstr>4_Green</vt:lpstr>
      <vt:lpstr>4_Purple</vt:lpstr>
      <vt:lpstr>PowerPoint Presentation</vt:lpstr>
      <vt:lpstr>Lunch and Learn</vt:lpstr>
      <vt:lpstr>Introduction</vt:lpstr>
      <vt:lpstr>What’s new in Windows 8.1 - Highlights</vt:lpstr>
      <vt:lpstr>What’s new in Windows 8.1</vt:lpstr>
      <vt:lpstr>What’s New in Xaml – New Controls </vt:lpstr>
      <vt:lpstr>What’s New in Xaml Continued ..</vt:lpstr>
      <vt:lpstr>What’s new in .NET</vt:lpstr>
      <vt:lpstr>Modern UI Changes</vt:lpstr>
      <vt:lpstr>New App Store Changes</vt:lpstr>
      <vt:lpstr>New App Store Changes</vt:lpstr>
      <vt:lpstr>New to Visual Studio</vt:lpstr>
      <vt:lpstr>Azure Mobile Services</vt:lpstr>
      <vt:lpstr>Performance Enhancements</vt:lpstr>
      <vt:lpstr>Simplified Device Connectivity</vt:lpstr>
      <vt:lpstr>Simplified Device Connectivity</vt:lpstr>
      <vt:lpstr>Bing as a Platform</vt:lpstr>
      <vt:lpstr>Bing as a Platform</vt:lpstr>
      <vt:lpstr>Bing as a Platform…</vt:lpstr>
      <vt:lpstr>Schedule of Events</vt:lpstr>
      <vt:lpstr>…Schedule of Events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2013</dc:title>
  <dc:creator>Ben Tsui</dc:creator>
  <cp:lastModifiedBy>Jeremy Bibby</cp:lastModifiedBy>
  <cp:revision>67</cp:revision>
  <dcterms:created xsi:type="dcterms:W3CDTF">2006-08-16T00:00:00Z</dcterms:created>
  <dcterms:modified xsi:type="dcterms:W3CDTF">2013-07-24T18:08:01Z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0x010100109BEFFEDA9A3A44A32B181A50768984</vt:lpwstr>
  </property>
</Properties>
</file>