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9" r:id="rId2"/>
  </p:sldMasterIdLst>
  <p:notesMasterIdLst>
    <p:notesMasterId r:id="rId23"/>
  </p:notesMasterIdLst>
  <p:sldIdLst>
    <p:sldId id="256" r:id="rId3"/>
    <p:sldId id="257" r:id="rId4"/>
    <p:sldId id="258" r:id="rId5"/>
    <p:sldId id="259" r:id="rId6"/>
    <p:sldId id="263" r:id="rId7"/>
    <p:sldId id="265" r:id="rId8"/>
    <p:sldId id="285" r:id="rId9"/>
    <p:sldId id="260" r:id="rId10"/>
    <p:sldId id="288" r:id="rId11"/>
    <p:sldId id="289" r:id="rId12"/>
    <p:sldId id="287" r:id="rId13"/>
    <p:sldId id="270" r:id="rId14"/>
    <p:sldId id="286" r:id="rId15"/>
    <p:sldId id="290" r:id="rId16"/>
    <p:sldId id="291" r:id="rId17"/>
    <p:sldId id="292" r:id="rId18"/>
    <p:sldId id="293" r:id="rId19"/>
    <p:sldId id="294" r:id="rId20"/>
    <p:sldId id="295" r:id="rId21"/>
    <p:sldId id="28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73" autoAdjust="0"/>
    <p:restoredTop sz="94660"/>
  </p:normalViewPr>
  <p:slideViewPr>
    <p:cSldViewPr snapToGrid="0" showGuides="1">
      <p:cViewPr varScale="1">
        <p:scale>
          <a:sx n="82" d="100"/>
          <a:sy n="82" d="100"/>
        </p:scale>
        <p:origin x="850" y="5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0295A-D548-463D-A0FB-7869A4CA0027}" type="datetimeFigureOut">
              <a:rPr lang="zh-CN" altLang="en-US" smtClean="0"/>
              <a:t>2021/1/4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F0AFC-48CF-49C0-954B-6A141C32AE05}" type="slidenum">
              <a:rPr lang="zh-CN" altLang="en-US" smtClean="0"/>
              <a:t>‹#›</a:t>
            </a:fld>
            <a:endParaRPr lang="zh-CN" altLang="en-US"/>
          </a:p>
        </p:txBody>
      </p:sp>
    </p:spTree>
    <p:extLst>
      <p:ext uri="{BB962C8B-B14F-4D97-AF65-F5344CB8AC3E}">
        <p14:creationId xmlns:p14="http://schemas.microsoft.com/office/powerpoint/2010/main" val="260340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37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2021/1/4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86092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274283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42934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8154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03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2021/1/4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2542987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945731"/>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87"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a:defRPr/>
            </a:pPr>
            <a:fld id="{FCEE2C88-6C8F-484D-AF69-578F576B1F44}"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51178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86" r:id="rId4"/>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jerrynest.io/mysql-tutoria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文本框 4"/>
          <p:cNvSpPr txBox="1"/>
          <p:nvPr/>
        </p:nvSpPr>
        <p:spPr>
          <a:xfrm>
            <a:off x="2233580" y="2264136"/>
            <a:ext cx="7724831"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3200" b="1" dirty="0">
                <a:solidFill>
                  <a:schemeClr val="tx1">
                    <a:lumMod val="75000"/>
                    <a:lumOff val="25000"/>
                  </a:schemeClr>
                </a:solidFill>
                <a:latin typeface="Calibri" panose="020F0502020204030204" pitchFamily="34" charset="0"/>
                <a:cs typeface="Calibri" panose="020F0502020204030204" pitchFamily="34" charset="0"/>
                <a:sym typeface="+mn-lt"/>
              </a:rPr>
              <a:t>Student </a:t>
            </a:r>
            <a:r>
              <a:rPr kumimoji="1" lang="en-US" altLang="zh-TW" sz="3200" b="1" dirty="0">
                <a:solidFill>
                  <a:schemeClr val="tx1">
                    <a:lumMod val="75000"/>
                    <a:lumOff val="25000"/>
                  </a:schemeClr>
                </a:solidFill>
                <a:latin typeface="Calibri" panose="020F0502020204030204" pitchFamily="34" charset="0"/>
                <a:cs typeface="Calibri" panose="020F0502020204030204" pitchFamily="34" charset="0"/>
                <a:sym typeface="+mn-lt"/>
              </a:rPr>
              <a:t>L</a:t>
            </a:r>
            <a:r>
              <a:rPr kumimoji="1" lang="en-US" altLang="zh-CN" sz="3200" b="1" dirty="0">
                <a:solidFill>
                  <a:schemeClr val="tx1">
                    <a:lumMod val="75000"/>
                    <a:lumOff val="25000"/>
                  </a:schemeClr>
                </a:solidFill>
                <a:latin typeface="Calibri" panose="020F0502020204030204" pitchFamily="34" charset="0"/>
                <a:cs typeface="Calibri" panose="020F0502020204030204" pitchFamily="34" charset="0"/>
                <a:sym typeface="+mn-lt"/>
              </a:rPr>
              <a:t>ife </a:t>
            </a:r>
            <a:r>
              <a:rPr kumimoji="1" lang="en-US" altLang="zh-TW" sz="3200" b="1" dirty="0">
                <a:solidFill>
                  <a:schemeClr val="tx1">
                    <a:lumMod val="75000"/>
                    <a:lumOff val="25000"/>
                  </a:schemeClr>
                </a:solidFill>
                <a:latin typeface="Calibri" panose="020F0502020204030204" pitchFamily="34" charset="0"/>
                <a:cs typeface="Calibri" panose="020F0502020204030204" pitchFamily="34" charset="0"/>
                <a:sym typeface="+mn-lt"/>
              </a:rPr>
              <a:t>A</a:t>
            </a:r>
            <a:r>
              <a:rPr kumimoji="1" lang="en-US" altLang="zh-CN" sz="3200" b="1" dirty="0">
                <a:solidFill>
                  <a:schemeClr val="tx1">
                    <a:lumMod val="75000"/>
                    <a:lumOff val="25000"/>
                  </a:schemeClr>
                </a:solidFill>
                <a:latin typeface="Calibri" panose="020F0502020204030204" pitchFamily="34" charset="0"/>
                <a:cs typeface="Calibri" panose="020F0502020204030204" pitchFamily="34" charset="0"/>
                <a:sym typeface="+mn-lt"/>
              </a:rPr>
              <a:t>ssistant</a:t>
            </a:r>
            <a:endParaRPr kumimoji="1" lang="zh-CN" altLang="en-US" sz="32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6" name="文本框 8"/>
          <p:cNvSpPr txBox="1"/>
          <p:nvPr/>
        </p:nvSpPr>
        <p:spPr>
          <a:xfrm>
            <a:off x="3676650" y="2984265"/>
            <a:ext cx="48387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TW" altLang="en-US" sz="5400" b="1" i="0" u="none" strike="noStrike" kern="1200" cap="none" spc="0" normalizeH="0" baseline="0" noProof="0" dirty="0">
                <a:ln>
                  <a:noFill/>
                </a:ln>
                <a:solidFill>
                  <a:schemeClr val="tx1">
                    <a:lumMod val="75000"/>
                    <a:lumOff val="25000"/>
                  </a:schemeClr>
                </a:solidFill>
                <a:effectLst/>
                <a:uLnTx/>
                <a:uFillTx/>
                <a:latin typeface="標楷體" panose="03000509000000000000" pitchFamily="65" charset="-120"/>
                <a:ea typeface="標楷體" panose="03000509000000000000" pitchFamily="65" charset="-120"/>
                <a:cs typeface="+mn-ea"/>
                <a:sym typeface="+mn-lt"/>
              </a:rPr>
              <a:t>學生生活助理</a:t>
            </a:r>
            <a:endParaRPr kumimoji="1" lang="zh-CN" altLang="en-US" sz="5400" b="1" i="0" u="none" strike="noStrike" kern="1200" cap="none" spc="0" normalizeH="0" baseline="0" noProof="0" dirty="0">
              <a:ln>
                <a:noFill/>
              </a:ln>
              <a:solidFill>
                <a:schemeClr val="tx1">
                  <a:lumMod val="75000"/>
                  <a:lumOff val="25000"/>
                </a:schemeClr>
              </a:solidFill>
              <a:effectLst/>
              <a:uLnTx/>
              <a:uFillTx/>
              <a:latin typeface="標楷體" panose="03000509000000000000" pitchFamily="65" charset="-120"/>
              <a:ea typeface="標楷體" panose="03000509000000000000" pitchFamily="65" charset="-120"/>
              <a:cs typeface="+mn-ea"/>
              <a:sym typeface="+mn-lt"/>
            </a:endParaRPr>
          </a:p>
        </p:txBody>
      </p:sp>
      <p:sp>
        <p:nvSpPr>
          <p:cNvPr id="7" name="文本框 3"/>
          <p:cNvSpPr txBox="1"/>
          <p:nvPr/>
        </p:nvSpPr>
        <p:spPr>
          <a:xfrm>
            <a:off x="3227065" y="4042949"/>
            <a:ext cx="573786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b="0" i="0" u="none" strike="noStrike" kern="1200" cap="none" spc="0" normalizeH="0" baseline="0" noProof="0" dirty="0">
                <a:ln>
                  <a:noFill/>
                </a:ln>
                <a:solidFill>
                  <a:schemeClr val="tx1">
                    <a:lumMod val="50000"/>
                    <a:lumOff val="50000"/>
                  </a:schemeClr>
                </a:solidFill>
                <a:effectLst/>
                <a:uLnTx/>
                <a:uFillTx/>
                <a:latin typeface="標楷體" panose="03000509000000000000" pitchFamily="65" charset="-120"/>
                <a:ea typeface="標楷體" panose="03000509000000000000" pitchFamily="65" charset="-120"/>
                <a:cs typeface="+mn-ea"/>
                <a:sym typeface="+mn-lt"/>
              </a:rPr>
              <a:t>報告者 </a:t>
            </a:r>
            <a:r>
              <a:rPr kumimoji="0" lang="en-US" altLang="zh-TW" b="0" i="0" u="none" strike="noStrike" kern="1200" cap="none" spc="0" normalizeH="0" baseline="0" noProof="0" dirty="0">
                <a:ln>
                  <a:noFill/>
                </a:ln>
                <a:solidFill>
                  <a:schemeClr val="tx1">
                    <a:lumMod val="50000"/>
                    <a:lumOff val="50000"/>
                  </a:schemeClr>
                </a:solidFill>
                <a:effectLst/>
                <a:uLnTx/>
                <a:uFillTx/>
                <a:latin typeface="標楷體" panose="03000509000000000000" pitchFamily="65" charset="-120"/>
                <a:ea typeface="標楷體" panose="03000509000000000000" pitchFamily="65" charset="-120"/>
                <a:cs typeface="+mn-ea"/>
                <a:sym typeface="+mn-lt"/>
              </a:rPr>
              <a:t>:</a:t>
            </a:r>
            <a:r>
              <a:rPr kumimoji="0" lang="zh-TW" altLang="en-US" b="0" i="0" u="none" strike="noStrike" kern="1200" cap="none" spc="0" normalizeH="0" baseline="0" noProof="0" dirty="0">
                <a:ln>
                  <a:noFill/>
                </a:ln>
                <a:solidFill>
                  <a:schemeClr val="tx1">
                    <a:lumMod val="50000"/>
                    <a:lumOff val="50000"/>
                  </a:schemeClr>
                </a:solidFill>
                <a:effectLst/>
                <a:uLnTx/>
                <a:uFillTx/>
                <a:latin typeface="標楷體" panose="03000509000000000000" pitchFamily="65" charset="-120"/>
                <a:ea typeface="標楷體" panose="03000509000000000000" pitchFamily="65" charset="-120"/>
                <a:cs typeface="+mn-ea"/>
                <a:sym typeface="+mn-lt"/>
              </a:rPr>
              <a:t> 侯秀玲 臧英宏 李冠叡</a:t>
            </a:r>
            <a:endParaRPr kumimoji="0" lang="zh-CN" altLang="en-US" b="0" i="0" u="none" strike="noStrike" kern="1200" cap="none" spc="0" normalizeH="0" baseline="0" noProof="0" dirty="0">
              <a:ln>
                <a:noFill/>
              </a:ln>
              <a:solidFill>
                <a:schemeClr val="tx1">
                  <a:lumMod val="50000"/>
                  <a:lumOff val="50000"/>
                </a:schemeClr>
              </a:solidFill>
              <a:effectLst/>
              <a:uLnTx/>
              <a:uFillTx/>
              <a:latin typeface="標楷體" panose="03000509000000000000" pitchFamily="65" charset="-120"/>
              <a:ea typeface="標楷體" panose="03000509000000000000" pitchFamily="65" charset="-120"/>
              <a:cs typeface="+mn-ea"/>
              <a:sym typeface="+mn-lt"/>
            </a:endParaRPr>
          </a:p>
        </p:txBody>
      </p:sp>
      <p:sp>
        <p:nvSpPr>
          <p:cNvPr id="8" name="椭圆 7"/>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9" name="组合 8"/>
          <p:cNvGrpSpPr/>
          <p:nvPr/>
        </p:nvGrpSpPr>
        <p:grpSpPr>
          <a:xfrm>
            <a:off x="2063111" y="930360"/>
            <a:ext cx="8065769" cy="5446338"/>
            <a:chOff x="2063111" y="930360"/>
            <a:chExt cx="8065769" cy="5446338"/>
          </a:xfrm>
        </p:grpSpPr>
        <p:sp>
          <p:nvSpPr>
            <p:cNvPr id="10" name="椭圆 9"/>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椭圆 10"/>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自由: 形状 34"/>
          <p:cNvSpPr/>
          <p:nvPr/>
        </p:nvSpPr>
        <p:spPr>
          <a:xfrm rot="2700000">
            <a:off x="6145376" y="5876946"/>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3">
            <a:extLst>
              <a:ext uri="{FF2B5EF4-FFF2-40B4-BE49-F238E27FC236}">
                <a16:creationId xmlns:a16="http://schemas.microsoft.com/office/drawing/2014/main" id="{21EA30A1-DEFB-44C4-8B45-E74DCDC0319F}"/>
              </a:ext>
            </a:extLst>
          </p:cNvPr>
          <p:cNvSpPr txBox="1"/>
          <p:nvPr/>
        </p:nvSpPr>
        <p:spPr>
          <a:xfrm>
            <a:off x="2768624" y="4371858"/>
            <a:ext cx="573786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chemeClr val="tx1">
                    <a:lumMod val="50000"/>
                    <a:lumOff val="50000"/>
                  </a:schemeClr>
                </a:solidFill>
                <a:latin typeface="標楷體" panose="03000509000000000000" pitchFamily="65" charset="-120"/>
                <a:ea typeface="標楷體" panose="03000509000000000000" pitchFamily="65" charset="-120"/>
                <a:cs typeface="+mn-ea"/>
                <a:sym typeface="+mn-lt"/>
              </a:rPr>
              <a:t>報告日期 </a:t>
            </a:r>
            <a:r>
              <a:rPr lang="en-US" altLang="zh-TW" dirty="0">
                <a:solidFill>
                  <a:schemeClr val="tx1">
                    <a:lumMod val="50000"/>
                    <a:lumOff val="50000"/>
                  </a:schemeClr>
                </a:solidFill>
                <a:latin typeface="標楷體" panose="03000509000000000000" pitchFamily="65" charset="-120"/>
                <a:ea typeface="標楷體" panose="03000509000000000000" pitchFamily="65" charset="-120"/>
                <a:cs typeface="+mn-ea"/>
                <a:sym typeface="+mn-lt"/>
              </a:rPr>
              <a:t>:</a:t>
            </a:r>
            <a:r>
              <a:rPr lang="zh-TW" altLang="en-US" dirty="0">
                <a:solidFill>
                  <a:schemeClr val="tx1">
                    <a:lumMod val="50000"/>
                    <a:lumOff val="50000"/>
                  </a:schemeClr>
                </a:solidFill>
                <a:latin typeface="標楷體" panose="03000509000000000000" pitchFamily="65" charset="-120"/>
                <a:ea typeface="標楷體" panose="03000509000000000000" pitchFamily="65" charset="-120"/>
                <a:cs typeface="+mn-ea"/>
                <a:sym typeface="+mn-lt"/>
              </a:rPr>
              <a:t> </a:t>
            </a:r>
            <a:r>
              <a:rPr lang="en-US" altLang="zh-TW" dirty="0">
                <a:solidFill>
                  <a:schemeClr val="tx1">
                    <a:lumMod val="50000"/>
                    <a:lumOff val="50000"/>
                  </a:schemeClr>
                </a:solidFill>
                <a:latin typeface="標楷體" panose="03000509000000000000" pitchFamily="65" charset="-120"/>
                <a:ea typeface="標楷體" panose="03000509000000000000" pitchFamily="65" charset="-120"/>
                <a:cs typeface="+mn-ea"/>
                <a:sym typeface="+mn-lt"/>
              </a:rPr>
              <a:t>2021/01/05</a:t>
            </a:r>
            <a:endParaRPr kumimoji="0" lang="zh-CN" altLang="en-US" b="0" i="0" u="none" strike="noStrike" kern="1200" cap="none" spc="0" normalizeH="0" baseline="0" noProof="0" dirty="0">
              <a:ln>
                <a:noFill/>
              </a:ln>
              <a:solidFill>
                <a:schemeClr val="tx1">
                  <a:lumMod val="50000"/>
                  <a:lumOff val="50000"/>
                </a:schemeClr>
              </a:solidFill>
              <a:effectLst/>
              <a:uLnTx/>
              <a:uFillTx/>
              <a:latin typeface="標楷體" panose="03000509000000000000" pitchFamily="65" charset="-120"/>
              <a:ea typeface="標楷體" panose="03000509000000000000" pitchFamily="65" charset="-120"/>
              <a:cs typeface="+mn-ea"/>
              <a:sym typeface="+mn-lt"/>
            </a:endParaRPr>
          </a:p>
        </p:txBody>
      </p:sp>
    </p:spTree>
    <p:extLst>
      <p:ext uri="{BB962C8B-B14F-4D97-AF65-F5344CB8AC3E}">
        <p14:creationId xmlns:p14="http://schemas.microsoft.com/office/powerpoint/2010/main" val="261303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108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7"/>
          <p:cNvSpPr/>
          <p:nvPr/>
        </p:nvSpPr>
        <p:spPr>
          <a:xfrm>
            <a:off x="6529571" y="1449363"/>
            <a:ext cx="4713393" cy="307777"/>
          </a:xfrm>
          <a:prstGeom prst="rect">
            <a:avLst/>
          </a:prstGeom>
        </p:spPr>
        <p:txBody>
          <a:bodyPr wrap="square">
            <a:spAutoFit/>
          </a:bodyPr>
          <a:lstStyle/>
          <a:p>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簡單說明</a:t>
            </a:r>
            <a:endParaRPr 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4" name="Rectangle 48"/>
          <p:cNvSpPr/>
          <p:nvPr/>
        </p:nvSpPr>
        <p:spPr>
          <a:xfrm>
            <a:off x="6529571" y="1009694"/>
            <a:ext cx="4713393" cy="400110"/>
          </a:xfrm>
          <a:prstGeom prst="rect">
            <a:avLst/>
          </a:prstGeom>
        </p:spPr>
        <p:txBody>
          <a:bodyPr wrap="square">
            <a:spAutoFit/>
          </a:bodyPr>
          <a:lstStyle/>
          <a:p>
            <a:r>
              <a:rPr lang="zh-TW" altLang="en-US"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行動課表</a:t>
            </a:r>
            <a:endParaRPr lang="en-US" altLang="zh-TW"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5" name="Text Placeholder 32"/>
          <p:cNvSpPr txBox="1"/>
          <p:nvPr/>
        </p:nvSpPr>
        <p:spPr>
          <a:xfrm>
            <a:off x="7266884" y="2803509"/>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設定日期與上課教室即可新增於表格當中</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6" name="Text Placeholder 33"/>
          <p:cNvSpPr txBox="1"/>
          <p:nvPr/>
        </p:nvSpPr>
        <p:spPr>
          <a:xfrm>
            <a:off x="7266886" y="2556793"/>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直覺的操作介面</a:t>
            </a:r>
            <a:endParaRPr lang="en-AU" altLang="zh-TW"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7" name="Text Placeholder 32"/>
          <p:cNvSpPr txBox="1"/>
          <p:nvPr/>
        </p:nvSpPr>
        <p:spPr>
          <a:xfrm>
            <a:off x="7266884" y="3998978"/>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可透過存讀取按鈕快速整理課表內容並作調整</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8" name="Text Placeholder 33"/>
          <p:cNvSpPr txBox="1"/>
          <p:nvPr/>
        </p:nvSpPr>
        <p:spPr>
          <a:xfrm>
            <a:off x="7266886" y="3752262"/>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存</a:t>
            </a: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讀取課表</a:t>
            </a:r>
            <a:endParaRPr lang="en-AU" altLang="zh-TW"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9" name="Text Placeholder 32"/>
          <p:cNvSpPr txBox="1"/>
          <p:nvPr/>
        </p:nvSpPr>
        <p:spPr>
          <a:xfrm>
            <a:off x="7266884" y="5208510"/>
            <a:ext cx="323347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新增可將課表儲存至雲端上或是可加載至手機內部相簿中，方便學生瀏覽。</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10" name="Text Placeholder 33"/>
          <p:cNvSpPr txBox="1"/>
          <p:nvPr/>
        </p:nvSpPr>
        <p:spPr>
          <a:xfrm>
            <a:off x="7266884" y="4954725"/>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未來目標</a:t>
            </a:r>
            <a:endParaRPr lang="en-AU" altLang="zh-CN"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2" name="Oval 39">
            <a:extLst>
              <a:ext uri="{FF2B5EF4-FFF2-40B4-BE49-F238E27FC236}">
                <a16:creationId xmlns:a16="http://schemas.microsoft.com/office/drawing/2014/main" id="{E3EAB83E-FA66-4E76-A5F5-CE94603D2197}"/>
              </a:ext>
            </a:extLst>
          </p:cNvPr>
          <p:cNvSpPr/>
          <p:nvPr/>
        </p:nvSpPr>
        <p:spPr>
          <a:xfrm>
            <a:off x="6493004" y="2417024"/>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white"/>
                </a:solidFill>
                <a:effectLst/>
                <a:uLnTx/>
                <a:uFillTx/>
                <a:cs typeface="+mn-ea"/>
                <a:sym typeface="+mn-lt"/>
              </a:rPr>
              <a:t>1</a:t>
            </a:r>
            <a:endParaRPr kumimoji="0" lang="en-US" sz="2800" b="1" i="0" u="none" strike="noStrike" kern="1200" cap="none" spc="0" normalizeH="0" baseline="0" noProof="0" dirty="0">
              <a:ln>
                <a:noFill/>
              </a:ln>
              <a:solidFill>
                <a:prstClr val="white"/>
              </a:solidFill>
              <a:effectLst/>
              <a:uLnTx/>
              <a:uFillTx/>
              <a:cs typeface="+mn-ea"/>
              <a:sym typeface="+mn-lt"/>
            </a:endParaRPr>
          </a:p>
        </p:txBody>
      </p:sp>
      <p:sp>
        <p:nvSpPr>
          <p:cNvPr id="23" name="Oval 39">
            <a:extLst>
              <a:ext uri="{FF2B5EF4-FFF2-40B4-BE49-F238E27FC236}">
                <a16:creationId xmlns:a16="http://schemas.microsoft.com/office/drawing/2014/main" id="{5587D437-F027-4517-9A24-F77C5DBC3DEF}"/>
              </a:ext>
            </a:extLst>
          </p:cNvPr>
          <p:cNvSpPr/>
          <p:nvPr/>
        </p:nvSpPr>
        <p:spPr>
          <a:xfrm>
            <a:off x="6493003" y="3690585"/>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cs typeface="+mn-ea"/>
                <a:sym typeface="+mn-lt"/>
              </a:rPr>
              <a:t>2</a:t>
            </a:r>
          </a:p>
        </p:txBody>
      </p:sp>
      <p:sp>
        <p:nvSpPr>
          <p:cNvPr id="24" name="Oval 39">
            <a:extLst>
              <a:ext uri="{FF2B5EF4-FFF2-40B4-BE49-F238E27FC236}">
                <a16:creationId xmlns:a16="http://schemas.microsoft.com/office/drawing/2014/main" id="{F99F8380-64A9-4661-B7B6-B0E68A683564}"/>
              </a:ext>
            </a:extLst>
          </p:cNvPr>
          <p:cNvSpPr/>
          <p:nvPr/>
        </p:nvSpPr>
        <p:spPr>
          <a:xfrm>
            <a:off x="6493002" y="4896979"/>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cs typeface="+mn-ea"/>
                <a:sym typeface="+mn-lt"/>
              </a:rPr>
              <a:t>3</a:t>
            </a:r>
            <a:endParaRPr kumimoji="0" lang="en-US" sz="2800" b="1" i="0" u="none" strike="noStrike" kern="1200" cap="none" spc="0" normalizeH="0" baseline="0" noProof="0" dirty="0">
              <a:ln>
                <a:noFill/>
              </a:ln>
              <a:solidFill>
                <a:prstClr val="white"/>
              </a:solidFill>
              <a:effectLst/>
              <a:uLnTx/>
              <a:uFillTx/>
              <a:cs typeface="+mn-ea"/>
              <a:sym typeface="+mn-lt"/>
            </a:endParaRPr>
          </a:p>
        </p:txBody>
      </p:sp>
      <p:pic>
        <p:nvPicPr>
          <p:cNvPr id="12" name="圖片 11">
            <a:extLst>
              <a:ext uri="{FF2B5EF4-FFF2-40B4-BE49-F238E27FC236}">
                <a16:creationId xmlns:a16="http://schemas.microsoft.com/office/drawing/2014/main" id="{B7E01BAB-F448-4592-A4C7-E4086EFBE6C4}"/>
              </a:ext>
            </a:extLst>
          </p:cNvPr>
          <p:cNvPicPr>
            <a:picLocks noChangeAspect="1"/>
          </p:cNvPicPr>
          <p:nvPr/>
        </p:nvPicPr>
        <p:blipFill>
          <a:blip r:embed="rId2"/>
          <a:stretch>
            <a:fillRect/>
          </a:stretch>
        </p:blipFill>
        <p:spPr>
          <a:xfrm>
            <a:off x="289358" y="522001"/>
            <a:ext cx="1585530" cy="2842301"/>
          </a:xfrm>
          <a:prstGeom prst="rect">
            <a:avLst/>
          </a:prstGeom>
        </p:spPr>
      </p:pic>
      <p:sp>
        <p:nvSpPr>
          <p:cNvPr id="17" name="Text Placeholder 33">
            <a:extLst>
              <a:ext uri="{FF2B5EF4-FFF2-40B4-BE49-F238E27FC236}">
                <a16:creationId xmlns:a16="http://schemas.microsoft.com/office/drawing/2014/main" id="{80EE918D-46AA-49D8-812A-B6B6BC5774FC}"/>
              </a:ext>
            </a:extLst>
          </p:cNvPr>
          <p:cNvSpPr txBox="1"/>
          <p:nvPr/>
        </p:nvSpPr>
        <p:spPr>
          <a:xfrm>
            <a:off x="299811" y="227180"/>
            <a:ext cx="1158442"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1.</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初始介面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3" name="圖片 12">
            <a:extLst>
              <a:ext uri="{FF2B5EF4-FFF2-40B4-BE49-F238E27FC236}">
                <a16:creationId xmlns:a16="http://schemas.microsoft.com/office/drawing/2014/main" id="{17D92933-7B52-4C5F-8700-3E79A955434E}"/>
              </a:ext>
            </a:extLst>
          </p:cNvPr>
          <p:cNvPicPr>
            <a:picLocks noChangeAspect="1"/>
          </p:cNvPicPr>
          <p:nvPr/>
        </p:nvPicPr>
        <p:blipFill>
          <a:blip r:embed="rId3"/>
          <a:stretch>
            <a:fillRect/>
          </a:stretch>
        </p:blipFill>
        <p:spPr>
          <a:xfrm>
            <a:off x="2125437" y="522000"/>
            <a:ext cx="1592022" cy="2842301"/>
          </a:xfrm>
          <a:prstGeom prst="rect">
            <a:avLst/>
          </a:prstGeom>
        </p:spPr>
      </p:pic>
      <p:pic>
        <p:nvPicPr>
          <p:cNvPr id="14" name="圖片 13">
            <a:extLst>
              <a:ext uri="{FF2B5EF4-FFF2-40B4-BE49-F238E27FC236}">
                <a16:creationId xmlns:a16="http://schemas.microsoft.com/office/drawing/2014/main" id="{BE9E1F20-FB5A-48EB-825B-8AE7796E3B84}"/>
              </a:ext>
            </a:extLst>
          </p:cNvPr>
          <p:cNvPicPr>
            <a:picLocks noChangeAspect="1"/>
          </p:cNvPicPr>
          <p:nvPr/>
        </p:nvPicPr>
        <p:blipFill>
          <a:blip r:embed="rId4"/>
          <a:stretch>
            <a:fillRect/>
          </a:stretch>
        </p:blipFill>
        <p:spPr>
          <a:xfrm>
            <a:off x="4005285" y="522000"/>
            <a:ext cx="1596705" cy="2842301"/>
          </a:xfrm>
          <a:prstGeom prst="rect">
            <a:avLst/>
          </a:prstGeom>
        </p:spPr>
      </p:pic>
      <p:pic>
        <p:nvPicPr>
          <p:cNvPr id="15" name="圖片 14">
            <a:extLst>
              <a:ext uri="{FF2B5EF4-FFF2-40B4-BE49-F238E27FC236}">
                <a16:creationId xmlns:a16="http://schemas.microsoft.com/office/drawing/2014/main" id="{2A3C61C1-5593-4B3E-AFD5-DA4B5F2ADAE8}"/>
              </a:ext>
            </a:extLst>
          </p:cNvPr>
          <p:cNvPicPr>
            <a:picLocks noChangeAspect="1"/>
          </p:cNvPicPr>
          <p:nvPr/>
        </p:nvPicPr>
        <p:blipFill>
          <a:blip r:embed="rId5"/>
          <a:stretch>
            <a:fillRect/>
          </a:stretch>
        </p:blipFill>
        <p:spPr>
          <a:xfrm>
            <a:off x="289358" y="3991612"/>
            <a:ext cx="1592022" cy="2849761"/>
          </a:xfrm>
          <a:prstGeom prst="rect">
            <a:avLst/>
          </a:prstGeom>
        </p:spPr>
      </p:pic>
      <p:pic>
        <p:nvPicPr>
          <p:cNvPr id="27" name="圖片 26">
            <a:extLst>
              <a:ext uri="{FF2B5EF4-FFF2-40B4-BE49-F238E27FC236}">
                <a16:creationId xmlns:a16="http://schemas.microsoft.com/office/drawing/2014/main" id="{B0BB57AE-81D7-48DD-9A47-2DC3FD40E3AD}"/>
              </a:ext>
            </a:extLst>
          </p:cNvPr>
          <p:cNvPicPr>
            <a:picLocks noChangeAspect="1"/>
          </p:cNvPicPr>
          <p:nvPr/>
        </p:nvPicPr>
        <p:blipFill>
          <a:blip r:embed="rId5"/>
          <a:stretch>
            <a:fillRect/>
          </a:stretch>
        </p:blipFill>
        <p:spPr>
          <a:xfrm>
            <a:off x="4022185" y="3991612"/>
            <a:ext cx="1592022" cy="2849761"/>
          </a:xfrm>
          <a:prstGeom prst="rect">
            <a:avLst/>
          </a:prstGeom>
        </p:spPr>
      </p:pic>
      <p:sp>
        <p:nvSpPr>
          <p:cNvPr id="28" name="Text Placeholder 33">
            <a:extLst>
              <a:ext uri="{FF2B5EF4-FFF2-40B4-BE49-F238E27FC236}">
                <a16:creationId xmlns:a16="http://schemas.microsoft.com/office/drawing/2014/main" id="{B8A53081-B5C7-4C58-8200-E898AC9B60E5}"/>
              </a:ext>
            </a:extLst>
          </p:cNvPr>
          <p:cNvSpPr txBox="1"/>
          <p:nvPr/>
        </p:nvSpPr>
        <p:spPr>
          <a:xfrm>
            <a:off x="333933" y="3618605"/>
            <a:ext cx="955366" cy="2673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4.</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儲存課表</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3" name="Text Placeholder 33">
            <a:extLst>
              <a:ext uri="{FF2B5EF4-FFF2-40B4-BE49-F238E27FC236}">
                <a16:creationId xmlns:a16="http://schemas.microsoft.com/office/drawing/2014/main" id="{7940F533-1298-4418-BC9D-3B5B6C2EB713}"/>
              </a:ext>
            </a:extLst>
          </p:cNvPr>
          <p:cNvSpPr txBox="1"/>
          <p:nvPr/>
        </p:nvSpPr>
        <p:spPr>
          <a:xfrm>
            <a:off x="2125437" y="3628981"/>
            <a:ext cx="1008773"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5.</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資料清除</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34" name="圖片 33">
            <a:extLst>
              <a:ext uri="{FF2B5EF4-FFF2-40B4-BE49-F238E27FC236}">
                <a16:creationId xmlns:a16="http://schemas.microsoft.com/office/drawing/2014/main" id="{4084085A-54DE-43C3-BAF1-0853CBD78D67}"/>
              </a:ext>
            </a:extLst>
          </p:cNvPr>
          <p:cNvPicPr>
            <a:picLocks noChangeAspect="1"/>
          </p:cNvPicPr>
          <p:nvPr/>
        </p:nvPicPr>
        <p:blipFill>
          <a:blip r:embed="rId2"/>
          <a:stretch>
            <a:fillRect/>
          </a:stretch>
        </p:blipFill>
        <p:spPr>
          <a:xfrm>
            <a:off x="2116601" y="3991612"/>
            <a:ext cx="1585530" cy="2842301"/>
          </a:xfrm>
          <a:prstGeom prst="rect">
            <a:avLst/>
          </a:prstGeom>
        </p:spPr>
      </p:pic>
      <p:sp>
        <p:nvSpPr>
          <p:cNvPr id="29" name="箭號: 向下 28">
            <a:extLst>
              <a:ext uri="{FF2B5EF4-FFF2-40B4-BE49-F238E27FC236}">
                <a16:creationId xmlns:a16="http://schemas.microsoft.com/office/drawing/2014/main" id="{D4BE6B37-491C-44F8-901A-5E31E2231C96}"/>
              </a:ext>
            </a:extLst>
          </p:cNvPr>
          <p:cNvSpPr/>
          <p:nvPr/>
        </p:nvSpPr>
        <p:spPr>
          <a:xfrm rot="8633765">
            <a:off x="565352" y="4435226"/>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Text Placeholder 33">
            <a:extLst>
              <a:ext uri="{FF2B5EF4-FFF2-40B4-BE49-F238E27FC236}">
                <a16:creationId xmlns:a16="http://schemas.microsoft.com/office/drawing/2014/main" id="{5C3B4CCA-D8FF-4EB2-BF7C-397784741072}"/>
              </a:ext>
            </a:extLst>
          </p:cNvPr>
          <p:cNvSpPr txBox="1"/>
          <p:nvPr/>
        </p:nvSpPr>
        <p:spPr>
          <a:xfrm>
            <a:off x="3970348" y="3596438"/>
            <a:ext cx="1982375" cy="2331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6.</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加載後顯示原儲存頁面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9" name="Text Placeholder 33">
            <a:extLst>
              <a:ext uri="{FF2B5EF4-FFF2-40B4-BE49-F238E27FC236}">
                <a16:creationId xmlns:a16="http://schemas.microsoft.com/office/drawing/2014/main" id="{196E807D-3341-4273-B996-8A818CC74AF0}"/>
              </a:ext>
            </a:extLst>
          </p:cNvPr>
          <p:cNvSpPr txBox="1"/>
          <p:nvPr/>
        </p:nvSpPr>
        <p:spPr>
          <a:xfrm>
            <a:off x="2012163" y="234402"/>
            <a:ext cx="1828635"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2.</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設定待增加項目資料</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40" name="Text Placeholder 33">
            <a:extLst>
              <a:ext uri="{FF2B5EF4-FFF2-40B4-BE49-F238E27FC236}">
                <a16:creationId xmlns:a16="http://schemas.microsoft.com/office/drawing/2014/main" id="{288A5C1A-8ECB-45C6-BBDA-8AAA77DA2A40}"/>
              </a:ext>
            </a:extLst>
          </p:cNvPr>
          <p:cNvSpPr txBox="1"/>
          <p:nvPr/>
        </p:nvSpPr>
        <p:spPr>
          <a:xfrm>
            <a:off x="3970348" y="100515"/>
            <a:ext cx="1828635" cy="3890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3.</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新增後，資料顯示在另一個頁面</a:t>
            </a:r>
            <a:endParaRPr lang="en-AU" altLang="zh-TW" sz="1400" b="1" dirty="0">
              <a:solidFill>
                <a:schemeClr val="accent2"/>
              </a:solidFill>
              <a:latin typeface="標楷體" panose="03000509000000000000" pitchFamily="65" charset="-120"/>
              <a:ea typeface="標楷體" panose="03000509000000000000" pitchFamily="65" charset="-120"/>
              <a:cs typeface="+mn-ea"/>
              <a:sym typeface="+mn-lt"/>
            </a:endParaRPr>
          </a:p>
          <a:p>
            <a:pPr marL="0" indent="0">
              <a:buNone/>
            </a:pP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41" name="箭號: 向下 40">
            <a:extLst>
              <a:ext uri="{FF2B5EF4-FFF2-40B4-BE49-F238E27FC236}">
                <a16:creationId xmlns:a16="http://schemas.microsoft.com/office/drawing/2014/main" id="{621A741B-93BD-41B0-ACF4-12BB50EE0287}"/>
              </a:ext>
            </a:extLst>
          </p:cNvPr>
          <p:cNvSpPr/>
          <p:nvPr/>
        </p:nvSpPr>
        <p:spPr>
          <a:xfrm rot="8633765">
            <a:off x="4236225" y="909970"/>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箭號: 向下 41">
            <a:extLst>
              <a:ext uri="{FF2B5EF4-FFF2-40B4-BE49-F238E27FC236}">
                <a16:creationId xmlns:a16="http://schemas.microsoft.com/office/drawing/2014/main" id="{1CECAEE8-0DB7-4B1C-BB50-BA0E99821226}"/>
              </a:ext>
            </a:extLst>
          </p:cNvPr>
          <p:cNvSpPr/>
          <p:nvPr/>
        </p:nvSpPr>
        <p:spPr>
          <a:xfrm rot="8633765">
            <a:off x="3419790" y="4435226"/>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箭號: 向下 42">
            <a:extLst>
              <a:ext uri="{FF2B5EF4-FFF2-40B4-BE49-F238E27FC236}">
                <a16:creationId xmlns:a16="http://schemas.microsoft.com/office/drawing/2014/main" id="{465261DA-23DE-46A8-94E3-3640F303009A}"/>
              </a:ext>
            </a:extLst>
          </p:cNvPr>
          <p:cNvSpPr/>
          <p:nvPr/>
        </p:nvSpPr>
        <p:spPr>
          <a:xfrm rot="8633765">
            <a:off x="4669981" y="4438208"/>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Slide Number Placeholder 3">
            <a:extLst>
              <a:ext uri="{FF2B5EF4-FFF2-40B4-BE49-F238E27FC236}">
                <a16:creationId xmlns:a16="http://schemas.microsoft.com/office/drawing/2014/main" id="{EBAD31A6-F377-40BA-BFF4-34572866166E}"/>
              </a:ext>
            </a:extLst>
          </p:cNvPr>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10</a:t>
            </a:fld>
            <a:endParaRPr lang="en-US" dirty="0">
              <a:solidFill>
                <a:schemeClr val="tx1"/>
              </a:solidFill>
              <a:latin typeface="+mn-lt"/>
              <a:cs typeface="+mn-ea"/>
              <a:sym typeface="+mn-lt"/>
            </a:endParaRPr>
          </a:p>
        </p:txBody>
      </p:sp>
    </p:spTree>
    <p:extLst>
      <p:ext uri="{BB962C8B-B14F-4D97-AF65-F5344CB8AC3E}">
        <p14:creationId xmlns:p14="http://schemas.microsoft.com/office/powerpoint/2010/main" val="295117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dirty="0">
                <a:solidFill>
                  <a:schemeClr val="tx1">
                    <a:lumMod val="75000"/>
                    <a:lumOff val="25000"/>
                  </a:schemeClr>
                </a:solidFill>
                <a:latin typeface="Calibri" panose="020F0502020204030204" pitchFamily="34" charset="0"/>
                <a:ea typeface="標楷體" panose="03000509000000000000" pitchFamily="65" charset="-120"/>
                <a:cs typeface="Calibri" panose="020F0502020204030204" pitchFamily="34" charset="0"/>
                <a:sym typeface="+mn-lt"/>
              </a:rPr>
              <a:t>Compare</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a typeface="標楷體" panose="03000509000000000000" pitchFamily="65" charset="-12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21448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43"/>
          <p:cNvGrpSpPr/>
          <p:nvPr/>
        </p:nvGrpSpPr>
        <p:grpSpPr>
          <a:xfrm>
            <a:off x="3251777" y="2729812"/>
            <a:ext cx="7075234" cy="2559400"/>
            <a:chOff x="3251777" y="2544079"/>
            <a:chExt cx="7461228" cy="2559400"/>
          </a:xfrm>
        </p:grpSpPr>
        <p:sp>
          <p:nvSpPr>
            <p:cNvPr id="4" name="Rectangle 244"/>
            <p:cNvSpPr/>
            <p:nvPr/>
          </p:nvSpPr>
          <p:spPr>
            <a:xfrm>
              <a:off x="3251778" y="25440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sp>
          <p:nvSpPr>
            <p:cNvPr id="5" name="Rectangle 245"/>
            <p:cNvSpPr/>
            <p:nvPr/>
          </p:nvSpPr>
          <p:spPr>
            <a:xfrm>
              <a:off x="3251777" y="3183929"/>
              <a:ext cx="7461227" cy="63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6" name="Rectangle 246"/>
            <p:cNvSpPr/>
            <p:nvPr/>
          </p:nvSpPr>
          <p:spPr>
            <a:xfrm>
              <a:off x="3251778" y="3823779"/>
              <a:ext cx="7461227"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7" name="Rectangle 247"/>
            <p:cNvSpPr/>
            <p:nvPr/>
          </p:nvSpPr>
          <p:spPr>
            <a:xfrm>
              <a:off x="3251777" y="4463629"/>
              <a:ext cx="7461227" cy="63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9" name="Rectangle 259"/>
          <p:cNvSpPr/>
          <p:nvPr/>
        </p:nvSpPr>
        <p:spPr>
          <a:xfrm>
            <a:off x="7772276"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10" name="Rectangle 263"/>
          <p:cNvSpPr/>
          <p:nvPr/>
        </p:nvSpPr>
        <p:spPr>
          <a:xfrm>
            <a:off x="9738389"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black"/>
              </a:solidFill>
              <a:effectLst/>
              <a:uLnTx/>
              <a:uFillTx/>
              <a:cs typeface="+mn-ea"/>
              <a:sym typeface="+mn-lt"/>
            </a:endParaRPr>
          </a:p>
        </p:txBody>
      </p:sp>
      <p:sp>
        <p:nvSpPr>
          <p:cNvPr id="11" name="Rectangle 266"/>
          <p:cNvSpPr/>
          <p:nvPr/>
        </p:nvSpPr>
        <p:spPr>
          <a:xfrm>
            <a:off x="1478997" y="27298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dirty="0">
                <a:solidFill>
                  <a:srgbClr val="363F49"/>
                </a:solidFill>
                <a:cs typeface="+mn-ea"/>
                <a:sym typeface="+mn-lt"/>
              </a:rPr>
              <a:t>記帳功能</a:t>
            </a: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12" name="Rectangle 267"/>
          <p:cNvSpPr/>
          <p:nvPr/>
        </p:nvSpPr>
        <p:spPr>
          <a:xfrm>
            <a:off x="1478996" y="3369662"/>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srgbClr val="363F49"/>
                </a:solidFill>
                <a:effectLst/>
                <a:uLnTx/>
                <a:uFillTx/>
                <a:cs typeface="+mn-ea"/>
                <a:sym typeface="+mn-lt"/>
              </a:rPr>
              <a:t>借還錢紀錄</a:t>
            </a: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13" name="Rectangle 268"/>
          <p:cNvSpPr/>
          <p:nvPr/>
        </p:nvSpPr>
        <p:spPr>
          <a:xfrm>
            <a:off x="1478997" y="4009512"/>
            <a:ext cx="1764501" cy="63985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srgbClr val="363F49"/>
                </a:solidFill>
                <a:effectLst/>
                <a:uLnTx/>
                <a:uFillTx/>
                <a:cs typeface="+mn-ea"/>
                <a:sym typeface="+mn-lt"/>
              </a:rPr>
              <a:t>課表行事曆</a:t>
            </a: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14" name="Rectangle 269"/>
          <p:cNvSpPr/>
          <p:nvPr/>
        </p:nvSpPr>
        <p:spPr>
          <a:xfrm>
            <a:off x="1478996" y="4649362"/>
            <a:ext cx="1764501" cy="639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srgbClr val="363F49"/>
                </a:solidFill>
                <a:effectLst/>
                <a:uLnTx/>
                <a:uFillTx/>
                <a:cs typeface="+mn-ea"/>
                <a:sym typeface="+mn-lt"/>
              </a:rPr>
              <a:t>擴充性</a:t>
            </a:r>
            <a:endParaRPr kumimoji="0" lang="en-US" sz="1400" b="0" i="0" u="none" strike="noStrike" kern="1200" cap="none" spc="0" normalizeH="0" baseline="0" noProof="0" dirty="0">
              <a:ln>
                <a:noFill/>
              </a:ln>
              <a:solidFill>
                <a:srgbClr val="363F49"/>
              </a:solidFill>
              <a:effectLst/>
              <a:uLnTx/>
              <a:uFillTx/>
              <a:cs typeface="+mn-ea"/>
              <a:sym typeface="+mn-lt"/>
            </a:endParaRPr>
          </a:p>
        </p:txBody>
      </p:sp>
      <p:sp>
        <p:nvSpPr>
          <p:cNvPr id="16" name="Rectangle 271"/>
          <p:cNvSpPr/>
          <p:nvPr/>
        </p:nvSpPr>
        <p:spPr>
          <a:xfrm>
            <a:off x="1918380" y="1896157"/>
            <a:ext cx="902298"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F49"/>
                </a:solidFill>
                <a:effectLst/>
                <a:uLnTx/>
                <a:uFillTx/>
                <a:latin typeface="Calibri" panose="020F0502020204030204" pitchFamily="34" charset="0"/>
                <a:cs typeface="Calibri" panose="020F0502020204030204" pitchFamily="34" charset="0"/>
                <a:sym typeface="+mn-lt"/>
              </a:rPr>
              <a:t>Special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3F49"/>
                </a:solidFill>
                <a:effectLst/>
                <a:uLnTx/>
                <a:uFillTx/>
                <a:latin typeface="Calibri" panose="020F0502020204030204" pitchFamily="34" charset="0"/>
                <a:cs typeface="Calibri" panose="020F0502020204030204" pitchFamily="34" charset="0"/>
                <a:sym typeface="+mn-lt"/>
              </a:rPr>
              <a:t>Feature</a:t>
            </a:r>
          </a:p>
        </p:txBody>
      </p:sp>
      <p:grpSp>
        <p:nvGrpSpPr>
          <p:cNvPr id="17" name="组合 16"/>
          <p:cNvGrpSpPr/>
          <p:nvPr/>
        </p:nvGrpSpPr>
        <p:grpSpPr>
          <a:xfrm>
            <a:off x="6798009" y="1770451"/>
            <a:ext cx="1764501" cy="959361"/>
            <a:chOff x="6798009" y="1770451"/>
            <a:chExt cx="1764501" cy="959361"/>
          </a:xfrm>
        </p:grpSpPr>
        <p:sp>
          <p:nvSpPr>
            <p:cNvPr id="18" name="Rectangle 258"/>
            <p:cNvSpPr/>
            <p:nvPr/>
          </p:nvSpPr>
          <p:spPr>
            <a:xfrm>
              <a:off x="6798009"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9" name="Text Placeholder 33"/>
            <p:cNvSpPr txBox="1"/>
            <p:nvPr/>
          </p:nvSpPr>
          <p:spPr>
            <a:xfrm>
              <a:off x="6855090"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mn-lt"/>
                </a:rPr>
                <a:t>Time tree</a:t>
              </a:r>
              <a:endParaRPr kumimoji="0" lang="en-AU" sz="12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mn-lt"/>
              </a:endParaRPr>
            </a:p>
          </p:txBody>
        </p:sp>
        <p:sp>
          <p:nvSpPr>
            <p:cNvPr id="20" name="任意多边形 19"/>
            <p:cNvSpPr/>
            <p:nvPr/>
          </p:nvSpPr>
          <p:spPr>
            <a:xfrm>
              <a:off x="7563466" y="2089962"/>
              <a:ext cx="233586" cy="200217"/>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1" name="组合 20"/>
          <p:cNvGrpSpPr/>
          <p:nvPr/>
        </p:nvGrpSpPr>
        <p:grpSpPr>
          <a:xfrm>
            <a:off x="5033508" y="1770451"/>
            <a:ext cx="1764501" cy="959361"/>
            <a:chOff x="5033508" y="1770451"/>
            <a:chExt cx="1764501" cy="959361"/>
          </a:xfrm>
        </p:grpSpPr>
        <p:sp>
          <p:nvSpPr>
            <p:cNvPr id="22" name="Rectangle 254"/>
            <p:cNvSpPr/>
            <p:nvPr/>
          </p:nvSpPr>
          <p:spPr>
            <a:xfrm>
              <a:off x="5033508"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3" name="Text Placeholder 33"/>
            <p:cNvSpPr txBox="1"/>
            <p:nvPr/>
          </p:nvSpPr>
          <p:spPr>
            <a:xfrm>
              <a:off x="5090589"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lang="zh-TW" altLang="en-US" sz="1200" b="1" dirty="0">
                  <a:solidFill>
                    <a:prstClr val="white"/>
                  </a:solidFill>
                  <a:latin typeface="標楷體" panose="03000509000000000000" pitchFamily="65" charset="-120"/>
                  <a:ea typeface="標楷體" panose="03000509000000000000" pitchFamily="65" charset="-120"/>
                  <a:cs typeface="+mn-ea"/>
                  <a:sym typeface="+mn-lt"/>
                </a:rPr>
                <a:t>北科校園</a:t>
              </a:r>
              <a:endParaRPr kumimoji="0" lang="en-AU" sz="1200" b="0" i="0" u="none" strike="noStrike" kern="1200" cap="none" spc="0" normalizeH="0" baseline="0" noProof="0" dirty="0">
                <a:ln>
                  <a:noFill/>
                </a:ln>
                <a:solidFill>
                  <a:prstClr val="white"/>
                </a:solidFill>
                <a:effectLst/>
                <a:uLnTx/>
                <a:uFillTx/>
                <a:latin typeface="標楷體" panose="03000509000000000000" pitchFamily="65" charset="-120"/>
                <a:ea typeface="標楷體" panose="03000509000000000000" pitchFamily="65" charset="-120"/>
                <a:cs typeface="+mn-ea"/>
                <a:sym typeface="+mn-lt"/>
              </a:endParaRPr>
            </a:p>
          </p:txBody>
        </p:sp>
        <p:sp>
          <p:nvSpPr>
            <p:cNvPr id="24" name="任意多边形 23"/>
            <p:cNvSpPr/>
            <p:nvPr/>
          </p:nvSpPr>
          <p:spPr>
            <a:xfrm>
              <a:off x="5798965" y="2106479"/>
              <a:ext cx="233586" cy="200257"/>
            </a:xfrm>
            <a:custGeom>
              <a:avLst/>
              <a:gdLst/>
              <a:ahLst/>
              <a:cxnLst/>
              <a:rect l="l" t="t" r="r" b="b"/>
              <a:pathLst>
                <a:path w="228600" h="195982">
                  <a:moveTo>
                    <a:pt x="114300" y="0"/>
                  </a:moveTo>
                  <a:cubicBezTo>
                    <a:pt x="135051" y="0"/>
                    <a:pt x="154186" y="3636"/>
                    <a:pt x="171705" y="10907"/>
                  </a:cubicBezTo>
                  <a:cubicBezTo>
                    <a:pt x="189224" y="18179"/>
                    <a:pt x="203087" y="28086"/>
                    <a:pt x="213292" y="40630"/>
                  </a:cubicBezTo>
                  <a:cubicBezTo>
                    <a:pt x="223497" y="53175"/>
                    <a:pt x="228600" y="66846"/>
                    <a:pt x="228600" y="81643"/>
                  </a:cubicBezTo>
                  <a:cubicBezTo>
                    <a:pt x="228600" y="96441"/>
                    <a:pt x="223497" y="110112"/>
                    <a:pt x="213292" y="122656"/>
                  </a:cubicBezTo>
                  <a:cubicBezTo>
                    <a:pt x="203087" y="135200"/>
                    <a:pt x="189224" y="145108"/>
                    <a:pt x="171705" y="152379"/>
                  </a:cubicBezTo>
                  <a:cubicBezTo>
                    <a:pt x="154186" y="159650"/>
                    <a:pt x="135051" y="163286"/>
                    <a:pt x="114300" y="163286"/>
                  </a:cubicBezTo>
                  <a:cubicBezTo>
                    <a:pt x="108347" y="163286"/>
                    <a:pt x="102181" y="162946"/>
                    <a:pt x="95803" y="162266"/>
                  </a:cubicBezTo>
                  <a:cubicBezTo>
                    <a:pt x="78964" y="177148"/>
                    <a:pt x="59404" y="187439"/>
                    <a:pt x="37122" y="193137"/>
                  </a:cubicBezTo>
                  <a:cubicBezTo>
                    <a:pt x="32955" y="194327"/>
                    <a:pt x="28107" y="195263"/>
                    <a:pt x="22579" y="195943"/>
                  </a:cubicBezTo>
                  <a:cubicBezTo>
                    <a:pt x="21134" y="196113"/>
                    <a:pt x="19837" y="195731"/>
                    <a:pt x="18689" y="194795"/>
                  </a:cubicBezTo>
                  <a:cubicBezTo>
                    <a:pt x="17541" y="193860"/>
                    <a:pt x="16796" y="192627"/>
                    <a:pt x="16456" y="191096"/>
                  </a:cubicBezTo>
                  <a:lnTo>
                    <a:pt x="16456" y="190968"/>
                  </a:lnTo>
                  <a:cubicBezTo>
                    <a:pt x="16201" y="190628"/>
                    <a:pt x="16180" y="190118"/>
                    <a:pt x="16392" y="189437"/>
                  </a:cubicBezTo>
                  <a:cubicBezTo>
                    <a:pt x="16605" y="188757"/>
                    <a:pt x="16690" y="188332"/>
                    <a:pt x="16648" y="188162"/>
                  </a:cubicBezTo>
                  <a:cubicBezTo>
                    <a:pt x="16605" y="187992"/>
                    <a:pt x="16796" y="187588"/>
                    <a:pt x="17222" y="186950"/>
                  </a:cubicBezTo>
                  <a:cubicBezTo>
                    <a:pt x="17647" y="186312"/>
                    <a:pt x="17902" y="185929"/>
                    <a:pt x="17987" y="185802"/>
                  </a:cubicBezTo>
                  <a:cubicBezTo>
                    <a:pt x="18072" y="185674"/>
                    <a:pt x="18370" y="185313"/>
                    <a:pt x="18880" y="184717"/>
                  </a:cubicBezTo>
                  <a:cubicBezTo>
                    <a:pt x="19390" y="184122"/>
                    <a:pt x="19730" y="183739"/>
                    <a:pt x="19901" y="183569"/>
                  </a:cubicBezTo>
                  <a:cubicBezTo>
                    <a:pt x="20496" y="182889"/>
                    <a:pt x="21814" y="181422"/>
                    <a:pt x="23855" y="179168"/>
                  </a:cubicBezTo>
                  <a:cubicBezTo>
                    <a:pt x="25896" y="176915"/>
                    <a:pt x="27363" y="175299"/>
                    <a:pt x="28256" y="174321"/>
                  </a:cubicBezTo>
                  <a:cubicBezTo>
                    <a:pt x="29149" y="173343"/>
                    <a:pt x="30467" y="171663"/>
                    <a:pt x="32211" y="169282"/>
                  </a:cubicBezTo>
                  <a:cubicBezTo>
                    <a:pt x="33954" y="166901"/>
                    <a:pt x="35336" y="164732"/>
                    <a:pt x="36357" y="162776"/>
                  </a:cubicBezTo>
                  <a:cubicBezTo>
                    <a:pt x="37377" y="160820"/>
                    <a:pt x="38525" y="158311"/>
                    <a:pt x="39801" y="155249"/>
                  </a:cubicBezTo>
                  <a:cubicBezTo>
                    <a:pt x="41077" y="152188"/>
                    <a:pt x="42182" y="148956"/>
                    <a:pt x="43118" y="145554"/>
                  </a:cubicBezTo>
                  <a:cubicBezTo>
                    <a:pt x="29766" y="137985"/>
                    <a:pt x="19241" y="128630"/>
                    <a:pt x="11545" y="117490"/>
                  </a:cubicBezTo>
                  <a:cubicBezTo>
                    <a:pt x="3848" y="106349"/>
                    <a:pt x="0" y="94400"/>
                    <a:pt x="0" y="81643"/>
                  </a:cubicBezTo>
                  <a:cubicBezTo>
                    <a:pt x="0" y="70587"/>
                    <a:pt x="3019" y="60021"/>
                    <a:pt x="9057" y="49943"/>
                  </a:cubicBezTo>
                  <a:cubicBezTo>
                    <a:pt x="15096" y="39865"/>
                    <a:pt x="23217" y="31169"/>
                    <a:pt x="33423" y="23855"/>
                  </a:cubicBezTo>
                  <a:cubicBezTo>
                    <a:pt x="43628" y="16542"/>
                    <a:pt x="55789" y="10737"/>
                    <a:pt x="69907" y="6443"/>
                  </a:cubicBezTo>
                  <a:cubicBezTo>
                    <a:pt x="84024" y="2148"/>
                    <a:pt x="98822" y="0"/>
                    <a:pt x="11430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5" name="组合 24"/>
          <p:cNvGrpSpPr/>
          <p:nvPr/>
        </p:nvGrpSpPr>
        <p:grpSpPr>
          <a:xfrm>
            <a:off x="8562510" y="1770451"/>
            <a:ext cx="1764501" cy="959361"/>
            <a:chOff x="8562510" y="1770451"/>
            <a:chExt cx="1764501" cy="959361"/>
          </a:xfrm>
        </p:grpSpPr>
        <p:sp>
          <p:nvSpPr>
            <p:cNvPr id="26" name="Rectangle 262"/>
            <p:cNvSpPr/>
            <p:nvPr/>
          </p:nvSpPr>
          <p:spPr>
            <a:xfrm>
              <a:off x="8562510" y="1770451"/>
              <a:ext cx="1764501" cy="959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7" name="Text Placeholder 33"/>
            <p:cNvSpPr txBox="1"/>
            <p:nvPr/>
          </p:nvSpPr>
          <p:spPr>
            <a:xfrm>
              <a:off x="8619591"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mn-lt"/>
                </a:rPr>
                <a:t>Student Life Assistant</a:t>
              </a:r>
            </a:p>
          </p:txBody>
        </p:sp>
        <p:sp>
          <p:nvSpPr>
            <p:cNvPr id="28" name="任意多边形 27"/>
            <p:cNvSpPr/>
            <p:nvPr/>
          </p:nvSpPr>
          <p:spPr>
            <a:xfrm>
              <a:off x="9322297" y="2118773"/>
              <a:ext cx="244926" cy="183531"/>
            </a:xfrm>
            <a:custGeom>
              <a:avLst/>
              <a:gdLst/>
              <a:ahLst/>
              <a:cxnLst/>
              <a:rect l="l" t="t" r="r" b="b"/>
              <a:pathLst>
                <a:path w="239698" h="179614">
                  <a:moveTo>
                    <a:pt x="89807" y="97971"/>
                  </a:moveTo>
                  <a:lnTo>
                    <a:pt x="228600" y="97971"/>
                  </a:lnTo>
                  <a:cubicBezTo>
                    <a:pt x="231491" y="97971"/>
                    <a:pt x="234064" y="98524"/>
                    <a:pt x="236317" y="99630"/>
                  </a:cubicBezTo>
                  <a:cubicBezTo>
                    <a:pt x="238571" y="100735"/>
                    <a:pt x="239698" y="102564"/>
                    <a:pt x="239698" y="105115"/>
                  </a:cubicBezTo>
                  <a:cubicBezTo>
                    <a:pt x="239698" y="107752"/>
                    <a:pt x="238380" y="110558"/>
                    <a:pt x="235743" y="113535"/>
                  </a:cubicBezTo>
                  <a:lnTo>
                    <a:pt x="192881" y="164051"/>
                  </a:lnTo>
                  <a:cubicBezTo>
                    <a:pt x="189224" y="168388"/>
                    <a:pt x="184100" y="172067"/>
                    <a:pt x="177509" y="175086"/>
                  </a:cubicBezTo>
                  <a:cubicBezTo>
                    <a:pt x="170918" y="178105"/>
                    <a:pt x="164816" y="179614"/>
                    <a:pt x="159203" y="179614"/>
                  </a:cubicBezTo>
                  <a:lnTo>
                    <a:pt x="20410" y="179614"/>
                  </a:lnTo>
                  <a:cubicBezTo>
                    <a:pt x="17519" y="179614"/>
                    <a:pt x="14946" y="179061"/>
                    <a:pt x="12693" y="177956"/>
                  </a:cubicBezTo>
                  <a:cubicBezTo>
                    <a:pt x="10439" y="176850"/>
                    <a:pt x="9312" y="175022"/>
                    <a:pt x="9312" y="172470"/>
                  </a:cubicBezTo>
                  <a:cubicBezTo>
                    <a:pt x="9312" y="169834"/>
                    <a:pt x="10630" y="167028"/>
                    <a:pt x="13267" y="164051"/>
                  </a:cubicBezTo>
                  <a:lnTo>
                    <a:pt x="56129" y="113535"/>
                  </a:lnTo>
                  <a:cubicBezTo>
                    <a:pt x="59786" y="109197"/>
                    <a:pt x="64910" y="105519"/>
                    <a:pt x="71501" y="102500"/>
                  </a:cubicBezTo>
                  <a:cubicBezTo>
                    <a:pt x="78092" y="99481"/>
                    <a:pt x="84194" y="97971"/>
                    <a:pt x="89807" y="97971"/>
                  </a:cubicBezTo>
                  <a:close/>
                  <a:moveTo>
                    <a:pt x="28575" y="0"/>
                  </a:moveTo>
                  <a:lnTo>
                    <a:pt x="69396" y="0"/>
                  </a:lnTo>
                  <a:cubicBezTo>
                    <a:pt x="77220" y="0"/>
                    <a:pt x="83939" y="2806"/>
                    <a:pt x="89552" y="8419"/>
                  </a:cubicBezTo>
                  <a:cubicBezTo>
                    <a:pt x="95165" y="14032"/>
                    <a:pt x="97971" y="20751"/>
                    <a:pt x="97971" y="28575"/>
                  </a:cubicBezTo>
                  <a:lnTo>
                    <a:pt x="97971" y="32657"/>
                  </a:lnTo>
                  <a:lnTo>
                    <a:pt x="167367" y="32657"/>
                  </a:lnTo>
                  <a:cubicBezTo>
                    <a:pt x="175192" y="32657"/>
                    <a:pt x="181910" y="35464"/>
                    <a:pt x="187523" y="41077"/>
                  </a:cubicBezTo>
                  <a:cubicBezTo>
                    <a:pt x="193136" y="46689"/>
                    <a:pt x="195942" y="53408"/>
                    <a:pt x="195942" y="61232"/>
                  </a:cubicBezTo>
                  <a:lnTo>
                    <a:pt x="195942" y="81643"/>
                  </a:lnTo>
                  <a:lnTo>
                    <a:pt x="89807" y="81643"/>
                  </a:lnTo>
                  <a:cubicBezTo>
                    <a:pt x="81813" y="81643"/>
                    <a:pt x="73436" y="83663"/>
                    <a:pt x="64676" y="87702"/>
                  </a:cubicBezTo>
                  <a:cubicBezTo>
                    <a:pt x="55916" y="91742"/>
                    <a:pt x="48943" y="96823"/>
                    <a:pt x="43755" y="102946"/>
                  </a:cubicBezTo>
                  <a:lnTo>
                    <a:pt x="765" y="153463"/>
                  </a:lnTo>
                  <a:lnTo>
                    <a:pt x="127" y="154228"/>
                  </a:lnTo>
                  <a:cubicBezTo>
                    <a:pt x="127" y="153888"/>
                    <a:pt x="106" y="153357"/>
                    <a:pt x="63" y="152634"/>
                  </a:cubicBezTo>
                  <a:cubicBezTo>
                    <a:pt x="21" y="151911"/>
                    <a:pt x="0" y="151379"/>
                    <a:pt x="0" y="151039"/>
                  </a:cubicBezTo>
                  <a:lnTo>
                    <a:pt x="0" y="28575"/>
                  </a:lnTo>
                  <a:cubicBezTo>
                    <a:pt x="0" y="20751"/>
                    <a:pt x="2806" y="14032"/>
                    <a:pt x="8419" y="8419"/>
                  </a:cubicBezTo>
                  <a:cubicBezTo>
                    <a:pt x="14032" y="2806"/>
                    <a:pt x="20751" y="0"/>
                    <a:pt x="2857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grpSp>
        <p:nvGrpSpPr>
          <p:cNvPr id="29" name="组合 28"/>
          <p:cNvGrpSpPr/>
          <p:nvPr/>
        </p:nvGrpSpPr>
        <p:grpSpPr>
          <a:xfrm>
            <a:off x="3269007" y="1770451"/>
            <a:ext cx="1764501" cy="959361"/>
            <a:chOff x="3269007" y="1770451"/>
            <a:chExt cx="1764501" cy="959361"/>
          </a:xfrm>
        </p:grpSpPr>
        <p:sp>
          <p:nvSpPr>
            <p:cNvPr id="30" name="Rectangle 251"/>
            <p:cNvSpPr/>
            <p:nvPr/>
          </p:nvSpPr>
          <p:spPr>
            <a:xfrm>
              <a:off x="4060538" y="1921198"/>
              <a:ext cx="184730" cy="424732"/>
            </a:xfrm>
            <a:prstGeom prst="rect">
              <a:avLst/>
            </a:prstGeom>
          </p:spPr>
          <p:txBody>
            <a:bodyPr wrap="none">
              <a:sp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prstClr val="white"/>
                </a:solidFill>
                <a:effectLst/>
                <a:uLnTx/>
                <a:uFillTx/>
                <a:cs typeface="+mn-ea"/>
                <a:sym typeface="+mn-lt"/>
              </a:endParaRPr>
            </a:p>
          </p:txBody>
        </p:sp>
        <p:sp>
          <p:nvSpPr>
            <p:cNvPr id="31" name="Rectangle 250"/>
            <p:cNvSpPr/>
            <p:nvPr/>
          </p:nvSpPr>
          <p:spPr>
            <a:xfrm>
              <a:off x="3269007" y="1770451"/>
              <a:ext cx="1764501" cy="9593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2" name="Text Placeholder 33"/>
            <p:cNvSpPr txBox="1"/>
            <p:nvPr/>
          </p:nvSpPr>
          <p:spPr>
            <a:xfrm>
              <a:off x="3326088" y="2396931"/>
              <a:ext cx="1650338" cy="31701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itchFamily="34" charset="0"/>
                <a:buNone/>
                <a:tabLst/>
                <a:defRPr/>
              </a:pPr>
              <a:r>
                <a:rPr kumimoji="0" lang="en-AU" sz="1200" b="0" i="0" u="none" strike="noStrike" kern="1200" cap="none" spc="0" normalizeH="0" baseline="0" noProof="0" dirty="0" err="1">
                  <a:ln>
                    <a:noFill/>
                  </a:ln>
                  <a:solidFill>
                    <a:prstClr val="white"/>
                  </a:solidFill>
                  <a:effectLst/>
                  <a:uLnTx/>
                  <a:uFillTx/>
                  <a:latin typeface="Calibri" panose="020F0502020204030204" pitchFamily="34" charset="0"/>
                  <a:cs typeface="Calibri" panose="020F0502020204030204" pitchFamily="34" charset="0"/>
                  <a:sym typeface="+mn-lt"/>
                </a:rPr>
                <a:t>andromoney</a:t>
              </a:r>
              <a:endParaRPr kumimoji="0" lang="en-AU" sz="12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sym typeface="+mn-lt"/>
              </a:endParaRPr>
            </a:p>
          </p:txBody>
        </p:sp>
        <p:sp>
          <p:nvSpPr>
            <p:cNvPr id="33" name="任意多边形 32"/>
            <p:cNvSpPr/>
            <p:nvPr/>
          </p:nvSpPr>
          <p:spPr>
            <a:xfrm>
              <a:off x="4002632" y="2050779"/>
              <a:ext cx="297250" cy="274385"/>
            </a:xfrm>
            <a:custGeom>
              <a:avLst/>
              <a:gdLst/>
              <a:ahLst/>
              <a:cxnLst/>
              <a:rect l="l" t="t" r="r" b="b"/>
              <a:pathLst>
                <a:path w="212271" h="195943">
                  <a:moveTo>
                    <a:pt x="163285" y="48986"/>
                  </a:moveTo>
                  <a:cubicBezTo>
                    <a:pt x="163285" y="66760"/>
                    <a:pt x="160139" y="82536"/>
                    <a:pt x="153845" y="96313"/>
                  </a:cubicBezTo>
                  <a:cubicBezTo>
                    <a:pt x="165837" y="93847"/>
                    <a:pt x="175851" y="89042"/>
                    <a:pt x="183887" y="81898"/>
                  </a:cubicBezTo>
                  <a:cubicBezTo>
                    <a:pt x="191924" y="74754"/>
                    <a:pt x="195942" y="67865"/>
                    <a:pt x="195942" y="61232"/>
                  </a:cubicBezTo>
                  <a:lnTo>
                    <a:pt x="195942" y="48986"/>
                  </a:lnTo>
                  <a:close/>
                  <a:moveTo>
                    <a:pt x="16328" y="48986"/>
                  </a:moveTo>
                  <a:lnTo>
                    <a:pt x="16328" y="61232"/>
                  </a:lnTo>
                  <a:cubicBezTo>
                    <a:pt x="16328" y="67865"/>
                    <a:pt x="20346" y="74754"/>
                    <a:pt x="28383" y="81898"/>
                  </a:cubicBezTo>
                  <a:cubicBezTo>
                    <a:pt x="36420" y="89042"/>
                    <a:pt x="46434" y="93847"/>
                    <a:pt x="58425" y="96313"/>
                  </a:cubicBezTo>
                  <a:cubicBezTo>
                    <a:pt x="52132" y="82536"/>
                    <a:pt x="48985" y="66760"/>
                    <a:pt x="48985" y="48986"/>
                  </a:cubicBezTo>
                  <a:close/>
                  <a:moveTo>
                    <a:pt x="69396" y="0"/>
                  </a:moveTo>
                  <a:lnTo>
                    <a:pt x="142875" y="0"/>
                  </a:lnTo>
                  <a:cubicBezTo>
                    <a:pt x="148487" y="0"/>
                    <a:pt x="153292" y="1998"/>
                    <a:pt x="157290" y="5995"/>
                  </a:cubicBezTo>
                  <a:cubicBezTo>
                    <a:pt x="161287" y="9993"/>
                    <a:pt x="163285" y="14798"/>
                    <a:pt x="163285" y="20411"/>
                  </a:cubicBezTo>
                  <a:lnTo>
                    <a:pt x="163285" y="32657"/>
                  </a:lnTo>
                  <a:lnTo>
                    <a:pt x="200025" y="32657"/>
                  </a:lnTo>
                  <a:cubicBezTo>
                    <a:pt x="203426" y="32657"/>
                    <a:pt x="206318" y="33848"/>
                    <a:pt x="208699" y="36229"/>
                  </a:cubicBezTo>
                  <a:cubicBezTo>
                    <a:pt x="211080" y="38610"/>
                    <a:pt x="212271" y="41502"/>
                    <a:pt x="212271" y="44903"/>
                  </a:cubicBezTo>
                  <a:lnTo>
                    <a:pt x="212271" y="61232"/>
                  </a:lnTo>
                  <a:cubicBezTo>
                    <a:pt x="212271" y="67270"/>
                    <a:pt x="210506" y="73351"/>
                    <a:pt x="206977" y="79474"/>
                  </a:cubicBezTo>
                  <a:cubicBezTo>
                    <a:pt x="203448" y="85597"/>
                    <a:pt x="198685" y="91125"/>
                    <a:pt x="192689" y="96058"/>
                  </a:cubicBezTo>
                  <a:cubicBezTo>
                    <a:pt x="186694" y="100990"/>
                    <a:pt x="179337" y="105136"/>
                    <a:pt x="170620" y="108496"/>
                  </a:cubicBezTo>
                  <a:cubicBezTo>
                    <a:pt x="161903" y="111855"/>
                    <a:pt x="152740" y="113747"/>
                    <a:pt x="143130" y="114172"/>
                  </a:cubicBezTo>
                  <a:cubicBezTo>
                    <a:pt x="139558" y="118765"/>
                    <a:pt x="135518" y="122804"/>
                    <a:pt x="131011" y="126291"/>
                  </a:cubicBezTo>
                  <a:cubicBezTo>
                    <a:pt x="127779" y="129183"/>
                    <a:pt x="125547" y="132266"/>
                    <a:pt x="124314" y="135540"/>
                  </a:cubicBezTo>
                  <a:cubicBezTo>
                    <a:pt x="123080" y="138814"/>
                    <a:pt x="122464" y="142620"/>
                    <a:pt x="122464" y="146957"/>
                  </a:cubicBezTo>
                  <a:cubicBezTo>
                    <a:pt x="122464" y="151549"/>
                    <a:pt x="123761" y="155419"/>
                    <a:pt x="126355" y="158566"/>
                  </a:cubicBezTo>
                  <a:cubicBezTo>
                    <a:pt x="128948" y="161712"/>
                    <a:pt x="133094" y="163286"/>
                    <a:pt x="138792" y="163286"/>
                  </a:cubicBezTo>
                  <a:cubicBezTo>
                    <a:pt x="145171" y="163286"/>
                    <a:pt x="150847" y="165220"/>
                    <a:pt x="155823" y="169090"/>
                  </a:cubicBezTo>
                  <a:cubicBezTo>
                    <a:pt x="160798" y="172959"/>
                    <a:pt x="163285" y="177828"/>
                    <a:pt x="163285" y="183696"/>
                  </a:cubicBezTo>
                  <a:lnTo>
                    <a:pt x="163285" y="191861"/>
                  </a:lnTo>
                  <a:cubicBezTo>
                    <a:pt x="163285" y="193051"/>
                    <a:pt x="162903" y="194029"/>
                    <a:pt x="162137" y="194795"/>
                  </a:cubicBezTo>
                  <a:cubicBezTo>
                    <a:pt x="161372" y="195560"/>
                    <a:pt x="160394" y="195943"/>
                    <a:pt x="159203" y="195943"/>
                  </a:cubicBezTo>
                  <a:lnTo>
                    <a:pt x="53067" y="195943"/>
                  </a:lnTo>
                  <a:cubicBezTo>
                    <a:pt x="51877" y="195943"/>
                    <a:pt x="50899" y="195560"/>
                    <a:pt x="50133" y="194795"/>
                  </a:cubicBezTo>
                  <a:cubicBezTo>
                    <a:pt x="49368" y="194029"/>
                    <a:pt x="48985" y="193051"/>
                    <a:pt x="48985" y="191861"/>
                  </a:cubicBezTo>
                  <a:lnTo>
                    <a:pt x="48985" y="183696"/>
                  </a:lnTo>
                  <a:cubicBezTo>
                    <a:pt x="48985" y="177828"/>
                    <a:pt x="51473" y="172959"/>
                    <a:pt x="56448" y="169090"/>
                  </a:cubicBezTo>
                  <a:cubicBezTo>
                    <a:pt x="61423" y="165220"/>
                    <a:pt x="67100" y="163286"/>
                    <a:pt x="73478" y="163286"/>
                  </a:cubicBezTo>
                  <a:cubicBezTo>
                    <a:pt x="79176" y="163286"/>
                    <a:pt x="83322" y="161712"/>
                    <a:pt x="85916" y="158566"/>
                  </a:cubicBezTo>
                  <a:cubicBezTo>
                    <a:pt x="88510" y="155419"/>
                    <a:pt x="89807" y="151549"/>
                    <a:pt x="89807" y="146957"/>
                  </a:cubicBezTo>
                  <a:cubicBezTo>
                    <a:pt x="89807" y="142620"/>
                    <a:pt x="89190" y="138814"/>
                    <a:pt x="87957" y="135540"/>
                  </a:cubicBezTo>
                  <a:cubicBezTo>
                    <a:pt x="86724" y="132266"/>
                    <a:pt x="84491" y="129183"/>
                    <a:pt x="81260" y="126291"/>
                  </a:cubicBezTo>
                  <a:cubicBezTo>
                    <a:pt x="76752" y="122804"/>
                    <a:pt x="72713" y="118765"/>
                    <a:pt x="69141" y="114172"/>
                  </a:cubicBezTo>
                  <a:cubicBezTo>
                    <a:pt x="59531" y="113747"/>
                    <a:pt x="50367" y="111855"/>
                    <a:pt x="41650" y="108496"/>
                  </a:cubicBezTo>
                  <a:cubicBezTo>
                    <a:pt x="32933" y="105136"/>
                    <a:pt x="25577" y="100990"/>
                    <a:pt x="19581" y="96058"/>
                  </a:cubicBezTo>
                  <a:cubicBezTo>
                    <a:pt x="13585" y="91125"/>
                    <a:pt x="8823" y="85597"/>
                    <a:pt x="5294" y="79474"/>
                  </a:cubicBezTo>
                  <a:cubicBezTo>
                    <a:pt x="1764" y="73351"/>
                    <a:pt x="0" y="67270"/>
                    <a:pt x="0" y="61232"/>
                  </a:cubicBezTo>
                  <a:lnTo>
                    <a:pt x="0" y="44903"/>
                  </a:lnTo>
                  <a:cubicBezTo>
                    <a:pt x="0" y="41502"/>
                    <a:pt x="1190" y="38610"/>
                    <a:pt x="3571" y="36229"/>
                  </a:cubicBezTo>
                  <a:cubicBezTo>
                    <a:pt x="5953" y="33848"/>
                    <a:pt x="8844" y="32657"/>
                    <a:pt x="12246" y="32657"/>
                  </a:cubicBezTo>
                  <a:lnTo>
                    <a:pt x="48985" y="32657"/>
                  </a:lnTo>
                  <a:lnTo>
                    <a:pt x="48985" y="20411"/>
                  </a:lnTo>
                  <a:cubicBezTo>
                    <a:pt x="48985" y="14798"/>
                    <a:pt x="50984" y="9993"/>
                    <a:pt x="54981" y="5995"/>
                  </a:cubicBezTo>
                  <a:cubicBezTo>
                    <a:pt x="58978" y="1998"/>
                    <a:pt x="63783" y="0"/>
                    <a:pt x="6939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altLang="zh-CN" sz="1800" b="0" i="0" u="none" strike="noStrike" kern="1200" cap="none" spc="0" normalizeH="0" baseline="0" noProof="0" dirty="0">
                <a:ln>
                  <a:noFill/>
                </a:ln>
                <a:solidFill>
                  <a:prstClr val="black">
                    <a:lumMod val="85000"/>
                    <a:lumOff val="15000"/>
                  </a:prstClr>
                </a:solidFill>
                <a:effectLst/>
                <a:uLnTx/>
                <a:uFillTx/>
                <a:cs typeface="+mn-ea"/>
                <a:sym typeface="+mn-lt"/>
              </a:endParaRPr>
            </a:p>
          </p:txBody>
        </p:sp>
      </p:grpSp>
      <p:sp>
        <p:nvSpPr>
          <p:cNvPr id="34" name="任意多边形 33"/>
          <p:cNvSpPr/>
          <p:nvPr/>
        </p:nvSpPr>
        <p:spPr>
          <a:xfrm>
            <a:off x="4020629"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任意多边形 34"/>
          <p:cNvSpPr/>
          <p:nvPr/>
        </p:nvSpPr>
        <p:spPr>
          <a:xfrm>
            <a:off x="4020629"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任意多边形 37"/>
          <p:cNvSpPr/>
          <p:nvPr/>
        </p:nvSpPr>
        <p:spPr>
          <a:xfrm>
            <a:off x="5785130"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任意多边形 40"/>
          <p:cNvSpPr/>
          <p:nvPr/>
        </p:nvSpPr>
        <p:spPr>
          <a:xfrm>
            <a:off x="7549631"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3" name="任意多边形 42"/>
          <p:cNvSpPr/>
          <p:nvPr/>
        </p:nvSpPr>
        <p:spPr>
          <a:xfrm>
            <a:off x="9314132" y="2914735"/>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4" name="任意多边形 43"/>
          <p:cNvSpPr/>
          <p:nvPr/>
        </p:nvSpPr>
        <p:spPr>
          <a:xfrm>
            <a:off x="9314132" y="35415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5" name="任意多边形 44"/>
          <p:cNvSpPr/>
          <p:nvPr/>
        </p:nvSpPr>
        <p:spPr>
          <a:xfrm>
            <a:off x="9314132" y="418136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6" name="任意多边形 45"/>
          <p:cNvSpPr/>
          <p:nvPr/>
        </p:nvSpPr>
        <p:spPr>
          <a:xfrm>
            <a:off x="9314132" y="4821217"/>
            <a:ext cx="261257" cy="261257"/>
          </a:xfrm>
          <a:custGeom>
            <a:avLst/>
            <a:gdLst/>
            <a:ahLst/>
            <a:cxnLst/>
            <a:rect l="l" t="t" r="r" b="b"/>
            <a:pathLst>
              <a:path w="261257" h="261257">
                <a:moveTo>
                  <a:pt x="192201" y="76711"/>
                </a:moveTo>
                <a:cubicBezTo>
                  <a:pt x="189253" y="76711"/>
                  <a:pt x="186702" y="77788"/>
                  <a:pt x="184547" y="79942"/>
                </a:cubicBezTo>
                <a:lnTo>
                  <a:pt x="115151" y="149169"/>
                </a:lnTo>
                <a:lnTo>
                  <a:pt x="76711" y="110728"/>
                </a:lnTo>
                <a:cubicBezTo>
                  <a:pt x="74556" y="108574"/>
                  <a:pt x="72005" y="107497"/>
                  <a:pt x="69056" y="107497"/>
                </a:cubicBezTo>
                <a:cubicBezTo>
                  <a:pt x="66108" y="107497"/>
                  <a:pt x="63557" y="108574"/>
                  <a:pt x="61402" y="110728"/>
                </a:cubicBezTo>
                <a:lnTo>
                  <a:pt x="45924" y="126036"/>
                </a:lnTo>
                <a:cubicBezTo>
                  <a:pt x="43883" y="128078"/>
                  <a:pt x="42863" y="130686"/>
                  <a:pt x="42863" y="133861"/>
                </a:cubicBezTo>
                <a:cubicBezTo>
                  <a:pt x="42863" y="136922"/>
                  <a:pt x="43883" y="139474"/>
                  <a:pt x="45924" y="141515"/>
                </a:cubicBezTo>
                <a:lnTo>
                  <a:pt x="107497" y="203087"/>
                </a:lnTo>
                <a:cubicBezTo>
                  <a:pt x="109651" y="205241"/>
                  <a:pt x="112202" y="206319"/>
                  <a:pt x="115151" y="206319"/>
                </a:cubicBezTo>
                <a:cubicBezTo>
                  <a:pt x="118212" y="206319"/>
                  <a:pt x="120820" y="205241"/>
                  <a:pt x="122975" y="203087"/>
                </a:cubicBezTo>
                <a:lnTo>
                  <a:pt x="215333" y="110728"/>
                </a:lnTo>
                <a:cubicBezTo>
                  <a:pt x="217374" y="108687"/>
                  <a:pt x="218395" y="106136"/>
                  <a:pt x="218395" y="103074"/>
                </a:cubicBezTo>
                <a:cubicBezTo>
                  <a:pt x="218395" y="99899"/>
                  <a:pt x="217374" y="97291"/>
                  <a:pt x="215333" y="95250"/>
                </a:cubicBezTo>
                <a:lnTo>
                  <a:pt x="199855" y="79942"/>
                </a:lnTo>
                <a:cubicBezTo>
                  <a:pt x="197701" y="77788"/>
                  <a:pt x="195149" y="76711"/>
                  <a:pt x="192201" y="76711"/>
                </a:cubicBezTo>
                <a:close/>
                <a:moveTo>
                  <a:pt x="130629" y="0"/>
                </a:moveTo>
                <a:cubicBezTo>
                  <a:pt x="154328" y="0"/>
                  <a:pt x="176184" y="5840"/>
                  <a:pt x="196198" y="17520"/>
                </a:cubicBezTo>
                <a:cubicBezTo>
                  <a:pt x="216212" y="29199"/>
                  <a:pt x="232059" y="45046"/>
                  <a:pt x="243738" y="65059"/>
                </a:cubicBezTo>
                <a:cubicBezTo>
                  <a:pt x="255418" y="85073"/>
                  <a:pt x="261257" y="106930"/>
                  <a:pt x="261257" y="130629"/>
                </a:cubicBezTo>
                <a:cubicBezTo>
                  <a:pt x="261257" y="154328"/>
                  <a:pt x="255418" y="176184"/>
                  <a:pt x="243738" y="196198"/>
                </a:cubicBezTo>
                <a:cubicBezTo>
                  <a:pt x="232059" y="216212"/>
                  <a:pt x="216212" y="232059"/>
                  <a:pt x="196198" y="243738"/>
                </a:cubicBezTo>
                <a:cubicBezTo>
                  <a:pt x="176184" y="255418"/>
                  <a:pt x="154328" y="261257"/>
                  <a:pt x="130629" y="261257"/>
                </a:cubicBezTo>
                <a:cubicBezTo>
                  <a:pt x="106930" y="261257"/>
                  <a:pt x="85073" y="255418"/>
                  <a:pt x="65059" y="243738"/>
                </a:cubicBezTo>
                <a:cubicBezTo>
                  <a:pt x="45046" y="232059"/>
                  <a:pt x="29199" y="216212"/>
                  <a:pt x="17519" y="196198"/>
                </a:cubicBezTo>
                <a:cubicBezTo>
                  <a:pt x="5840" y="176184"/>
                  <a:pt x="0" y="154328"/>
                  <a:pt x="0" y="130629"/>
                </a:cubicBezTo>
                <a:cubicBezTo>
                  <a:pt x="0" y="106930"/>
                  <a:pt x="5840" y="85073"/>
                  <a:pt x="17519" y="65059"/>
                </a:cubicBezTo>
                <a:cubicBezTo>
                  <a:pt x="29199" y="45046"/>
                  <a:pt x="45046" y="29199"/>
                  <a:pt x="65059" y="17520"/>
                </a:cubicBezTo>
                <a:cubicBezTo>
                  <a:pt x="85073" y="5840"/>
                  <a:pt x="106930" y="0"/>
                  <a:pt x="1306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0"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800" dirty="0">
                <a:latin typeface="標楷體" panose="03000509000000000000" pitchFamily="65" charset="-120"/>
                <a:ea typeface="標楷體" panose="03000509000000000000" pitchFamily="65" charset="-120"/>
                <a:cs typeface="+mn-ea"/>
                <a:sym typeface="+mn-lt"/>
              </a:rPr>
              <a:t>與上架</a:t>
            </a:r>
            <a:r>
              <a:rPr lang="en-US" altLang="zh-TW" sz="2800" dirty="0">
                <a:latin typeface="Calibri" panose="020F0502020204030204" pitchFamily="34" charset="0"/>
                <a:ea typeface="標楷體" panose="03000509000000000000" pitchFamily="65" charset="-120"/>
                <a:cs typeface="Calibri" panose="020F0502020204030204" pitchFamily="34" charset="0"/>
                <a:sym typeface="+mn-lt"/>
              </a:rPr>
              <a:t>App</a:t>
            </a:r>
            <a:r>
              <a:rPr lang="zh-TW" altLang="en-US" sz="2800" dirty="0">
                <a:latin typeface="標楷體" panose="03000509000000000000" pitchFamily="65" charset="-120"/>
                <a:ea typeface="標楷體" panose="03000509000000000000" pitchFamily="65" charset="-120"/>
                <a:cs typeface="+mn-ea"/>
                <a:sym typeface="+mn-lt"/>
              </a:rPr>
              <a:t>之比較</a:t>
            </a:r>
            <a:endParaRPr lang="zh-CN" altLang="en-US" sz="2800" dirty="0">
              <a:latin typeface="標楷體" panose="03000509000000000000" pitchFamily="65" charset="-120"/>
              <a:ea typeface="標楷體" panose="03000509000000000000" pitchFamily="65" charset="-120"/>
              <a:cs typeface="+mn-ea"/>
              <a:sym typeface="+mn-lt"/>
            </a:endParaRPr>
          </a:p>
        </p:txBody>
      </p:sp>
      <p:sp>
        <p:nvSpPr>
          <p:cNvPr id="42" name="Slide Number Placeholder 3">
            <a:extLst>
              <a:ext uri="{FF2B5EF4-FFF2-40B4-BE49-F238E27FC236}">
                <a16:creationId xmlns:a16="http://schemas.microsoft.com/office/drawing/2014/main" id="{422758C5-F8CE-419F-AEE2-27ADE0C36E3F}"/>
              </a:ext>
            </a:extLst>
          </p:cNvPr>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12</a:t>
            </a:fld>
            <a:endParaRPr lang="en-US" dirty="0">
              <a:solidFill>
                <a:schemeClr val="tx1"/>
              </a:solidFill>
              <a:latin typeface="+mn-lt"/>
              <a:cs typeface="+mn-ea"/>
              <a:sym typeface="+mn-lt"/>
            </a:endParaRPr>
          </a:p>
        </p:txBody>
      </p:sp>
    </p:spTree>
    <p:extLst>
      <p:ext uri="{BB962C8B-B14F-4D97-AF65-F5344CB8AC3E}">
        <p14:creationId xmlns:p14="http://schemas.microsoft.com/office/powerpoint/2010/main" val="262213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dirty="0">
                <a:solidFill>
                  <a:schemeClr val="tx1">
                    <a:lumMod val="75000"/>
                    <a:lumOff val="25000"/>
                  </a:schemeClr>
                </a:solidFill>
                <a:latin typeface="Calibri" panose="020F0502020204030204" pitchFamily="34" charset="0"/>
                <a:cs typeface="Calibri" panose="020F0502020204030204" pitchFamily="34" charset="0"/>
                <a:sym typeface="+mn-lt"/>
              </a:rPr>
              <a:t>D</a:t>
            </a:r>
            <a:r>
              <a:rPr kumimoji="1" lang="en-US" altLang="zh-TW"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emo</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79376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Conclusion</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8000" dirty="0"/>
                <a:t>5</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401970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7">
            <a:extLst>
              <a:ext uri="{FF2B5EF4-FFF2-40B4-BE49-F238E27FC236}">
                <a16:creationId xmlns:a16="http://schemas.microsoft.com/office/drawing/2014/main" id="{8CDEB5F0-EAD9-46CD-98D2-BFE4005F07B9}"/>
              </a:ext>
            </a:extLst>
          </p:cNvPr>
          <p:cNvSpPr txBox="1">
            <a:spLocks/>
          </p:cNvSpPr>
          <p:nvPr/>
        </p:nvSpPr>
        <p:spPr>
          <a:xfrm>
            <a:off x="252193" y="462503"/>
            <a:ext cx="4794260"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800" dirty="0">
                <a:latin typeface="標楷體" panose="03000509000000000000" pitchFamily="65" charset="-120"/>
                <a:ea typeface="標楷體" panose="03000509000000000000" pitchFamily="65" charset="-120"/>
                <a:cs typeface="Calibri" panose="020F0502020204030204" pitchFamily="34" charset="0"/>
                <a:sym typeface="+mn-lt"/>
              </a:rPr>
              <a:t>電子碩一 侯秀玲心得分享</a:t>
            </a:r>
            <a:endParaRPr lang="zh-CN" altLang="en-US" sz="2800" dirty="0">
              <a:latin typeface="標楷體" panose="03000509000000000000" pitchFamily="65" charset="-120"/>
              <a:ea typeface="標楷體" panose="03000509000000000000" pitchFamily="65" charset="-120"/>
              <a:cs typeface="Calibri" panose="020F0502020204030204" pitchFamily="34" charset="0"/>
              <a:sym typeface="+mn-lt"/>
            </a:endParaRPr>
          </a:p>
        </p:txBody>
      </p:sp>
      <p:sp>
        <p:nvSpPr>
          <p:cNvPr id="2" name="文字方塊 1">
            <a:extLst>
              <a:ext uri="{FF2B5EF4-FFF2-40B4-BE49-F238E27FC236}">
                <a16:creationId xmlns:a16="http://schemas.microsoft.com/office/drawing/2014/main" id="{E07FAD16-77D1-4600-8B3E-CDA56D057B94}"/>
              </a:ext>
            </a:extLst>
          </p:cNvPr>
          <p:cNvSpPr txBox="1"/>
          <p:nvPr/>
        </p:nvSpPr>
        <p:spPr>
          <a:xfrm>
            <a:off x="474452" y="1155939"/>
            <a:ext cx="10584611" cy="289310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●製作</a:t>
            </a:r>
            <a:r>
              <a:rPr lang="en-US" altLang="zh-TW" sz="2000" dirty="0">
                <a:latin typeface="Calibri" panose="020F0502020204030204" pitchFamily="34" charset="0"/>
                <a:ea typeface="標楷體" panose="03000509000000000000" pitchFamily="65" charset="-120"/>
                <a:cs typeface="Calibri" panose="020F0502020204030204" pitchFamily="34" charset="0"/>
              </a:rPr>
              <a:t>App</a:t>
            </a:r>
            <a:r>
              <a:rPr lang="zh-TW" altLang="en-US" sz="2000" dirty="0">
                <a:latin typeface="標楷體" panose="03000509000000000000" pitchFamily="65" charset="-120"/>
                <a:ea typeface="標楷體" panose="03000509000000000000" pitchFamily="65" charset="-120"/>
              </a:rPr>
              <a:t>心得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其實我們原本想做的</a:t>
            </a:r>
            <a:r>
              <a:rPr lang="en-US" altLang="zh-TW" dirty="0">
                <a:latin typeface="標楷體" panose="03000509000000000000" pitchFamily="65" charset="-120"/>
                <a:ea typeface="標楷體" panose="03000509000000000000" pitchFamily="65" charset="-120"/>
              </a:rPr>
              <a:t>App</a:t>
            </a:r>
            <a:r>
              <a:rPr lang="zh-TW" altLang="en-US" dirty="0">
                <a:latin typeface="標楷體" panose="03000509000000000000" pitchFamily="65" charset="-120"/>
                <a:ea typeface="標楷體" panose="03000509000000000000" pitchFamily="65" charset="-120"/>
              </a:rPr>
              <a:t>不是這個，原本是打算製作類似</a:t>
            </a:r>
            <a:r>
              <a:rPr lang="en-US" altLang="zh-TW" dirty="0" err="1">
                <a:latin typeface="Calibri" panose="020F0502020204030204" pitchFamily="34" charset="0"/>
                <a:ea typeface="標楷體" panose="03000509000000000000" pitchFamily="65" charset="-120"/>
                <a:cs typeface="Calibri" panose="020F0502020204030204" pitchFamily="34" charset="0"/>
              </a:rPr>
              <a:t>Foodpanda</a:t>
            </a:r>
            <a:r>
              <a:rPr lang="zh-TW" altLang="en-US" dirty="0">
                <a:latin typeface="標楷體" panose="03000509000000000000" pitchFamily="65" charset="-120"/>
                <a:ea typeface="標楷體" panose="03000509000000000000" pitchFamily="65" charset="-120"/>
              </a:rPr>
              <a:t>的聊天室</a:t>
            </a:r>
            <a:r>
              <a:rPr lang="en-US" altLang="zh-TW" dirty="0">
                <a:latin typeface="Calibri" panose="020F0502020204030204" pitchFamily="34" charset="0"/>
                <a:ea typeface="標楷體" panose="03000509000000000000" pitchFamily="65" charset="-120"/>
                <a:cs typeface="Calibri" panose="020F0502020204030204" pitchFamily="34" charset="0"/>
              </a:rPr>
              <a:t>App</a:t>
            </a:r>
            <a:r>
              <a:rPr lang="zh-TW" altLang="en-US" dirty="0">
                <a:latin typeface="標楷體" panose="03000509000000000000" pitchFamily="65" charset="-120"/>
                <a:ea typeface="標楷體" panose="03000509000000000000" pitchFamily="65" charset="-120"/>
              </a:rPr>
              <a:t>，可以由客戶端定位</a:t>
            </a:r>
            <a:r>
              <a:rPr lang="en-US" altLang="zh-TW" dirty="0" err="1">
                <a:latin typeface="Calibri" panose="020F0502020204030204" pitchFamily="34" charset="0"/>
                <a:ea typeface="標楷體" panose="03000509000000000000" pitchFamily="65" charset="-120"/>
                <a:cs typeface="Calibri" panose="020F0502020204030204" pitchFamily="34" charset="0"/>
              </a:rPr>
              <a:t>Foodpanda</a:t>
            </a:r>
            <a:r>
              <a:rPr lang="zh-TW" altLang="en-US" dirty="0">
                <a:latin typeface="標楷體" panose="03000509000000000000" pitchFamily="65" charset="-120"/>
                <a:ea typeface="標楷體" panose="03000509000000000000" pitchFamily="65" charset="-120"/>
              </a:rPr>
              <a:t>的實際位置，也可以用聊天室功能與</a:t>
            </a:r>
            <a:r>
              <a:rPr lang="en-US" altLang="zh-TW" dirty="0" err="1">
                <a:latin typeface="Calibri" panose="020F0502020204030204" pitchFamily="34" charset="0"/>
                <a:ea typeface="標楷體" panose="03000509000000000000" pitchFamily="65" charset="-120"/>
                <a:cs typeface="Calibri" panose="020F0502020204030204" pitchFamily="34" charset="0"/>
              </a:rPr>
              <a:t>Foodpanda</a:t>
            </a:r>
            <a:r>
              <a:rPr lang="zh-TW" altLang="en-US" dirty="0">
                <a:latin typeface="標楷體" panose="03000509000000000000" pitchFamily="65" charset="-120"/>
                <a:ea typeface="標楷體" panose="03000509000000000000" pitchFamily="65" charset="-120"/>
              </a:rPr>
              <a:t>進行確認收餐時間，但發現實際製作起來比較麻煩，且因為時間上的不允許所以我們才改製作針對學生便利的</a:t>
            </a:r>
            <a:r>
              <a:rPr lang="en-US" altLang="zh-TW" dirty="0">
                <a:latin typeface="標楷體" panose="03000509000000000000" pitchFamily="65" charset="-120"/>
                <a:ea typeface="標楷體" panose="03000509000000000000" pitchFamily="65" charset="-120"/>
              </a:rPr>
              <a:t>App</a:t>
            </a:r>
            <a:r>
              <a:rPr lang="zh-TW" altLang="en-US" dirty="0">
                <a:latin typeface="標楷體" panose="03000509000000000000" pitchFamily="65" charset="-120"/>
                <a:ea typeface="標楷體" panose="03000509000000000000" pitchFamily="65" charset="-120"/>
              </a:rPr>
              <a:t>，起初在想應該有什麼樣的功能對學生來說是最方便的，第一個就想到了課表，由於一般學生課程十分的多，且不太可能記得每一天的課程時間等等，雖然校方已經有製作學生課表的系統，但我們卻想將多種針對學生具有效益的程式</a:t>
            </a:r>
            <a:r>
              <a:rPr lang="en-US" altLang="zh-TW" dirty="0">
                <a:latin typeface="Calibri" panose="020F0502020204030204" pitchFamily="34" charset="0"/>
                <a:ea typeface="標楷體" panose="03000509000000000000" pitchFamily="65" charset="-120"/>
                <a:cs typeface="Calibri" panose="020F0502020204030204" pitchFamily="34" charset="0"/>
              </a:rPr>
              <a:t>App</a:t>
            </a:r>
            <a:r>
              <a:rPr lang="zh-TW" altLang="en-US" dirty="0">
                <a:latin typeface="標楷體" panose="03000509000000000000" pitchFamily="65" charset="-120"/>
                <a:ea typeface="標楷體" panose="03000509000000000000" pitchFamily="65" charset="-120"/>
              </a:rPr>
              <a:t>整合在一起，這樣才會達到最大的效益。製作過程中遇到了一些挫折，像是</a:t>
            </a:r>
            <a:r>
              <a:rPr lang="en-US" altLang="zh-TW" dirty="0">
                <a:latin typeface="Calibri" panose="020F0502020204030204" pitchFamily="34" charset="0"/>
                <a:ea typeface="標楷體" panose="03000509000000000000" pitchFamily="65" charset="-120"/>
                <a:cs typeface="Calibri" panose="020F0502020204030204" pitchFamily="34" charset="0"/>
              </a:rPr>
              <a:t>save</a:t>
            </a:r>
            <a:r>
              <a:rPr lang="zh-TW" altLang="en-US" dirty="0">
                <a:latin typeface="標楷體" panose="03000509000000000000" pitchFamily="65" charset="-120"/>
                <a:ea typeface="標楷體" panose="03000509000000000000" pitchFamily="65" charset="-120"/>
              </a:rPr>
              <a:t>與</a:t>
            </a:r>
            <a:r>
              <a:rPr lang="en-US" altLang="zh-TW" dirty="0">
                <a:latin typeface="Calibri" panose="020F0502020204030204" pitchFamily="34" charset="0"/>
                <a:ea typeface="標楷體" panose="03000509000000000000" pitchFamily="65" charset="-120"/>
                <a:cs typeface="Calibri" panose="020F0502020204030204" pitchFamily="34" charset="0"/>
              </a:rPr>
              <a:t>load</a:t>
            </a:r>
            <a:r>
              <a:rPr lang="zh-TW" altLang="en-US" dirty="0">
                <a:latin typeface="標楷體" panose="03000509000000000000" pitchFamily="65" charset="-120"/>
                <a:ea typeface="標楷體" panose="03000509000000000000" pitchFamily="65" charset="-120"/>
              </a:rPr>
              <a:t>的功能試了很久才讓他能夠正常運作，最大的原因主要還是自己對</a:t>
            </a:r>
            <a:r>
              <a:rPr lang="en-US" altLang="zh-TW" dirty="0">
                <a:latin typeface="Calibri" panose="020F0502020204030204" pitchFamily="34" charset="0"/>
                <a:ea typeface="標楷體" panose="03000509000000000000" pitchFamily="65" charset="-120"/>
                <a:cs typeface="Calibri" panose="020F0502020204030204" pitchFamily="34" charset="0"/>
              </a:rPr>
              <a:t>Android Studio</a:t>
            </a:r>
            <a:r>
              <a:rPr lang="zh-TW" altLang="en-US" dirty="0">
                <a:latin typeface="標楷體" panose="03000509000000000000" pitchFamily="65" charset="-120"/>
                <a:ea typeface="標楷體" panose="03000509000000000000" pitchFamily="65" charset="-120"/>
              </a:rPr>
              <a:t>的不熟悉，所以才在</a:t>
            </a:r>
            <a:r>
              <a:rPr lang="en-US" altLang="zh-TW" dirty="0">
                <a:latin typeface="標楷體" panose="03000509000000000000" pitchFamily="65" charset="-120"/>
                <a:ea typeface="標楷體" panose="03000509000000000000" pitchFamily="65" charset="-120"/>
              </a:rPr>
              <a:t>App</a:t>
            </a:r>
            <a:r>
              <a:rPr lang="zh-TW" altLang="en-US" dirty="0">
                <a:latin typeface="標楷體" panose="03000509000000000000" pitchFamily="65" charset="-120"/>
                <a:ea typeface="標楷體" panose="03000509000000000000" pitchFamily="65" charset="-120"/>
              </a:rPr>
              <a:t>上花了很多的時間，但也通過這次的期末專題製作，讓我對於</a:t>
            </a:r>
            <a:r>
              <a:rPr lang="en-US" altLang="zh-TW" dirty="0">
                <a:latin typeface="Calibri" panose="020F0502020204030204" pitchFamily="34" charset="0"/>
                <a:ea typeface="標楷體" panose="03000509000000000000" pitchFamily="65" charset="-120"/>
                <a:cs typeface="Calibri" panose="020F0502020204030204" pitchFamily="34" charset="0"/>
              </a:rPr>
              <a:t>App</a:t>
            </a:r>
            <a:r>
              <a:rPr lang="zh-TW" altLang="en-US" dirty="0">
                <a:latin typeface="標楷體" panose="03000509000000000000" pitchFamily="65" charset="-120"/>
                <a:ea typeface="標楷體" panose="03000509000000000000" pitchFamily="65" charset="-120"/>
              </a:rPr>
              <a:t>的寫法更加的熟悉，也讓我體會到分組製作的感覺，發現大家一起完成一份作業一起討論彼此間的互相幫助是多麼讓人感動的，也很謝謝跟我一組的同學，在我卡關的時候幫助我指導我，讓我能順利的完成這次的期末作業。</a:t>
            </a:r>
          </a:p>
        </p:txBody>
      </p:sp>
      <p:sp>
        <p:nvSpPr>
          <p:cNvPr id="6" name="文字方塊 5">
            <a:extLst>
              <a:ext uri="{FF2B5EF4-FFF2-40B4-BE49-F238E27FC236}">
                <a16:creationId xmlns:a16="http://schemas.microsoft.com/office/drawing/2014/main" id="{DD9B63DD-6AD7-4E9C-AC50-E9F40024E881}"/>
              </a:ext>
            </a:extLst>
          </p:cNvPr>
          <p:cNvSpPr txBox="1"/>
          <p:nvPr/>
        </p:nvSpPr>
        <p:spPr>
          <a:xfrm>
            <a:off x="481126" y="3971709"/>
            <a:ext cx="10584611" cy="2339102"/>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●修課心得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作業系統這門課其實大學的時候就有修過，但是不一樣的是，教授所教的與大學部老師所教的並不太一樣，教授在課堂上講述關於</a:t>
            </a:r>
            <a:r>
              <a:rPr lang="en-US" altLang="zh-TW" dirty="0">
                <a:latin typeface="Calibri" panose="020F0502020204030204" pitchFamily="34" charset="0"/>
                <a:ea typeface="標楷體" panose="03000509000000000000" pitchFamily="65" charset="-120"/>
                <a:cs typeface="Calibri" panose="020F0502020204030204" pitchFamily="34" charset="0"/>
              </a:rPr>
              <a:t>OS</a:t>
            </a:r>
            <a:r>
              <a:rPr lang="zh-TW" altLang="en-US" dirty="0">
                <a:latin typeface="標楷體" panose="03000509000000000000" pitchFamily="65" charset="-120"/>
                <a:ea typeface="標楷體" panose="03000509000000000000" pitchFamily="65" charset="-120"/>
              </a:rPr>
              <a:t>內部的系統說得都很清楚，且每個內部功能如何運作都盡可能地用一般生活中的例子來解釋給我們聽，根據教授每堂課都會重新製作</a:t>
            </a:r>
            <a:r>
              <a:rPr lang="en-US" altLang="zh-TW" dirty="0">
                <a:latin typeface="Calibri" panose="020F0502020204030204" pitchFamily="34" charset="0"/>
                <a:ea typeface="標楷體" panose="03000509000000000000" pitchFamily="65" charset="-120"/>
                <a:cs typeface="Calibri" panose="020F0502020204030204" pitchFamily="34" charset="0"/>
              </a:rPr>
              <a:t>PPT</a:t>
            </a:r>
            <a:r>
              <a:rPr lang="zh-TW" altLang="en-US" dirty="0">
                <a:latin typeface="標楷體" panose="03000509000000000000" pitchFamily="65" charset="-120"/>
                <a:ea typeface="標楷體" panose="03000509000000000000" pitchFamily="65" charset="-120"/>
              </a:rPr>
              <a:t>來表示自己想傳達的內容時，就看的出來教授十分的用心，修課的時候不會覺得這個課程很難，是因為教授都利用生活中的例子跟我們分享，以及利用這些例子來解釋一般我們覺得較難理解的專有名詞，而且為了讓我們提前熟悉未來論文可能需要應用大量的詞語來補足篇數的不足，利用了期中考的考試，讓我們盡可能地運用更多的話述來將頁面填滿，修了這堂課學習到了很多未來會運用到各種東西，不論是</a:t>
            </a:r>
            <a:r>
              <a:rPr lang="en-US" altLang="zh-TW" dirty="0">
                <a:latin typeface="Calibri" panose="020F0502020204030204" pitchFamily="34" charset="0"/>
                <a:ea typeface="標楷體" panose="03000509000000000000" pitchFamily="65" charset="-120"/>
                <a:cs typeface="Calibri" panose="020F0502020204030204" pitchFamily="34" charset="0"/>
              </a:rPr>
              <a:t>App</a:t>
            </a:r>
            <a:r>
              <a:rPr lang="zh-TW" altLang="en-US" dirty="0">
                <a:latin typeface="標楷體" panose="03000509000000000000" pitchFamily="65" charset="-120"/>
                <a:ea typeface="標楷體" panose="03000509000000000000" pitchFamily="65" charset="-120"/>
              </a:rPr>
              <a:t>還是論文的提前練習，都感受到了教授的用心良苦，謝謝教授的指導。</a:t>
            </a:r>
          </a:p>
        </p:txBody>
      </p:sp>
    </p:spTree>
    <p:extLst>
      <p:ext uri="{BB962C8B-B14F-4D97-AF65-F5344CB8AC3E}">
        <p14:creationId xmlns:p14="http://schemas.microsoft.com/office/powerpoint/2010/main" val="466294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7">
            <a:extLst>
              <a:ext uri="{FF2B5EF4-FFF2-40B4-BE49-F238E27FC236}">
                <a16:creationId xmlns:a16="http://schemas.microsoft.com/office/drawing/2014/main" id="{8CDEB5F0-EAD9-46CD-98D2-BFE4005F07B9}"/>
              </a:ext>
            </a:extLst>
          </p:cNvPr>
          <p:cNvSpPr txBox="1">
            <a:spLocks/>
          </p:cNvSpPr>
          <p:nvPr/>
        </p:nvSpPr>
        <p:spPr>
          <a:xfrm>
            <a:off x="252193" y="462503"/>
            <a:ext cx="4794260"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800" dirty="0">
                <a:latin typeface="標楷體" panose="03000509000000000000" pitchFamily="65" charset="-120"/>
                <a:ea typeface="標楷體" panose="03000509000000000000" pitchFamily="65" charset="-120"/>
                <a:cs typeface="Calibri" panose="020F0502020204030204" pitchFamily="34" charset="0"/>
                <a:sym typeface="+mn-lt"/>
              </a:rPr>
              <a:t>電子碩一 臧英宏心得分享</a:t>
            </a:r>
            <a:endParaRPr lang="zh-CN" altLang="en-US" sz="2800" dirty="0">
              <a:latin typeface="標楷體" panose="03000509000000000000" pitchFamily="65" charset="-120"/>
              <a:ea typeface="標楷體" panose="03000509000000000000" pitchFamily="65" charset="-120"/>
              <a:cs typeface="Calibri" panose="020F0502020204030204" pitchFamily="34" charset="0"/>
              <a:sym typeface="+mn-lt"/>
            </a:endParaRPr>
          </a:p>
        </p:txBody>
      </p:sp>
      <p:sp>
        <p:nvSpPr>
          <p:cNvPr id="3" name="文字方塊 2">
            <a:extLst>
              <a:ext uri="{FF2B5EF4-FFF2-40B4-BE49-F238E27FC236}">
                <a16:creationId xmlns:a16="http://schemas.microsoft.com/office/drawing/2014/main" id="{47A7063C-21B1-44C5-BD9E-6345137B4426}"/>
              </a:ext>
            </a:extLst>
          </p:cNvPr>
          <p:cNvSpPr txBox="1"/>
          <p:nvPr/>
        </p:nvSpPr>
        <p:spPr>
          <a:xfrm>
            <a:off x="405442" y="974785"/>
            <a:ext cx="11568022" cy="2862322"/>
          </a:xfrm>
          <a:prstGeom prst="rect">
            <a:avLst/>
          </a:prstGeom>
          <a:noFill/>
        </p:spPr>
        <p:txBody>
          <a:bodyPr wrap="square" rtlCol="0">
            <a:spAutoFit/>
          </a:bodyPr>
          <a:lstStyle/>
          <a:p>
            <a:r>
              <a:rPr lang="zh-TW" altLang="en-US" sz="1800"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實作心得</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    經由此次的期末作業，重新複習起了久未練習的</a:t>
            </a:r>
            <a:r>
              <a:rPr lang="en-US" altLang="zh-TW" dirty="0">
                <a:latin typeface="標楷體" panose="03000509000000000000" pitchFamily="65" charset="-120"/>
                <a:ea typeface="標楷體" panose="03000509000000000000" pitchFamily="65" charset="-120"/>
              </a:rPr>
              <a:t>Android</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Studio</a:t>
            </a:r>
            <a:r>
              <a:rPr lang="zh-TW" altLang="en-US" dirty="0">
                <a:latin typeface="標楷體" panose="03000509000000000000" pitchFamily="65" charset="-120"/>
                <a:ea typeface="標楷體" panose="03000509000000000000" pitchFamily="65" charset="-120"/>
              </a:rPr>
              <a:t>，由於生疏許多語法內容多要再上網查找，但經由大學時期與現在的磨練，若與大學時期相比，許多設計思維與邏輯架構都比以往的自己都要來的清晰，這也再次驗證了不同程式語言或許在語法上會有些許不同，但只要邏輯思維正確與概念清晰，都能夠很快的熟悉。</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    此次的設計裡面便是由自我的需求而起，現今</a:t>
            </a:r>
            <a:r>
              <a:rPr lang="en-US" altLang="zh-TW" dirty="0">
                <a:latin typeface="標楷體" panose="03000509000000000000" pitchFamily="65" charset="-120"/>
                <a:ea typeface="標楷體" panose="03000509000000000000" pitchFamily="65" charset="-120"/>
              </a:rPr>
              <a:t>App</a:t>
            </a:r>
            <a:r>
              <a:rPr lang="zh-TW" altLang="en-US" dirty="0">
                <a:latin typeface="標楷體" panose="03000509000000000000" pitchFamily="65" charset="-120"/>
                <a:ea typeface="標楷體" panose="03000509000000000000" pitchFamily="65" charset="-120"/>
              </a:rPr>
              <a:t>市場如紅海，多如牛毛，但真正實用的</a:t>
            </a:r>
            <a:r>
              <a:rPr lang="en-US" altLang="zh-TW" dirty="0">
                <a:latin typeface="標楷體" panose="03000509000000000000" pitchFamily="65" charset="-120"/>
                <a:ea typeface="標楷體" panose="03000509000000000000" pitchFamily="65" charset="-120"/>
              </a:rPr>
              <a:t>App</a:t>
            </a:r>
            <a:r>
              <a:rPr lang="zh-TW" altLang="en-US" dirty="0">
                <a:latin typeface="標楷體" panose="03000509000000000000" pitchFamily="65" charset="-120"/>
                <a:ea typeface="標楷體" panose="03000509000000000000" pitchFamily="65" charset="-120"/>
              </a:rPr>
              <a:t>卻屈指可數，卻很少有人去設法將其整合成一個模組化的介面，因此在此次的作業內容中，我們的目標便是將學生使用頻繁之軟體做結合。</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    在實作的過程中，有遇到與大學時期相同的問題，但在此次都將問題迎刃而解，也可視為是自己真的有所成長，並且對於</a:t>
            </a:r>
            <a:r>
              <a:rPr lang="en-US" altLang="zh-TW" dirty="0">
                <a:latin typeface="標楷體" panose="03000509000000000000" pitchFamily="65" charset="-120"/>
                <a:ea typeface="標楷體" panose="03000509000000000000" pitchFamily="65" charset="-120"/>
              </a:rPr>
              <a:t>SQ</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Lite</a:t>
            </a:r>
            <a:r>
              <a:rPr lang="zh-TW" altLang="en-US" dirty="0">
                <a:latin typeface="標楷體" panose="03000509000000000000" pitchFamily="65" charset="-120"/>
                <a:ea typeface="標楷體" panose="03000509000000000000" pitchFamily="65" charset="-120"/>
              </a:rPr>
              <a:t> 的語法結構有了更進一步的認識，相信在不久的將來便可將學習的過程與內容化作養分，用於將來的研究上。</a:t>
            </a:r>
            <a:endParaRPr lang="en-US" altLang="zh-TW" dirty="0">
              <a:latin typeface="標楷體" panose="03000509000000000000" pitchFamily="65" charset="-120"/>
              <a:ea typeface="標楷體" panose="03000509000000000000" pitchFamily="65" charset="-120"/>
            </a:endParaRPr>
          </a:p>
        </p:txBody>
      </p:sp>
      <p:sp>
        <p:nvSpPr>
          <p:cNvPr id="6" name="文字方塊 5">
            <a:extLst>
              <a:ext uri="{FF2B5EF4-FFF2-40B4-BE49-F238E27FC236}">
                <a16:creationId xmlns:a16="http://schemas.microsoft.com/office/drawing/2014/main" id="{FFB4D412-21C0-4CF3-AE66-61932D83F790}"/>
              </a:ext>
            </a:extLst>
          </p:cNvPr>
          <p:cNvSpPr txBox="1"/>
          <p:nvPr/>
        </p:nvSpPr>
        <p:spPr>
          <a:xfrm>
            <a:off x="405442" y="3885849"/>
            <a:ext cx="11568022" cy="2585323"/>
          </a:xfrm>
          <a:prstGeom prst="rect">
            <a:avLst/>
          </a:prstGeom>
          <a:noFill/>
        </p:spPr>
        <p:txBody>
          <a:bodyPr wrap="square" rtlCol="0">
            <a:spAutoFit/>
          </a:bodyPr>
          <a:lstStyle/>
          <a:p>
            <a:r>
              <a:rPr lang="zh-TW" altLang="en-US" sz="1800"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修課心得</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      此課程於大學部便有修課，但在碩士班的部分，教授更強調自律與實作能力，並且體恤學生辛勞，期中考為</a:t>
            </a:r>
            <a:r>
              <a:rPr lang="en-US" altLang="zh-TW" dirty="0">
                <a:latin typeface="標楷體" panose="03000509000000000000" pitchFamily="65" charset="-120"/>
                <a:ea typeface="標楷體" panose="03000509000000000000" pitchFamily="65" charset="-120"/>
              </a:rPr>
              <a:t>home</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test</a:t>
            </a:r>
            <a:r>
              <a:rPr lang="zh-TW" altLang="en-US" dirty="0">
                <a:latin typeface="標楷體" panose="03000509000000000000" pitchFamily="65" charset="-120"/>
                <a:ea typeface="標楷體" panose="03000509000000000000" pitchFamily="65" charset="-120"/>
              </a:rPr>
              <a:t>，但我並無因為是</a:t>
            </a:r>
            <a:r>
              <a:rPr lang="en-US" altLang="zh-TW" dirty="0">
                <a:latin typeface="標楷體" panose="03000509000000000000" pitchFamily="65" charset="-120"/>
                <a:ea typeface="標楷體" panose="03000509000000000000" pitchFamily="65" charset="-120"/>
              </a:rPr>
              <a:t>home test</a:t>
            </a:r>
            <a:r>
              <a:rPr lang="zh-TW" altLang="en-US" dirty="0">
                <a:latin typeface="標楷體" panose="03000509000000000000" pitchFamily="65" charset="-120"/>
                <a:ea typeface="標楷體" panose="03000509000000000000" pitchFamily="65" charset="-120"/>
              </a:rPr>
              <a:t>便敷衍行事，在發下的後兩天便運用空閒時間將其完成，也由於是在家作業，我從題目中在尋找答案的過程當中，更加認真且有效率的找尋到了</a:t>
            </a:r>
            <a:r>
              <a:rPr lang="en-US" altLang="zh-TW" dirty="0">
                <a:latin typeface="標楷體" panose="03000509000000000000" pitchFamily="65" charset="-120"/>
                <a:ea typeface="標楷體" panose="03000509000000000000" pitchFamily="65" charset="-120"/>
              </a:rPr>
              <a:t>Operating System</a:t>
            </a:r>
            <a:r>
              <a:rPr lang="zh-TW" altLang="en-US" dirty="0">
                <a:latin typeface="標楷體" panose="03000509000000000000" pitchFamily="65" charset="-120"/>
                <a:ea typeface="標楷體" panose="03000509000000000000" pitchFamily="65" charset="-120"/>
              </a:rPr>
              <a:t>的相關內容，並且從中學習，老師的作法如同拋磚引玉，使我找到了研讀的方向，不但完成了考試，也吸收了知識。</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      期末作業的部分，我與實驗室的同儕們協力完成了此次的作業，也因為通過分組，使的我們之間有了更多的溝通，並且從中了解每個人的個性與特長，在此次的合作中，更加了解到了彼此適合的定位，並且從中互相扶持互相砥礪，最終順利產出結果，也有了面對未來挑戰的自信。</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223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7">
            <a:extLst>
              <a:ext uri="{FF2B5EF4-FFF2-40B4-BE49-F238E27FC236}">
                <a16:creationId xmlns:a16="http://schemas.microsoft.com/office/drawing/2014/main" id="{8CDEB5F0-EAD9-46CD-98D2-BFE4005F07B9}"/>
              </a:ext>
            </a:extLst>
          </p:cNvPr>
          <p:cNvSpPr txBox="1">
            <a:spLocks/>
          </p:cNvSpPr>
          <p:nvPr/>
        </p:nvSpPr>
        <p:spPr>
          <a:xfrm>
            <a:off x="252193" y="462503"/>
            <a:ext cx="4794260"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800" dirty="0">
                <a:latin typeface="標楷體" panose="03000509000000000000" pitchFamily="65" charset="-120"/>
                <a:ea typeface="標楷體" panose="03000509000000000000" pitchFamily="65" charset="-120"/>
                <a:cs typeface="Calibri" panose="020F0502020204030204" pitchFamily="34" charset="0"/>
                <a:sym typeface="+mn-lt"/>
              </a:rPr>
              <a:t>電子碩一 李冠叡心得分享</a:t>
            </a:r>
            <a:endParaRPr lang="zh-CN" altLang="en-US" sz="2800" dirty="0">
              <a:latin typeface="標楷體" panose="03000509000000000000" pitchFamily="65" charset="-120"/>
              <a:ea typeface="標楷體" panose="03000509000000000000" pitchFamily="65" charset="-120"/>
              <a:cs typeface="Calibri" panose="020F0502020204030204" pitchFamily="34" charset="0"/>
              <a:sym typeface="+mn-lt"/>
            </a:endParaRPr>
          </a:p>
        </p:txBody>
      </p:sp>
      <p:sp>
        <p:nvSpPr>
          <p:cNvPr id="3" name="文字方塊 2">
            <a:extLst>
              <a:ext uri="{FF2B5EF4-FFF2-40B4-BE49-F238E27FC236}">
                <a16:creationId xmlns:a16="http://schemas.microsoft.com/office/drawing/2014/main" id="{BC1622E9-F099-416E-BBD0-9CB89B6A39A5}"/>
              </a:ext>
            </a:extLst>
          </p:cNvPr>
          <p:cNvSpPr txBox="1"/>
          <p:nvPr/>
        </p:nvSpPr>
        <p:spPr>
          <a:xfrm>
            <a:off x="405442" y="974785"/>
            <a:ext cx="11568022" cy="5779697"/>
          </a:xfrm>
          <a:prstGeom prst="rect">
            <a:avLst/>
          </a:prstGeom>
          <a:noFill/>
        </p:spPr>
        <p:txBody>
          <a:bodyPr wrap="square" rtlCol="0">
            <a:spAutoFit/>
          </a:bodyPr>
          <a:lstStyle/>
          <a:p>
            <a:endParaRPr lang="zh-TW" altLang="en-US" dirty="0"/>
          </a:p>
        </p:txBody>
      </p:sp>
    </p:spTree>
    <p:extLst>
      <p:ext uri="{BB962C8B-B14F-4D97-AF65-F5344CB8AC3E}">
        <p14:creationId xmlns:p14="http://schemas.microsoft.com/office/powerpoint/2010/main" val="346355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References</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6</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326856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C1622E9-F099-416E-BBD0-9CB89B6A39A5}"/>
              </a:ext>
            </a:extLst>
          </p:cNvPr>
          <p:cNvSpPr txBox="1"/>
          <p:nvPr/>
        </p:nvSpPr>
        <p:spPr>
          <a:xfrm>
            <a:off x="311989" y="431321"/>
            <a:ext cx="11568022" cy="369332"/>
          </a:xfrm>
          <a:prstGeom prst="rect">
            <a:avLst/>
          </a:prstGeom>
          <a:noFill/>
        </p:spPr>
        <p:txBody>
          <a:bodyPr wrap="square" rtlCol="0">
            <a:spAutoFit/>
          </a:bodyPr>
          <a:lstStyle/>
          <a:p>
            <a:r>
              <a:rPr lang="en-US" altLang="zh-TW" dirty="0">
                <a:hlinkClick r:id="rId2"/>
              </a:rPr>
              <a:t>https://jerrynest.io/mysql-tutorial/</a:t>
            </a:r>
            <a:r>
              <a:rPr lang="en-US" altLang="zh-TW" dirty="0"/>
              <a:t>    </a:t>
            </a:r>
            <a:endParaRPr lang="zh-TW" altLang="en-US" dirty="0"/>
          </a:p>
        </p:txBody>
      </p:sp>
    </p:spTree>
    <p:extLst>
      <p:ext uri="{BB962C8B-B14F-4D97-AF65-F5344CB8AC3E}">
        <p14:creationId xmlns:p14="http://schemas.microsoft.com/office/powerpoint/2010/main" val="67419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6173" y="2060933"/>
            <a:ext cx="3830818" cy="939432"/>
            <a:chOff x="4123410" y="1826618"/>
            <a:chExt cx="3061161" cy="772282"/>
          </a:xfrm>
        </p:grpSpPr>
        <p:grpSp>
          <p:nvGrpSpPr>
            <p:cNvPr id="3" name="组合 2"/>
            <p:cNvGrpSpPr/>
            <p:nvPr/>
          </p:nvGrpSpPr>
          <p:grpSpPr>
            <a:xfrm>
              <a:off x="4123410" y="1826618"/>
              <a:ext cx="738875" cy="751139"/>
              <a:chOff x="2498710" y="2311467"/>
              <a:chExt cx="1748840" cy="1777866"/>
            </a:xfrm>
          </p:grpSpPr>
          <p:sp>
            <p:nvSpPr>
              <p:cNvPr id="7" name="椭圆 6"/>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400" dirty="0"/>
                  <a:t>1</a:t>
                </a:r>
                <a:endParaRPr lang="zh-CN" altLang="en-US" sz="4400" dirty="0"/>
              </a:p>
            </p:txBody>
          </p:sp>
          <p:sp>
            <p:nvSpPr>
              <p:cNvPr id="8" name="椭圆 7"/>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9" name="椭圆 8"/>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10" name="椭圆 9"/>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4" name="文本框 8"/>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CN" sz="3200" dirty="0">
                  <a:solidFill>
                    <a:schemeClr val="tx1">
                      <a:lumMod val="75000"/>
                      <a:lumOff val="25000"/>
                    </a:schemeClr>
                  </a:solidFill>
                  <a:latin typeface="Calibri" panose="020F0502020204030204" pitchFamily="34" charset="0"/>
                  <a:cs typeface="Calibri" panose="020F0502020204030204" pitchFamily="34" charset="0"/>
                  <a:sym typeface="+mn-lt"/>
                </a:rPr>
                <a:t>Introduction</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5" name="文本框 4"/>
            <p:cNvSpPr txBox="1"/>
            <p:nvPr/>
          </p:nvSpPr>
          <p:spPr>
            <a:xfrm>
              <a:off x="4927755" y="2269980"/>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rPr>
                <a:t>W</a:t>
              </a:r>
              <a:r>
                <a:rPr kumimoji="1" lang="en-US" altLang="zh-CN"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rPr>
                <a:t>hat is our app</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6" name="直接连接符 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750238" y="2154126"/>
            <a:ext cx="3830818" cy="939431"/>
            <a:chOff x="4123410" y="1826618"/>
            <a:chExt cx="3061161" cy="772282"/>
          </a:xfrm>
        </p:grpSpPr>
        <p:grpSp>
          <p:nvGrpSpPr>
            <p:cNvPr id="12" name="组合 11"/>
            <p:cNvGrpSpPr/>
            <p:nvPr/>
          </p:nvGrpSpPr>
          <p:grpSpPr>
            <a:xfrm>
              <a:off x="4123410" y="1826618"/>
              <a:ext cx="738875" cy="751139"/>
              <a:chOff x="2498710" y="2311467"/>
              <a:chExt cx="1748840" cy="1777866"/>
            </a:xfrm>
          </p:grpSpPr>
          <p:sp>
            <p:nvSpPr>
              <p:cNvPr id="16" name="椭圆 1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400" dirty="0"/>
                  <a:t>2</a:t>
                </a:r>
                <a:endParaRPr lang="zh-CN" altLang="en-US" sz="4400" dirty="0"/>
              </a:p>
            </p:txBody>
          </p:sp>
          <p:sp>
            <p:nvSpPr>
              <p:cNvPr id="17" name="椭圆 1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18" name="椭圆 1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19" name="椭圆 1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13" name="文本框 8"/>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TW" sz="3200" dirty="0">
                  <a:solidFill>
                    <a:schemeClr val="tx1">
                      <a:lumMod val="75000"/>
                      <a:lumOff val="25000"/>
                    </a:schemeClr>
                  </a:solidFill>
                  <a:latin typeface="Calibri" panose="020F0502020204030204" pitchFamily="34" charset="0"/>
                  <a:cs typeface="Calibri" panose="020F0502020204030204" pitchFamily="34" charset="0"/>
                  <a:sym typeface="+mn-lt"/>
                </a:rPr>
                <a:t>M</a:t>
              </a:r>
              <a:r>
                <a:rPr kumimoji="1" lang="en-US" altLang="zh-CN" sz="3200" i="0" u="none" strike="noStrike" kern="1200" cap="none" spc="0" normalizeH="0" baseline="0" noProof="0" dirty="0" err="1">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otivate</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14" name="文本框 4"/>
            <p:cNvSpPr txBox="1"/>
            <p:nvPr/>
          </p:nvSpPr>
          <p:spPr>
            <a:xfrm>
              <a:off x="4927755" y="2269980"/>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rPr>
                <a:t>Why we do </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15" name="直接连接符 14"/>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1866172" y="3645798"/>
            <a:ext cx="3830818" cy="939431"/>
            <a:chOff x="4123410" y="1826618"/>
            <a:chExt cx="3061161" cy="772282"/>
          </a:xfrm>
        </p:grpSpPr>
        <p:grpSp>
          <p:nvGrpSpPr>
            <p:cNvPr id="21" name="组合 20"/>
            <p:cNvGrpSpPr/>
            <p:nvPr/>
          </p:nvGrpSpPr>
          <p:grpSpPr>
            <a:xfrm>
              <a:off x="4123410" y="1826618"/>
              <a:ext cx="738875" cy="751139"/>
              <a:chOff x="2498710" y="2311467"/>
              <a:chExt cx="1748840" cy="1777866"/>
            </a:xfrm>
          </p:grpSpPr>
          <p:sp>
            <p:nvSpPr>
              <p:cNvPr id="25" name="椭圆 24"/>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400" dirty="0"/>
                  <a:t>3</a:t>
                </a:r>
                <a:endParaRPr lang="zh-CN" altLang="en-US" sz="4400" dirty="0"/>
              </a:p>
            </p:txBody>
          </p:sp>
          <p:sp>
            <p:nvSpPr>
              <p:cNvPr id="26" name="椭圆 25"/>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27" name="椭圆 26"/>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28" name="椭圆 27"/>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22" name="文本框 8"/>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TW" sz="3200" dirty="0">
                  <a:solidFill>
                    <a:schemeClr val="tx1">
                      <a:lumMod val="75000"/>
                      <a:lumOff val="25000"/>
                    </a:schemeClr>
                  </a:solidFill>
                  <a:latin typeface="Calibri" panose="020F0502020204030204" pitchFamily="34" charset="0"/>
                  <a:ea typeface="標楷體" panose="03000509000000000000" pitchFamily="65" charset="-120"/>
                  <a:cs typeface="Calibri" panose="020F0502020204030204" pitchFamily="34" charset="0"/>
                  <a:sym typeface="+mn-lt"/>
                </a:rPr>
                <a:t>Features</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a typeface="標楷體" panose="03000509000000000000" pitchFamily="65" charset="-120"/>
                <a:cs typeface="Calibri" panose="020F0502020204030204" pitchFamily="34" charset="0"/>
                <a:sym typeface="+mn-lt"/>
              </a:endParaRPr>
            </a:p>
          </p:txBody>
        </p:sp>
        <p:sp>
          <p:nvSpPr>
            <p:cNvPr id="23" name="文本框 4"/>
            <p:cNvSpPr txBox="1"/>
            <p:nvPr/>
          </p:nvSpPr>
          <p:spPr>
            <a:xfrm>
              <a:off x="4927755" y="2269980"/>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rPr>
                <a:t>What’s different</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24" name="直接连接符 23"/>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743280" y="3582180"/>
            <a:ext cx="3830818" cy="939431"/>
            <a:chOff x="4123410" y="1826618"/>
            <a:chExt cx="3061161" cy="772282"/>
          </a:xfrm>
        </p:grpSpPr>
        <p:grpSp>
          <p:nvGrpSpPr>
            <p:cNvPr id="30" name="组合 29"/>
            <p:cNvGrpSpPr/>
            <p:nvPr/>
          </p:nvGrpSpPr>
          <p:grpSpPr>
            <a:xfrm>
              <a:off x="4123410" y="1826618"/>
              <a:ext cx="738875" cy="751139"/>
              <a:chOff x="2498710" y="2311467"/>
              <a:chExt cx="1748840" cy="1777866"/>
            </a:xfrm>
          </p:grpSpPr>
          <p:sp>
            <p:nvSpPr>
              <p:cNvPr id="34" name="椭圆 33"/>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4400" dirty="0"/>
                  <a:t>4</a:t>
                </a:r>
                <a:endParaRPr lang="zh-CN" altLang="en-US" sz="4400" dirty="0"/>
              </a:p>
            </p:txBody>
          </p:sp>
          <p:sp>
            <p:nvSpPr>
              <p:cNvPr id="35" name="椭圆 34"/>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36" name="椭圆 35"/>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37" name="椭圆 36"/>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31" name="文本框 8"/>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TW" sz="3200" dirty="0">
                  <a:solidFill>
                    <a:schemeClr val="tx1">
                      <a:lumMod val="75000"/>
                      <a:lumOff val="25000"/>
                    </a:schemeClr>
                  </a:solidFill>
                  <a:latin typeface="Calibri" panose="020F0502020204030204" pitchFamily="34" charset="0"/>
                  <a:cs typeface="Calibri" panose="020F0502020204030204" pitchFamily="34" charset="0"/>
                  <a:sym typeface="+mn-lt"/>
                </a:rPr>
                <a:t>D</a:t>
              </a:r>
              <a:r>
                <a:rPr kumimoji="1" lang="en-US" altLang="zh-CN"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emo</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32" name="文本框 4"/>
            <p:cNvSpPr txBox="1"/>
            <p:nvPr/>
          </p:nvSpPr>
          <p:spPr>
            <a:xfrm>
              <a:off x="4927755" y="2269980"/>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rPr>
                <a:t>How it works</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33" name="直接连接符 32"/>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4789714" y="454452"/>
            <a:ext cx="2612571" cy="923330"/>
          </a:xfrm>
          <a:prstGeom prst="rect">
            <a:avLst/>
          </a:prstGeom>
          <a:noFill/>
        </p:spPr>
        <p:txBody>
          <a:bodyPr wrap="square" rtlCol="0">
            <a:spAutoFit/>
          </a:bodyPr>
          <a:lstStyle/>
          <a:p>
            <a:pPr algn="ctr"/>
            <a:r>
              <a:rPr lang="en-US" altLang="zh-CN" sz="5400" dirty="0">
                <a:solidFill>
                  <a:schemeClr val="accent1"/>
                </a:solidFill>
                <a:latin typeface="Calibri" panose="020F0502020204030204" pitchFamily="34" charset="0"/>
                <a:cs typeface="Calibri" panose="020F0502020204030204" pitchFamily="34" charset="0"/>
              </a:rPr>
              <a:t>Outline</a:t>
            </a:r>
            <a:endParaRPr lang="zh-CN" altLang="en-US" sz="5400" dirty="0">
              <a:solidFill>
                <a:schemeClr val="accent1"/>
              </a:solidFill>
              <a:latin typeface="Calibri" panose="020F0502020204030204" pitchFamily="34" charset="0"/>
              <a:cs typeface="Calibri" panose="020F0502020204030204" pitchFamily="34" charset="0"/>
            </a:endParaRPr>
          </a:p>
        </p:txBody>
      </p:sp>
      <p:sp>
        <p:nvSpPr>
          <p:cNvPr id="39" name="自由: 形状 85"/>
          <p:cNvSpPr/>
          <p:nvPr/>
        </p:nvSpPr>
        <p:spPr>
          <a:xfrm rot="2700000">
            <a:off x="5989262" y="1413379"/>
            <a:ext cx="213474" cy="213475"/>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0" name="组合 28">
            <a:extLst>
              <a:ext uri="{FF2B5EF4-FFF2-40B4-BE49-F238E27FC236}">
                <a16:creationId xmlns:a16="http://schemas.microsoft.com/office/drawing/2014/main" id="{F00E8FF5-B9CA-4DEB-B68C-A6243645FE55}"/>
              </a:ext>
            </a:extLst>
          </p:cNvPr>
          <p:cNvGrpSpPr/>
          <p:nvPr/>
        </p:nvGrpSpPr>
        <p:grpSpPr>
          <a:xfrm>
            <a:off x="1866171" y="5019662"/>
            <a:ext cx="3830818" cy="939432"/>
            <a:chOff x="4123410" y="1826618"/>
            <a:chExt cx="3061161" cy="772283"/>
          </a:xfrm>
        </p:grpSpPr>
        <p:grpSp>
          <p:nvGrpSpPr>
            <p:cNvPr id="41" name="组合 29">
              <a:extLst>
                <a:ext uri="{FF2B5EF4-FFF2-40B4-BE49-F238E27FC236}">
                  <a16:creationId xmlns:a16="http://schemas.microsoft.com/office/drawing/2014/main" id="{D0937887-BDC4-467D-A220-16F9DA03DE11}"/>
                </a:ext>
              </a:extLst>
            </p:cNvPr>
            <p:cNvGrpSpPr/>
            <p:nvPr/>
          </p:nvGrpSpPr>
          <p:grpSpPr>
            <a:xfrm>
              <a:off x="4123410" y="1826618"/>
              <a:ext cx="738875" cy="751139"/>
              <a:chOff x="2498710" y="2311467"/>
              <a:chExt cx="1748840" cy="1777866"/>
            </a:xfrm>
          </p:grpSpPr>
          <p:sp>
            <p:nvSpPr>
              <p:cNvPr id="45" name="椭圆 33">
                <a:extLst>
                  <a:ext uri="{FF2B5EF4-FFF2-40B4-BE49-F238E27FC236}">
                    <a16:creationId xmlns:a16="http://schemas.microsoft.com/office/drawing/2014/main" id="{D8AD1D1D-3864-404A-80DC-4B70AEECD352}"/>
                  </a:ext>
                </a:extLst>
              </p:cNvPr>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4400" dirty="0"/>
                  <a:t>5</a:t>
                </a:r>
                <a:endParaRPr lang="zh-CN" altLang="en-US" sz="4400" dirty="0"/>
              </a:p>
            </p:txBody>
          </p:sp>
          <p:sp>
            <p:nvSpPr>
              <p:cNvPr id="46" name="椭圆 34">
                <a:extLst>
                  <a:ext uri="{FF2B5EF4-FFF2-40B4-BE49-F238E27FC236}">
                    <a16:creationId xmlns:a16="http://schemas.microsoft.com/office/drawing/2014/main" id="{DB4129A5-2DE3-460A-AD58-8B082564F8BC}"/>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47" name="椭圆 35">
                <a:extLst>
                  <a:ext uri="{FF2B5EF4-FFF2-40B4-BE49-F238E27FC236}">
                    <a16:creationId xmlns:a16="http://schemas.microsoft.com/office/drawing/2014/main" id="{6D0555E0-E4B0-4E1C-9DAE-7C447E6B220A}"/>
                  </a:ext>
                </a:extLst>
              </p:cNvPr>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48" name="椭圆 36">
                <a:extLst>
                  <a:ext uri="{FF2B5EF4-FFF2-40B4-BE49-F238E27FC236}">
                    <a16:creationId xmlns:a16="http://schemas.microsoft.com/office/drawing/2014/main" id="{AFE027BC-71B4-4411-9FF2-D7EC47121270}"/>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42" name="文本框 8">
              <a:extLst>
                <a:ext uri="{FF2B5EF4-FFF2-40B4-BE49-F238E27FC236}">
                  <a16:creationId xmlns:a16="http://schemas.microsoft.com/office/drawing/2014/main" id="{597F7738-93F7-4844-8F51-813A6EE23C08}"/>
                </a:ext>
              </a:extLst>
            </p:cNvPr>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TW"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Conclusion</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43" name="文本框 4">
              <a:extLst>
                <a:ext uri="{FF2B5EF4-FFF2-40B4-BE49-F238E27FC236}">
                  <a16:creationId xmlns:a16="http://schemas.microsoft.com/office/drawing/2014/main" id="{BBF1F7EF-866B-4940-A908-FAB29ABD07B1}"/>
                </a:ext>
              </a:extLst>
            </p:cNvPr>
            <p:cNvSpPr txBox="1"/>
            <p:nvPr/>
          </p:nvSpPr>
          <p:spPr>
            <a:xfrm>
              <a:off x="4927755" y="2269981"/>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000" dirty="0">
                  <a:solidFill>
                    <a:schemeClr val="tx1">
                      <a:lumMod val="50000"/>
                      <a:lumOff val="50000"/>
                    </a:schemeClr>
                  </a:solidFill>
                  <a:latin typeface="Bahnschrift" panose="020B0502040204020203" pitchFamily="34" charset="0"/>
                  <a:cs typeface="+mn-ea"/>
                  <a:sym typeface="+mn-lt"/>
                </a:rPr>
                <a:t> </a:t>
              </a:r>
              <a:r>
                <a:rPr kumimoji="1" lang="en-US" altLang="zh-CN" sz="2000" dirty="0">
                  <a:solidFill>
                    <a:schemeClr val="tx1">
                      <a:lumMod val="50000"/>
                      <a:lumOff val="50000"/>
                    </a:schemeClr>
                  </a:solidFill>
                  <a:latin typeface="Calibri" panose="020F0502020204030204" pitchFamily="34" charset="0"/>
                  <a:cs typeface="Calibri" panose="020F0502020204030204" pitchFamily="34" charset="0"/>
                  <a:sym typeface="+mn-lt"/>
                </a:rPr>
                <a:t>Our experience</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44" name="直接连接符 32">
              <a:extLst>
                <a:ext uri="{FF2B5EF4-FFF2-40B4-BE49-F238E27FC236}">
                  <a16:creationId xmlns:a16="http://schemas.microsoft.com/office/drawing/2014/main" id="{67943A20-6371-401D-8055-4EE6B2045A0E}"/>
                </a:ext>
              </a:extLst>
            </p:cNvPr>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28">
            <a:extLst>
              <a:ext uri="{FF2B5EF4-FFF2-40B4-BE49-F238E27FC236}">
                <a16:creationId xmlns:a16="http://schemas.microsoft.com/office/drawing/2014/main" id="{296EFA5B-B1DE-4CA1-A885-AF4CD5B93BEB}"/>
              </a:ext>
            </a:extLst>
          </p:cNvPr>
          <p:cNvGrpSpPr/>
          <p:nvPr/>
        </p:nvGrpSpPr>
        <p:grpSpPr>
          <a:xfrm>
            <a:off x="6743279" y="5094739"/>
            <a:ext cx="3830818" cy="939432"/>
            <a:chOff x="4123410" y="1826618"/>
            <a:chExt cx="3061161" cy="772283"/>
          </a:xfrm>
        </p:grpSpPr>
        <p:grpSp>
          <p:nvGrpSpPr>
            <p:cNvPr id="51" name="组合 29">
              <a:extLst>
                <a:ext uri="{FF2B5EF4-FFF2-40B4-BE49-F238E27FC236}">
                  <a16:creationId xmlns:a16="http://schemas.microsoft.com/office/drawing/2014/main" id="{B2836799-2FB6-4737-A89A-47AAC49D0D83}"/>
                </a:ext>
              </a:extLst>
            </p:cNvPr>
            <p:cNvGrpSpPr/>
            <p:nvPr/>
          </p:nvGrpSpPr>
          <p:grpSpPr>
            <a:xfrm>
              <a:off x="4123410" y="1826618"/>
              <a:ext cx="738875" cy="751139"/>
              <a:chOff x="2498710" y="2311467"/>
              <a:chExt cx="1748840" cy="1777866"/>
            </a:xfrm>
          </p:grpSpPr>
          <p:sp>
            <p:nvSpPr>
              <p:cNvPr id="55" name="椭圆 33">
                <a:extLst>
                  <a:ext uri="{FF2B5EF4-FFF2-40B4-BE49-F238E27FC236}">
                    <a16:creationId xmlns:a16="http://schemas.microsoft.com/office/drawing/2014/main" id="{1A0BEA9C-E707-42B2-8822-564406648DDB}"/>
                  </a:ext>
                </a:extLst>
              </p:cNvPr>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4400" dirty="0"/>
                  <a:t>6</a:t>
                </a:r>
                <a:endParaRPr lang="zh-CN" altLang="en-US" sz="4400" dirty="0"/>
              </a:p>
            </p:txBody>
          </p:sp>
          <p:sp>
            <p:nvSpPr>
              <p:cNvPr id="56" name="椭圆 34">
                <a:extLst>
                  <a:ext uri="{FF2B5EF4-FFF2-40B4-BE49-F238E27FC236}">
                    <a16:creationId xmlns:a16="http://schemas.microsoft.com/office/drawing/2014/main" id="{2F111AA0-2BAD-4A9F-88A1-7F9D951F21A2}"/>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800" dirty="0"/>
              </a:p>
            </p:txBody>
          </p:sp>
          <p:sp>
            <p:nvSpPr>
              <p:cNvPr id="57" name="椭圆 35">
                <a:extLst>
                  <a:ext uri="{FF2B5EF4-FFF2-40B4-BE49-F238E27FC236}">
                    <a16:creationId xmlns:a16="http://schemas.microsoft.com/office/drawing/2014/main" id="{37690DCF-312F-4A8C-96B8-FE6F2DB0EED5}"/>
                  </a:ext>
                </a:extLst>
              </p:cNvPr>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sp>
            <p:nvSpPr>
              <p:cNvPr id="58" name="椭圆 36">
                <a:extLst>
                  <a:ext uri="{FF2B5EF4-FFF2-40B4-BE49-F238E27FC236}">
                    <a16:creationId xmlns:a16="http://schemas.microsoft.com/office/drawing/2014/main" id="{C7921EC7-76BE-45F8-AF42-374B7501F03B}"/>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cs typeface="+mn-ea"/>
                  <a:sym typeface="+mn-lt"/>
                </a:endParaRPr>
              </a:p>
            </p:txBody>
          </p:sp>
        </p:grpSp>
        <p:sp>
          <p:nvSpPr>
            <p:cNvPr id="52" name="文本框 8">
              <a:extLst>
                <a:ext uri="{FF2B5EF4-FFF2-40B4-BE49-F238E27FC236}">
                  <a16:creationId xmlns:a16="http://schemas.microsoft.com/office/drawing/2014/main" id="{51733467-9D13-4C07-83BF-9C6991A3F2BF}"/>
                </a:ext>
              </a:extLst>
            </p:cNvPr>
            <p:cNvSpPr txBox="1"/>
            <p:nvPr/>
          </p:nvSpPr>
          <p:spPr>
            <a:xfrm>
              <a:off x="4927756" y="1844007"/>
              <a:ext cx="2256815" cy="4807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TW"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References</a:t>
              </a:r>
              <a:endParaRPr kumimoji="1" lang="zh-CN" altLang="en-US" sz="3200"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sp>
          <p:nvSpPr>
            <p:cNvPr id="53" name="文本框 4">
              <a:extLst>
                <a:ext uri="{FF2B5EF4-FFF2-40B4-BE49-F238E27FC236}">
                  <a16:creationId xmlns:a16="http://schemas.microsoft.com/office/drawing/2014/main" id="{1268D9C7-D7D7-4F7A-9D90-4A4A0C715A98}"/>
                </a:ext>
              </a:extLst>
            </p:cNvPr>
            <p:cNvSpPr txBox="1"/>
            <p:nvPr/>
          </p:nvSpPr>
          <p:spPr>
            <a:xfrm>
              <a:off x="4927755" y="2269981"/>
              <a:ext cx="2256815" cy="3289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2000" dirty="0">
                  <a:solidFill>
                    <a:schemeClr val="tx1">
                      <a:lumMod val="50000"/>
                      <a:lumOff val="50000"/>
                    </a:schemeClr>
                  </a:solidFill>
                  <a:latin typeface="Bahnschrift" panose="020B0502040204020203" pitchFamily="34" charset="0"/>
                  <a:cs typeface="+mn-ea"/>
                  <a:sym typeface="+mn-lt"/>
                </a:rPr>
                <a:t> </a:t>
              </a:r>
              <a:r>
                <a:rPr kumimoji="1" lang="en-US" altLang="zh-CN" sz="2000" dirty="0">
                  <a:solidFill>
                    <a:schemeClr val="tx1">
                      <a:lumMod val="50000"/>
                      <a:lumOff val="50000"/>
                    </a:schemeClr>
                  </a:solidFill>
                  <a:latin typeface="Calibri" panose="020F0502020204030204" pitchFamily="34" charset="0"/>
                  <a:cs typeface="Calibri" panose="020F0502020204030204" pitchFamily="34" charset="0"/>
                  <a:sym typeface="+mn-lt"/>
                </a:rPr>
                <a:t>references</a:t>
              </a:r>
              <a:endParaRPr kumimoji="1" lang="zh-CN" altLang="en-US" sz="2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cxnSp>
          <p:nvCxnSpPr>
            <p:cNvPr id="54" name="直接连接符 32">
              <a:extLst>
                <a:ext uri="{FF2B5EF4-FFF2-40B4-BE49-F238E27FC236}">
                  <a16:creationId xmlns:a16="http://schemas.microsoft.com/office/drawing/2014/main" id="{EEEAAF98-06E8-47CF-B080-574C48907855}"/>
                </a:ext>
              </a:extLst>
            </p:cNvPr>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7711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 name="椭圆 2"/>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4" name="组合 3"/>
          <p:cNvGrpSpPr/>
          <p:nvPr/>
        </p:nvGrpSpPr>
        <p:grpSpPr>
          <a:xfrm>
            <a:off x="2063111" y="930360"/>
            <a:ext cx="8065769" cy="5446338"/>
            <a:chOff x="2063111" y="930360"/>
            <a:chExt cx="8065769" cy="5446338"/>
          </a:xfrm>
        </p:grpSpPr>
        <p:sp>
          <p:nvSpPr>
            <p:cNvPr id="5" name="椭圆 4"/>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椭圆 5"/>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7" name="自由: 形状 27"/>
          <p:cNvSpPr/>
          <p:nvPr/>
        </p:nvSpPr>
        <p:spPr>
          <a:xfrm rot="13500000">
            <a:off x="6068577" y="783410"/>
            <a:ext cx="293901" cy="293901"/>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空心弧 2"/>
          <p:cNvSpPr/>
          <p:nvPr/>
        </p:nvSpPr>
        <p:spPr>
          <a:xfrm rot="7086271">
            <a:off x="6496050" y="2687637"/>
            <a:ext cx="1482725" cy="1482725"/>
          </a:xfrm>
          <a:custGeom>
            <a:avLst/>
            <a:gdLst/>
            <a:ahLst/>
            <a:cxnLst>
              <a:cxn ang="0">
                <a:pos x="719254" y="1482395"/>
              </a:cxn>
              <a:cxn ang="0">
                <a:pos x="18905" y="907716"/>
              </a:cxn>
              <a:cxn ang="0">
                <a:pos x="397400" y="84620"/>
              </a:cxn>
              <a:cxn ang="0">
                <a:pos x="1289534" y="242235"/>
              </a:cxn>
              <a:cxn ang="0">
                <a:pos x="1363085" y="1145194"/>
              </a:cxn>
              <a:cxn ang="0">
                <a:pos x="1349991" y="1136690"/>
              </a:cxn>
              <a:cxn ang="0">
                <a:pos x="1277989" y="252748"/>
              </a:cxn>
              <a:cxn ang="0">
                <a:pos x="404645" y="98453"/>
              </a:cxn>
              <a:cxn ang="0">
                <a:pos x="34121" y="904213"/>
              </a:cxn>
              <a:cxn ang="0">
                <a:pos x="719720" y="1466788"/>
              </a:cxn>
              <a:cxn ang="0">
                <a:pos x="719254" y="1482395"/>
              </a:cxn>
            </a:cxnLst>
            <a:rect l="0" t="0" r="0" b="0"/>
            <a:pathLst>
              <a:path w="1482725" h="1482725">
                <a:moveTo>
                  <a:pt x="719254" y="1482395"/>
                </a:moveTo>
                <a:cubicBezTo>
                  <a:pt x="382299" y="1472342"/>
                  <a:pt x="94548" y="1236225"/>
                  <a:pt x="18905" y="907716"/>
                </a:cubicBezTo>
                <a:cubicBezTo>
                  <a:pt x="-56738" y="579208"/>
                  <a:pt x="98774" y="241023"/>
                  <a:pt x="397400" y="84620"/>
                </a:cubicBezTo>
                <a:cubicBezTo>
                  <a:pt x="696026" y="-71783"/>
                  <a:pt x="1062576" y="-7024"/>
                  <a:pt x="1289534" y="242235"/>
                </a:cubicBezTo>
                <a:cubicBezTo>
                  <a:pt x="1516492" y="491494"/>
                  <a:pt x="1546711" y="862491"/>
                  <a:pt x="1363085" y="1145194"/>
                </a:cubicBezTo>
                <a:lnTo>
                  <a:pt x="1349991" y="1136690"/>
                </a:lnTo>
                <a:cubicBezTo>
                  <a:pt x="1529750" y="859941"/>
                  <a:pt x="1500167" y="496757"/>
                  <a:pt x="1277989" y="252748"/>
                </a:cubicBezTo>
                <a:cubicBezTo>
                  <a:pt x="1055811" y="8739"/>
                  <a:pt x="696982" y="-54656"/>
                  <a:pt x="404645" y="98453"/>
                </a:cubicBezTo>
                <a:cubicBezTo>
                  <a:pt x="112308" y="251562"/>
                  <a:pt x="-39929" y="582624"/>
                  <a:pt x="34121" y="904213"/>
                </a:cubicBezTo>
                <a:cubicBezTo>
                  <a:pt x="108171" y="1225803"/>
                  <a:pt x="389862" y="1456947"/>
                  <a:pt x="719720" y="1466788"/>
                </a:cubicBezTo>
                <a:cubicBezTo>
                  <a:pt x="719565" y="1471990"/>
                  <a:pt x="719409" y="1477193"/>
                  <a:pt x="719254" y="1482395"/>
                </a:cubicBezTo>
                <a:close/>
              </a:path>
            </a:pathLst>
          </a:custGeom>
          <a:solidFill>
            <a:schemeClr val="bg1"/>
          </a:solidFill>
          <a:ln w="3175" cap="flat" cmpd="sng">
            <a:solidFill>
              <a:schemeClr val="bg1"/>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9" name="TextBox 8"/>
          <p:cNvSpPr txBox="1"/>
          <p:nvPr/>
        </p:nvSpPr>
        <p:spPr>
          <a:xfrm>
            <a:off x="4360863" y="3773487"/>
            <a:ext cx="2192337" cy="369888"/>
          </a:xfrm>
          <a:prstGeom prst="rect">
            <a:avLst/>
          </a:prstGeom>
          <a:noFill/>
          <a:ln w="9525">
            <a:noFill/>
            <a:miter/>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zh-CN" altLang="en-US" sz="1800" dirty="0">
                <a:solidFill>
                  <a:schemeClr val="bg1"/>
                </a:solidFill>
                <a:cs typeface="+mn-ea"/>
                <a:sym typeface="+mn-lt"/>
              </a:rPr>
              <a:t>谢谢聆听</a:t>
            </a:r>
          </a:p>
        </p:txBody>
      </p:sp>
      <p:sp>
        <p:nvSpPr>
          <p:cNvPr id="10" name="TextBox 1"/>
          <p:cNvSpPr txBox="1"/>
          <p:nvPr/>
        </p:nvSpPr>
        <p:spPr>
          <a:xfrm>
            <a:off x="3532480" y="3726731"/>
            <a:ext cx="5127040" cy="461665"/>
          </a:xfrm>
          <a:prstGeom prst="rect">
            <a:avLst/>
          </a:prstGeom>
          <a:noFill/>
          <a:ln w="9525">
            <a:noFill/>
            <a:miter/>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en-US" altLang="zh-CN" sz="2400" dirty="0">
                <a:solidFill>
                  <a:schemeClr val="accent2"/>
                </a:solidFill>
                <a:latin typeface="Calibri" panose="020F0502020204030204" pitchFamily="34" charset="0"/>
                <a:cs typeface="Calibri" panose="020F0502020204030204" pitchFamily="34" charset="0"/>
                <a:sym typeface="+mn-lt"/>
              </a:rPr>
              <a:t>THANKS FOR YOUR WATCHING</a:t>
            </a:r>
          </a:p>
        </p:txBody>
      </p:sp>
      <p:sp>
        <p:nvSpPr>
          <p:cNvPr id="11" name="TextBox 1"/>
          <p:cNvSpPr txBox="1"/>
          <p:nvPr/>
        </p:nvSpPr>
        <p:spPr>
          <a:xfrm>
            <a:off x="5115604" y="2669605"/>
            <a:ext cx="1960793" cy="1107996"/>
          </a:xfrm>
          <a:prstGeom prst="rect">
            <a:avLst/>
          </a:prstGeom>
          <a:noFill/>
          <a:ln w="9525">
            <a:noFill/>
            <a:miter/>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1" hangingPunct="1"/>
            <a:r>
              <a:rPr lang="en-US" altLang="zh-CN" sz="6600" dirty="0">
                <a:solidFill>
                  <a:srgbClr val="F23B48"/>
                </a:solidFill>
                <a:cs typeface="+mn-ea"/>
                <a:sym typeface="+mn-lt"/>
              </a:rPr>
              <a:t>Q</a:t>
            </a:r>
            <a:r>
              <a:rPr lang="en-US" altLang="zh-CN" sz="4400" dirty="0">
                <a:solidFill>
                  <a:srgbClr val="F23B48"/>
                </a:solidFill>
                <a:cs typeface="+mn-ea"/>
                <a:sym typeface="+mn-lt"/>
              </a:rPr>
              <a:t>&amp;</a:t>
            </a:r>
            <a:r>
              <a:rPr lang="en-US" altLang="zh-CN" sz="6600" dirty="0">
                <a:solidFill>
                  <a:srgbClr val="F23B48"/>
                </a:solidFill>
                <a:cs typeface="+mn-ea"/>
                <a:sym typeface="+mn-lt"/>
              </a:rPr>
              <a:t>A</a:t>
            </a:r>
          </a:p>
        </p:txBody>
      </p:sp>
    </p:spTree>
    <p:extLst>
      <p:ext uri="{BB962C8B-B14F-4D97-AF65-F5344CB8AC3E}">
        <p14:creationId xmlns:p14="http://schemas.microsoft.com/office/powerpoint/2010/main" val="39359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50000" decel="50000" fill="hold" nodeType="clickEffect">
                                  <p:stCondLst>
                                    <p:cond delay="0"/>
                                  </p:stCondLst>
                                  <p:childTnLst>
                                    <p:animRot by="108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Introduction</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96619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4</a:t>
            </a:fld>
            <a:endParaRPr lang="en-US" dirty="0">
              <a:solidFill>
                <a:schemeClr val="tx1"/>
              </a:solidFill>
              <a:latin typeface="+mn-lt"/>
              <a:cs typeface="+mn-ea"/>
              <a:sym typeface="+mn-lt"/>
            </a:endParaRPr>
          </a:p>
        </p:txBody>
      </p:sp>
      <p:sp>
        <p:nvSpPr>
          <p:cNvPr id="5" name="Text Placeholder 32"/>
          <p:cNvSpPr txBox="1"/>
          <p:nvPr/>
        </p:nvSpPr>
        <p:spPr>
          <a:xfrm>
            <a:off x="1317715" y="4182536"/>
            <a:ext cx="2190156" cy="2296065"/>
          </a:xfrm>
          <a:prstGeom prst="rect">
            <a:avLst/>
          </a:prstGeom>
        </p:spPr>
        <p:txBody>
          <a:bodyPr lIns="0" tIns="0" rIns="0" bIns="0" anchor="t">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kumimoji="0" lang="zh-TW" altLang="en-US" sz="1400" b="0"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rPr>
              <a:t>資源有限，慾望無窮，一日生活中有許多消費行為，透過一個好操作的</a:t>
            </a:r>
            <a:r>
              <a:rPr kumimoji="0" lang="en-US" altLang="zh-TW" sz="1400" b="0" i="0" u="none" strike="noStrike" kern="1200" cap="none" spc="0" normalizeH="0" baseline="0" noProof="0" dirty="0">
                <a:ln>
                  <a:noFill/>
                </a:ln>
                <a:solidFill>
                  <a:schemeClr val="accent2"/>
                </a:solidFill>
                <a:effectLst/>
                <a:uLnTx/>
                <a:uFillTx/>
                <a:latin typeface="Calibri" panose="020F0502020204030204" pitchFamily="34" charset="0"/>
                <a:ea typeface="標楷體" panose="03000509000000000000" pitchFamily="65" charset="-120"/>
                <a:cs typeface="Calibri" panose="020F0502020204030204" pitchFamily="34" charset="0"/>
                <a:sym typeface="+mn-lt"/>
              </a:rPr>
              <a:t>app</a:t>
            </a:r>
            <a:r>
              <a:rPr kumimoji="0" lang="zh-TW" altLang="en-US" sz="1400" b="0"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rPr>
              <a:t>紀錄每日消費內容，並且快速計算今日所有花費，再透過消費類別與內容檢視是否有著不必要的支出。</a:t>
            </a:r>
            <a:endParaRPr kumimoji="0" lang="en-US" sz="1400" b="0"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endParaRPr>
          </a:p>
        </p:txBody>
      </p:sp>
      <p:sp>
        <p:nvSpPr>
          <p:cNvPr id="6" name="Text Placeholder 33"/>
          <p:cNvSpPr txBox="1"/>
          <p:nvPr/>
        </p:nvSpPr>
        <p:spPr>
          <a:xfrm>
            <a:off x="1404551" y="3777421"/>
            <a:ext cx="1995898" cy="280177"/>
          </a:xfrm>
          <a:prstGeom prst="rect">
            <a:avLst/>
          </a:prstGeom>
        </p:spPr>
        <p:txBody>
          <a:bodyPr lIns="0" tIns="0" rIns="0" bIns="0" anchor="t"/>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kumimoji="0" lang="zh-TW" altLang="en-US"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rPr>
              <a:t>記帳軟體</a:t>
            </a:r>
            <a:endParaRPr kumimoji="0" lang="en-AU"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endParaRPr>
          </a:p>
        </p:txBody>
      </p:sp>
      <p:sp>
        <p:nvSpPr>
          <p:cNvPr id="7" name="Oval 25"/>
          <p:cNvSpPr/>
          <p:nvPr/>
        </p:nvSpPr>
        <p:spPr>
          <a:xfrm>
            <a:off x="1453008"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9" name="Oval 21"/>
          <p:cNvSpPr/>
          <p:nvPr/>
        </p:nvSpPr>
        <p:spPr>
          <a:xfrm>
            <a:off x="3921037" y="1702131"/>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5400" b="0" i="0" u="none" strike="noStrike" kern="1200" cap="none" spc="0" normalizeH="0" baseline="0" noProof="0" dirty="0">
              <a:ln>
                <a:noFill/>
              </a:ln>
              <a:solidFill>
                <a:schemeClr val="tx1"/>
              </a:solidFill>
              <a:effectLst/>
              <a:uLnTx/>
              <a:uFillTx/>
              <a:cs typeface="+mn-ea"/>
              <a:sym typeface="+mn-lt"/>
            </a:endParaRPr>
          </a:p>
        </p:txBody>
      </p:sp>
      <p:sp>
        <p:nvSpPr>
          <p:cNvPr id="10" name="Text Placeholder 33"/>
          <p:cNvSpPr txBox="1"/>
          <p:nvPr/>
        </p:nvSpPr>
        <p:spPr>
          <a:xfrm>
            <a:off x="3821075" y="3793122"/>
            <a:ext cx="1995898" cy="280177"/>
          </a:xfrm>
          <a:prstGeom prst="rect">
            <a:avLst/>
          </a:prstGeom>
        </p:spPr>
        <p:txBody>
          <a:bodyPr lIns="0" tIns="0" rIns="0" bIns="0" anchor="t"/>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kumimoji="0" lang="zh-TW" altLang="en-US"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rPr>
              <a:t>借還錢紀錄</a:t>
            </a:r>
            <a:endParaRPr kumimoji="0" lang="en-AU"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endParaRPr>
          </a:p>
        </p:txBody>
      </p:sp>
      <p:grpSp>
        <p:nvGrpSpPr>
          <p:cNvPr id="11" name="Group 8"/>
          <p:cNvGrpSpPr>
            <a:grpSpLocks noChangeAspect="1"/>
          </p:cNvGrpSpPr>
          <p:nvPr/>
        </p:nvGrpSpPr>
        <p:grpSpPr bwMode="auto">
          <a:xfrm>
            <a:off x="3898374" y="1644650"/>
            <a:ext cx="1927225" cy="2284413"/>
            <a:chOff x="2456" y="1036"/>
            <a:chExt cx="1214" cy="1439"/>
          </a:xfrm>
        </p:grpSpPr>
        <p:sp>
          <p:nvSpPr>
            <p:cNvPr id="12" name="AutoShape 7"/>
            <p:cNvSpPr>
              <a:spLocks noChangeAspect="1" noChangeArrowheads="1" noTextEdit="1"/>
            </p:cNvSpPr>
            <p:nvPr/>
          </p:nvSpPr>
          <p:spPr bwMode="auto">
            <a:xfrm>
              <a:off x="2456" y="1036"/>
              <a:ext cx="1214"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Rectangle 9"/>
            <p:cNvSpPr>
              <a:spLocks noChangeArrowheads="1"/>
            </p:cNvSpPr>
            <p:nvPr/>
          </p:nvSpPr>
          <p:spPr bwMode="auto">
            <a:xfrm>
              <a:off x="2871" y="135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mn-lt"/>
                <a:cs typeface="+mn-ea"/>
                <a:sym typeface="+mn-lt"/>
              </a:endParaRPr>
            </a:p>
          </p:txBody>
        </p:sp>
      </p:grpSp>
      <p:sp>
        <p:nvSpPr>
          <p:cNvPr id="17" name="Text Placeholder 32"/>
          <p:cNvSpPr txBox="1"/>
          <p:nvPr/>
        </p:nvSpPr>
        <p:spPr>
          <a:xfrm>
            <a:off x="3766908" y="4182536"/>
            <a:ext cx="2190156" cy="1900022"/>
          </a:xfrm>
          <a:prstGeom prst="rect">
            <a:avLst/>
          </a:prstGeom>
        </p:spPr>
        <p:txBody>
          <a:bodyPr lIns="0" tIns="0" rIns="0" bIns="0" anchor="t">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150000"/>
              </a:lnSpc>
              <a:spcBef>
                <a:spcPts val="750"/>
              </a:spcBef>
              <a:spcAft>
                <a:spcPts val="0"/>
              </a:spcAft>
              <a:buClrTx/>
              <a:buSzTx/>
              <a:buFont typeface="Arial" pitchFamily="34" charset="0"/>
              <a:buNone/>
              <a:tabLst/>
              <a:defRPr/>
            </a:pPr>
            <a:r>
              <a:rPr lang="zh-TW" altLang="en-US" sz="1400" dirty="0">
                <a:solidFill>
                  <a:schemeClr val="accent2"/>
                </a:solidFill>
                <a:latin typeface="標楷體" panose="03000509000000000000" pitchFamily="65" charset="-120"/>
                <a:ea typeface="標楷體" panose="03000509000000000000" pitchFamily="65" charset="-120"/>
                <a:cs typeface="+mn-ea"/>
                <a:sym typeface="+mn-lt"/>
              </a:rPr>
              <a:t>同儕一起行動難免有人先行付款，亦或是需要借還錢的情況發生，將欠款與借款紀錄，並設置提醒，準時借錢準時還錢，從而讓你的朋友不減。</a:t>
            </a:r>
            <a:endParaRPr lang="en-US" sz="1400"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18" name="Text Placeholder 33"/>
          <p:cNvSpPr txBox="1"/>
          <p:nvPr/>
        </p:nvSpPr>
        <p:spPr>
          <a:xfrm>
            <a:off x="6334772" y="3793122"/>
            <a:ext cx="1995898" cy="280177"/>
          </a:xfrm>
          <a:prstGeom prst="rect">
            <a:avLst/>
          </a:prstGeom>
        </p:spPr>
        <p:txBody>
          <a:bodyPr lIns="0" tIns="0" rIns="0" bIns="0" anchor="t"/>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kumimoji="0" lang="zh-TW" altLang="en-US"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rPr>
              <a:t>學生課表</a:t>
            </a:r>
            <a:endParaRPr kumimoji="0" lang="en-AU"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endParaRPr>
          </a:p>
        </p:txBody>
      </p:sp>
      <p:sp>
        <p:nvSpPr>
          <p:cNvPr id="19" name="Oval 25"/>
          <p:cNvSpPr/>
          <p:nvPr/>
        </p:nvSpPr>
        <p:spPr>
          <a:xfrm>
            <a:off x="6389066" y="1644650"/>
            <a:ext cx="1881899" cy="18818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20" name="Freeform 201"/>
          <p:cNvSpPr>
            <a:spLocks noChangeArrowheads="1"/>
          </p:cNvSpPr>
          <p:nvPr/>
        </p:nvSpPr>
        <p:spPr bwMode="auto">
          <a:xfrm>
            <a:off x="4406010" y="2149214"/>
            <a:ext cx="918550" cy="891189"/>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
              <a:gd name="T40" fmla="*/ 0 h 60"/>
              <a:gd name="T41" fmla="*/ 62 w 62"/>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rgbClr val="FFFFFF"/>
          </a:solidFill>
          <a:ln>
            <a:noFill/>
          </a:ln>
        </p:spPr>
        <p:txBody>
          <a:bodyPr anchor="t"/>
          <a:lstStyle/>
          <a:p>
            <a:endParaRPr lang="zh-CN" altLang="zh-CN" dirty="0">
              <a:cs typeface="+mn-ea"/>
              <a:sym typeface="+mn-lt"/>
            </a:endParaRPr>
          </a:p>
        </p:txBody>
      </p:sp>
      <p:sp>
        <p:nvSpPr>
          <p:cNvPr id="21" name="Text Placeholder 32"/>
          <p:cNvSpPr txBox="1"/>
          <p:nvPr/>
        </p:nvSpPr>
        <p:spPr>
          <a:xfrm>
            <a:off x="6234937" y="4184165"/>
            <a:ext cx="2190156" cy="1900022"/>
          </a:xfrm>
          <a:prstGeom prst="rect">
            <a:avLst/>
          </a:prstGeom>
        </p:spPr>
        <p:txBody>
          <a:bodyPr lIns="0" tIns="0" rIns="0" bIns="0" anchor="t">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ctr">
              <a:lnSpc>
                <a:spcPct val="150000"/>
              </a:lnSpc>
              <a:buNone/>
              <a:defRPr/>
            </a:pPr>
            <a:r>
              <a:rPr lang="zh-TW" altLang="en-US" sz="1400" dirty="0">
                <a:solidFill>
                  <a:schemeClr val="accent2"/>
                </a:solidFill>
                <a:latin typeface="標楷體" panose="03000509000000000000" pitchFamily="65" charset="-120"/>
                <a:ea typeface="標楷體" panose="03000509000000000000" pitchFamily="65" charset="-120"/>
                <a:cs typeface="+mn-ea"/>
                <a:sym typeface="+mn-lt"/>
              </a:rPr>
              <a:t>學生最常使用的校園軟體便是行動課表，快速查詢上課時間與地點，便可有效規劃當週行程，點名不缺席。</a:t>
            </a:r>
            <a:endParaRPr lang="en-US" sz="1400"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2" name="Oval 25"/>
          <p:cNvSpPr/>
          <p:nvPr/>
        </p:nvSpPr>
        <p:spPr>
          <a:xfrm>
            <a:off x="8857095" y="1644650"/>
            <a:ext cx="1881899" cy="18818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chemeClr val="tx1"/>
              </a:solidFill>
              <a:effectLst/>
              <a:uLnTx/>
              <a:uFillTx/>
              <a:cs typeface="+mn-ea"/>
              <a:sym typeface="+mn-lt"/>
            </a:endParaRPr>
          </a:p>
        </p:txBody>
      </p:sp>
      <p:sp>
        <p:nvSpPr>
          <p:cNvPr id="23" name="Text Placeholder 33"/>
          <p:cNvSpPr txBox="1"/>
          <p:nvPr/>
        </p:nvSpPr>
        <p:spPr>
          <a:xfrm>
            <a:off x="8791469" y="3777422"/>
            <a:ext cx="1995898" cy="280177"/>
          </a:xfrm>
          <a:prstGeom prst="rect">
            <a:avLst/>
          </a:prstGeom>
        </p:spPr>
        <p:txBody>
          <a:bodyPr lIns="0" tIns="0" rIns="0" bIns="0" anchor="t"/>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lvl="0" indent="0" algn="ctr">
              <a:buNone/>
            </a:pPr>
            <a:r>
              <a:rPr lang="zh-TW" altLang="en-US" sz="2000" b="1" dirty="0">
                <a:solidFill>
                  <a:schemeClr val="accent2"/>
                </a:solidFill>
                <a:latin typeface="標楷體" panose="03000509000000000000" pitchFamily="65" charset="-120"/>
                <a:ea typeface="標楷體" panose="03000509000000000000" pitchFamily="65" charset="-120"/>
                <a:cs typeface="+mn-ea"/>
                <a:sym typeface="+mn-lt"/>
              </a:rPr>
              <a:t>軟體整合</a:t>
            </a:r>
            <a:endParaRPr kumimoji="0" lang="en-AU" sz="2000" b="1" i="0" u="none" strike="noStrike" kern="1200" cap="none" spc="0" normalizeH="0" baseline="0" noProof="0" dirty="0">
              <a:ln>
                <a:noFill/>
              </a:ln>
              <a:solidFill>
                <a:schemeClr val="accent2"/>
              </a:solidFill>
              <a:effectLst/>
              <a:uLnTx/>
              <a:uFillTx/>
              <a:latin typeface="標楷體" panose="03000509000000000000" pitchFamily="65" charset="-120"/>
              <a:ea typeface="標楷體" panose="03000509000000000000" pitchFamily="65" charset="-120"/>
              <a:cs typeface="+mn-ea"/>
              <a:sym typeface="+mn-lt"/>
            </a:endParaRPr>
          </a:p>
        </p:txBody>
      </p:sp>
      <p:sp>
        <p:nvSpPr>
          <p:cNvPr id="24" name="任意多边形 33"/>
          <p:cNvSpPr/>
          <p:nvPr/>
        </p:nvSpPr>
        <p:spPr>
          <a:xfrm>
            <a:off x="9390843" y="2219010"/>
            <a:ext cx="831655" cy="767681"/>
          </a:xfrm>
          <a:custGeom>
            <a:avLst/>
            <a:gdLst/>
            <a:ahLst/>
            <a:cxnLst/>
            <a:rect l="l" t="t" r="r" b="b"/>
            <a:pathLst>
              <a:path w="566057" h="522514">
                <a:moveTo>
                  <a:pt x="435429" y="130628"/>
                </a:moveTo>
                <a:cubicBezTo>
                  <a:pt x="435429" y="178026"/>
                  <a:pt x="427038" y="220095"/>
                  <a:pt x="410255" y="256835"/>
                </a:cubicBezTo>
                <a:cubicBezTo>
                  <a:pt x="442232" y="250258"/>
                  <a:pt x="468936" y="237444"/>
                  <a:pt x="490367" y="218394"/>
                </a:cubicBezTo>
                <a:cubicBezTo>
                  <a:pt x="511799" y="199344"/>
                  <a:pt x="522514" y="180975"/>
                  <a:pt x="522514" y="163285"/>
                </a:cubicBezTo>
                <a:lnTo>
                  <a:pt x="522514" y="130628"/>
                </a:lnTo>
                <a:close/>
                <a:moveTo>
                  <a:pt x="43543" y="130628"/>
                </a:moveTo>
                <a:lnTo>
                  <a:pt x="43543" y="163285"/>
                </a:lnTo>
                <a:cubicBezTo>
                  <a:pt x="43543" y="180975"/>
                  <a:pt x="54258" y="199344"/>
                  <a:pt x="75690" y="218394"/>
                </a:cubicBezTo>
                <a:cubicBezTo>
                  <a:pt x="97121" y="237444"/>
                  <a:pt x="123825" y="250258"/>
                  <a:pt x="155802" y="256835"/>
                </a:cubicBezTo>
                <a:cubicBezTo>
                  <a:pt x="139020" y="220095"/>
                  <a:pt x="130629" y="178026"/>
                  <a:pt x="130629" y="130628"/>
                </a:cubicBezTo>
                <a:close/>
                <a:moveTo>
                  <a:pt x="185057" y="0"/>
                </a:moveTo>
                <a:lnTo>
                  <a:pt x="381000" y="0"/>
                </a:lnTo>
                <a:cubicBezTo>
                  <a:pt x="395968" y="0"/>
                  <a:pt x="408781" y="5329"/>
                  <a:pt x="419440" y="15988"/>
                </a:cubicBezTo>
                <a:cubicBezTo>
                  <a:pt x="430099" y="26647"/>
                  <a:pt x="435429" y="39460"/>
                  <a:pt x="435429" y="54428"/>
                </a:cubicBezTo>
                <a:lnTo>
                  <a:pt x="435429" y="87085"/>
                </a:lnTo>
                <a:lnTo>
                  <a:pt x="533400" y="87085"/>
                </a:lnTo>
                <a:cubicBezTo>
                  <a:pt x="542471" y="87085"/>
                  <a:pt x="550182" y="90260"/>
                  <a:pt x="556532" y="96610"/>
                </a:cubicBezTo>
                <a:cubicBezTo>
                  <a:pt x="562882" y="102960"/>
                  <a:pt x="566057" y="110671"/>
                  <a:pt x="566057" y="119743"/>
                </a:cubicBezTo>
                <a:lnTo>
                  <a:pt x="566057" y="163285"/>
                </a:lnTo>
                <a:cubicBezTo>
                  <a:pt x="566057" y="179387"/>
                  <a:pt x="561351" y="195602"/>
                  <a:pt x="551940" y="211931"/>
                </a:cubicBezTo>
                <a:cubicBezTo>
                  <a:pt x="542528" y="228260"/>
                  <a:pt x="529828" y="243001"/>
                  <a:pt x="513840" y="256154"/>
                </a:cubicBezTo>
                <a:cubicBezTo>
                  <a:pt x="497851" y="269308"/>
                  <a:pt x="478234" y="280364"/>
                  <a:pt x="454989" y="289322"/>
                </a:cubicBezTo>
                <a:cubicBezTo>
                  <a:pt x="431743" y="298280"/>
                  <a:pt x="407307" y="303326"/>
                  <a:pt x="381680" y="304460"/>
                </a:cubicBezTo>
                <a:cubicBezTo>
                  <a:pt x="372155" y="316706"/>
                  <a:pt x="361383" y="327478"/>
                  <a:pt x="349363" y="336777"/>
                </a:cubicBezTo>
                <a:cubicBezTo>
                  <a:pt x="340746" y="344487"/>
                  <a:pt x="334792" y="352708"/>
                  <a:pt x="331504" y="361439"/>
                </a:cubicBezTo>
                <a:cubicBezTo>
                  <a:pt x="328216" y="370171"/>
                  <a:pt x="326571" y="380319"/>
                  <a:pt x="326571" y="391885"/>
                </a:cubicBezTo>
                <a:cubicBezTo>
                  <a:pt x="326571" y="404132"/>
                  <a:pt x="330030" y="414451"/>
                  <a:pt x="336947" y="422842"/>
                </a:cubicBezTo>
                <a:cubicBezTo>
                  <a:pt x="343864" y="431233"/>
                  <a:pt x="354920" y="435428"/>
                  <a:pt x="370114" y="435428"/>
                </a:cubicBezTo>
                <a:cubicBezTo>
                  <a:pt x="387123" y="435428"/>
                  <a:pt x="402261" y="440588"/>
                  <a:pt x="415528" y="450906"/>
                </a:cubicBezTo>
                <a:cubicBezTo>
                  <a:pt x="428795" y="461225"/>
                  <a:pt x="435429" y="474209"/>
                  <a:pt x="435429" y="489857"/>
                </a:cubicBezTo>
                <a:lnTo>
                  <a:pt x="435429" y="511628"/>
                </a:lnTo>
                <a:cubicBezTo>
                  <a:pt x="435429" y="514803"/>
                  <a:pt x="434408" y="517411"/>
                  <a:pt x="432367" y="519452"/>
                </a:cubicBezTo>
                <a:cubicBezTo>
                  <a:pt x="430326" y="521494"/>
                  <a:pt x="427718" y="522514"/>
                  <a:pt x="424543" y="522514"/>
                </a:cubicBezTo>
                <a:lnTo>
                  <a:pt x="141514" y="522514"/>
                </a:lnTo>
                <a:cubicBezTo>
                  <a:pt x="138339" y="522514"/>
                  <a:pt x="135731" y="521494"/>
                  <a:pt x="133690" y="519452"/>
                </a:cubicBezTo>
                <a:cubicBezTo>
                  <a:pt x="131649" y="517411"/>
                  <a:pt x="130629" y="514803"/>
                  <a:pt x="130629" y="511628"/>
                </a:cubicBezTo>
                <a:lnTo>
                  <a:pt x="130629" y="489857"/>
                </a:lnTo>
                <a:cubicBezTo>
                  <a:pt x="130629" y="474209"/>
                  <a:pt x="137262" y="461225"/>
                  <a:pt x="150529" y="450906"/>
                </a:cubicBezTo>
                <a:cubicBezTo>
                  <a:pt x="163796" y="440588"/>
                  <a:pt x="178934" y="435428"/>
                  <a:pt x="195943" y="435428"/>
                </a:cubicBezTo>
                <a:cubicBezTo>
                  <a:pt x="211138" y="435428"/>
                  <a:pt x="222193" y="431233"/>
                  <a:pt x="229110" y="422842"/>
                </a:cubicBezTo>
                <a:cubicBezTo>
                  <a:pt x="236027" y="414451"/>
                  <a:pt x="239486" y="404132"/>
                  <a:pt x="239486" y="391885"/>
                </a:cubicBezTo>
                <a:cubicBezTo>
                  <a:pt x="239486" y="380319"/>
                  <a:pt x="237842" y="370171"/>
                  <a:pt x="234553" y="361439"/>
                </a:cubicBezTo>
                <a:cubicBezTo>
                  <a:pt x="231265" y="352708"/>
                  <a:pt x="225312" y="344487"/>
                  <a:pt x="216694" y="336777"/>
                </a:cubicBezTo>
                <a:cubicBezTo>
                  <a:pt x="204674" y="327478"/>
                  <a:pt x="193902" y="316706"/>
                  <a:pt x="184377" y="304460"/>
                </a:cubicBezTo>
                <a:cubicBezTo>
                  <a:pt x="158750" y="303326"/>
                  <a:pt x="134314" y="298280"/>
                  <a:pt x="111068" y="289322"/>
                </a:cubicBezTo>
                <a:cubicBezTo>
                  <a:pt x="87823" y="280364"/>
                  <a:pt x="68206" y="269308"/>
                  <a:pt x="52217" y="256154"/>
                </a:cubicBezTo>
                <a:cubicBezTo>
                  <a:pt x="36229" y="243001"/>
                  <a:pt x="23529" y="228260"/>
                  <a:pt x="14117" y="211931"/>
                </a:cubicBezTo>
                <a:cubicBezTo>
                  <a:pt x="4706" y="195602"/>
                  <a:pt x="0" y="179387"/>
                  <a:pt x="0" y="163285"/>
                </a:cubicBezTo>
                <a:lnTo>
                  <a:pt x="0" y="119743"/>
                </a:lnTo>
                <a:cubicBezTo>
                  <a:pt x="0" y="110671"/>
                  <a:pt x="3175" y="102960"/>
                  <a:pt x="9525" y="96610"/>
                </a:cubicBezTo>
                <a:cubicBezTo>
                  <a:pt x="15875" y="90260"/>
                  <a:pt x="23586" y="87085"/>
                  <a:pt x="32657" y="87085"/>
                </a:cubicBezTo>
                <a:lnTo>
                  <a:pt x="130629" y="87085"/>
                </a:lnTo>
                <a:lnTo>
                  <a:pt x="130629" y="54428"/>
                </a:lnTo>
                <a:cubicBezTo>
                  <a:pt x="130629" y="39460"/>
                  <a:pt x="135958" y="26647"/>
                  <a:pt x="146617" y="15988"/>
                </a:cubicBezTo>
                <a:cubicBezTo>
                  <a:pt x="157276" y="5329"/>
                  <a:pt x="170089" y="0"/>
                  <a:pt x="185057"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altLang="zh-CN" sz="4800" dirty="0">
              <a:cs typeface="+mn-ea"/>
              <a:sym typeface="+mn-lt"/>
            </a:endParaRPr>
          </a:p>
        </p:txBody>
      </p:sp>
      <p:sp>
        <p:nvSpPr>
          <p:cNvPr id="25" name="Text Placeholder 32"/>
          <p:cNvSpPr txBox="1"/>
          <p:nvPr/>
        </p:nvSpPr>
        <p:spPr>
          <a:xfrm>
            <a:off x="8791469" y="4182536"/>
            <a:ext cx="2084401" cy="1900022"/>
          </a:xfrm>
          <a:prstGeom prst="rect">
            <a:avLst/>
          </a:prstGeom>
        </p:spPr>
        <p:txBody>
          <a:bodyPr lIns="0" tIns="0" rIns="0" bIns="0" anchor="t">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marR="0" lvl="0" indent="0" algn="ctr" fontAlgn="auto">
              <a:lnSpc>
                <a:spcPct val="150000"/>
              </a:lnSpc>
              <a:spcAft>
                <a:spcPts val="0"/>
              </a:spcAft>
              <a:buClrTx/>
              <a:buSzTx/>
              <a:buNone/>
              <a:tabLst/>
              <a:defRPr/>
            </a:pPr>
            <a:r>
              <a:rPr lang="zh-TW" altLang="en-US" sz="1400" dirty="0">
                <a:solidFill>
                  <a:schemeClr val="accent2"/>
                </a:solidFill>
                <a:latin typeface="標楷體" panose="03000509000000000000" pitchFamily="65" charset="-120"/>
                <a:ea typeface="標楷體" panose="03000509000000000000" pitchFamily="65" charset="-120"/>
                <a:cs typeface="+mn-ea"/>
                <a:sym typeface="+mn-lt"/>
              </a:rPr>
              <a:t>在多個</a:t>
            </a:r>
            <a:r>
              <a:rPr lang="en-US" altLang="zh-TW" sz="1400" dirty="0">
                <a:solidFill>
                  <a:schemeClr val="accent2"/>
                </a:solidFill>
                <a:latin typeface="Calibri" panose="020F0502020204030204" pitchFamily="34" charset="0"/>
                <a:ea typeface="標楷體" panose="03000509000000000000" pitchFamily="65" charset="-120"/>
                <a:cs typeface="Calibri" panose="020F0502020204030204" pitchFamily="34" charset="0"/>
                <a:sym typeface="+mn-lt"/>
              </a:rPr>
              <a:t>app</a:t>
            </a:r>
            <a:r>
              <a:rPr lang="zh-TW" altLang="en-US" sz="1400" dirty="0">
                <a:solidFill>
                  <a:schemeClr val="accent2"/>
                </a:solidFill>
                <a:latin typeface="標楷體" panose="03000509000000000000" pitchFamily="65" charset="-120"/>
                <a:ea typeface="標楷體" panose="03000509000000000000" pitchFamily="65" charset="-120"/>
                <a:cs typeface="+mn-ea"/>
                <a:sym typeface="+mn-lt"/>
              </a:rPr>
              <a:t>當中做切換將大幅降低使用頻率，經過分析後，將學生常使用之功能整合於同一</a:t>
            </a:r>
            <a:r>
              <a:rPr lang="en-US" altLang="zh-TW" sz="1400" dirty="0">
                <a:solidFill>
                  <a:schemeClr val="accent2"/>
                </a:solidFill>
                <a:latin typeface="Calibri" panose="020F0502020204030204" pitchFamily="34" charset="0"/>
                <a:ea typeface="標楷體" panose="03000509000000000000" pitchFamily="65" charset="-120"/>
                <a:cs typeface="Calibri" panose="020F0502020204030204" pitchFamily="34" charset="0"/>
                <a:sym typeface="+mn-lt"/>
              </a:rPr>
              <a:t>app</a:t>
            </a:r>
            <a:r>
              <a:rPr lang="zh-TW" altLang="en-US" sz="1400" dirty="0">
                <a:solidFill>
                  <a:schemeClr val="accent2"/>
                </a:solidFill>
                <a:latin typeface="標楷體" panose="03000509000000000000" pitchFamily="65" charset="-120"/>
                <a:ea typeface="標楷體" panose="03000509000000000000" pitchFamily="65" charset="-120"/>
                <a:cs typeface="+mn-ea"/>
                <a:sym typeface="+mn-lt"/>
              </a:rPr>
              <a:t>當中，大幅增加使用效率與方便性。</a:t>
            </a:r>
            <a:endParaRPr lang="en-US" sz="1400"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7" name="文本占位符 17"/>
          <p:cNvSpPr txBox="1">
            <a:spLocks/>
          </p:cNvSpPr>
          <p:nvPr/>
        </p:nvSpPr>
        <p:spPr>
          <a:xfrm>
            <a:off x="289358" y="436880"/>
            <a:ext cx="3817473" cy="416822"/>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dirty="0">
                <a:latin typeface="Calibri" panose="020F0502020204030204" pitchFamily="34" charset="0"/>
                <a:cs typeface="Calibri" panose="020F0502020204030204" pitchFamily="34" charset="0"/>
                <a:sym typeface="+mn-lt"/>
              </a:rPr>
              <a:t>Introduction</a:t>
            </a:r>
            <a:endParaRPr lang="zh-CN" altLang="en-US" sz="2800" dirty="0">
              <a:latin typeface="Calibri" panose="020F0502020204030204" pitchFamily="34" charset="0"/>
              <a:cs typeface="Calibri" panose="020F0502020204030204" pitchFamily="34" charset="0"/>
              <a:sym typeface="+mn-lt"/>
            </a:endParaRPr>
          </a:p>
        </p:txBody>
      </p:sp>
      <p:pic>
        <p:nvPicPr>
          <p:cNvPr id="26" name="圖片 25">
            <a:extLst>
              <a:ext uri="{FF2B5EF4-FFF2-40B4-BE49-F238E27FC236}">
                <a16:creationId xmlns:a16="http://schemas.microsoft.com/office/drawing/2014/main" id="{66AD3FAE-1977-41E1-B16D-C152FA28BEAE}"/>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backgroundRemoval t="6641" b="86719" l="20117" r="100000"/>
                    </a14:imgEffect>
                  </a14:imgLayer>
                </a14:imgProps>
              </a:ext>
              <a:ext uri="{28A0092B-C50C-407E-A947-70E740481C1C}">
                <a14:useLocalDpi xmlns:a14="http://schemas.microsoft.com/office/drawing/2010/main" val="0"/>
              </a:ext>
            </a:extLst>
          </a:blip>
          <a:stretch>
            <a:fillRect/>
          </a:stretch>
        </p:blipFill>
        <p:spPr>
          <a:xfrm>
            <a:off x="3495138" y="204730"/>
            <a:ext cx="1497038" cy="1497038"/>
          </a:xfrm>
          <a:prstGeom prst="rect">
            <a:avLst/>
          </a:prstGeom>
        </p:spPr>
      </p:pic>
      <p:pic>
        <p:nvPicPr>
          <p:cNvPr id="29" name="圖片 28">
            <a:extLst>
              <a:ext uri="{FF2B5EF4-FFF2-40B4-BE49-F238E27FC236}">
                <a16:creationId xmlns:a16="http://schemas.microsoft.com/office/drawing/2014/main" id="{13B2B610-B31F-4898-9ADF-551328853CB6}"/>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915992" y="2088021"/>
            <a:ext cx="1010855" cy="1010855"/>
          </a:xfrm>
          <a:prstGeom prst="rect">
            <a:avLst/>
          </a:prstGeom>
          <a:noFill/>
          <a:ln>
            <a:noFill/>
          </a:ln>
        </p:spPr>
      </p:pic>
      <p:pic>
        <p:nvPicPr>
          <p:cNvPr id="33" name="圖片 32">
            <a:extLst>
              <a:ext uri="{FF2B5EF4-FFF2-40B4-BE49-F238E27FC236}">
                <a16:creationId xmlns:a16="http://schemas.microsoft.com/office/drawing/2014/main" id="{4F70067E-8AD1-4700-BC0B-FD1F80AFA288}"/>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37983" y="2026777"/>
            <a:ext cx="1011600" cy="1011600"/>
          </a:xfrm>
          <a:prstGeom prst="rect">
            <a:avLst/>
          </a:prstGeom>
        </p:spPr>
      </p:pic>
    </p:spTree>
    <p:extLst>
      <p:ext uri="{BB962C8B-B14F-4D97-AF65-F5344CB8AC3E}">
        <p14:creationId xmlns:p14="http://schemas.microsoft.com/office/powerpoint/2010/main" val="207404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914249"/>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dirty="0">
                <a:solidFill>
                  <a:schemeClr val="tx1">
                    <a:lumMod val="75000"/>
                    <a:lumOff val="25000"/>
                  </a:schemeClr>
                </a:solidFill>
                <a:latin typeface="Calibri" panose="020F0502020204030204" pitchFamily="34" charset="0"/>
                <a:cs typeface="Calibri" panose="020F0502020204030204" pitchFamily="34" charset="0"/>
                <a:sym typeface="+mn-lt"/>
              </a:rPr>
              <a:t>M</a:t>
            </a:r>
            <a:r>
              <a:rPr kumimoji="1" lang="en-US" altLang="zh-CN" sz="4400" b="1" i="0" u="none" strike="noStrike" kern="1200" cap="none" spc="0" normalizeH="0" baseline="0" noProof="0" dirty="0" err="1">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rPr>
              <a:t>otivate</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1332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2"/>
          <p:cNvSpPr txBox="1"/>
          <p:nvPr/>
        </p:nvSpPr>
        <p:spPr>
          <a:xfrm>
            <a:off x="1762344" y="4430504"/>
            <a:ext cx="2499994" cy="229276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a:lnSpc>
                <a:spcPct val="150000"/>
              </a:lnSpc>
            </a:pPr>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我們常常使用學校校園</a:t>
            </a:r>
            <a:r>
              <a:rPr lang="en-US" altLang="zh-TW" sz="1400"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sym typeface="+mn-lt"/>
              </a:rPr>
              <a:t>app</a:t>
            </a:r>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查找課表，也常常在午餐過後紀錄消費金額，同時朋友跟自己借錢買飲料，又需額外打開備忘錄將金額與日期內容打上，並且無提醒功能，時常借出的錢就付諸於流水。</a:t>
            </a:r>
            <a:endParaRPr 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5" name="Rectangle 5"/>
          <p:cNvSpPr/>
          <p:nvPr/>
        </p:nvSpPr>
        <p:spPr>
          <a:xfrm>
            <a:off x="1524000" y="1645920"/>
            <a:ext cx="2962654" cy="1993392"/>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6" name="Rectangle 6"/>
          <p:cNvSpPr/>
          <p:nvPr/>
        </p:nvSpPr>
        <p:spPr>
          <a:xfrm>
            <a:off x="7705344" y="1645920"/>
            <a:ext cx="2989988" cy="1993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0" name="Text Placeholder 32"/>
          <p:cNvSpPr txBox="1"/>
          <p:nvPr/>
        </p:nvSpPr>
        <p:spPr>
          <a:xfrm>
            <a:off x="1987178" y="2103418"/>
            <a:ext cx="2036297" cy="162406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使用太多</a:t>
            </a:r>
            <a:r>
              <a:rPr lang="en-US" altLang="zh-TW" sz="2000" b="1" dirty="0">
                <a:solidFill>
                  <a:schemeClr val="bg1"/>
                </a:solidFill>
                <a:latin typeface="Calibri" panose="020F0502020204030204" pitchFamily="34" charset="0"/>
                <a:ea typeface="標楷體" panose="03000509000000000000" pitchFamily="65" charset="-120"/>
                <a:cs typeface="Calibri" panose="020F0502020204030204" pitchFamily="34" charset="0"/>
                <a:sym typeface="+mn-lt"/>
              </a:rPr>
              <a:t>APP</a:t>
            </a:r>
          </a:p>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切換麻煩</a:t>
            </a:r>
            <a:endParaRPr lang="en-US" altLang="zh-TW" sz="2000" b="1" dirty="0">
              <a:solidFill>
                <a:schemeClr val="bg1"/>
              </a:solidFill>
              <a:latin typeface="標楷體" panose="03000509000000000000" pitchFamily="65" charset="-120"/>
              <a:ea typeface="標楷體" panose="03000509000000000000" pitchFamily="65" charset="-120"/>
              <a:cs typeface="+mn-ea"/>
              <a:sym typeface="+mn-lt"/>
            </a:endParaRPr>
          </a:p>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降低使用頻率</a:t>
            </a:r>
            <a:endParaRPr lang="en-US" sz="2000" b="1" dirty="0">
              <a:solidFill>
                <a:schemeClr val="bg1"/>
              </a:solidFill>
              <a:latin typeface="標楷體" panose="03000509000000000000" pitchFamily="65" charset="-120"/>
              <a:ea typeface="標楷體" panose="03000509000000000000" pitchFamily="65" charset="-120"/>
              <a:cs typeface="+mn-ea"/>
              <a:sym typeface="+mn-lt"/>
            </a:endParaRPr>
          </a:p>
        </p:txBody>
      </p:sp>
      <p:sp>
        <p:nvSpPr>
          <p:cNvPr id="11" name="Text Placeholder 32"/>
          <p:cNvSpPr txBox="1"/>
          <p:nvPr/>
        </p:nvSpPr>
        <p:spPr>
          <a:xfrm>
            <a:off x="7929664" y="4444812"/>
            <a:ext cx="2621613" cy="190002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a:lnSpc>
                <a:spcPct val="150000"/>
              </a:lnSpc>
            </a:pPr>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將常常使用的行事曆、計帳、備忘等日常軟體歸類後，整合設計於單一</a:t>
            </a:r>
            <a:r>
              <a:rPr lang="en-US" altLang="zh-TW" sz="1400" dirty="0">
                <a:solidFill>
                  <a:schemeClr val="tx1">
                    <a:lumMod val="65000"/>
                    <a:lumOff val="35000"/>
                  </a:schemeClr>
                </a:solidFill>
                <a:latin typeface="Calibri" panose="020F0502020204030204" pitchFamily="34" charset="0"/>
                <a:ea typeface="標楷體" panose="03000509000000000000" pitchFamily="65" charset="-120"/>
                <a:cs typeface="Calibri" panose="020F0502020204030204" pitchFamily="34" charset="0"/>
                <a:sym typeface="+mn-lt"/>
              </a:rPr>
              <a:t>APP</a:t>
            </a:r>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當中。</a:t>
            </a:r>
            <a:endParaRPr lang="en-US" altLang="zh-TW"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a:p>
            <a:pPr>
              <a:lnSpc>
                <a:spcPct val="150000"/>
              </a:lnSpc>
            </a:pPr>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以自身使用經驗為出發點，設計常使用的功能鍵與提醒功能。</a:t>
            </a:r>
            <a:endParaRPr 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12" name="Text Placeholder 33"/>
          <p:cNvSpPr txBox="1"/>
          <p:nvPr/>
        </p:nvSpPr>
        <p:spPr>
          <a:xfrm>
            <a:off x="8096246" y="3890724"/>
            <a:ext cx="2323213" cy="35327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ctr">
              <a:buNone/>
            </a:pPr>
            <a:r>
              <a:rPr lang="zh-TW" altLang="en-US" sz="2400" b="1" dirty="0">
                <a:solidFill>
                  <a:schemeClr val="accent2"/>
                </a:solidFill>
                <a:latin typeface="標楷體" panose="03000509000000000000" pitchFamily="65" charset="-120"/>
                <a:ea typeface="標楷體" panose="03000509000000000000" pitchFamily="65" charset="-120"/>
                <a:cs typeface="+mn-ea"/>
                <a:sym typeface="+mn-lt"/>
              </a:rPr>
              <a:t>解決方案</a:t>
            </a:r>
            <a:endParaRPr lang="en-AU" sz="2400" b="1" dirty="0">
              <a:solidFill>
                <a:schemeClr val="accent2"/>
              </a:solidFill>
              <a:latin typeface="標楷體" panose="03000509000000000000" pitchFamily="65" charset="-120"/>
              <a:ea typeface="標楷體" panose="03000509000000000000" pitchFamily="65" charset="-120"/>
              <a:cs typeface="+mn-ea"/>
              <a:sym typeface="+mn-lt"/>
            </a:endParaRPr>
          </a:p>
        </p:txBody>
      </p:sp>
      <p:grpSp>
        <p:nvGrpSpPr>
          <p:cNvPr id="15" name="组合 14"/>
          <p:cNvGrpSpPr/>
          <p:nvPr/>
        </p:nvGrpSpPr>
        <p:grpSpPr>
          <a:xfrm>
            <a:off x="1680858" y="3763115"/>
            <a:ext cx="585787" cy="585787"/>
            <a:chOff x="1340272" y="4056009"/>
            <a:chExt cx="585787" cy="585787"/>
          </a:xfrm>
        </p:grpSpPr>
        <p:sp>
          <p:nvSpPr>
            <p:cNvPr id="16" name="Oval 22"/>
            <p:cNvSpPr/>
            <p:nvPr/>
          </p:nvSpPr>
          <p:spPr>
            <a:xfrm>
              <a:off x="1340272" y="4056009"/>
              <a:ext cx="585787" cy="585787"/>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bg1"/>
                </a:solidFill>
                <a:cs typeface="+mn-ea"/>
                <a:sym typeface="+mn-lt"/>
              </a:endParaRPr>
            </a:p>
          </p:txBody>
        </p:sp>
        <p:sp>
          <p:nvSpPr>
            <p:cNvPr id="17" name="任意多边形 23"/>
            <p:cNvSpPr/>
            <p:nvPr/>
          </p:nvSpPr>
          <p:spPr>
            <a:xfrm>
              <a:off x="1475546" y="4213800"/>
              <a:ext cx="315238" cy="270204"/>
            </a:xfrm>
            <a:custGeom>
              <a:avLst/>
              <a:gdLst/>
              <a:ahLst/>
              <a:cxnLst/>
              <a:rect l="l" t="t" r="r" b="b"/>
              <a:pathLst>
                <a:path w="228600" h="195943">
                  <a:moveTo>
                    <a:pt x="97972" y="114300"/>
                  </a:moveTo>
                  <a:lnTo>
                    <a:pt x="130629" y="114300"/>
                  </a:lnTo>
                  <a:lnTo>
                    <a:pt x="130629" y="130628"/>
                  </a:lnTo>
                  <a:lnTo>
                    <a:pt x="97972" y="130628"/>
                  </a:lnTo>
                  <a:close/>
                  <a:moveTo>
                    <a:pt x="0" y="114300"/>
                  </a:moveTo>
                  <a:lnTo>
                    <a:pt x="85725" y="114300"/>
                  </a:lnTo>
                  <a:lnTo>
                    <a:pt x="85725" y="134711"/>
                  </a:lnTo>
                  <a:cubicBezTo>
                    <a:pt x="85725" y="136922"/>
                    <a:pt x="86533" y="138835"/>
                    <a:pt x="88149" y="140451"/>
                  </a:cubicBezTo>
                  <a:cubicBezTo>
                    <a:pt x="89765" y="142067"/>
                    <a:pt x="91678" y="142875"/>
                    <a:pt x="93889" y="142875"/>
                  </a:cubicBezTo>
                  <a:lnTo>
                    <a:pt x="134711" y="142875"/>
                  </a:lnTo>
                  <a:cubicBezTo>
                    <a:pt x="136922" y="142875"/>
                    <a:pt x="138836" y="142067"/>
                    <a:pt x="140451" y="140451"/>
                  </a:cubicBezTo>
                  <a:cubicBezTo>
                    <a:pt x="142067" y="138835"/>
                    <a:pt x="142875" y="136922"/>
                    <a:pt x="142875" y="134711"/>
                  </a:cubicBezTo>
                  <a:lnTo>
                    <a:pt x="142875" y="114300"/>
                  </a:lnTo>
                  <a:lnTo>
                    <a:pt x="228600" y="114300"/>
                  </a:lnTo>
                  <a:lnTo>
                    <a:pt x="228600" y="175532"/>
                  </a:lnTo>
                  <a:cubicBezTo>
                    <a:pt x="228600" y="181145"/>
                    <a:pt x="226602" y="185950"/>
                    <a:pt x="222605" y="189947"/>
                  </a:cubicBezTo>
                  <a:cubicBezTo>
                    <a:pt x="218607" y="193944"/>
                    <a:pt x="213802" y="195943"/>
                    <a:pt x="208189" y="195943"/>
                  </a:cubicBezTo>
                  <a:lnTo>
                    <a:pt x="20411" y="195943"/>
                  </a:lnTo>
                  <a:cubicBezTo>
                    <a:pt x="14798" y="195943"/>
                    <a:pt x="9993" y="193944"/>
                    <a:pt x="5996" y="189947"/>
                  </a:cubicBezTo>
                  <a:cubicBezTo>
                    <a:pt x="1999" y="185950"/>
                    <a:pt x="0" y="181145"/>
                    <a:pt x="0" y="175532"/>
                  </a:cubicBezTo>
                  <a:close/>
                  <a:moveTo>
                    <a:pt x="81643" y="16328"/>
                  </a:moveTo>
                  <a:lnTo>
                    <a:pt x="81643" y="32657"/>
                  </a:lnTo>
                  <a:lnTo>
                    <a:pt x="146957" y="32657"/>
                  </a:lnTo>
                  <a:lnTo>
                    <a:pt x="146957" y="16328"/>
                  </a:lnTo>
                  <a:close/>
                  <a:moveTo>
                    <a:pt x="77561" y="0"/>
                  </a:moveTo>
                  <a:lnTo>
                    <a:pt x="151039" y="0"/>
                  </a:lnTo>
                  <a:cubicBezTo>
                    <a:pt x="154441" y="0"/>
                    <a:pt x="157333" y="1190"/>
                    <a:pt x="159714" y="3572"/>
                  </a:cubicBezTo>
                  <a:cubicBezTo>
                    <a:pt x="162095" y="5953"/>
                    <a:pt x="163286" y="8844"/>
                    <a:pt x="163286" y="12246"/>
                  </a:cubicBezTo>
                  <a:lnTo>
                    <a:pt x="163286" y="32657"/>
                  </a:lnTo>
                  <a:lnTo>
                    <a:pt x="208189" y="32657"/>
                  </a:lnTo>
                  <a:cubicBezTo>
                    <a:pt x="213802" y="32657"/>
                    <a:pt x="218607" y="34656"/>
                    <a:pt x="222605" y="38653"/>
                  </a:cubicBezTo>
                  <a:cubicBezTo>
                    <a:pt x="226602" y="42650"/>
                    <a:pt x="228600" y="47455"/>
                    <a:pt x="228600" y="53068"/>
                  </a:cubicBezTo>
                  <a:lnTo>
                    <a:pt x="228600" y="102053"/>
                  </a:lnTo>
                  <a:lnTo>
                    <a:pt x="0" y="102053"/>
                  </a:lnTo>
                  <a:lnTo>
                    <a:pt x="0" y="53068"/>
                  </a:lnTo>
                  <a:cubicBezTo>
                    <a:pt x="0" y="47455"/>
                    <a:pt x="1999" y="42650"/>
                    <a:pt x="5996" y="38653"/>
                  </a:cubicBezTo>
                  <a:cubicBezTo>
                    <a:pt x="9993" y="34656"/>
                    <a:pt x="14798" y="32657"/>
                    <a:pt x="20411" y="32657"/>
                  </a:cubicBezTo>
                  <a:lnTo>
                    <a:pt x="65314" y="32657"/>
                  </a:lnTo>
                  <a:lnTo>
                    <a:pt x="65314" y="12246"/>
                  </a:lnTo>
                  <a:cubicBezTo>
                    <a:pt x="65314" y="8844"/>
                    <a:pt x="66505" y="5953"/>
                    <a:pt x="68886" y="3572"/>
                  </a:cubicBezTo>
                  <a:cubicBezTo>
                    <a:pt x="71268" y="1190"/>
                    <a:pt x="74159" y="0"/>
                    <a:pt x="77561"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altLang="zh-CN" dirty="0">
                <a:solidFill>
                  <a:schemeClr val="tx1">
                    <a:lumMod val="85000"/>
                    <a:lumOff val="15000"/>
                  </a:schemeClr>
                </a:solidFill>
                <a:cs typeface="+mn-ea"/>
                <a:sym typeface="+mn-lt"/>
              </a:endParaRPr>
            </a:p>
          </p:txBody>
        </p:sp>
      </p:grpSp>
      <p:sp>
        <p:nvSpPr>
          <p:cNvPr id="19" name="Oval 33"/>
          <p:cNvSpPr/>
          <p:nvPr/>
        </p:nvSpPr>
        <p:spPr>
          <a:xfrm>
            <a:off x="7909904" y="3753364"/>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cs typeface="+mn-ea"/>
              <a:sym typeface="+mn-lt"/>
            </a:endParaRPr>
          </a:p>
        </p:txBody>
      </p:sp>
      <p:sp>
        <p:nvSpPr>
          <p:cNvPr id="24" name="任意多边形 30"/>
          <p:cNvSpPr/>
          <p:nvPr/>
        </p:nvSpPr>
        <p:spPr>
          <a:xfrm>
            <a:off x="1811480" y="1923804"/>
            <a:ext cx="212272" cy="179614"/>
          </a:xfrm>
          <a:custGeom>
            <a:avLst/>
            <a:gdLst/>
            <a:ahLst/>
            <a:cxnLst/>
            <a:rect l="l" t="t" r="r" b="b"/>
            <a:pathLst>
              <a:path w="212272" h="179614">
                <a:moveTo>
                  <a:pt x="138793" y="0"/>
                </a:moveTo>
                <a:lnTo>
                  <a:pt x="187779" y="0"/>
                </a:lnTo>
                <a:cubicBezTo>
                  <a:pt x="194582" y="0"/>
                  <a:pt x="200365" y="2381"/>
                  <a:pt x="205128" y="7144"/>
                </a:cubicBezTo>
                <a:cubicBezTo>
                  <a:pt x="209890" y="11906"/>
                  <a:pt x="212272" y="17689"/>
                  <a:pt x="212272" y="24493"/>
                </a:cubicBezTo>
                <a:lnTo>
                  <a:pt x="212272" y="114300"/>
                </a:lnTo>
                <a:cubicBezTo>
                  <a:pt x="212272" y="123144"/>
                  <a:pt x="210549" y="131585"/>
                  <a:pt x="207105" y="139622"/>
                </a:cubicBezTo>
                <a:cubicBezTo>
                  <a:pt x="203661" y="147659"/>
                  <a:pt x="199005" y="154611"/>
                  <a:pt x="193136" y="160479"/>
                </a:cubicBezTo>
                <a:cubicBezTo>
                  <a:pt x="187268" y="166347"/>
                  <a:pt x="180316" y="171003"/>
                  <a:pt x="172279" y="174448"/>
                </a:cubicBezTo>
                <a:cubicBezTo>
                  <a:pt x="164243" y="177892"/>
                  <a:pt x="155802" y="179614"/>
                  <a:pt x="146957" y="179614"/>
                </a:cubicBezTo>
                <a:lnTo>
                  <a:pt x="138793" y="179614"/>
                </a:lnTo>
                <a:cubicBezTo>
                  <a:pt x="136582" y="179614"/>
                  <a:pt x="134668" y="178806"/>
                  <a:pt x="133052" y="177190"/>
                </a:cubicBezTo>
                <a:cubicBezTo>
                  <a:pt x="131437" y="175575"/>
                  <a:pt x="130629" y="173661"/>
                  <a:pt x="130629" y="171450"/>
                </a:cubicBezTo>
                <a:lnTo>
                  <a:pt x="130629" y="155121"/>
                </a:lnTo>
                <a:cubicBezTo>
                  <a:pt x="130629" y="152910"/>
                  <a:pt x="131437" y="150997"/>
                  <a:pt x="133052" y="149381"/>
                </a:cubicBezTo>
                <a:cubicBezTo>
                  <a:pt x="134668" y="147765"/>
                  <a:pt x="136582" y="146957"/>
                  <a:pt x="138793" y="146957"/>
                </a:cubicBezTo>
                <a:lnTo>
                  <a:pt x="146957" y="146957"/>
                </a:lnTo>
                <a:cubicBezTo>
                  <a:pt x="155972" y="146957"/>
                  <a:pt x="163668" y="143768"/>
                  <a:pt x="170047" y="137389"/>
                </a:cubicBezTo>
                <a:cubicBezTo>
                  <a:pt x="176425" y="131011"/>
                  <a:pt x="179614" y="123315"/>
                  <a:pt x="179614" y="114300"/>
                </a:cubicBezTo>
                <a:lnTo>
                  <a:pt x="179614" y="110218"/>
                </a:lnTo>
                <a:cubicBezTo>
                  <a:pt x="179614" y="106816"/>
                  <a:pt x="178424" y="103924"/>
                  <a:pt x="176042" y="101543"/>
                </a:cubicBezTo>
                <a:cubicBezTo>
                  <a:pt x="173661" y="99162"/>
                  <a:pt x="170770" y="97971"/>
                  <a:pt x="167368" y="97971"/>
                </a:cubicBezTo>
                <a:lnTo>
                  <a:pt x="138793" y="97971"/>
                </a:lnTo>
                <a:cubicBezTo>
                  <a:pt x="131989" y="97971"/>
                  <a:pt x="126206" y="95590"/>
                  <a:pt x="121444" y="90828"/>
                </a:cubicBezTo>
                <a:cubicBezTo>
                  <a:pt x="116681" y="86065"/>
                  <a:pt x="114300" y="80282"/>
                  <a:pt x="114300" y="73478"/>
                </a:cubicBezTo>
                <a:lnTo>
                  <a:pt x="114300" y="24493"/>
                </a:lnTo>
                <a:cubicBezTo>
                  <a:pt x="114300" y="17689"/>
                  <a:pt x="116681" y="11906"/>
                  <a:pt x="121444" y="7144"/>
                </a:cubicBezTo>
                <a:cubicBezTo>
                  <a:pt x="126206" y="2381"/>
                  <a:pt x="131989" y="0"/>
                  <a:pt x="138793" y="0"/>
                </a:cubicBezTo>
                <a:close/>
                <a:moveTo>
                  <a:pt x="24493" y="0"/>
                </a:moveTo>
                <a:lnTo>
                  <a:pt x="73479" y="0"/>
                </a:lnTo>
                <a:cubicBezTo>
                  <a:pt x="80282" y="0"/>
                  <a:pt x="86065" y="2381"/>
                  <a:pt x="90828" y="7144"/>
                </a:cubicBezTo>
                <a:cubicBezTo>
                  <a:pt x="95590" y="11906"/>
                  <a:pt x="97971" y="17689"/>
                  <a:pt x="97971" y="24493"/>
                </a:cubicBezTo>
                <a:lnTo>
                  <a:pt x="97971" y="114300"/>
                </a:lnTo>
                <a:cubicBezTo>
                  <a:pt x="97971" y="123144"/>
                  <a:pt x="96249" y="131585"/>
                  <a:pt x="92805" y="139622"/>
                </a:cubicBezTo>
                <a:cubicBezTo>
                  <a:pt x="89361" y="147659"/>
                  <a:pt x="84705" y="154611"/>
                  <a:pt x="78836" y="160479"/>
                </a:cubicBezTo>
                <a:cubicBezTo>
                  <a:pt x="72968" y="166347"/>
                  <a:pt x="66016" y="171003"/>
                  <a:pt x="57979" y="174448"/>
                </a:cubicBezTo>
                <a:cubicBezTo>
                  <a:pt x="49943" y="177892"/>
                  <a:pt x="41502" y="179614"/>
                  <a:pt x="32657" y="179614"/>
                </a:cubicBezTo>
                <a:lnTo>
                  <a:pt x="24493" y="179614"/>
                </a:lnTo>
                <a:cubicBezTo>
                  <a:pt x="22282" y="179614"/>
                  <a:pt x="20368" y="178806"/>
                  <a:pt x="18752" y="177190"/>
                </a:cubicBezTo>
                <a:cubicBezTo>
                  <a:pt x="17137" y="175575"/>
                  <a:pt x="16329" y="173661"/>
                  <a:pt x="16329" y="171450"/>
                </a:cubicBezTo>
                <a:lnTo>
                  <a:pt x="16329" y="155121"/>
                </a:lnTo>
                <a:cubicBezTo>
                  <a:pt x="16329" y="152910"/>
                  <a:pt x="17137" y="150997"/>
                  <a:pt x="18752" y="149381"/>
                </a:cubicBezTo>
                <a:cubicBezTo>
                  <a:pt x="20368" y="147765"/>
                  <a:pt x="22282" y="146957"/>
                  <a:pt x="24493" y="146957"/>
                </a:cubicBezTo>
                <a:lnTo>
                  <a:pt x="32657" y="146957"/>
                </a:lnTo>
                <a:cubicBezTo>
                  <a:pt x="41672" y="146957"/>
                  <a:pt x="49368" y="143768"/>
                  <a:pt x="55747" y="137389"/>
                </a:cubicBezTo>
                <a:cubicBezTo>
                  <a:pt x="62125" y="131011"/>
                  <a:pt x="65314" y="123315"/>
                  <a:pt x="65314" y="114300"/>
                </a:cubicBezTo>
                <a:lnTo>
                  <a:pt x="65314" y="110218"/>
                </a:lnTo>
                <a:cubicBezTo>
                  <a:pt x="65314" y="106816"/>
                  <a:pt x="64124" y="103924"/>
                  <a:pt x="61742" y="101543"/>
                </a:cubicBezTo>
                <a:cubicBezTo>
                  <a:pt x="59361" y="99162"/>
                  <a:pt x="56470" y="97971"/>
                  <a:pt x="53068" y="97971"/>
                </a:cubicBezTo>
                <a:lnTo>
                  <a:pt x="24493" y="97971"/>
                </a:lnTo>
                <a:cubicBezTo>
                  <a:pt x="17689" y="97971"/>
                  <a:pt x="11906" y="95590"/>
                  <a:pt x="7144" y="90828"/>
                </a:cubicBezTo>
                <a:cubicBezTo>
                  <a:pt x="2381" y="86065"/>
                  <a:pt x="0" y="80282"/>
                  <a:pt x="0" y="73478"/>
                </a:cubicBezTo>
                <a:lnTo>
                  <a:pt x="0" y="24493"/>
                </a:lnTo>
                <a:cubicBezTo>
                  <a:pt x="0" y="17689"/>
                  <a:pt x="2381" y="11906"/>
                  <a:pt x="7144" y="7144"/>
                </a:cubicBezTo>
                <a:cubicBezTo>
                  <a:pt x="11906" y="2381"/>
                  <a:pt x="17689" y="0"/>
                  <a:pt x="2449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AU" altLang="zh-CN" dirty="0">
              <a:solidFill>
                <a:schemeClr val="bg1"/>
              </a:solidFill>
              <a:cs typeface="+mn-ea"/>
              <a:sym typeface="+mn-lt"/>
            </a:endParaRPr>
          </a:p>
        </p:txBody>
      </p:sp>
      <p:sp>
        <p:nvSpPr>
          <p:cNvPr id="27" name="文本占位符 17"/>
          <p:cNvSpPr txBox="1">
            <a:spLocks/>
          </p:cNvSpPr>
          <p:nvPr/>
        </p:nvSpPr>
        <p:spPr>
          <a:xfrm>
            <a:off x="252193" y="46250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dirty="0">
                <a:latin typeface="Calibri" panose="020F0502020204030204" pitchFamily="34" charset="0"/>
                <a:cs typeface="Calibri" panose="020F0502020204030204" pitchFamily="34" charset="0"/>
                <a:sym typeface="+mn-lt"/>
              </a:rPr>
              <a:t>motivate</a:t>
            </a:r>
            <a:endParaRPr lang="zh-CN" altLang="en-US" sz="2800" dirty="0">
              <a:latin typeface="Calibri" panose="020F0502020204030204" pitchFamily="34" charset="0"/>
              <a:cs typeface="Calibri" panose="020F0502020204030204" pitchFamily="34" charset="0"/>
              <a:sym typeface="+mn-lt"/>
            </a:endParaRPr>
          </a:p>
        </p:txBody>
      </p:sp>
      <p:pic>
        <p:nvPicPr>
          <p:cNvPr id="26" name="圖片 25">
            <a:extLst>
              <a:ext uri="{FF2B5EF4-FFF2-40B4-BE49-F238E27FC236}">
                <a16:creationId xmlns:a16="http://schemas.microsoft.com/office/drawing/2014/main" id="{F77F1955-B437-4E6B-B371-9ADC77F5C7CC}"/>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rot="10800000" flipV="1">
            <a:off x="8010983" y="3819847"/>
            <a:ext cx="382799" cy="382799"/>
          </a:xfrm>
          <a:prstGeom prst="rect">
            <a:avLst/>
          </a:prstGeom>
        </p:spPr>
      </p:pic>
      <p:sp>
        <p:nvSpPr>
          <p:cNvPr id="28" name="Text Placeholder 33">
            <a:extLst>
              <a:ext uri="{FF2B5EF4-FFF2-40B4-BE49-F238E27FC236}">
                <a16:creationId xmlns:a16="http://schemas.microsoft.com/office/drawing/2014/main" id="{42EC4493-91F0-42F7-833C-82C7863656DB}"/>
              </a:ext>
            </a:extLst>
          </p:cNvPr>
          <p:cNvSpPr txBox="1"/>
          <p:nvPr/>
        </p:nvSpPr>
        <p:spPr>
          <a:xfrm>
            <a:off x="1801545" y="3869621"/>
            <a:ext cx="2323213" cy="353271"/>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ctr">
              <a:buNone/>
            </a:pPr>
            <a:r>
              <a:rPr lang="zh-TW" altLang="en-US" sz="2400" b="1" dirty="0">
                <a:solidFill>
                  <a:schemeClr val="accent2"/>
                </a:solidFill>
                <a:latin typeface="標楷體" panose="03000509000000000000" pitchFamily="65" charset="-120"/>
                <a:ea typeface="標楷體" panose="03000509000000000000" pitchFamily="65" charset="-120"/>
                <a:cs typeface="+mn-ea"/>
                <a:sym typeface="+mn-lt"/>
              </a:rPr>
              <a:t>發想動機</a:t>
            </a:r>
            <a:endParaRPr lang="en-AU" sz="2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9" name="箭號: 向右 28">
            <a:extLst>
              <a:ext uri="{FF2B5EF4-FFF2-40B4-BE49-F238E27FC236}">
                <a16:creationId xmlns:a16="http://schemas.microsoft.com/office/drawing/2014/main" id="{75BA6242-D367-4C96-96A8-C9CBA3D009DD}"/>
              </a:ext>
            </a:extLst>
          </p:cNvPr>
          <p:cNvSpPr/>
          <p:nvPr/>
        </p:nvSpPr>
        <p:spPr>
          <a:xfrm>
            <a:off x="5063706" y="2103418"/>
            <a:ext cx="2178459" cy="1112807"/>
          </a:xfrm>
          <a:prstGeom prst="rightArrow">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任意多边形 30">
            <a:extLst>
              <a:ext uri="{FF2B5EF4-FFF2-40B4-BE49-F238E27FC236}">
                <a16:creationId xmlns:a16="http://schemas.microsoft.com/office/drawing/2014/main" id="{62049719-2B69-429F-A36F-FF7F4F3FCD6C}"/>
              </a:ext>
            </a:extLst>
          </p:cNvPr>
          <p:cNvSpPr/>
          <p:nvPr/>
        </p:nvSpPr>
        <p:spPr>
          <a:xfrm>
            <a:off x="7990110" y="1877307"/>
            <a:ext cx="212272" cy="179614"/>
          </a:xfrm>
          <a:custGeom>
            <a:avLst/>
            <a:gdLst/>
            <a:ahLst/>
            <a:cxnLst/>
            <a:rect l="l" t="t" r="r" b="b"/>
            <a:pathLst>
              <a:path w="212272" h="179614">
                <a:moveTo>
                  <a:pt x="138793" y="0"/>
                </a:moveTo>
                <a:lnTo>
                  <a:pt x="187779" y="0"/>
                </a:lnTo>
                <a:cubicBezTo>
                  <a:pt x="194582" y="0"/>
                  <a:pt x="200365" y="2381"/>
                  <a:pt x="205128" y="7144"/>
                </a:cubicBezTo>
                <a:cubicBezTo>
                  <a:pt x="209890" y="11906"/>
                  <a:pt x="212272" y="17689"/>
                  <a:pt x="212272" y="24493"/>
                </a:cubicBezTo>
                <a:lnTo>
                  <a:pt x="212272" y="114300"/>
                </a:lnTo>
                <a:cubicBezTo>
                  <a:pt x="212272" y="123144"/>
                  <a:pt x="210549" y="131585"/>
                  <a:pt x="207105" y="139622"/>
                </a:cubicBezTo>
                <a:cubicBezTo>
                  <a:pt x="203661" y="147659"/>
                  <a:pt x="199005" y="154611"/>
                  <a:pt x="193136" y="160479"/>
                </a:cubicBezTo>
                <a:cubicBezTo>
                  <a:pt x="187268" y="166347"/>
                  <a:pt x="180316" y="171003"/>
                  <a:pt x="172279" y="174448"/>
                </a:cubicBezTo>
                <a:cubicBezTo>
                  <a:pt x="164243" y="177892"/>
                  <a:pt x="155802" y="179614"/>
                  <a:pt x="146957" y="179614"/>
                </a:cubicBezTo>
                <a:lnTo>
                  <a:pt x="138793" y="179614"/>
                </a:lnTo>
                <a:cubicBezTo>
                  <a:pt x="136582" y="179614"/>
                  <a:pt x="134668" y="178806"/>
                  <a:pt x="133052" y="177190"/>
                </a:cubicBezTo>
                <a:cubicBezTo>
                  <a:pt x="131437" y="175575"/>
                  <a:pt x="130629" y="173661"/>
                  <a:pt x="130629" y="171450"/>
                </a:cubicBezTo>
                <a:lnTo>
                  <a:pt x="130629" y="155121"/>
                </a:lnTo>
                <a:cubicBezTo>
                  <a:pt x="130629" y="152910"/>
                  <a:pt x="131437" y="150997"/>
                  <a:pt x="133052" y="149381"/>
                </a:cubicBezTo>
                <a:cubicBezTo>
                  <a:pt x="134668" y="147765"/>
                  <a:pt x="136582" y="146957"/>
                  <a:pt x="138793" y="146957"/>
                </a:cubicBezTo>
                <a:lnTo>
                  <a:pt x="146957" y="146957"/>
                </a:lnTo>
                <a:cubicBezTo>
                  <a:pt x="155972" y="146957"/>
                  <a:pt x="163668" y="143768"/>
                  <a:pt x="170047" y="137389"/>
                </a:cubicBezTo>
                <a:cubicBezTo>
                  <a:pt x="176425" y="131011"/>
                  <a:pt x="179614" y="123315"/>
                  <a:pt x="179614" y="114300"/>
                </a:cubicBezTo>
                <a:lnTo>
                  <a:pt x="179614" y="110218"/>
                </a:lnTo>
                <a:cubicBezTo>
                  <a:pt x="179614" y="106816"/>
                  <a:pt x="178424" y="103924"/>
                  <a:pt x="176042" y="101543"/>
                </a:cubicBezTo>
                <a:cubicBezTo>
                  <a:pt x="173661" y="99162"/>
                  <a:pt x="170770" y="97971"/>
                  <a:pt x="167368" y="97971"/>
                </a:cubicBezTo>
                <a:lnTo>
                  <a:pt x="138793" y="97971"/>
                </a:lnTo>
                <a:cubicBezTo>
                  <a:pt x="131989" y="97971"/>
                  <a:pt x="126206" y="95590"/>
                  <a:pt x="121444" y="90828"/>
                </a:cubicBezTo>
                <a:cubicBezTo>
                  <a:pt x="116681" y="86065"/>
                  <a:pt x="114300" y="80282"/>
                  <a:pt x="114300" y="73478"/>
                </a:cubicBezTo>
                <a:lnTo>
                  <a:pt x="114300" y="24493"/>
                </a:lnTo>
                <a:cubicBezTo>
                  <a:pt x="114300" y="17689"/>
                  <a:pt x="116681" y="11906"/>
                  <a:pt x="121444" y="7144"/>
                </a:cubicBezTo>
                <a:cubicBezTo>
                  <a:pt x="126206" y="2381"/>
                  <a:pt x="131989" y="0"/>
                  <a:pt x="138793" y="0"/>
                </a:cubicBezTo>
                <a:close/>
                <a:moveTo>
                  <a:pt x="24493" y="0"/>
                </a:moveTo>
                <a:lnTo>
                  <a:pt x="73479" y="0"/>
                </a:lnTo>
                <a:cubicBezTo>
                  <a:pt x="80282" y="0"/>
                  <a:pt x="86065" y="2381"/>
                  <a:pt x="90828" y="7144"/>
                </a:cubicBezTo>
                <a:cubicBezTo>
                  <a:pt x="95590" y="11906"/>
                  <a:pt x="97971" y="17689"/>
                  <a:pt x="97971" y="24493"/>
                </a:cubicBezTo>
                <a:lnTo>
                  <a:pt x="97971" y="114300"/>
                </a:lnTo>
                <a:cubicBezTo>
                  <a:pt x="97971" y="123144"/>
                  <a:pt x="96249" y="131585"/>
                  <a:pt x="92805" y="139622"/>
                </a:cubicBezTo>
                <a:cubicBezTo>
                  <a:pt x="89361" y="147659"/>
                  <a:pt x="84705" y="154611"/>
                  <a:pt x="78836" y="160479"/>
                </a:cubicBezTo>
                <a:cubicBezTo>
                  <a:pt x="72968" y="166347"/>
                  <a:pt x="66016" y="171003"/>
                  <a:pt x="57979" y="174448"/>
                </a:cubicBezTo>
                <a:cubicBezTo>
                  <a:pt x="49943" y="177892"/>
                  <a:pt x="41502" y="179614"/>
                  <a:pt x="32657" y="179614"/>
                </a:cubicBezTo>
                <a:lnTo>
                  <a:pt x="24493" y="179614"/>
                </a:lnTo>
                <a:cubicBezTo>
                  <a:pt x="22282" y="179614"/>
                  <a:pt x="20368" y="178806"/>
                  <a:pt x="18752" y="177190"/>
                </a:cubicBezTo>
                <a:cubicBezTo>
                  <a:pt x="17137" y="175575"/>
                  <a:pt x="16329" y="173661"/>
                  <a:pt x="16329" y="171450"/>
                </a:cubicBezTo>
                <a:lnTo>
                  <a:pt x="16329" y="155121"/>
                </a:lnTo>
                <a:cubicBezTo>
                  <a:pt x="16329" y="152910"/>
                  <a:pt x="17137" y="150997"/>
                  <a:pt x="18752" y="149381"/>
                </a:cubicBezTo>
                <a:cubicBezTo>
                  <a:pt x="20368" y="147765"/>
                  <a:pt x="22282" y="146957"/>
                  <a:pt x="24493" y="146957"/>
                </a:cubicBezTo>
                <a:lnTo>
                  <a:pt x="32657" y="146957"/>
                </a:lnTo>
                <a:cubicBezTo>
                  <a:pt x="41672" y="146957"/>
                  <a:pt x="49368" y="143768"/>
                  <a:pt x="55747" y="137389"/>
                </a:cubicBezTo>
                <a:cubicBezTo>
                  <a:pt x="62125" y="131011"/>
                  <a:pt x="65314" y="123315"/>
                  <a:pt x="65314" y="114300"/>
                </a:cubicBezTo>
                <a:lnTo>
                  <a:pt x="65314" y="110218"/>
                </a:lnTo>
                <a:cubicBezTo>
                  <a:pt x="65314" y="106816"/>
                  <a:pt x="64124" y="103924"/>
                  <a:pt x="61742" y="101543"/>
                </a:cubicBezTo>
                <a:cubicBezTo>
                  <a:pt x="59361" y="99162"/>
                  <a:pt x="56470" y="97971"/>
                  <a:pt x="53068" y="97971"/>
                </a:cubicBezTo>
                <a:lnTo>
                  <a:pt x="24493" y="97971"/>
                </a:lnTo>
                <a:cubicBezTo>
                  <a:pt x="17689" y="97971"/>
                  <a:pt x="11906" y="95590"/>
                  <a:pt x="7144" y="90828"/>
                </a:cubicBezTo>
                <a:cubicBezTo>
                  <a:pt x="2381" y="86065"/>
                  <a:pt x="0" y="80282"/>
                  <a:pt x="0" y="73478"/>
                </a:cubicBezTo>
                <a:lnTo>
                  <a:pt x="0" y="24493"/>
                </a:lnTo>
                <a:cubicBezTo>
                  <a:pt x="0" y="17689"/>
                  <a:pt x="2381" y="11906"/>
                  <a:pt x="7144" y="7144"/>
                </a:cubicBezTo>
                <a:cubicBezTo>
                  <a:pt x="11906" y="2381"/>
                  <a:pt x="17689" y="0"/>
                  <a:pt x="2449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AU" altLang="zh-CN" dirty="0">
              <a:solidFill>
                <a:schemeClr val="bg1"/>
              </a:solidFill>
              <a:cs typeface="+mn-ea"/>
              <a:sym typeface="+mn-lt"/>
            </a:endParaRPr>
          </a:p>
        </p:txBody>
      </p:sp>
      <p:sp>
        <p:nvSpPr>
          <p:cNvPr id="21" name="Text Placeholder 32">
            <a:extLst>
              <a:ext uri="{FF2B5EF4-FFF2-40B4-BE49-F238E27FC236}">
                <a16:creationId xmlns:a16="http://schemas.microsoft.com/office/drawing/2014/main" id="{62F3A438-7684-431E-9792-033A465C7CBE}"/>
              </a:ext>
            </a:extLst>
          </p:cNvPr>
          <p:cNvSpPr txBox="1"/>
          <p:nvPr/>
        </p:nvSpPr>
        <p:spPr>
          <a:xfrm>
            <a:off x="8168525" y="2065839"/>
            <a:ext cx="2036297" cy="162406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將常使用之</a:t>
            </a:r>
            <a:endParaRPr lang="en-US" altLang="zh-TW" sz="2000" b="1" dirty="0">
              <a:solidFill>
                <a:schemeClr val="bg1"/>
              </a:solidFill>
              <a:latin typeface="Calibri" panose="020F0502020204030204" pitchFamily="34" charset="0"/>
              <a:ea typeface="標楷體" panose="03000509000000000000" pitchFamily="65" charset="-120"/>
              <a:cs typeface="Calibri" panose="020F0502020204030204" pitchFamily="34" charset="0"/>
              <a:sym typeface="+mn-lt"/>
            </a:endParaRPr>
          </a:p>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功能整合</a:t>
            </a:r>
            <a:endParaRPr lang="en-US" altLang="zh-TW" sz="2000" b="1" dirty="0">
              <a:solidFill>
                <a:schemeClr val="bg1"/>
              </a:solidFill>
              <a:latin typeface="標楷體" panose="03000509000000000000" pitchFamily="65" charset="-120"/>
              <a:ea typeface="標楷體" panose="03000509000000000000" pitchFamily="65" charset="-120"/>
              <a:cs typeface="+mn-ea"/>
              <a:sym typeface="+mn-lt"/>
            </a:endParaRPr>
          </a:p>
          <a:p>
            <a:pPr marL="0" indent="0" algn="ctr">
              <a:lnSpc>
                <a:spcPct val="100000"/>
              </a:lnSpc>
              <a:buNone/>
            </a:pPr>
            <a:r>
              <a:rPr lang="zh-TW" altLang="en-US" sz="2000" b="1" dirty="0">
                <a:solidFill>
                  <a:schemeClr val="bg1"/>
                </a:solidFill>
                <a:latin typeface="標楷體" panose="03000509000000000000" pitchFamily="65" charset="-120"/>
                <a:ea typeface="標楷體" panose="03000509000000000000" pitchFamily="65" charset="-120"/>
                <a:cs typeface="+mn-ea"/>
                <a:sym typeface="+mn-lt"/>
              </a:rPr>
              <a:t>形成單一</a:t>
            </a:r>
            <a:r>
              <a:rPr lang="en-US" altLang="zh-TW" sz="2000" b="1" dirty="0">
                <a:solidFill>
                  <a:schemeClr val="bg1"/>
                </a:solidFill>
                <a:latin typeface="Calibri" panose="020F0502020204030204" pitchFamily="34" charset="0"/>
                <a:ea typeface="標楷體" panose="03000509000000000000" pitchFamily="65" charset="-120"/>
                <a:cs typeface="Calibri" panose="020F0502020204030204" pitchFamily="34" charset="0"/>
                <a:sym typeface="+mn-lt"/>
              </a:rPr>
              <a:t>APP</a:t>
            </a:r>
            <a:endParaRPr lang="en-US" sz="2000" b="1" dirty="0">
              <a:solidFill>
                <a:schemeClr val="bg1"/>
              </a:solidFill>
              <a:latin typeface="Calibri" panose="020F0502020204030204" pitchFamily="34" charset="0"/>
              <a:ea typeface="標楷體" panose="03000509000000000000" pitchFamily="65" charset="-120"/>
              <a:cs typeface="Calibri" panose="020F0502020204030204" pitchFamily="34" charset="0"/>
              <a:sym typeface="+mn-lt"/>
            </a:endParaRPr>
          </a:p>
        </p:txBody>
      </p:sp>
      <p:sp>
        <p:nvSpPr>
          <p:cNvPr id="23" name="Slide Number Placeholder 3">
            <a:extLst>
              <a:ext uri="{FF2B5EF4-FFF2-40B4-BE49-F238E27FC236}">
                <a16:creationId xmlns:a16="http://schemas.microsoft.com/office/drawing/2014/main" id="{1947D2CF-BA9B-41A8-A1D0-96DB54765516}"/>
              </a:ext>
            </a:extLst>
          </p:cNvPr>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6</a:t>
            </a:fld>
            <a:endParaRPr lang="en-US" dirty="0">
              <a:solidFill>
                <a:schemeClr val="tx1"/>
              </a:solidFill>
              <a:latin typeface="+mn-lt"/>
              <a:cs typeface="+mn-ea"/>
              <a:sym typeface="+mn-lt"/>
            </a:endParaRPr>
          </a:p>
        </p:txBody>
      </p:sp>
    </p:spTree>
    <p:extLst>
      <p:ext uri="{BB962C8B-B14F-4D97-AF65-F5344CB8AC3E}">
        <p14:creationId xmlns:p14="http://schemas.microsoft.com/office/powerpoint/2010/main" val="144211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TW"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a typeface="標楷體" panose="03000509000000000000" pitchFamily="65" charset="-120"/>
                <a:cs typeface="Calibri" panose="020F0502020204030204" pitchFamily="34" charset="0"/>
                <a:sym typeface="+mn-lt"/>
              </a:rPr>
              <a:t>Features</a:t>
            </a:r>
            <a:endParaRPr kumimoji="1" lang="zh-CN" altLang="en-US" sz="4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a typeface="標楷體" panose="03000509000000000000" pitchFamily="65" charset="-120"/>
              <a:cs typeface="Calibri" panose="020F0502020204030204" pitchFamily="34" charset="0"/>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5559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7"/>
          <p:cNvSpPr/>
          <p:nvPr/>
        </p:nvSpPr>
        <p:spPr>
          <a:xfrm>
            <a:off x="6529571" y="1449363"/>
            <a:ext cx="4713393" cy="307777"/>
          </a:xfrm>
          <a:prstGeom prst="rect">
            <a:avLst/>
          </a:prstGeom>
        </p:spPr>
        <p:txBody>
          <a:bodyPr wrap="square">
            <a:spAutoFit/>
          </a:bodyPr>
          <a:lstStyle/>
          <a:p>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簡單說明</a:t>
            </a:r>
            <a:endParaRPr 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4" name="Rectangle 48"/>
          <p:cNvSpPr/>
          <p:nvPr/>
        </p:nvSpPr>
        <p:spPr>
          <a:xfrm>
            <a:off x="6529571" y="1009694"/>
            <a:ext cx="4713393" cy="400110"/>
          </a:xfrm>
          <a:prstGeom prst="rect">
            <a:avLst/>
          </a:prstGeom>
        </p:spPr>
        <p:txBody>
          <a:bodyPr wrap="square">
            <a:spAutoFit/>
          </a:bodyPr>
          <a:lstStyle/>
          <a:p>
            <a:r>
              <a:rPr lang="zh-TW" altLang="en-US"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記帳幫手</a:t>
            </a:r>
            <a:endParaRPr lang="en-US"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5" name="Text Placeholder 32"/>
          <p:cNvSpPr txBox="1"/>
          <p:nvPr/>
        </p:nvSpPr>
        <p:spPr>
          <a:xfrm>
            <a:off x="7266884" y="2803509"/>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建立資料庫新增三個資料表，分別紀錄消費類別、消費金額、備註。</a:t>
            </a:r>
            <a:endParaRPr 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6" name="Text Placeholder 33"/>
          <p:cNvSpPr txBox="1"/>
          <p:nvPr/>
        </p:nvSpPr>
        <p:spPr>
          <a:xfrm>
            <a:off x="7266886" y="2556793"/>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內建 </a:t>
            </a:r>
            <a:r>
              <a:rPr lang="en-US" altLang="zh-TW" sz="1400" b="1" dirty="0">
                <a:solidFill>
                  <a:schemeClr val="accent2"/>
                </a:solidFill>
                <a:latin typeface="Calibri" panose="020F0502020204030204" pitchFamily="34" charset="0"/>
                <a:ea typeface="標楷體" panose="03000509000000000000" pitchFamily="65" charset="-120"/>
                <a:cs typeface="Calibri" panose="020F0502020204030204" pitchFamily="34" charset="0"/>
                <a:sym typeface="+mn-lt"/>
              </a:rPr>
              <a:t>SQ</a:t>
            </a:r>
            <a:r>
              <a:rPr lang="zh-TW" altLang="en-US" sz="1400" b="1" dirty="0">
                <a:solidFill>
                  <a:schemeClr val="accent2"/>
                </a:solidFill>
                <a:latin typeface="Calibri" panose="020F0502020204030204" pitchFamily="34" charset="0"/>
                <a:ea typeface="標楷體" panose="03000509000000000000" pitchFamily="65" charset="-120"/>
                <a:cs typeface="Calibri" panose="020F0502020204030204" pitchFamily="34" charset="0"/>
                <a:sym typeface="+mn-lt"/>
              </a:rPr>
              <a:t> </a:t>
            </a:r>
            <a:r>
              <a:rPr lang="en-US" altLang="zh-TW" sz="1400" b="1" dirty="0">
                <a:solidFill>
                  <a:schemeClr val="accent2"/>
                </a:solidFill>
                <a:latin typeface="Calibri" panose="020F0502020204030204" pitchFamily="34" charset="0"/>
                <a:ea typeface="標楷體" panose="03000509000000000000" pitchFamily="65" charset="-120"/>
                <a:cs typeface="Calibri" panose="020F0502020204030204" pitchFamily="34" charset="0"/>
                <a:sym typeface="+mn-lt"/>
              </a:rPr>
              <a:t>Lite </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紀錄消費類型</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7" name="Text Placeholder 32"/>
          <p:cNvSpPr txBox="1"/>
          <p:nvPr/>
        </p:nvSpPr>
        <p:spPr>
          <a:xfrm>
            <a:off x="7266884" y="3998978"/>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可直接點選欲調整之消費內容進行更改，亦或是直接複製一相同花費，可用於經常購買之相同物品上。</a:t>
            </a:r>
            <a:endParaRPr 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8" name="Text Placeholder 33"/>
          <p:cNvSpPr txBox="1"/>
          <p:nvPr/>
        </p:nvSpPr>
        <p:spPr>
          <a:xfrm>
            <a:off x="7266886" y="3752262"/>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直覺好操作物件介面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9" name="Text Placeholder 32"/>
          <p:cNvSpPr txBox="1"/>
          <p:nvPr/>
        </p:nvSpPr>
        <p:spPr>
          <a:xfrm>
            <a:off x="7266884" y="5208510"/>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內有計算總合功能，可計算所有花費並儲存，未來目標將當日消費金額與行事曆做結合。</a:t>
            </a:r>
            <a:endParaRPr 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10" name="Text Placeholder 33"/>
          <p:cNvSpPr txBox="1"/>
          <p:nvPr/>
        </p:nvSpPr>
        <p:spPr>
          <a:xfrm>
            <a:off x="7266884" y="4954725"/>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未來目標</a:t>
            </a:r>
            <a:endParaRPr lang="en-AU" altLang="zh-CN"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2" name="Oval 39">
            <a:extLst>
              <a:ext uri="{FF2B5EF4-FFF2-40B4-BE49-F238E27FC236}">
                <a16:creationId xmlns:a16="http://schemas.microsoft.com/office/drawing/2014/main" id="{E3EAB83E-FA66-4E76-A5F5-CE94603D2197}"/>
              </a:ext>
            </a:extLst>
          </p:cNvPr>
          <p:cNvSpPr/>
          <p:nvPr/>
        </p:nvSpPr>
        <p:spPr>
          <a:xfrm>
            <a:off x="6493004" y="2417024"/>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white"/>
                </a:solidFill>
                <a:effectLst/>
                <a:uLnTx/>
                <a:uFillTx/>
                <a:cs typeface="+mn-ea"/>
                <a:sym typeface="+mn-lt"/>
              </a:rPr>
              <a:t>1</a:t>
            </a:r>
            <a:endParaRPr kumimoji="0" lang="en-US" sz="2800" b="1" i="0" u="none" strike="noStrike" kern="1200" cap="none" spc="0" normalizeH="0" baseline="0" noProof="0" dirty="0">
              <a:ln>
                <a:noFill/>
              </a:ln>
              <a:solidFill>
                <a:prstClr val="white"/>
              </a:solidFill>
              <a:effectLst/>
              <a:uLnTx/>
              <a:uFillTx/>
              <a:cs typeface="+mn-ea"/>
              <a:sym typeface="+mn-lt"/>
            </a:endParaRPr>
          </a:p>
        </p:txBody>
      </p:sp>
      <p:sp>
        <p:nvSpPr>
          <p:cNvPr id="23" name="Oval 39">
            <a:extLst>
              <a:ext uri="{FF2B5EF4-FFF2-40B4-BE49-F238E27FC236}">
                <a16:creationId xmlns:a16="http://schemas.microsoft.com/office/drawing/2014/main" id="{5587D437-F027-4517-9A24-F77C5DBC3DEF}"/>
              </a:ext>
            </a:extLst>
          </p:cNvPr>
          <p:cNvSpPr/>
          <p:nvPr/>
        </p:nvSpPr>
        <p:spPr>
          <a:xfrm>
            <a:off x="6493003" y="3690585"/>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cs typeface="+mn-ea"/>
                <a:sym typeface="+mn-lt"/>
              </a:rPr>
              <a:t>2</a:t>
            </a:r>
          </a:p>
        </p:txBody>
      </p:sp>
      <p:sp>
        <p:nvSpPr>
          <p:cNvPr id="24" name="Oval 39">
            <a:extLst>
              <a:ext uri="{FF2B5EF4-FFF2-40B4-BE49-F238E27FC236}">
                <a16:creationId xmlns:a16="http://schemas.microsoft.com/office/drawing/2014/main" id="{F99F8380-64A9-4661-B7B6-B0E68A683564}"/>
              </a:ext>
            </a:extLst>
          </p:cNvPr>
          <p:cNvSpPr/>
          <p:nvPr/>
        </p:nvSpPr>
        <p:spPr>
          <a:xfrm>
            <a:off x="6493002" y="4896979"/>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cs typeface="+mn-ea"/>
                <a:sym typeface="+mn-lt"/>
              </a:rPr>
              <a:t>3</a:t>
            </a:r>
            <a:endParaRPr kumimoji="0" lang="en-US" sz="2800" b="1" i="0" u="none" strike="noStrike" kern="1200" cap="none" spc="0" normalizeH="0" baseline="0" noProof="0" dirty="0">
              <a:ln>
                <a:noFill/>
              </a:ln>
              <a:solidFill>
                <a:prstClr val="white"/>
              </a:solidFill>
              <a:effectLst/>
              <a:uLnTx/>
              <a:uFillTx/>
              <a:cs typeface="+mn-ea"/>
              <a:sym typeface="+mn-lt"/>
            </a:endParaRPr>
          </a:p>
        </p:txBody>
      </p:sp>
      <p:pic>
        <p:nvPicPr>
          <p:cNvPr id="11" name="圖片 10">
            <a:extLst>
              <a:ext uri="{FF2B5EF4-FFF2-40B4-BE49-F238E27FC236}">
                <a16:creationId xmlns:a16="http://schemas.microsoft.com/office/drawing/2014/main" id="{DC54D569-5607-4631-BB43-4F6B0407E274}"/>
              </a:ext>
            </a:extLst>
          </p:cNvPr>
          <p:cNvPicPr>
            <a:picLocks noChangeAspect="1"/>
          </p:cNvPicPr>
          <p:nvPr/>
        </p:nvPicPr>
        <p:blipFill>
          <a:blip r:embed="rId2"/>
          <a:stretch>
            <a:fillRect/>
          </a:stretch>
        </p:blipFill>
        <p:spPr>
          <a:xfrm>
            <a:off x="258646" y="422812"/>
            <a:ext cx="1547003" cy="2739484"/>
          </a:xfrm>
          <a:prstGeom prst="rect">
            <a:avLst/>
          </a:prstGeom>
        </p:spPr>
      </p:pic>
      <p:sp>
        <p:nvSpPr>
          <p:cNvPr id="17" name="Text Placeholder 33">
            <a:extLst>
              <a:ext uri="{FF2B5EF4-FFF2-40B4-BE49-F238E27FC236}">
                <a16:creationId xmlns:a16="http://schemas.microsoft.com/office/drawing/2014/main" id="{15B5B971-5D47-48D5-B9BD-8B436EE918CE}"/>
              </a:ext>
            </a:extLst>
          </p:cNvPr>
          <p:cNvSpPr txBox="1"/>
          <p:nvPr/>
        </p:nvSpPr>
        <p:spPr>
          <a:xfrm>
            <a:off x="289358" y="227180"/>
            <a:ext cx="975114"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1.</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初始介面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18" name="Text Placeholder 33">
            <a:extLst>
              <a:ext uri="{FF2B5EF4-FFF2-40B4-BE49-F238E27FC236}">
                <a16:creationId xmlns:a16="http://schemas.microsoft.com/office/drawing/2014/main" id="{FFA72B68-0E04-4F7C-B327-678D22279147}"/>
              </a:ext>
            </a:extLst>
          </p:cNvPr>
          <p:cNvSpPr txBox="1"/>
          <p:nvPr/>
        </p:nvSpPr>
        <p:spPr>
          <a:xfrm>
            <a:off x="227548" y="3270051"/>
            <a:ext cx="1702611"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4.</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計算所有項目總額金</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6" name="圖片 15">
            <a:extLst>
              <a:ext uri="{FF2B5EF4-FFF2-40B4-BE49-F238E27FC236}">
                <a16:creationId xmlns:a16="http://schemas.microsoft.com/office/drawing/2014/main" id="{DA5707A3-9AB1-445D-B025-3354D2DB7BFB}"/>
              </a:ext>
            </a:extLst>
          </p:cNvPr>
          <p:cNvPicPr>
            <a:picLocks noChangeAspect="1"/>
          </p:cNvPicPr>
          <p:nvPr/>
        </p:nvPicPr>
        <p:blipFill>
          <a:blip r:embed="rId3"/>
          <a:stretch>
            <a:fillRect/>
          </a:stretch>
        </p:blipFill>
        <p:spPr>
          <a:xfrm>
            <a:off x="2095832" y="3535414"/>
            <a:ext cx="1548018" cy="2750678"/>
          </a:xfrm>
          <a:prstGeom prst="rect">
            <a:avLst/>
          </a:prstGeom>
        </p:spPr>
      </p:pic>
      <p:sp>
        <p:nvSpPr>
          <p:cNvPr id="25" name="Text Placeholder 33">
            <a:extLst>
              <a:ext uri="{FF2B5EF4-FFF2-40B4-BE49-F238E27FC236}">
                <a16:creationId xmlns:a16="http://schemas.microsoft.com/office/drawing/2014/main" id="{CB763475-3EEA-4AA5-B39D-296267947386}"/>
              </a:ext>
            </a:extLst>
          </p:cNvPr>
          <p:cNvSpPr txBox="1"/>
          <p:nvPr/>
        </p:nvSpPr>
        <p:spPr>
          <a:xfrm>
            <a:off x="2115480" y="3254172"/>
            <a:ext cx="1648800" cy="17482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5.</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清除所有項目資料</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6" name="箭號: 向下 25">
            <a:extLst>
              <a:ext uri="{FF2B5EF4-FFF2-40B4-BE49-F238E27FC236}">
                <a16:creationId xmlns:a16="http://schemas.microsoft.com/office/drawing/2014/main" id="{1730E70B-E2FF-4CCE-B73A-60CBAE72DAFF}"/>
              </a:ext>
            </a:extLst>
          </p:cNvPr>
          <p:cNvSpPr/>
          <p:nvPr/>
        </p:nvSpPr>
        <p:spPr>
          <a:xfrm rot="8633765">
            <a:off x="2925524" y="6016002"/>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圖片 19">
            <a:extLst>
              <a:ext uri="{FF2B5EF4-FFF2-40B4-BE49-F238E27FC236}">
                <a16:creationId xmlns:a16="http://schemas.microsoft.com/office/drawing/2014/main" id="{8CCDF702-1BFC-4736-A64E-3111E9767E4D}"/>
              </a:ext>
            </a:extLst>
          </p:cNvPr>
          <p:cNvPicPr>
            <a:picLocks noChangeAspect="1"/>
          </p:cNvPicPr>
          <p:nvPr/>
        </p:nvPicPr>
        <p:blipFill>
          <a:blip r:embed="rId4"/>
          <a:stretch>
            <a:fillRect/>
          </a:stretch>
        </p:blipFill>
        <p:spPr>
          <a:xfrm>
            <a:off x="258646" y="3532175"/>
            <a:ext cx="1547003" cy="2717274"/>
          </a:xfrm>
          <a:prstGeom prst="rect">
            <a:avLst/>
          </a:prstGeom>
        </p:spPr>
      </p:pic>
      <p:sp>
        <p:nvSpPr>
          <p:cNvPr id="15" name="箭號: 向下 14">
            <a:extLst>
              <a:ext uri="{FF2B5EF4-FFF2-40B4-BE49-F238E27FC236}">
                <a16:creationId xmlns:a16="http://schemas.microsoft.com/office/drawing/2014/main" id="{A67B6E92-75EA-4962-AFCD-656DB4BC5589}"/>
              </a:ext>
            </a:extLst>
          </p:cNvPr>
          <p:cNvSpPr/>
          <p:nvPr/>
        </p:nvSpPr>
        <p:spPr>
          <a:xfrm rot="8633765">
            <a:off x="653029" y="6003450"/>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圖片 29">
            <a:extLst>
              <a:ext uri="{FF2B5EF4-FFF2-40B4-BE49-F238E27FC236}">
                <a16:creationId xmlns:a16="http://schemas.microsoft.com/office/drawing/2014/main" id="{568E4FAB-7301-48EC-92B0-00421510805F}"/>
              </a:ext>
            </a:extLst>
          </p:cNvPr>
          <p:cNvPicPr>
            <a:picLocks noChangeAspect="1"/>
          </p:cNvPicPr>
          <p:nvPr/>
        </p:nvPicPr>
        <p:blipFill>
          <a:blip r:embed="rId5"/>
          <a:stretch>
            <a:fillRect/>
          </a:stretch>
        </p:blipFill>
        <p:spPr>
          <a:xfrm>
            <a:off x="3965590" y="421784"/>
            <a:ext cx="1552049" cy="2746558"/>
          </a:xfrm>
          <a:prstGeom prst="rect">
            <a:avLst/>
          </a:prstGeom>
        </p:spPr>
      </p:pic>
      <p:sp>
        <p:nvSpPr>
          <p:cNvPr id="31" name="Text Placeholder 33">
            <a:extLst>
              <a:ext uri="{FF2B5EF4-FFF2-40B4-BE49-F238E27FC236}">
                <a16:creationId xmlns:a16="http://schemas.microsoft.com/office/drawing/2014/main" id="{34838BD4-8AB3-4BDD-BC92-CB4D3E8A92F1}"/>
              </a:ext>
            </a:extLst>
          </p:cNvPr>
          <p:cNvSpPr txBox="1"/>
          <p:nvPr/>
        </p:nvSpPr>
        <p:spPr>
          <a:xfrm>
            <a:off x="4126592" y="165166"/>
            <a:ext cx="1527355" cy="174828"/>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3.</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更新項目資料</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2" name="箭號: 向下 31">
            <a:extLst>
              <a:ext uri="{FF2B5EF4-FFF2-40B4-BE49-F238E27FC236}">
                <a16:creationId xmlns:a16="http://schemas.microsoft.com/office/drawing/2014/main" id="{5030E049-6ABA-474C-94D3-11A1A72F74C8}"/>
              </a:ext>
            </a:extLst>
          </p:cNvPr>
          <p:cNvSpPr/>
          <p:nvPr/>
        </p:nvSpPr>
        <p:spPr>
          <a:xfrm rot="8633765">
            <a:off x="4778521" y="2726784"/>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箭號: 向下 28">
            <a:extLst>
              <a:ext uri="{FF2B5EF4-FFF2-40B4-BE49-F238E27FC236}">
                <a16:creationId xmlns:a16="http://schemas.microsoft.com/office/drawing/2014/main" id="{22FEC327-977C-42F5-A980-D4DB346D26DC}"/>
              </a:ext>
            </a:extLst>
          </p:cNvPr>
          <p:cNvSpPr/>
          <p:nvPr/>
        </p:nvSpPr>
        <p:spPr>
          <a:xfrm rot="8633765">
            <a:off x="4971817" y="1269561"/>
            <a:ext cx="101073" cy="98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3" name="圖片 32">
            <a:extLst>
              <a:ext uri="{FF2B5EF4-FFF2-40B4-BE49-F238E27FC236}">
                <a16:creationId xmlns:a16="http://schemas.microsoft.com/office/drawing/2014/main" id="{4EED4034-8295-4885-BD8A-436BDE04A431}"/>
              </a:ext>
            </a:extLst>
          </p:cNvPr>
          <p:cNvPicPr>
            <a:picLocks noChangeAspect="1"/>
          </p:cNvPicPr>
          <p:nvPr/>
        </p:nvPicPr>
        <p:blipFill>
          <a:blip r:embed="rId6"/>
          <a:stretch>
            <a:fillRect/>
          </a:stretch>
        </p:blipFill>
        <p:spPr>
          <a:xfrm>
            <a:off x="2095832" y="422812"/>
            <a:ext cx="1547003" cy="2765976"/>
          </a:xfrm>
          <a:prstGeom prst="rect">
            <a:avLst/>
          </a:prstGeom>
        </p:spPr>
      </p:pic>
      <p:sp>
        <p:nvSpPr>
          <p:cNvPr id="34" name="Text Placeholder 33">
            <a:extLst>
              <a:ext uri="{FF2B5EF4-FFF2-40B4-BE49-F238E27FC236}">
                <a16:creationId xmlns:a16="http://schemas.microsoft.com/office/drawing/2014/main" id="{4D56DE90-37B7-4739-A828-00C3842BB1A3}"/>
              </a:ext>
            </a:extLst>
          </p:cNvPr>
          <p:cNvSpPr txBox="1"/>
          <p:nvPr/>
        </p:nvSpPr>
        <p:spPr>
          <a:xfrm>
            <a:off x="2276404" y="204688"/>
            <a:ext cx="1413861" cy="217096"/>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2.</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新增項目資料</a:t>
            </a:r>
            <a:endParaRPr lang="en-US" altLang="zh-TW"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35" name="圖片 34">
            <a:extLst>
              <a:ext uri="{FF2B5EF4-FFF2-40B4-BE49-F238E27FC236}">
                <a16:creationId xmlns:a16="http://schemas.microsoft.com/office/drawing/2014/main" id="{20E257BD-2FB8-4776-928D-98CDC4AFA2F5}"/>
              </a:ext>
            </a:extLst>
          </p:cNvPr>
          <p:cNvPicPr>
            <a:picLocks noChangeAspect="1"/>
          </p:cNvPicPr>
          <p:nvPr/>
        </p:nvPicPr>
        <p:blipFill>
          <a:blip r:embed="rId7"/>
          <a:stretch>
            <a:fillRect/>
          </a:stretch>
        </p:blipFill>
        <p:spPr>
          <a:xfrm>
            <a:off x="3990284" y="3521382"/>
            <a:ext cx="1566014" cy="2784479"/>
          </a:xfrm>
          <a:prstGeom prst="rect">
            <a:avLst/>
          </a:prstGeom>
        </p:spPr>
      </p:pic>
      <p:sp>
        <p:nvSpPr>
          <p:cNvPr id="36" name="Text Placeholder 33">
            <a:extLst>
              <a:ext uri="{FF2B5EF4-FFF2-40B4-BE49-F238E27FC236}">
                <a16:creationId xmlns:a16="http://schemas.microsoft.com/office/drawing/2014/main" id="{5DA91072-C167-4BBA-8D36-C1B5024FC406}"/>
              </a:ext>
            </a:extLst>
          </p:cNvPr>
          <p:cNvSpPr txBox="1"/>
          <p:nvPr/>
        </p:nvSpPr>
        <p:spPr>
          <a:xfrm>
            <a:off x="4126592" y="3251817"/>
            <a:ext cx="1204118" cy="169602"/>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6.</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離開</a:t>
            </a: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App</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介面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7" name="箭號: 向下 36">
            <a:extLst>
              <a:ext uri="{FF2B5EF4-FFF2-40B4-BE49-F238E27FC236}">
                <a16:creationId xmlns:a16="http://schemas.microsoft.com/office/drawing/2014/main" id="{3EE2D4D8-CD05-4BD5-9126-22A3DB548EF2}"/>
              </a:ext>
            </a:extLst>
          </p:cNvPr>
          <p:cNvSpPr/>
          <p:nvPr/>
        </p:nvSpPr>
        <p:spPr>
          <a:xfrm rot="8633765">
            <a:off x="2438556" y="2747765"/>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箭號: 向下 37">
            <a:extLst>
              <a:ext uri="{FF2B5EF4-FFF2-40B4-BE49-F238E27FC236}">
                <a16:creationId xmlns:a16="http://schemas.microsoft.com/office/drawing/2014/main" id="{C8E09151-7518-4782-A87E-786CE40ABF0A}"/>
              </a:ext>
            </a:extLst>
          </p:cNvPr>
          <p:cNvSpPr/>
          <p:nvPr/>
        </p:nvSpPr>
        <p:spPr>
          <a:xfrm rot="8633765">
            <a:off x="5349700" y="6023322"/>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Slide Number Placeholder 3">
            <a:extLst>
              <a:ext uri="{FF2B5EF4-FFF2-40B4-BE49-F238E27FC236}">
                <a16:creationId xmlns:a16="http://schemas.microsoft.com/office/drawing/2014/main" id="{BD57223A-475A-45D0-8552-78D45A7CB4DF}"/>
              </a:ext>
            </a:extLst>
          </p:cNvPr>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8</a:t>
            </a:fld>
            <a:endParaRPr lang="en-US" dirty="0">
              <a:solidFill>
                <a:schemeClr val="tx1"/>
              </a:solidFill>
              <a:latin typeface="+mn-lt"/>
              <a:cs typeface="+mn-ea"/>
              <a:sym typeface="+mn-lt"/>
            </a:endParaRPr>
          </a:p>
        </p:txBody>
      </p:sp>
    </p:spTree>
    <p:extLst>
      <p:ext uri="{BB962C8B-B14F-4D97-AF65-F5344CB8AC3E}">
        <p14:creationId xmlns:p14="http://schemas.microsoft.com/office/powerpoint/2010/main" val="93447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7"/>
          <p:cNvSpPr/>
          <p:nvPr/>
        </p:nvSpPr>
        <p:spPr>
          <a:xfrm>
            <a:off x="6529571" y="1449363"/>
            <a:ext cx="4713393" cy="307777"/>
          </a:xfrm>
          <a:prstGeom prst="rect">
            <a:avLst/>
          </a:prstGeom>
        </p:spPr>
        <p:txBody>
          <a:bodyPr wrap="square">
            <a:spAutoFit/>
          </a:bodyPr>
          <a:lstStyle/>
          <a:p>
            <a:r>
              <a:rPr lang="zh-TW" alt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簡單說明</a:t>
            </a:r>
            <a:endParaRPr lang="en-US" sz="14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4" name="Rectangle 48"/>
          <p:cNvSpPr/>
          <p:nvPr/>
        </p:nvSpPr>
        <p:spPr>
          <a:xfrm>
            <a:off x="6529571" y="1009694"/>
            <a:ext cx="4713393" cy="400110"/>
          </a:xfrm>
          <a:prstGeom prst="rect">
            <a:avLst/>
          </a:prstGeom>
        </p:spPr>
        <p:txBody>
          <a:bodyPr wrap="square">
            <a:spAutoFit/>
          </a:bodyPr>
          <a:lstStyle/>
          <a:p>
            <a:r>
              <a:rPr lang="zh-TW" altLang="en-US"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借還錢紀錄</a:t>
            </a:r>
            <a:endParaRPr lang="en-US" altLang="zh-TW" sz="2000" b="1"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5" name="Text Placeholder 32"/>
          <p:cNvSpPr txBox="1"/>
          <p:nvPr/>
        </p:nvSpPr>
        <p:spPr>
          <a:xfrm>
            <a:off x="7266884" y="2803509"/>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使用介面簡單快速，設定借款人與金額，並設定日期即可</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條列式內容，所有借款項目一目瞭然。</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6" name="Text Placeholder 33"/>
          <p:cNvSpPr txBox="1"/>
          <p:nvPr/>
        </p:nvSpPr>
        <p:spPr>
          <a:xfrm>
            <a:off x="7266886" y="2556793"/>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直覺好操作、條列式內容</a:t>
            </a:r>
            <a:endParaRPr lang="en-AU" altLang="zh-TW" sz="1400"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7" name="Text Placeholder 32"/>
          <p:cNvSpPr txBox="1"/>
          <p:nvPr/>
        </p:nvSpPr>
        <p:spPr>
          <a:xfrm>
            <a:off x="7266884" y="3998978"/>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對於借還款，最常發生的便是時間久了忘了還錢，透過設定提醒功能，可設定還款日期前推播背景提醒。</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8" name="Text Placeholder 33"/>
          <p:cNvSpPr txBox="1"/>
          <p:nvPr/>
        </p:nvSpPr>
        <p:spPr>
          <a:xfrm>
            <a:off x="7266886" y="3752262"/>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借還款提醒功能</a:t>
            </a:r>
            <a:endParaRPr lang="en-AU" altLang="zh-TW"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9" name="Text Placeholder 32"/>
          <p:cNvSpPr txBox="1"/>
          <p:nvPr/>
        </p:nvSpPr>
        <p:spPr>
          <a:xfrm>
            <a:off x="7266884" y="5208510"/>
            <a:ext cx="3895156"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zh-TW" altLang="en-US"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rPr>
              <a:t>將其與行事曆功能做整合，將還款日期添加於行事曆上。</a:t>
            </a:r>
            <a:endParaRPr lang="en-US" altLang="zh-TW" sz="1200" dirty="0">
              <a:solidFill>
                <a:schemeClr val="tx1">
                  <a:lumMod val="65000"/>
                  <a:lumOff val="35000"/>
                </a:schemeClr>
              </a:solidFill>
              <a:latin typeface="標楷體" panose="03000509000000000000" pitchFamily="65" charset="-120"/>
              <a:ea typeface="標楷體" panose="03000509000000000000" pitchFamily="65" charset="-120"/>
              <a:cs typeface="+mn-ea"/>
              <a:sym typeface="+mn-lt"/>
            </a:endParaRPr>
          </a:p>
        </p:txBody>
      </p:sp>
      <p:sp>
        <p:nvSpPr>
          <p:cNvPr id="10" name="Text Placeholder 33"/>
          <p:cNvSpPr txBox="1"/>
          <p:nvPr/>
        </p:nvSpPr>
        <p:spPr>
          <a:xfrm>
            <a:off x="7266884" y="4954725"/>
            <a:ext cx="3895154" cy="186753"/>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未來目標</a:t>
            </a:r>
            <a:endParaRPr lang="en-AU" altLang="zh-CN"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22" name="Oval 39">
            <a:extLst>
              <a:ext uri="{FF2B5EF4-FFF2-40B4-BE49-F238E27FC236}">
                <a16:creationId xmlns:a16="http://schemas.microsoft.com/office/drawing/2014/main" id="{E3EAB83E-FA66-4E76-A5F5-CE94603D2197}"/>
              </a:ext>
            </a:extLst>
          </p:cNvPr>
          <p:cNvSpPr/>
          <p:nvPr/>
        </p:nvSpPr>
        <p:spPr>
          <a:xfrm>
            <a:off x="6493004" y="2417024"/>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white"/>
                </a:solidFill>
                <a:effectLst/>
                <a:uLnTx/>
                <a:uFillTx/>
                <a:cs typeface="+mn-ea"/>
                <a:sym typeface="+mn-lt"/>
              </a:rPr>
              <a:t>1</a:t>
            </a:r>
            <a:endParaRPr kumimoji="0" lang="en-US" sz="2800" b="1" i="0" u="none" strike="noStrike" kern="1200" cap="none" spc="0" normalizeH="0" baseline="0" noProof="0" dirty="0">
              <a:ln>
                <a:noFill/>
              </a:ln>
              <a:solidFill>
                <a:prstClr val="white"/>
              </a:solidFill>
              <a:effectLst/>
              <a:uLnTx/>
              <a:uFillTx/>
              <a:cs typeface="+mn-ea"/>
              <a:sym typeface="+mn-lt"/>
            </a:endParaRPr>
          </a:p>
        </p:txBody>
      </p:sp>
      <p:sp>
        <p:nvSpPr>
          <p:cNvPr id="23" name="Oval 39">
            <a:extLst>
              <a:ext uri="{FF2B5EF4-FFF2-40B4-BE49-F238E27FC236}">
                <a16:creationId xmlns:a16="http://schemas.microsoft.com/office/drawing/2014/main" id="{5587D437-F027-4517-9A24-F77C5DBC3DEF}"/>
              </a:ext>
            </a:extLst>
          </p:cNvPr>
          <p:cNvSpPr/>
          <p:nvPr/>
        </p:nvSpPr>
        <p:spPr>
          <a:xfrm>
            <a:off x="6493003" y="3690585"/>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cs typeface="+mn-ea"/>
                <a:sym typeface="+mn-lt"/>
              </a:rPr>
              <a:t>2</a:t>
            </a:r>
          </a:p>
        </p:txBody>
      </p:sp>
      <p:sp>
        <p:nvSpPr>
          <p:cNvPr id="24" name="Oval 39">
            <a:extLst>
              <a:ext uri="{FF2B5EF4-FFF2-40B4-BE49-F238E27FC236}">
                <a16:creationId xmlns:a16="http://schemas.microsoft.com/office/drawing/2014/main" id="{F99F8380-64A9-4661-B7B6-B0E68A683564}"/>
              </a:ext>
            </a:extLst>
          </p:cNvPr>
          <p:cNvSpPr/>
          <p:nvPr/>
        </p:nvSpPr>
        <p:spPr>
          <a:xfrm>
            <a:off x="6493002" y="4896979"/>
            <a:ext cx="588559" cy="588558"/>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cs typeface="+mn-ea"/>
                <a:sym typeface="+mn-lt"/>
              </a:rPr>
              <a:t>3</a:t>
            </a:r>
            <a:endParaRPr kumimoji="0" lang="en-US" sz="2800" b="1" i="0" u="none" strike="noStrike" kern="1200" cap="none" spc="0" normalizeH="0" baseline="0" noProof="0" dirty="0">
              <a:ln>
                <a:noFill/>
              </a:ln>
              <a:solidFill>
                <a:prstClr val="white"/>
              </a:solidFill>
              <a:effectLst/>
              <a:uLnTx/>
              <a:uFillTx/>
              <a:cs typeface="+mn-ea"/>
              <a:sym typeface="+mn-lt"/>
            </a:endParaRPr>
          </a:p>
        </p:txBody>
      </p:sp>
      <p:pic>
        <p:nvPicPr>
          <p:cNvPr id="12" name="圖片 11">
            <a:extLst>
              <a:ext uri="{FF2B5EF4-FFF2-40B4-BE49-F238E27FC236}">
                <a16:creationId xmlns:a16="http://schemas.microsoft.com/office/drawing/2014/main" id="{0446A0A1-D2C7-448E-AB67-6A1A05829307}"/>
              </a:ext>
            </a:extLst>
          </p:cNvPr>
          <p:cNvPicPr>
            <a:picLocks noChangeAspect="1"/>
          </p:cNvPicPr>
          <p:nvPr/>
        </p:nvPicPr>
        <p:blipFill>
          <a:blip r:embed="rId2"/>
          <a:stretch>
            <a:fillRect/>
          </a:stretch>
        </p:blipFill>
        <p:spPr>
          <a:xfrm>
            <a:off x="289358" y="557858"/>
            <a:ext cx="1591200" cy="2821894"/>
          </a:xfrm>
          <a:prstGeom prst="rect">
            <a:avLst/>
          </a:prstGeom>
        </p:spPr>
      </p:pic>
      <p:sp>
        <p:nvSpPr>
          <p:cNvPr id="17" name="Text Placeholder 33">
            <a:extLst>
              <a:ext uri="{FF2B5EF4-FFF2-40B4-BE49-F238E27FC236}">
                <a16:creationId xmlns:a16="http://schemas.microsoft.com/office/drawing/2014/main" id="{34E4854A-F4AE-454C-8AA7-CFBE4D5A9D17}"/>
              </a:ext>
            </a:extLst>
          </p:cNvPr>
          <p:cNvSpPr txBox="1"/>
          <p:nvPr/>
        </p:nvSpPr>
        <p:spPr>
          <a:xfrm>
            <a:off x="289358" y="227180"/>
            <a:ext cx="929842"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1.</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初始介面</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3" name="圖片 12">
            <a:extLst>
              <a:ext uri="{FF2B5EF4-FFF2-40B4-BE49-F238E27FC236}">
                <a16:creationId xmlns:a16="http://schemas.microsoft.com/office/drawing/2014/main" id="{89FE7F2A-8B05-44F4-8908-9A7430FF47D5}"/>
              </a:ext>
            </a:extLst>
          </p:cNvPr>
          <p:cNvPicPr>
            <a:picLocks noChangeAspect="1"/>
          </p:cNvPicPr>
          <p:nvPr/>
        </p:nvPicPr>
        <p:blipFill>
          <a:blip r:embed="rId3"/>
          <a:stretch>
            <a:fillRect/>
          </a:stretch>
        </p:blipFill>
        <p:spPr>
          <a:xfrm>
            <a:off x="2065879" y="557858"/>
            <a:ext cx="1591200" cy="2851597"/>
          </a:xfrm>
          <a:prstGeom prst="rect">
            <a:avLst/>
          </a:prstGeom>
        </p:spPr>
      </p:pic>
      <p:sp>
        <p:nvSpPr>
          <p:cNvPr id="19" name="Text Placeholder 33">
            <a:extLst>
              <a:ext uri="{FF2B5EF4-FFF2-40B4-BE49-F238E27FC236}">
                <a16:creationId xmlns:a16="http://schemas.microsoft.com/office/drawing/2014/main" id="{DC719CDF-0D67-4AA1-BB81-14CD79883872}"/>
              </a:ext>
            </a:extLst>
          </p:cNvPr>
          <p:cNvSpPr txBox="1"/>
          <p:nvPr/>
        </p:nvSpPr>
        <p:spPr>
          <a:xfrm>
            <a:off x="2210688" y="238700"/>
            <a:ext cx="1263912"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2.</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設定借款日期</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4" name="圖片 13">
            <a:extLst>
              <a:ext uri="{FF2B5EF4-FFF2-40B4-BE49-F238E27FC236}">
                <a16:creationId xmlns:a16="http://schemas.microsoft.com/office/drawing/2014/main" id="{4A0181EB-4D58-4B50-B892-53B698717260}"/>
              </a:ext>
            </a:extLst>
          </p:cNvPr>
          <p:cNvPicPr>
            <a:picLocks noChangeAspect="1"/>
          </p:cNvPicPr>
          <p:nvPr/>
        </p:nvPicPr>
        <p:blipFill>
          <a:blip r:embed="rId4"/>
          <a:stretch>
            <a:fillRect/>
          </a:stretch>
        </p:blipFill>
        <p:spPr>
          <a:xfrm>
            <a:off x="4014869" y="557858"/>
            <a:ext cx="1608176" cy="2871142"/>
          </a:xfrm>
          <a:prstGeom prst="rect">
            <a:avLst/>
          </a:prstGeom>
        </p:spPr>
      </p:pic>
      <p:sp>
        <p:nvSpPr>
          <p:cNvPr id="25" name="Text Placeholder 33">
            <a:extLst>
              <a:ext uri="{FF2B5EF4-FFF2-40B4-BE49-F238E27FC236}">
                <a16:creationId xmlns:a16="http://schemas.microsoft.com/office/drawing/2014/main" id="{0C1C1889-F4E0-4CCD-841F-9B74E1A7C98C}"/>
              </a:ext>
            </a:extLst>
          </p:cNvPr>
          <p:cNvSpPr txBox="1"/>
          <p:nvPr/>
        </p:nvSpPr>
        <p:spPr>
          <a:xfrm>
            <a:off x="4166008" y="238700"/>
            <a:ext cx="1263911"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3.</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設定借款時間</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5" name="圖片 14">
            <a:extLst>
              <a:ext uri="{FF2B5EF4-FFF2-40B4-BE49-F238E27FC236}">
                <a16:creationId xmlns:a16="http://schemas.microsoft.com/office/drawing/2014/main" id="{F8BC6154-3F38-4C68-8EA1-2F9552B59F2C}"/>
              </a:ext>
            </a:extLst>
          </p:cNvPr>
          <p:cNvPicPr>
            <a:picLocks noChangeAspect="1"/>
          </p:cNvPicPr>
          <p:nvPr/>
        </p:nvPicPr>
        <p:blipFill>
          <a:blip r:embed="rId5"/>
          <a:stretch>
            <a:fillRect/>
          </a:stretch>
        </p:blipFill>
        <p:spPr>
          <a:xfrm>
            <a:off x="289357" y="3690585"/>
            <a:ext cx="1591199" cy="2799026"/>
          </a:xfrm>
          <a:prstGeom prst="rect">
            <a:avLst/>
          </a:prstGeom>
        </p:spPr>
      </p:pic>
      <p:sp>
        <p:nvSpPr>
          <p:cNvPr id="26" name="箭號: 向下 25">
            <a:extLst>
              <a:ext uri="{FF2B5EF4-FFF2-40B4-BE49-F238E27FC236}">
                <a16:creationId xmlns:a16="http://schemas.microsoft.com/office/drawing/2014/main" id="{A35319D3-A2F9-4AE4-9B3E-FA2FB1E2CA34}"/>
              </a:ext>
            </a:extLst>
          </p:cNvPr>
          <p:cNvSpPr/>
          <p:nvPr/>
        </p:nvSpPr>
        <p:spPr>
          <a:xfrm rot="5400000">
            <a:off x="1922105" y="4584530"/>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箭號: 向下 26">
            <a:extLst>
              <a:ext uri="{FF2B5EF4-FFF2-40B4-BE49-F238E27FC236}">
                <a16:creationId xmlns:a16="http://schemas.microsoft.com/office/drawing/2014/main" id="{B3FCAA9B-4C0A-4B0C-9E22-E6A19974CED4}"/>
              </a:ext>
            </a:extLst>
          </p:cNvPr>
          <p:cNvSpPr/>
          <p:nvPr/>
        </p:nvSpPr>
        <p:spPr>
          <a:xfrm rot="5400000">
            <a:off x="1922107" y="4925851"/>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箭號: 向下 27">
            <a:extLst>
              <a:ext uri="{FF2B5EF4-FFF2-40B4-BE49-F238E27FC236}">
                <a16:creationId xmlns:a16="http://schemas.microsoft.com/office/drawing/2014/main" id="{027CD15A-A4D4-455B-B714-3109BA1AB3B5}"/>
              </a:ext>
            </a:extLst>
          </p:cNvPr>
          <p:cNvSpPr/>
          <p:nvPr/>
        </p:nvSpPr>
        <p:spPr>
          <a:xfrm rot="5400000">
            <a:off x="1922106" y="5267171"/>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箭號: 向下 28">
            <a:extLst>
              <a:ext uri="{FF2B5EF4-FFF2-40B4-BE49-F238E27FC236}">
                <a16:creationId xmlns:a16="http://schemas.microsoft.com/office/drawing/2014/main" id="{D044CC7B-8F40-49E4-BE5F-29AC19F26AB5}"/>
              </a:ext>
            </a:extLst>
          </p:cNvPr>
          <p:cNvSpPr/>
          <p:nvPr/>
        </p:nvSpPr>
        <p:spPr>
          <a:xfrm rot="5400000">
            <a:off x="1922108" y="5608492"/>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Text Placeholder 33">
            <a:extLst>
              <a:ext uri="{FF2B5EF4-FFF2-40B4-BE49-F238E27FC236}">
                <a16:creationId xmlns:a16="http://schemas.microsoft.com/office/drawing/2014/main" id="{B06882E4-A6A1-4033-AE5B-29A8567296AB}"/>
              </a:ext>
            </a:extLst>
          </p:cNvPr>
          <p:cNvSpPr txBox="1"/>
          <p:nvPr/>
        </p:nvSpPr>
        <p:spPr>
          <a:xfrm>
            <a:off x="2322826" y="4651973"/>
            <a:ext cx="1151774" cy="23393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設定欠款金額</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1" name="Text Placeholder 33">
            <a:extLst>
              <a:ext uri="{FF2B5EF4-FFF2-40B4-BE49-F238E27FC236}">
                <a16:creationId xmlns:a16="http://schemas.microsoft.com/office/drawing/2014/main" id="{A8446167-591B-41E1-9232-68D92FFB2FDE}"/>
              </a:ext>
            </a:extLst>
          </p:cNvPr>
          <p:cNvSpPr txBox="1"/>
          <p:nvPr/>
        </p:nvSpPr>
        <p:spPr>
          <a:xfrm>
            <a:off x="2322826" y="4970921"/>
            <a:ext cx="1151774" cy="23393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設定還款時間</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2" name="Text Placeholder 33">
            <a:extLst>
              <a:ext uri="{FF2B5EF4-FFF2-40B4-BE49-F238E27FC236}">
                <a16:creationId xmlns:a16="http://schemas.microsoft.com/office/drawing/2014/main" id="{406FDFE2-6E39-4B9A-8A6C-F4348C14FBF7}"/>
              </a:ext>
            </a:extLst>
          </p:cNvPr>
          <p:cNvSpPr txBox="1"/>
          <p:nvPr/>
        </p:nvSpPr>
        <p:spPr>
          <a:xfrm>
            <a:off x="2322826" y="5287777"/>
            <a:ext cx="1151774" cy="23393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設定還款對象</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3" name="Text Placeholder 33">
            <a:extLst>
              <a:ext uri="{FF2B5EF4-FFF2-40B4-BE49-F238E27FC236}">
                <a16:creationId xmlns:a16="http://schemas.microsoft.com/office/drawing/2014/main" id="{47C1446F-739F-4539-9767-DF0168ACF2CD}"/>
              </a:ext>
            </a:extLst>
          </p:cNvPr>
          <p:cNvSpPr txBox="1"/>
          <p:nvPr/>
        </p:nvSpPr>
        <p:spPr>
          <a:xfrm>
            <a:off x="2322826" y="5623554"/>
            <a:ext cx="1151774" cy="233937"/>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設定還款預警</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pic>
        <p:nvPicPr>
          <p:cNvPr id="16" name="圖片 15">
            <a:extLst>
              <a:ext uri="{FF2B5EF4-FFF2-40B4-BE49-F238E27FC236}">
                <a16:creationId xmlns:a16="http://schemas.microsoft.com/office/drawing/2014/main" id="{032FF0CB-AA01-448E-9DEC-DB984896D125}"/>
              </a:ext>
            </a:extLst>
          </p:cNvPr>
          <p:cNvPicPr>
            <a:picLocks noChangeAspect="1"/>
          </p:cNvPicPr>
          <p:nvPr/>
        </p:nvPicPr>
        <p:blipFill>
          <a:blip r:embed="rId6"/>
          <a:stretch>
            <a:fillRect/>
          </a:stretch>
        </p:blipFill>
        <p:spPr>
          <a:xfrm>
            <a:off x="4031846" y="3785485"/>
            <a:ext cx="1591199" cy="2877522"/>
          </a:xfrm>
          <a:prstGeom prst="rect">
            <a:avLst/>
          </a:prstGeom>
        </p:spPr>
      </p:pic>
      <p:sp>
        <p:nvSpPr>
          <p:cNvPr id="34" name="Text Placeholder 33">
            <a:extLst>
              <a:ext uri="{FF2B5EF4-FFF2-40B4-BE49-F238E27FC236}">
                <a16:creationId xmlns:a16="http://schemas.microsoft.com/office/drawing/2014/main" id="{20CB52CB-CC3D-42F7-8C05-E3C226EC03BD}"/>
              </a:ext>
            </a:extLst>
          </p:cNvPr>
          <p:cNvSpPr txBox="1"/>
          <p:nvPr/>
        </p:nvSpPr>
        <p:spPr>
          <a:xfrm>
            <a:off x="4175183" y="3551702"/>
            <a:ext cx="1254736" cy="2005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buNone/>
            </a:pPr>
            <a:r>
              <a:rPr lang="en-US" altLang="zh-TW" sz="1400" b="1" dirty="0">
                <a:solidFill>
                  <a:schemeClr val="accent2"/>
                </a:solidFill>
                <a:latin typeface="標楷體" panose="03000509000000000000" pitchFamily="65" charset="-120"/>
                <a:ea typeface="標楷體" panose="03000509000000000000" pitchFamily="65" charset="-120"/>
                <a:cs typeface="+mn-ea"/>
                <a:sym typeface="+mn-lt"/>
              </a:rPr>
              <a:t>4.</a:t>
            </a:r>
            <a:r>
              <a:rPr lang="zh-TW" altLang="en-US" sz="1400" b="1" dirty="0">
                <a:solidFill>
                  <a:schemeClr val="accent2"/>
                </a:solidFill>
                <a:latin typeface="標楷體" panose="03000509000000000000" pitchFamily="65" charset="-120"/>
                <a:ea typeface="標楷體" panose="03000509000000000000" pitchFamily="65" charset="-120"/>
                <a:cs typeface="+mn-ea"/>
                <a:sym typeface="+mn-lt"/>
              </a:rPr>
              <a:t>還款時間提醒</a:t>
            </a:r>
            <a:endParaRPr lang="en-AU" sz="1400" b="1" dirty="0">
              <a:solidFill>
                <a:schemeClr val="accent2"/>
              </a:solidFill>
              <a:latin typeface="標楷體" panose="03000509000000000000" pitchFamily="65" charset="-120"/>
              <a:ea typeface="標楷體" panose="03000509000000000000" pitchFamily="65" charset="-120"/>
              <a:cs typeface="+mn-ea"/>
              <a:sym typeface="+mn-lt"/>
            </a:endParaRPr>
          </a:p>
        </p:txBody>
      </p:sp>
      <p:sp>
        <p:nvSpPr>
          <p:cNvPr id="36" name="箭號: 向下 35">
            <a:extLst>
              <a:ext uri="{FF2B5EF4-FFF2-40B4-BE49-F238E27FC236}">
                <a16:creationId xmlns:a16="http://schemas.microsoft.com/office/drawing/2014/main" id="{86A51074-9F4E-4EB9-9DDB-ADBC22C537FC}"/>
              </a:ext>
            </a:extLst>
          </p:cNvPr>
          <p:cNvSpPr/>
          <p:nvPr/>
        </p:nvSpPr>
        <p:spPr>
          <a:xfrm rot="8633765">
            <a:off x="5184126" y="6177894"/>
            <a:ext cx="267313" cy="244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Slide Number Placeholder 3">
            <a:extLst>
              <a:ext uri="{FF2B5EF4-FFF2-40B4-BE49-F238E27FC236}">
                <a16:creationId xmlns:a16="http://schemas.microsoft.com/office/drawing/2014/main" id="{699208FD-4F0D-4226-8A00-1D53E8FC5ECB}"/>
              </a:ext>
            </a:extLst>
          </p:cNvPr>
          <p:cNvSpPr txBox="1">
            <a:spLocks/>
          </p:cNvSpPr>
          <p:nvPr/>
        </p:nvSpPr>
        <p:spPr>
          <a:xfrm>
            <a:off x="11481724" y="436880"/>
            <a:ext cx="431078" cy="188223"/>
          </a:xfrm>
          <a:prstGeom prst="rect">
            <a:avLst/>
          </a:prstGeom>
        </p:spPr>
        <p:txBody>
          <a:bodyPr lIns="0" tIns="0" rIns="0" bIns="0" anchor="t"/>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9</a:t>
            </a:fld>
            <a:endParaRPr lang="en-US" dirty="0">
              <a:solidFill>
                <a:schemeClr val="tx1"/>
              </a:solidFill>
              <a:latin typeface="+mn-lt"/>
              <a:cs typeface="+mn-ea"/>
              <a:sym typeface="+mn-lt"/>
            </a:endParaRPr>
          </a:p>
        </p:txBody>
      </p:sp>
    </p:spTree>
    <p:extLst>
      <p:ext uri="{BB962C8B-B14F-4D97-AF65-F5344CB8AC3E}">
        <p14:creationId xmlns:p14="http://schemas.microsoft.com/office/powerpoint/2010/main" val="3981017805"/>
      </p:ext>
    </p:extLst>
  </p:cSld>
  <p:clrMapOvr>
    <a:masterClrMapping/>
  </p:clrMapOvr>
</p:sld>
</file>

<file path=ppt/theme/theme1.xml><?xml version="1.0" encoding="utf-8"?>
<a:theme xmlns:a="http://schemas.openxmlformats.org/drawingml/2006/main" name="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532</TotalTime>
  <Words>1727</Words>
  <Application>Microsoft Office PowerPoint</Application>
  <PresentationFormat>寬螢幕</PresentationFormat>
  <Paragraphs>146</Paragraphs>
  <Slides>20</Slides>
  <Notes>0</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20</vt:i4>
      </vt:variant>
    </vt:vector>
  </HeadingPairs>
  <TitlesOfParts>
    <vt:vector size="29" baseType="lpstr">
      <vt:lpstr>Lato</vt:lpstr>
      <vt:lpstr>微软雅黑</vt:lpstr>
      <vt:lpstr>Raleway</vt:lpstr>
      <vt:lpstr>標楷體</vt:lpstr>
      <vt:lpstr>Arial</vt:lpstr>
      <vt:lpstr>Bahnschrift</vt:lpstr>
      <vt:lpstr>Calibri</vt:lpstr>
      <vt:lpstr>Office Theme</vt:lpstr>
      <vt:lpstr>11_Office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英宏 臧</cp:lastModifiedBy>
  <cp:revision>53</cp:revision>
  <dcterms:created xsi:type="dcterms:W3CDTF">2017-02-13T15:17:59Z</dcterms:created>
  <dcterms:modified xsi:type="dcterms:W3CDTF">2021-01-04T06:46:29Z</dcterms:modified>
</cp:coreProperties>
</file>