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48"/>
  </p:notesMasterIdLst>
  <p:handoutMasterIdLst>
    <p:handoutMasterId r:id="rId49"/>
  </p:handoutMasterIdLst>
  <p:sldIdLst>
    <p:sldId id="256" r:id="rId3"/>
    <p:sldId id="257" r:id="rId4"/>
    <p:sldId id="309" r:id="rId5"/>
    <p:sldId id="261" r:id="rId6"/>
    <p:sldId id="258" r:id="rId7"/>
    <p:sldId id="259" r:id="rId8"/>
    <p:sldId id="311" r:id="rId9"/>
    <p:sldId id="260" r:id="rId10"/>
    <p:sldId id="331" r:id="rId11"/>
    <p:sldId id="332" r:id="rId12"/>
    <p:sldId id="333" r:id="rId13"/>
    <p:sldId id="269" r:id="rId14"/>
    <p:sldId id="270" r:id="rId15"/>
    <p:sldId id="274" r:id="rId16"/>
    <p:sldId id="275" r:id="rId17"/>
    <p:sldId id="276" r:id="rId18"/>
    <p:sldId id="277" r:id="rId19"/>
    <p:sldId id="278" r:id="rId20"/>
    <p:sldId id="282" r:id="rId21"/>
    <p:sldId id="316" r:id="rId22"/>
    <p:sldId id="288" r:id="rId23"/>
    <p:sldId id="289" r:id="rId24"/>
    <p:sldId id="317" r:id="rId25"/>
    <p:sldId id="291" r:id="rId26"/>
    <p:sldId id="292" r:id="rId27"/>
    <p:sldId id="335" r:id="rId28"/>
    <p:sldId id="294" r:id="rId29"/>
    <p:sldId id="295" r:id="rId30"/>
    <p:sldId id="296" r:id="rId31"/>
    <p:sldId id="321" r:id="rId32"/>
    <p:sldId id="300" r:id="rId33"/>
    <p:sldId id="322" r:id="rId34"/>
    <p:sldId id="302" r:id="rId35"/>
    <p:sldId id="324" r:id="rId36"/>
    <p:sldId id="325" r:id="rId37"/>
    <p:sldId id="326" r:id="rId38"/>
    <p:sldId id="304" r:id="rId39"/>
    <p:sldId id="328" r:id="rId40"/>
    <p:sldId id="305" r:id="rId41"/>
    <p:sldId id="268" r:id="rId42"/>
    <p:sldId id="267" r:id="rId43"/>
    <p:sldId id="290" r:id="rId44"/>
    <p:sldId id="337" r:id="rId45"/>
    <p:sldId id="339" r:id="rId46"/>
    <p:sldId id="338" r:id="rId47"/>
  </p:sldIdLst>
  <p:sldSz cx="9906000" cy="6858000" type="A4"/>
  <p:notesSz cx="6669088" cy="992822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740A"/>
    <a:srgbClr val="600000"/>
    <a:srgbClr val="36FF37"/>
    <a:srgbClr val="2987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96" autoAdjust="0"/>
    <p:restoredTop sz="50818" autoAdjust="0"/>
  </p:normalViewPr>
  <p:slideViewPr>
    <p:cSldViewPr>
      <p:cViewPr>
        <p:scale>
          <a:sx n="30" d="100"/>
          <a:sy n="30" d="100"/>
        </p:scale>
        <p:origin x="-2320" y="-156"/>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78" d="100"/>
          <a:sy n="78" d="100"/>
        </p:scale>
        <p:origin x="-2156" y="1704"/>
      </p:cViewPr>
      <p:guideLst>
        <p:guide orient="horz" pos="3127"/>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01520-DA4B-6A4F-937F-F2E7D335BA54}"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14B7A2E-F111-6149-BD6E-F00E0838A63A}">
      <dgm:prSet/>
      <dgm:spPr/>
      <dgm:t>
        <a:bodyPr/>
        <a:lstStyle/>
        <a:p>
          <a:pPr rtl="0"/>
          <a:r>
            <a:rPr lang="en-US" b="1" i="0" dirty="0" smtClean="0">
              <a:solidFill>
                <a:schemeClr val="accent4">
                  <a:lumMod val="50000"/>
                </a:schemeClr>
              </a:solidFill>
            </a:rPr>
            <a:t>Processor</a:t>
          </a:r>
          <a:endParaRPr lang="en-US" b="1" i="0" dirty="0">
            <a:solidFill>
              <a:schemeClr val="accent4">
                <a:lumMod val="50000"/>
              </a:schemeClr>
            </a:solidFill>
          </a:endParaRPr>
        </a:p>
      </dgm:t>
    </dgm:pt>
    <dgm:pt modelId="{85DFB5E0-E5AB-F54D-A25F-BAE2FD128AA9}" type="parTrans" cxnId="{8F4EA9DF-8E54-A74C-A41D-CA037B53B585}">
      <dgm:prSet/>
      <dgm:spPr/>
      <dgm:t>
        <a:bodyPr/>
        <a:lstStyle/>
        <a:p>
          <a:endParaRPr lang="en-US"/>
        </a:p>
      </dgm:t>
    </dgm:pt>
    <dgm:pt modelId="{549A1A1D-50E5-6846-86C7-1070E5F244D3}" type="sibTrans" cxnId="{8F4EA9DF-8E54-A74C-A41D-CA037B53B585}">
      <dgm:prSet/>
      <dgm:spPr/>
      <dgm:t>
        <a:bodyPr/>
        <a:lstStyle/>
        <a:p>
          <a:endParaRPr lang="en-US"/>
        </a:p>
      </dgm:t>
    </dgm:pt>
    <dgm:pt modelId="{43FFB74A-612C-4B4F-A3EA-E0677208A2BD}">
      <dgm:prSet/>
      <dgm:spPr/>
      <dgm:t>
        <a:bodyPr/>
        <a:lstStyle/>
        <a:p>
          <a:pPr rtl="0"/>
          <a:r>
            <a:rPr lang="en-US" b="1" i="0" dirty="0" smtClean="0">
              <a:solidFill>
                <a:schemeClr val="accent4">
                  <a:lumMod val="50000"/>
                </a:schemeClr>
              </a:solidFill>
            </a:rPr>
            <a:t>Main Memory</a:t>
          </a:r>
          <a:endParaRPr lang="en-US" b="1" i="0" dirty="0">
            <a:solidFill>
              <a:schemeClr val="accent4">
                <a:lumMod val="50000"/>
              </a:schemeClr>
            </a:solidFill>
          </a:endParaRPr>
        </a:p>
      </dgm:t>
    </dgm:pt>
    <dgm:pt modelId="{3CF37361-C97A-BA42-89B5-F22603EA6A00}" type="parTrans" cxnId="{9884DC52-DD07-154D-BCC7-CAD8C601580A}">
      <dgm:prSet/>
      <dgm:spPr/>
      <dgm:t>
        <a:bodyPr/>
        <a:lstStyle/>
        <a:p>
          <a:endParaRPr lang="en-US"/>
        </a:p>
      </dgm:t>
    </dgm:pt>
    <dgm:pt modelId="{AB1E4592-B2BB-4742-AEEA-80F7508571B1}" type="sibTrans" cxnId="{9884DC52-DD07-154D-BCC7-CAD8C601580A}">
      <dgm:prSet/>
      <dgm:spPr/>
      <dgm:t>
        <a:bodyPr/>
        <a:lstStyle/>
        <a:p>
          <a:endParaRPr lang="en-US"/>
        </a:p>
      </dgm:t>
    </dgm:pt>
    <dgm:pt modelId="{D542C43F-977F-4748-9FAD-A3A4F288EB1A}">
      <dgm:prSet/>
      <dgm:spPr/>
      <dgm:t>
        <a:bodyPr/>
        <a:lstStyle/>
        <a:p>
          <a:pPr rtl="0"/>
          <a:r>
            <a:rPr lang="en-US" b="1" i="0" dirty="0" smtClean="0">
              <a:solidFill>
                <a:schemeClr val="accent4">
                  <a:lumMod val="50000"/>
                </a:schemeClr>
              </a:solidFill>
            </a:rPr>
            <a:t>I/O Modules</a:t>
          </a:r>
          <a:endParaRPr lang="en-US" b="1" i="0" dirty="0">
            <a:solidFill>
              <a:schemeClr val="accent4">
                <a:lumMod val="50000"/>
              </a:schemeClr>
            </a:solidFill>
          </a:endParaRPr>
        </a:p>
      </dgm:t>
    </dgm:pt>
    <dgm:pt modelId="{EDDD905E-ABD7-9B4D-86AB-AF4A35FC8CE5}" type="parTrans" cxnId="{5096D804-7E47-F745-843B-8229E1246BF4}">
      <dgm:prSet/>
      <dgm:spPr/>
      <dgm:t>
        <a:bodyPr/>
        <a:lstStyle/>
        <a:p>
          <a:endParaRPr lang="en-US"/>
        </a:p>
      </dgm:t>
    </dgm:pt>
    <dgm:pt modelId="{9393BF2F-7D6B-0149-80E9-589F0F666EBE}" type="sibTrans" cxnId="{5096D804-7E47-F745-843B-8229E1246BF4}">
      <dgm:prSet/>
      <dgm:spPr/>
      <dgm:t>
        <a:bodyPr/>
        <a:lstStyle/>
        <a:p>
          <a:endParaRPr lang="en-US"/>
        </a:p>
      </dgm:t>
    </dgm:pt>
    <dgm:pt modelId="{4FF0682A-7A72-AA45-874A-3D82461EAAF8}">
      <dgm:prSet/>
      <dgm:spPr/>
      <dgm:t>
        <a:bodyPr/>
        <a:lstStyle/>
        <a:p>
          <a:pPr rtl="0"/>
          <a:r>
            <a:rPr lang="en-NZ" b="1" i="0" dirty="0" smtClean="0">
              <a:solidFill>
                <a:schemeClr val="accent4">
                  <a:lumMod val="50000"/>
                </a:schemeClr>
              </a:solidFill>
            </a:rPr>
            <a:t>System Bus</a:t>
          </a:r>
          <a:endParaRPr lang="en-NZ" b="1" i="0" dirty="0">
            <a:solidFill>
              <a:schemeClr val="accent4">
                <a:lumMod val="50000"/>
              </a:schemeClr>
            </a:solidFill>
          </a:endParaRPr>
        </a:p>
      </dgm:t>
    </dgm:pt>
    <dgm:pt modelId="{2D361571-D644-4E4D-98B6-7B751354F9F6}" type="parTrans" cxnId="{EB6406F6-0ACE-A644-AEFD-396112994E39}">
      <dgm:prSet/>
      <dgm:spPr/>
      <dgm:t>
        <a:bodyPr/>
        <a:lstStyle/>
        <a:p>
          <a:endParaRPr lang="en-US"/>
        </a:p>
      </dgm:t>
    </dgm:pt>
    <dgm:pt modelId="{937AABB6-A09B-BF41-B997-B574BB0EB45F}" type="sibTrans" cxnId="{EB6406F6-0ACE-A644-AEFD-396112994E39}">
      <dgm:prSet/>
      <dgm:spPr/>
      <dgm:t>
        <a:bodyPr/>
        <a:lstStyle/>
        <a:p>
          <a:endParaRPr lang="en-US"/>
        </a:p>
      </dgm:t>
    </dgm:pt>
    <dgm:pt modelId="{22EE6820-3E11-8A41-8A05-3A03B5E5E62B}" type="pres">
      <dgm:prSet presAssocID="{4A201520-DA4B-6A4F-937F-F2E7D335BA54}" presName="hierChild1" presStyleCnt="0">
        <dgm:presLayoutVars>
          <dgm:chPref val="1"/>
          <dgm:dir/>
          <dgm:animOne val="branch"/>
          <dgm:animLvl val="lvl"/>
          <dgm:resizeHandles/>
        </dgm:presLayoutVars>
      </dgm:prSet>
      <dgm:spPr/>
      <dgm:t>
        <a:bodyPr/>
        <a:lstStyle/>
        <a:p>
          <a:endParaRPr lang="en-US"/>
        </a:p>
      </dgm:t>
    </dgm:pt>
    <dgm:pt modelId="{52EFEB27-857C-EA41-9C05-4933DCAF3BF3}" type="pres">
      <dgm:prSet presAssocID="{B14B7A2E-F111-6149-BD6E-F00E0838A63A}" presName="hierRoot1" presStyleCnt="0"/>
      <dgm:spPr/>
    </dgm:pt>
    <dgm:pt modelId="{016E94C7-C934-0243-B843-039F2F5C8AE1}" type="pres">
      <dgm:prSet presAssocID="{B14B7A2E-F111-6149-BD6E-F00E0838A63A}" presName="composite" presStyleCnt="0"/>
      <dgm:spPr/>
    </dgm:pt>
    <dgm:pt modelId="{CE030FF1-2507-9F49-A591-07E6CEF78234}" type="pres">
      <dgm:prSet presAssocID="{B14B7A2E-F111-6149-BD6E-F00E0838A63A}" presName="background" presStyleLbl="node0" presStyleIdx="0" presStyleCnt="4"/>
      <dgm:spPr/>
    </dgm:pt>
    <dgm:pt modelId="{3F419C36-6726-324B-979F-AB0836BDCF1F}" type="pres">
      <dgm:prSet presAssocID="{B14B7A2E-F111-6149-BD6E-F00E0838A63A}" presName="text" presStyleLbl="fgAcc0" presStyleIdx="0" presStyleCnt="4" custLinFactY="-1075" custLinFactNeighborX="60156" custLinFactNeighborY="-100000">
        <dgm:presLayoutVars>
          <dgm:chPref val="3"/>
        </dgm:presLayoutVars>
      </dgm:prSet>
      <dgm:spPr/>
      <dgm:t>
        <a:bodyPr/>
        <a:lstStyle/>
        <a:p>
          <a:endParaRPr lang="en-US"/>
        </a:p>
      </dgm:t>
    </dgm:pt>
    <dgm:pt modelId="{BCB6117F-BCB3-3047-8ED4-7DA03412FE61}" type="pres">
      <dgm:prSet presAssocID="{B14B7A2E-F111-6149-BD6E-F00E0838A63A}" presName="hierChild2" presStyleCnt="0"/>
      <dgm:spPr/>
    </dgm:pt>
    <dgm:pt modelId="{2645F9A3-732B-8544-9EAC-F399FBF4095E}" type="pres">
      <dgm:prSet presAssocID="{43FFB74A-612C-4B4F-A3EA-E0677208A2BD}" presName="hierRoot1" presStyleCnt="0"/>
      <dgm:spPr/>
    </dgm:pt>
    <dgm:pt modelId="{A67B3114-7C01-F049-AD35-329E8EEA9F57}" type="pres">
      <dgm:prSet presAssocID="{43FFB74A-612C-4B4F-A3EA-E0677208A2BD}" presName="composite" presStyleCnt="0"/>
      <dgm:spPr/>
    </dgm:pt>
    <dgm:pt modelId="{E9749119-7A06-4840-B0C1-953DEC1D0D5B}" type="pres">
      <dgm:prSet presAssocID="{43FFB74A-612C-4B4F-A3EA-E0677208A2BD}" presName="background" presStyleLbl="node0" presStyleIdx="1" presStyleCnt="4"/>
      <dgm:spPr/>
    </dgm:pt>
    <dgm:pt modelId="{A314E1AC-3785-F44A-B4FB-B71FE99B7F60}" type="pres">
      <dgm:prSet presAssocID="{43FFB74A-612C-4B4F-A3EA-E0677208A2BD}" presName="text" presStyleLbl="fgAcc0" presStyleIdx="1" presStyleCnt="4" custLinFactNeighborX="-53453" custLinFactNeighborY="95615">
        <dgm:presLayoutVars>
          <dgm:chPref val="3"/>
        </dgm:presLayoutVars>
      </dgm:prSet>
      <dgm:spPr/>
      <dgm:t>
        <a:bodyPr/>
        <a:lstStyle/>
        <a:p>
          <a:endParaRPr lang="en-US"/>
        </a:p>
      </dgm:t>
    </dgm:pt>
    <dgm:pt modelId="{804F807C-EB3D-A449-9FA3-0A7C4C5FD11C}" type="pres">
      <dgm:prSet presAssocID="{43FFB74A-612C-4B4F-A3EA-E0677208A2BD}" presName="hierChild2" presStyleCnt="0"/>
      <dgm:spPr/>
    </dgm:pt>
    <dgm:pt modelId="{A5A15629-CD2E-B148-8273-EFAEC6212C6D}" type="pres">
      <dgm:prSet presAssocID="{D542C43F-977F-4748-9FAD-A3A4F288EB1A}" presName="hierRoot1" presStyleCnt="0"/>
      <dgm:spPr/>
    </dgm:pt>
    <dgm:pt modelId="{7D87A418-044B-4247-AB8F-FDD245F0460E}" type="pres">
      <dgm:prSet presAssocID="{D542C43F-977F-4748-9FAD-A3A4F288EB1A}" presName="composite" presStyleCnt="0"/>
      <dgm:spPr/>
    </dgm:pt>
    <dgm:pt modelId="{14FC8863-8EE5-694D-9DC7-A04C4A3B1E88}" type="pres">
      <dgm:prSet presAssocID="{D542C43F-977F-4748-9FAD-A3A4F288EB1A}" presName="background" presStyleLbl="node0" presStyleIdx="2" presStyleCnt="4"/>
      <dgm:spPr/>
    </dgm:pt>
    <dgm:pt modelId="{D2104015-BE93-8649-B182-2B94DB828B9A}" type="pres">
      <dgm:prSet presAssocID="{D542C43F-977F-4748-9FAD-A3A4F288EB1A}" presName="text" presStyleLbl="fgAcc0" presStyleIdx="2" presStyleCnt="4" custLinFactY="-7857" custLinFactNeighborX="52587" custLinFactNeighborY="-100000">
        <dgm:presLayoutVars>
          <dgm:chPref val="3"/>
        </dgm:presLayoutVars>
      </dgm:prSet>
      <dgm:spPr/>
      <dgm:t>
        <a:bodyPr/>
        <a:lstStyle/>
        <a:p>
          <a:endParaRPr lang="en-US"/>
        </a:p>
      </dgm:t>
    </dgm:pt>
    <dgm:pt modelId="{0DDC8FDE-DBCC-194D-95E4-2F92AD432812}" type="pres">
      <dgm:prSet presAssocID="{D542C43F-977F-4748-9FAD-A3A4F288EB1A}" presName="hierChild2" presStyleCnt="0"/>
      <dgm:spPr/>
    </dgm:pt>
    <dgm:pt modelId="{80E096EA-CB6B-9745-A756-2DDFC9C43BEC}" type="pres">
      <dgm:prSet presAssocID="{4FF0682A-7A72-AA45-874A-3D82461EAAF8}" presName="hierRoot1" presStyleCnt="0"/>
      <dgm:spPr/>
    </dgm:pt>
    <dgm:pt modelId="{F09A3D20-31B1-CB4E-A818-95E873D3E4B3}" type="pres">
      <dgm:prSet presAssocID="{4FF0682A-7A72-AA45-874A-3D82461EAAF8}" presName="composite" presStyleCnt="0"/>
      <dgm:spPr/>
    </dgm:pt>
    <dgm:pt modelId="{E9069BF9-D401-8E46-967F-B79DD53E6C14}" type="pres">
      <dgm:prSet presAssocID="{4FF0682A-7A72-AA45-874A-3D82461EAAF8}" presName="background" presStyleLbl="node0" presStyleIdx="3" presStyleCnt="4"/>
      <dgm:spPr/>
    </dgm:pt>
    <dgm:pt modelId="{952688EA-822B-DD4F-B66D-B56BACAC091A}" type="pres">
      <dgm:prSet presAssocID="{4FF0682A-7A72-AA45-874A-3D82461EAAF8}" presName="text" presStyleLbl="fgAcc0" presStyleIdx="3" presStyleCnt="4" custLinFactNeighborX="-56715" custLinFactNeighborY="82050">
        <dgm:presLayoutVars>
          <dgm:chPref val="3"/>
        </dgm:presLayoutVars>
      </dgm:prSet>
      <dgm:spPr/>
      <dgm:t>
        <a:bodyPr/>
        <a:lstStyle/>
        <a:p>
          <a:endParaRPr lang="en-US"/>
        </a:p>
      </dgm:t>
    </dgm:pt>
    <dgm:pt modelId="{1E1F2C4A-2BDB-2845-B636-4FD5F2A42CA9}" type="pres">
      <dgm:prSet presAssocID="{4FF0682A-7A72-AA45-874A-3D82461EAAF8}" presName="hierChild2" presStyleCnt="0"/>
      <dgm:spPr/>
    </dgm:pt>
  </dgm:ptLst>
  <dgm:cxnLst>
    <dgm:cxn modelId="{EB6406F6-0ACE-A644-AEFD-396112994E39}" srcId="{4A201520-DA4B-6A4F-937F-F2E7D335BA54}" destId="{4FF0682A-7A72-AA45-874A-3D82461EAAF8}" srcOrd="3" destOrd="0" parTransId="{2D361571-D644-4E4D-98B6-7B751354F9F6}" sibTransId="{937AABB6-A09B-BF41-B997-B574BB0EB45F}"/>
    <dgm:cxn modelId="{FA3D2240-7243-D04F-8642-C1AC58E1A379}" type="presOf" srcId="{43FFB74A-612C-4B4F-A3EA-E0677208A2BD}" destId="{A314E1AC-3785-F44A-B4FB-B71FE99B7F60}" srcOrd="0" destOrd="0" presId="urn:microsoft.com/office/officeart/2005/8/layout/hierarchy1"/>
    <dgm:cxn modelId="{5096D804-7E47-F745-843B-8229E1246BF4}" srcId="{4A201520-DA4B-6A4F-937F-F2E7D335BA54}" destId="{D542C43F-977F-4748-9FAD-A3A4F288EB1A}" srcOrd="2" destOrd="0" parTransId="{EDDD905E-ABD7-9B4D-86AB-AF4A35FC8CE5}" sibTransId="{9393BF2F-7D6B-0149-80E9-589F0F666EBE}"/>
    <dgm:cxn modelId="{B56056DF-0963-4146-874B-962F4E5B58BA}" type="presOf" srcId="{B14B7A2E-F111-6149-BD6E-F00E0838A63A}" destId="{3F419C36-6726-324B-979F-AB0836BDCF1F}" srcOrd="0" destOrd="0" presId="urn:microsoft.com/office/officeart/2005/8/layout/hierarchy1"/>
    <dgm:cxn modelId="{5F21D57F-2A0A-534C-A524-C22FB48CC7D1}" type="presOf" srcId="{D542C43F-977F-4748-9FAD-A3A4F288EB1A}" destId="{D2104015-BE93-8649-B182-2B94DB828B9A}" srcOrd="0" destOrd="0" presId="urn:microsoft.com/office/officeart/2005/8/layout/hierarchy1"/>
    <dgm:cxn modelId="{CBECC3E9-A3CF-7448-BDBA-DD3D0092BECF}" type="presOf" srcId="{4A201520-DA4B-6A4F-937F-F2E7D335BA54}" destId="{22EE6820-3E11-8A41-8A05-3A03B5E5E62B}" srcOrd="0" destOrd="0" presId="urn:microsoft.com/office/officeart/2005/8/layout/hierarchy1"/>
    <dgm:cxn modelId="{9884DC52-DD07-154D-BCC7-CAD8C601580A}" srcId="{4A201520-DA4B-6A4F-937F-F2E7D335BA54}" destId="{43FFB74A-612C-4B4F-A3EA-E0677208A2BD}" srcOrd="1" destOrd="0" parTransId="{3CF37361-C97A-BA42-89B5-F22603EA6A00}" sibTransId="{AB1E4592-B2BB-4742-AEEA-80F7508571B1}"/>
    <dgm:cxn modelId="{3959D9B2-22F3-E24D-882E-F15819FE0AFD}" type="presOf" srcId="{4FF0682A-7A72-AA45-874A-3D82461EAAF8}" destId="{952688EA-822B-DD4F-B66D-B56BACAC091A}" srcOrd="0" destOrd="0" presId="urn:microsoft.com/office/officeart/2005/8/layout/hierarchy1"/>
    <dgm:cxn modelId="{8F4EA9DF-8E54-A74C-A41D-CA037B53B585}" srcId="{4A201520-DA4B-6A4F-937F-F2E7D335BA54}" destId="{B14B7A2E-F111-6149-BD6E-F00E0838A63A}" srcOrd="0" destOrd="0" parTransId="{85DFB5E0-E5AB-F54D-A25F-BAE2FD128AA9}" sibTransId="{549A1A1D-50E5-6846-86C7-1070E5F244D3}"/>
    <dgm:cxn modelId="{6832ABF1-1C5C-9B4D-A68F-60F463FA6BD9}" type="presParOf" srcId="{22EE6820-3E11-8A41-8A05-3A03B5E5E62B}" destId="{52EFEB27-857C-EA41-9C05-4933DCAF3BF3}" srcOrd="0" destOrd="0" presId="urn:microsoft.com/office/officeart/2005/8/layout/hierarchy1"/>
    <dgm:cxn modelId="{F41B0D9A-768D-3447-8416-B23BE98B67A5}" type="presParOf" srcId="{52EFEB27-857C-EA41-9C05-4933DCAF3BF3}" destId="{016E94C7-C934-0243-B843-039F2F5C8AE1}" srcOrd="0" destOrd="0" presId="urn:microsoft.com/office/officeart/2005/8/layout/hierarchy1"/>
    <dgm:cxn modelId="{6365673A-F77A-B549-AD63-550AE980BC10}" type="presParOf" srcId="{016E94C7-C934-0243-B843-039F2F5C8AE1}" destId="{CE030FF1-2507-9F49-A591-07E6CEF78234}" srcOrd="0" destOrd="0" presId="urn:microsoft.com/office/officeart/2005/8/layout/hierarchy1"/>
    <dgm:cxn modelId="{9FDAB0C3-CA58-834E-BAAA-7772D7EB30BE}" type="presParOf" srcId="{016E94C7-C934-0243-B843-039F2F5C8AE1}" destId="{3F419C36-6726-324B-979F-AB0836BDCF1F}" srcOrd="1" destOrd="0" presId="urn:microsoft.com/office/officeart/2005/8/layout/hierarchy1"/>
    <dgm:cxn modelId="{EE4B132D-A67C-3D4F-8C61-5490E84A92F1}" type="presParOf" srcId="{52EFEB27-857C-EA41-9C05-4933DCAF3BF3}" destId="{BCB6117F-BCB3-3047-8ED4-7DA03412FE61}" srcOrd="1" destOrd="0" presId="urn:microsoft.com/office/officeart/2005/8/layout/hierarchy1"/>
    <dgm:cxn modelId="{97043784-4072-3746-9255-2BB737E3A282}" type="presParOf" srcId="{22EE6820-3E11-8A41-8A05-3A03B5E5E62B}" destId="{2645F9A3-732B-8544-9EAC-F399FBF4095E}" srcOrd="1" destOrd="0" presId="urn:microsoft.com/office/officeart/2005/8/layout/hierarchy1"/>
    <dgm:cxn modelId="{153A6D58-E221-BD46-B14F-BD6443255B7E}" type="presParOf" srcId="{2645F9A3-732B-8544-9EAC-F399FBF4095E}" destId="{A67B3114-7C01-F049-AD35-329E8EEA9F57}" srcOrd="0" destOrd="0" presId="urn:microsoft.com/office/officeart/2005/8/layout/hierarchy1"/>
    <dgm:cxn modelId="{2177A2E5-B7F1-9A4C-8708-3CD372095478}" type="presParOf" srcId="{A67B3114-7C01-F049-AD35-329E8EEA9F57}" destId="{E9749119-7A06-4840-B0C1-953DEC1D0D5B}" srcOrd="0" destOrd="0" presId="urn:microsoft.com/office/officeart/2005/8/layout/hierarchy1"/>
    <dgm:cxn modelId="{46BED5BE-B238-9D4B-B950-E500DE08C0BA}" type="presParOf" srcId="{A67B3114-7C01-F049-AD35-329E8EEA9F57}" destId="{A314E1AC-3785-F44A-B4FB-B71FE99B7F60}" srcOrd="1" destOrd="0" presId="urn:microsoft.com/office/officeart/2005/8/layout/hierarchy1"/>
    <dgm:cxn modelId="{C0E9CB1C-888D-0C40-A5E9-23184B7B5368}" type="presParOf" srcId="{2645F9A3-732B-8544-9EAC-F399FBF4095E}" destId="{804F807C-EB3D-A449-9FA3-0A7C4C5FD11C}" srcOrd="1" destOrd="0" presId="urn:microsoft.com/office/officeart/2005/8/layout/hierarchy1"/>
    <dgm:cxn modelId="{7F990104-FEDF-0749-84B7-C42C4F3A2000}" type="presParOf" srcId="{22EE6820-3E11-8A41-8A05-3A03B5E5E62B}" destId="{A5A15629-CD2E-B148-8273-EFAEC6212C6D}" srcOrd="2" destOrd="0" presId="urn:microsoft.com/office/officeart/2005/8/layout/hierarchy1"/>
    <dgm:cxn modelId="{75A96060-3854-D547-81A4-FF639068FFDE}" type="presParOf" srcId="{A5A15629-CD2E-B148-8273-EFAEC6212C6D}" destId="{7D87A418-044B-4247-AB8F-FDD245F0460E}" srcOrd="0" destOrd="0" presId="urn:microsoft.com/office/officeart/2005/8/layout/hierarchy1"/>
    <dgm:cxn modelId="{76567991-9CE0-6049-A996-854562658E41}" type="presParOf" srcId="{7D87A418-044B-4247-AB8F-FDD245F0460E}" destId="{14FC8863-8EE5-694D-9DC7-A04C4A3B1E88}" srcOrd="0" destOrd="0" presId="urn:microsoft.com/office/officeart/2005/8/layout/hierarchy1"/>
    <dgm:cxn modelId="{55412887-79F6-B848-BB50-4C7A28C896ED}" type="presParOf" srcId="{7D87A418-044B-4247-AB8F-FDD245F0460E}" destId="{D2104015-BE93-8649-B182-2B94DB828B9A}" srcOrd="1" destOrd="0" presId="urn:microsoft.com/office/officeart/2005/8/layout/hierarchy1"/>
    <dgm:cxn modelId="{43FB8779-4F69-F448-B4D8-601F39737A8D}" type="presParOf" srcId="{A5A15629-CD2E-B148-8273-EFAEC6212C6D}" destId="{0DDC8FDE-DBCC-194D-95E4-2F92AD432812}" srcOrd="1" destOrd="0" presId="urn:microsoft.com/office/officeart/2005/8/layout/hierarchy1"/>
    <dgm:cxn modelId="{1E98A939-879A-7640-BEDD-3F7525E11EC9}" type="presParOf" srcId="{22EE6820-3E11-8A41-8A05-3A03B5E5E62B}" destId="{80E096EA-CB6B-9745-A756-2DDFC9C43BEC}" srcOrd="3" destOrd="0" presId="urn:microsoft.com/office/officeart/2005/8/layout/hierarchy1"/>
    <dgm:cxn modelId="{68C440E1-6E95-344F-96B6-E7FE9B18484E}" type="presParOf" srcId="{80E096EA-CB6B-9745-A756-2DDFC9C43BEC}" destId="{F09A3D20-31B1-CB4E-A818-95E873D3E4B3}" srcOrd="0" destOrd="0" presId="urn:microsoft.com/office/officeart/2005/8/layout/hierarchy1"/>
    <dgm:cxn modelId="{D8FD8A5C-EF57-1649-B55C-78B8C4F64E89}" type="presParOf" srcId="{F09A3D20-31B1-CB4E-A818-95E873D3E4B3}" destId="{E9069BF9-D401-8E46-967F-B79DD53E6C14}" srcOrd="0" destOrd="0" presId="urn:microsoft.com/office/officeart/2005/8/layout/hierarchy1"/>
    <dgm:cxn modelId="{D7829720-3435-0742-9716-546F44BD485E}" type="presParOf" srcId="{F09A3D20-31B1-CB4E-A818-95E873D3E4B3}" destId="{952688EA-822B-DD4F-B66D-B56BACAC091A}" srcOrd="1" destOrd="0" presId="urn:microsoft.com/office/officeart/2005/8/layout/hierarchy1"/>
    <dgm:cxn modelId="{8A45822E-59C8-204C-9F6A-A78C1827EA5B}" type="presParOf" srcId="{80E096EA-CB6B-9745-A756-2DDFC9C43BEC}" destId="{1E1F2C4A-2BDB-2845-B636-4FD5F2A42CA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B96E7FB-3E82-2C41-82E9-C7107DC59E64}"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838C7FF3-B8BB-E54F-945D-DC7264F50BE6}">
      <dgm:prSet custT="1"/>
      <dgm:spPr/>
      <dgm:t>
        <a:bodyPr/>
        <a:lstStyle/>
        <a:p>
          <a:pPr rtl="0"/>
          <a:r>
            <a:rPr lang="en-US" sz="3000" dirty="0" smtClean="0"/>
            <a:t>Three techniques are possible for I/O operations:</a:t>
          </a:r>
          <a:endParaRPr lang="en-US" sz="3000" dirty="0"/>
        </a:p>
      </dgm:t>
    </dgm:pt>
    <dgm:pt modelId="{F774FF3A-F76A-7745-97E3-9EE1661E8212}" type="parTrans" cxnId="{A3AA8735-22CB-7A4B-88A4-B3A9F5CDB2D1}">
      <dgm:prSet/>
      <dgm:spPr/>
      <dgm:t>
        <a:bodyPr/>
        <a:lstStyle/>
        <a:p>
          <a:endParaRPr lang="en-US"/>
        </a:p>
      </dgm:t>
    </dgm:pt>
    <dgm:pt modelId="{11A46697-C77E-FE4F-8165-7DA43613C3A9}" type="sibTrans" cxnId="{A3AA8735-22CB-7A4B-88A4-B3A9F5CDB2D1}">
      <dgm:prSet/>
      <dgm:spPr/>
      <dgm:t>
        <a:bodyPr/>
        <a:lstStyle/>
        <a:p>
          <a:endParaRPr lang="en-US"/>
        </a:p>
      </dgm:t>
    </dgm:pt>
    <dgm:pt modelId="{E8C2B118-6BDC-7E48-B7D6-C66DE87139DA}">
      <dgm:prSet custT="1"/>
      <dgm:spPr/>
      <dgm:t>
        <a:bodyPr/>
        <a:lstStyle/>
        <a:p>
          <a:pPr rtl="0"/>
          <a:r>
            <a:rPr lang="en-US" sz="2600" dirty="0" smtClean="0"/>
            <a:t>Programmed I/O</a:t>
          </a:r>
          <a:endParaRPr lang="en-US" sz="2600" dirty="0"/>
        </a:p>
      </dgm:t>
    </dgm:pt>
    <dgm:pt modelId="{966BC0DE-BD16-6E4C-B9DC-30E2C72E1F9A}" type="parTrans" cxnId="{869833F6-47B9-EC43-909F-E3E2FCD692B9}">
      <dgm:prSet/>
      <dgm:spPr/>
      <dgm:t>
        <a:bodyPr/>
        <a:lstStyle/>
        <a:p>
          <a:endParaRPr lang="en-US"/>
        </a:p>
      </dgm:t>
    </dgm:pt>
    <dgm:pt modelId="{13ED3279-946C-E947-87C9-32CCE62D5695}" type="sibTrans" cxnId="{869833F6-47B9-EC43-909F-E3E2FCD692B9}">
      <dgm:prSet/>
      <dgm:spPr/>
      <dgm:t>
        <a:bodyPr/>
        <a:lstStyle/>
        <a:p>
          <a:endParaRPr lang="en-US"/>
        </a:p>
      </dgm:t>
    </dgm:pt>
    <dgm:pt modelId="{5384BCB3-AF0B-E244-96C3-6CCBA45A81E3}">
      <dgm:prSet custT="1"/>
      <dgm:spPr/>
      <dgm:t>
        <a:bodyPr/>
        <a:lstStyle/>
        <a:p>
          <a:pPr rtl="0"/>
          <a:r>
            <a:rPr lang="en-US" sz="2600" dirty="0" smtClean="0"/>
            <a:t>Interrupt-Driven I/O</a:t>
          </a:r>
          <a:endParaRPr lang="en-US" sz="2600" dirty="0"/>
        </a:p>
      </dgm:t>
    </dgm:pt>
    <dgm:pt modelId="{AFCC2CE0-81EE-5D44-8AFC-FB39944F4945}" type="parTrans" cxnId="{5C7F35FD-51E9-0340-B7C3-E26042D693C7}">
      <dgm:prSet/>
      <dgm:spPr/>
      <dgm:t>
        <a:bodyPr/>
        <a:lstStyle/>
        <a:p>
          <a:endParaRPr lang="en-US"/>
        </a:p>
      </dgm:t>
    </dgm:pt>
    <dgm:pt modelId="{C4E7130D-FCC1-2941-B9A2-5057549E7246}" type="sibTrans" cxnId="{5C7F35FD-51E9-0340-B7C3-E26042D693C7}">
      <dgm:prSet/>
      <dgm:spPr/>
      <dgm:t>
        <a:bodyPr/>
        <a:lstStyle/>
        <a:p>
          <a:endParaRPr lang="en-US"/>
        </a:p>
      </dgm:t>
    </dgm:pt>
    <dgm:pt modelId="{B5CE3B60-FF18-154D-8491-C21821B1A544}">
      <dgm:prSet custT="1"/>
      <dgm:spPr/>
      <dgm:t>
        <a:bodyPr/>
        <a:lstStyle/>
        <a:p>
          <a:pPr rtl="0"/>
          <a:r>
            <a:rPr lang="en-NZ" sz="2600" dirty="0" smtClean="0"/>
            <a:t>Direct Memory Access (DMA)</a:t>
          </a:r>
          <a:endParaRPr lang="en-NZ" sz="2600" dirty="0"/>
        </a:p>
      </dgm:t>
    </dgm:pt>
    <dgm:pt modelId="{E0C60BBD-93C3-C548-9566-DAF2F34A425C}" type="parTrans" cxnId="{E79882B7-9245-7C48-B923-129B43B20BD8}">
      <dgm:prSet/>
      <dgm:spPr/>
      <dgm:t>
        <a:bodyPr/>
        <a:lstStyle/>
        <a:p>
          <a:endParaRPr lang="en-US"/>
        </a:p>
      </dgm:t>
    </dgm:pt>
    <dgm:pt modelId="{2C7CA52D-496F-7F40-86E4-1E29DC006C50}" type="sibTrans" cxnId="{E79882B7-9245-7C48-B923-129B43B20BD8}">
      <dgm:prSet/>
      <dgm:spPr/>
      <dgm:t>
        <a:bodyPr/>
        <a:lstStyle/>
        <a:p>
          <a:endParaRPr lang="en-US"/>
        </a:p>
      </dgm:t>
    </dgm:pt>
    <dgm:pt modelId="{8B48EDD3-DB5E-7841-9838-7B45F1B6FCF3}" type="pres">
      <dgm:prSet presAssocID="{AB96E7FB-3E82-2C41-82E9-C7107DC59E64}" presName="Name0" presStyleCnt="0">
        <dgm:presLayoutVars>
          <dgm:chMax val="3"/>
          <dgm:chPref val="1"/>
          <dgm:dir/>
          <dgm:animLvl val="lvl"/>
          <dgm:resizeHandles/>
        </dgm:presLayoutVars>
      </dgm:prSet>
      <dgm:spPr/>
      <dgm:t>
        <a:bodyPr/>
        <a:lstStyle/>
        <a:p>
          <a:endParaRPr lang="en-US"/>
        </a:p>
      </dgm:t>
    </dgm:pt>
    <dgm:pt modelId="{48C758BD-1541-DF40-841E-32905E975CC5}" type="pres">
      <dgm:prSet presAssocID="{AB96E7FB-3E82-2C41-82E9-C7107DC59E64}" presName="outerBox" presStyleCnt="0"/>
      <dgm:spPr/>
    </dgm:pt>
    <dgm:pt modelId="{7E8965CA-124C-5841-A1D7-8FE02BBA98D1}" type="pres">
      <dgm:prSet presAssocID="{AB96E7FB-3E82-2C41-82E9-C7107DC59E64}" presName="outerBoxParent" presStyleLbl="node1" presStyleIdx="0" presStyleCnt="1"/>
      <dgm:spPr/>
      <dgm:t>
        <a:bodyPr/>
        <a:lstStyle/>
        <a:p>
          <a:endParaRPr lang="en-US"/>
        </a:p>
      </dgm:t>
    </dgm:pt>
    <dgm:pt modelId="{3B448893-5292-3C4E-A588-1862FA0EA339}" type="pres">
      <dgm:prSet presAssocID="{AB96E7FB-3E82-2C41-82E9-C7107DC59E64}" presName="outerBoxChildren" presStyleCnt="0"/>
      <dgm:spPr/>
    </dgm:pt>
    <dgm:pt modelId="{32606DC8-654F-EF46-B4B5-5C3B0D266A42}" type="pres">
      <dgm:prSet presAssocID="{E8C2B118-6BDC-7E48-B7D6-C66DE87139DA}" presName="oChild" presStyleLbl="fgAcc1" presStyleIdx="0" presStyleCnt="3" custScaleX="86455" custScaleY="112865">
        <dgm:presLayoutVars>
          <dgm:bulletEnabled val="1"/>
        </dgm:presLayoutVars>
      </dgm:prSet>
      <dgm:spPr/>
      <dgm:t>
        <a:bodyPr/>
        <a:lstStyle/>
        <a:p>
          <a:endParaRPr lang="en-US"/>
        </a:p>
      </dgm:t>
    </dgm:pt>
    <dgm:pt modelId="{BAC8A7F1-ABC0-1E49-9552-391656AAAD70}" type="pres">
      <dgm:prSet presAssocID="{13ED3279-946C-E947-87C9-32CCE62D5695}" presName="outerSibTrans" presStyleCnt="0"/>
      <dgm:spPr/>
    </dgm:pt>
    <dgm:pt modelId="{33A2B240-3BDD-4F42-B776-19B257CDA092}" type="pres">
      <dgm:prSet presAssocID="{5384BCB3-AF0B-E244-96C3-6CCBA45A81E3}" presName="oChild" presStyleLbl="fgAcc1" presStyleIdx="1" presStyleCnt="3" custScaleX="92874" custScaleY="112865">
        <dgm:presLayoutVars>
          <dgm:bulletEnabled val="1"/>
        </dgm:presLayoutVars>
      </dgm:prSet>
      <dgm:spPr/>
      <dgm:t>
        <a:bodyPr/>
        <a:lstStyle/>
        <a:p>
          <a:endParaRPr lang="en-US"/>
        </a:p>
      </dgm:t>
    </dgm:pt>
    <dgm:pt modelId="{518FAE7C-B11B-2F48-93CE-EA8FE8703039}" type="pres">
      <dgm:prSet presAssocID="{C4E7130D-FCC1-2941-B9A2-5057549E7246}" presName="outerSibTrans" presStyleCnt="0"/>
      <dgm:spPr/>
    </dgm:pt>
    <dgm:pt modelId="{0466B519-BD67-E64C-A017-BFF8956BF7B9}" type="pres">
      <dgm:prSet presAssocID="{B5CE3B60-FF18-154D-8491-C21821B1A544}" presName="oChild" presStyleLbl="fgAcc1" presStyleIdx="2" presStyleCnt="3" custScaleX="102144" custScaleY="112865">
        <dgm:presLayoutVars>
          <dgm:bulletEnabled val="1"/>
        </dgm:presLayoutVars>
      </dgm:prSet>
      <dgm:spPr/>
      <dgm:t>
        <a:bodyPr/>
        <a:lstStyle/>
        <a:p>
          <a:endParaRPr lang="en-US"/>
        </a:p>
      </dgm:t>
    </dgm:pt>
  </dgm:ptLst>
  <dgm:cxnLst>
    <dgm:cxn modelId="{869833F6-47B9-EC43-909F-E3E2FCD692B9}" srcId="{838C7FF3-B8BB-E54F-945D-DC7264F50BE6}" destId="{E8C2B118-6BDC-7E48-B7D6-C66DE87139DA}" srcOrd="0" destOrd="0" parTransId="{966BC0DE-BD16-6E4C-B9DC-30E2C72E1F9A}" sibTransId="{13ED3279-946C-E947-87C9-32CCE62D5695}"/>
    <dgm:cxn modelId="{BF1FF65B-D72B-1240-97C7-62ACBAFE12BD}" type="presOf" srcId="{5384BCB3-AF0B-E244-96C3-6CCBA45A81E3}" destId="{33A2B240-3BDD-4F42-B776-19B257CDA092}" srcOrd="0" destOrd="0" presId="urn:microsoft.com/office/officeart/2005/8/layout/target2"/>
    <dgm:cxn modelId="{3107170B-7EF1-6C47-A7FC-43D926B17685}" type="presOf" srcId="{AB96E7FB-3E82-2C41-82E9-C7107DC59E64}" destId="{8B48EDD3-DB5E-7841-9838-7B45F1B6FCF3}" srcOrd="0" destOrd="0" presId="urn:microsoft.com/office/officeart/2005/8/layout/target2"/>
    <dgm:cxn modelId="{E79882B7-9245-7C48-B923-129B43B20BD8}" srcId="{838C7FF3-B8BB-E54F-945D-DC7264F50BE6}" destId="{B5CE3B60-FF18-154D-8491-C21821B1A544}" srcOrd="2" destOrd="0" parTransId="{E0C60BBD-93C3-C548-9566-DAF2F34A425C}" sibTransId="{2C7CA52D-496F-7F40-86E4-1E29DC006C50}"/>
    <dgm:cxn modelId="{2C3DB517-FE78-2E4E-B4C4-017D683D6EFE}" type="presOf" srcId="{E8C2B118-6BDC-7E48-B7D6-C66DE87139DA}" destId="{32606DC8-654F-EF46-B4B5-5C3B0D266A42}" srcOrd="0" destOrd="0" presId="urn:microsoft.com/office/officeart/2005/8/layout/target2"/>
    <dgm:cxn modelId="{5C7F35FD-51E9-0340-B7C3-E26042D693C7}" srcId="{838C7FF3-B8BB-E54F-945D-DC7264F50BE6}" destId="{5384BCB3-AF0B-E244-96C3-6CCBA45A81E3}" srcOrd="1" destOrd="0" parTransId="{AFCC2CE0-81EE-5D44-8AFC-FB39944F4945}" sibTransId="{C4E7130D-FCC1-2941-B9A2-5057549E7246}"/>
    <dgm:cxn modelId="{A3AA8735-22CB-7A4B-88A4-B3A9F5CDB2D1}" srcId="{AB96E7FB-3E82-2C41-82E9-C7107DC59E64}" destId="{838C7FF3-B8BB-E54F-945D-DC7264F50BE6}" srcOrd="0" destOrd="0" parTransId="{F774FF3A-F76A-7745-97E3-9EE1661E8212}" sibTransId="{11A46697-C77E-FE4F-8165-7DA43613C3A9}"/>
    <dgm:cxn modelId="{427880E2-3C0C-B246-83F8-7DFAF52A1551}" type="presOf" srcId="{B5CE3B60-FF18-154D-8491-C21821B1A544}" destId="{0466B519-BD67-E64C-A017-BFF8956BF7B9}" srcOrd="0" destOrd="0" presId="urn:microsoft.com/office/officeart/2005/8/layout/target2"/>
    <dgm:cxn modelId="{2828F1D5-4C23-694B-B4B9-D4B0C18CF5F7}" type="presOf" srcId="{838C7FF3-B8BB-E54F-945D-DC7264F50BE6}" destId="{7E8965CA-124C-5841-A1D7-8FE02BBA98D1}" srcOrd="0" destOrd="0" presId="urn:microsoft.com/office/officeart/2005/8/layout/target2"/>
    <dgm:cxn modelId="{926A0CA9-B051-8C4C-85A9-A5107D0BF162}" type="presParOf" srcId="{8B48EDD3-DB5E-7841-9838-7B45F1B6FCF3}" destId="{48C758BD-1541-DF40-841E-32905E975CC5}" srcOrd="0" destOrd="0" presId="urn:microsoft.com/office/officeart/2005/8/layout/target2"/>
    <dgm:cxn modelId="{44CFF264-131C-7B4F-A664-D9103FB127C6}" type="presParOf" srcId="{48C758BD-1541-DF40-841E-32905E975CC5}" destId="{7E8965CA-124C-5841-A1D7-8FE02BBA98D1}" srcOrd="0" destOrd="0" presId="urn:microsoft.com/office/officeart/2005/8/layout/target2"/>
    <dgm:cxn modelId="{E01D8DF3-99A7-3443-97AE-1D79AFF8B72B}" type="presParOf" srcId="{48C758BD-1541-DF40-841E-32905E975CC5}" destId="{3B448893-5292-3C4E-A588-1862FA0EA339}" srcOrd="1" destOrd="0" presId="urn:microsoft.com/office/officeart/2005/8/layout/target2"/>
    <dgm:cxn modelId="{16379C95-97D9-1E4E-B82F-167E9CD2A169}" type="presParOf" srcId="{3B448893-5292-3C4E-A588-1862FA0EA339}" destId="{32606DC8-654F-EF46-B4B5-5C3B0D266A42}" srcOrd="0" destOrd="0" presId="urn:microsoft.com/office/officeart/2005/8/layout/target2"/>
    <dgm:cxn modelId="{67D70D14-3026-544D-B4BF-A2667C05443F}" type="presParOf" srcId="{3B448893-5292-3C4E-A588-1862FA0EA339}" destId="{BAC8A7F1-ABC0-1E49-9552-391656AAAD70}" srcOrd="1" destOrd="0" presId="urn:microsoft.com/office/officeart/2005/8/layout/target2"/>
    <dgm:cxn modelId="{BD1058BC-DCA4-DB4E-87F9-1E1F9469986F}" type="presParOf" srcId="{3B448893-5292-3C4E-A588-1862FA0EA339}" destId="{33A2B240-3BDD-4F42-B776-19B257CDA092}" srcOrd="2" destOrd="0" presId="urn:microsoft.com/office/officeart/2005/8/layout/target2"/>
    <dgm:cxn modelId="{3AD14C6D-2171-5542-8F96-0CA2B1ED69A3}" type="presParOf" srcId="{3B448893-5292-3C4E-A588-1862FA0EA339}" destId="{518FAE7C-B11B-2F48-93CE-EA8FE8703039}" srcOrd="3" destOrd="0" presId="urn:microsoft.com/office/officeart/2005/8/layout/target2"/>
    <dgm:cxn modelId="{C6771EFC-1E0C-EC4E-8AEA-83FB6887F9A2}" type="presParOf" srcId="{3B448893-5292-3C4E-A588-1862FA0EA339}" destId="{0466B519-BD67-E64C-A017-BFF8956BF7B9}"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F0B86CF-3BD1-0C41-9C2D-DF55A1B123AF}"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943184AB-E686-264B-A52E-A56111949DE4}">
      <dgm:prSet custT="1"/>
      <dgm:spPr/>
      <dgm:t>
        <a:bodyPr/>
        <a:lstStyle/>
        <a:p>
          <a:pPr rtl="0"/>
          <a:r>
            <a:rPr lang="en-US" sz="1600" dirty="0" smtClean="0"/>
            <a:t>Processor issues an I/O command to a module and then goes on to do some other useful work</a:t>
          </a:r>
          <a:endParaRPr lang="en-US" sz="1600" dirty="0"/>
        </a:p>
      </dgm:t>
    </dgm:pt>
    <dgm:pt modelId="{C6EAA304-D087-6449-91BF-6E5C24DFB089}" type="parTrans" cxnId="{60A4B2AD-C974-274C-9498-279D6B9ED8C4}">
      <dgm:prSet/>
      <dgm:spPr/>
      <dgm:t>
        <a:bodyPr/>
        <a:lstStyle/>
        <a:p>
          <a:endParaRPr lang="en-US"/>
        </a:p>
      </dgm:t>
    </dgm:pt>
    <dgm:pt modelId="{A458CAB3-E04B-834E-BB13-F93D030CF02A}" type="sibTrans" cxnId="{60A4B2AD-C974-274C-9498-279D6B9ED8C4}">
      <dgm:prSet/>
      <dgm:spPr/>
      <dgm:t>
        <a:bodyPr/>
        <a:lstStyle/>
        <a:p>
          <a:endParaRPr lang="en-US"/>
        </a:p>
      </dgm:t>
    </dgm:pt>
    <dgm:pt modelId="{98FD4C71-9608-1044-A588-E33EF801365B}">
      <dgm:prSet custT="1"/>
      <dgm:spPr/>
      <dgm:t>
        <a:bodyPr/>
        <a:lstStyle/>
        <a:p>
          <a:pPr rtl="0"/>
          <a:r>
            <a:rPr lang="en-NZ" sz="1600" dirty="0" smtClean="0"/>
            <a:t>The processor executes the data transfer and then resumes its former processing</a:t>
          </a:r>
          <a:endParaRPr lang="en-NZ" sz="1600" dirty="0"/>
        </a:p>
      </dgm:t>
    </dgm:pt>
    <dgm:pt modelId="{F7ABC2D9-A14C-754E-AB08-293D3785F5EC}" type="parTrans" cxnId="{0B5701B8-8B6E-3A4C-925C-5F8EC83D55C9}">
      <dgm:prSet/>
      <dgm:spPr/>
      <dgm:t>
        <a:bodyPr/>
        <a:lstStyle/>
        <a:p>
          <a:endParaRPr lang="en-US"/>
        </a:p>
      </dgm:t>
    </dgm:pt>
    <dgm:pt modelId="{4005EB97-F874-2B44-B959-C894DAD09935}" type="sibTrans" cxnId="{0B5701B8-8B6E-3A4C-925C-5F8EC83D55C9}">
      <dgm:prSet/>
      <dgm:spPr/>
      <dgm:t>
        <a:bodyPr/>
        <a:lstStyle/>
        <a:p>
          <a:endParaRPr lang="en-US"/>
        </a:p>
      </dgm:t>
    </dgm:pt>
    <dgm:pt modelId="{D8023CC2-D9A3-AD45-A009-3C4933CB4067}">
      <dgm:prSet custT="1"/>
      <dgm:spPr/>
      <dgm:t>
        <a:bodyPr/>
        <a:lstStyle/>
        <a:p>
          <a:pPr rtl="0"/>
          <a:r>
            <a:rPr lang="en-US" sz="1600" dirty="0" smtClean="0"/>
            <a:t>The I/O module will then interrupt the processor to request service when it is ready to exchange data with the processor</a:t>
          </a:r>
          <a:endParaRPr lang="en-US" sz="1600" dirty="0"/>
        </a:p>
      </dgm:t>
    </dgm:pt>
    <dgm:pt modelId="{4BAB3A52-4E1D-FD4A-B487-2D21733C0943}" type="sibTrans" cxnId="{B5258824-3747-E840-8E74-0418DE307044}">
      <dgm:prSet/>
      <dgm:spPr/>
      <dgm:t>
        <a:bodyPr/>
        <a:lstStyle/>
        <a:p>
          <a:endParaRPr lang="en-US"/>
        </a:p>
      </dgm:t>
    </dgm:pt>
    <dgm:pt modelId="{C605EDA5-5443-9F49-904A-DD467C0052D5}" type="parTrans" cxnId="{B5258824-3747-E840-8E74-0418DE307044}">
      <dgm:prSet/>
      <dgm:spPr/>
      <dgm:t>
        <a:bodyPr/>
        <a:lstStyle/>
        <a:p>
          <a:endParaRPr lang="en-US"/>
        </a:p>
      </dgm:t>
    </dgm:pt>
    <dgm:pt modelId="{8F9A7952-7CAC-CC4F-A62A-27614D880D3A}">
      <dgm:prSet custT="1"/>
      <dgm:spPr/>
      <dgm:t>
        <a:bodyPr/>
        <a:lstStyle/>
        <a:p>
          <a:pPr rtl="0"/>
          <a:r>
            <a:rPr lang="en-NZ" sz="1600" dirty="0" smtClean="0"/>
            <a:t>More efficient than Programmed I/O but still requires active intervention of the processor to transfer data between memory and an I/O module</a:t>
          </a:r>
          <a:endParaRPr lang="en-NZ" sz="1600" dirty="0"/>
        </a:p>
      </dgm:t>
    </dgm:pt>
    <dgm:pt modelId="{04D2A909-2241-354E-BDBE-C090E308B8D0}" type="parTrans" cxnId="{8805479F-4932-3D49-8B65-78015E4E42C4}">
      <dgm:prSet/>
      <dgm:spPr/>
      <dgm:t>
        <a:bodyPr/>
        <a:lstStyle/>
        <a:p>
          <a:endParaRPr lang="en-US"/>
        </a:p>
      </dgm:t>
    </dgm:pt>
    <dgm:pt modelId="{633F52FC-A9C4-BC41-8D35-3A3C8B7CC902}" type="sibTrans" cxnId="{8805479F-4932-3D49-8B65-78015E4E42C4}">
      <dgm:prSet/>
      <dgm:spPr/>
      <dgm:t>
        <a:bodyPr/>
        <a:lstStyle/>
        <a:p>
          <a:endParaRPr lang="en-US"/>
        </a:p>
      </dgm:t>
    </dgm:pt>
    <dgm:pt modelId="{CD48599E-E54B-0D49-99CF-0D95C1AAEC4D}" type="pres">
      <dgm:prSet presAssocID="{FF0B86CF-3BD1-0C41-9C2D-DF55A1B123AF}" presName="Name0" presStyleCnt="0">
        <dgm:presLayoutVars>
          <dgm:dir/>
          <dgm:resizeHandles val="exact"/>
        </dgm:presLayoutVars>
      </dgm:prSet>
      <dgm:spPr/>
      <dgm:t>
        <a:bodyPr/>
        <a:lstStyle/>
        <a:p>
          <a:endParaRPr lang="en-US"/>
        </a:p>
      </dgm:t>
    </dgm:pt>
    <dgm:pt modelId="{97E0227D-6B09-8B4F-AABA-B17EFB065008}" type="pres">
      <dgm:prSet presAssocID="{FF0B86CF-3BD1-0C41-9C2D-DF55A1B123AF}" presName="arrow" presStyleLbl="bgShp" presStyleIdx="0" presStyleCnt="1"/>
      <dgm:spPr>
        <a:solidFill>
          <a:srgbClr val="A4740A"/>
        </a:solidFill>
      </dgm:spPr>
      <dgm:t>
        <a:bodyPr/>
        <a:lstStyle/>
        <a:p>
          <a:endParaRPr lang="en-US"/>
        </a:p>
      </dgm:t>
    </dgm:pt>
    <dgm:pt modelId="{672C7E63-0358-F543-9E77-9F377DE0D6EE}" type="pres">
      <dgm:prSet presAssocID="{FF0B86CF-3BD1-0C41-9C2D-DF55A1B123AF}" presName="points" presStyleCnt="0"/>
      <dgm:spPr/>
    </dgm:pt>
    <dgm:pt modelId="{31C2D38C-21F2-7244-8106-F0FEBD70769C}" type="pres">
      <dgm:prSet presAssocID="{943184AB-E686-264B-A52E-A56111949DE4}" presName="compositeA" presStyleCnt="0"/>
      <dgm:spPr/>
    </dgm:pt>
    <dgm:pt modelId="{D955B9FD-6178-B54D-A30E-A9A63325AAE2}" type="pres">
      <dgm:prSet presAssocID="{943184AB-E686-264B-A52E-A56111949DE4}" presName="textA" presStyleLbl="revTx" presStyleIdx="0" presStyleCnt="4">
        <dgm:presLayoutVars>
          <dgm:bulletEnabled val="1"/>
        </dgm:presLayoutVars>
      </dgm:prSet>
      <dgm:spPr/>
      <dgm:t>
        <a:bodyPr/>
        <a:lstStyle/>
        <a:p>
          <a:endParaRPr lang="en-US"/>
        </a:p>
      </dgm:t>
    </dgm:pt>
    <dgm:pt modelId="{2351F15B-9FB1-1547-B73C-BBE34FD7E7E7}" type="pres">
      <dgm:prSet presAssocID="{943184AB-E686-264B-A52E-A56111949DE4}" presName="circleA" presStyleLbl="node1" presStyleIdx="0" presStyleCnt="4"/>
      <dgm:spPr/>
    </dgm:pt>
    <dgm:pt modelId="{C12E62E3-096B-9D43-9A15-E64C29257D7F}" type="pres">
      <dgm:prSet presAssocID="{943184AB-E686-264B-A52E-A56111949DE4}" presName="spaceA" presStyleCnt="0"/>
      <dgm:spPr/>
    </dgm:pt>
    <dgm:pt modelId="{A0576CEC-9E09-A44F-AD57-33257452951A}" type="pres">
      <dgm:prSet presAssocID="{A458CAB3-E04B-834E-BB13-F93D030CF02A}" presName="space" presStyleCnt="0"/>
      <dgm:spPr/>
    </dgm:pt>
    <dgm:pt modelId="{CE337C9C-06E7-9A40-AE51-6D8EEA531CE8}" type="pres">
      <dgm:prSet presAssocID="{D8023CC2-D9A3-AD45-A009-3C4933CB4067}" presName="compositeB" presStyleCnt="0"/>
      <dgm:spPr/>
    </dgm:pt>
    <dgm:pt modelId="{6C128C76-A1F9-894B-8511-9BE2FC724C06}" type="pres">
      <dgm:prSet presAssocID="{D8023CC2-D9A3-AD45-A009-3C4933CB4067}" presName="textB" presStyleLbl="revTx" presStyleIdx="1" presStyleCnt="4" custScaleX="144086">
        <dgm:presLayoutVars>
          <dgm:bulletEnabled val="1"/>
        </dgm:presLayoutVars>
      </dgm:prSet>
      <dgm:spPr/>
      <dgm:t>
        <a:bodyPr/>
        <a:lstStyle/>
        <a:p>
          <a:endParaRPr lang="en-US"/>
        </a:p>
      </dgm:t>
    </dgm:pt>
    <dgm:pt modelId="{75F0CC56-C73E-D643-A82F-2E9DEC9EE171}" type="pres">
      <dgm:prSet presAssocID="{D8023CC2-D9A3-AD45-A009-3C4933CB4067}" presName="circleB" presStyleLbl="node1" presStyleIdx="1" presStyleCnt="4"/>
      <dgm:spPr/>
    </dgm:pt>
    <dgm:pt modelId="{7C16659B-4A59-8747-9CB8-86E1314C02D6}" type="pres">
      <dgm:prSet presAssocID="{D8023CC2-D9A3-AD45-A009-3C4933CB4067}" presName="spaceB" presStyleCnt="0"/>
      <dgm:spPr/>
    </dgm:pt>
    <dgm:pt modelId="{1A44CB8F-1F96-CF49-BC33-18F51A39FB9E}" type="pres">
      <dgm:prSet presAssocID="{4BAB3A52-4E1D-FD4A-B487-2D21733C0943}" presName="space" presStyleCnt="0"/>
      <dgm:spPr/>
    </dgm:pt>
    <dgm:pt modelId="{8DEA13D8-F70D-A049-9885-64A59353FC59}" type="pres">
      <dgm:prSet presAssocID="{98FD4C71-9608-1044-A588-E33EF801365B}" presName="compositeA" presStyleCnt="0"/>
      <dgm:spPr/>
    </dgm:pt>
    <dgm:pt modelId="{632F3586-5621-1748-B3C6-38FFD512AABB}" type="pres">
      <dgm:prSet presAssocID="{98FD4C71-9608-1044-A588-E33EF801365B}" presName="textA" presStyleLbl="revTx" presStyleIdx="2" presStyleCnt="4" custScaleX="110387">
        <dgm:presLayoutVars>
          <dgm:bulletEnabled val="1"/>
        </dgm:presLayoutVars>
      </dgm:prSet>
      <dgm:spPr/>
      <dgm:t>
        <a:bodyPr/>
        <a:lstStyle/>
        <a:p>
          <a:endParaRPr lang="en-US"/>
        </a:p>
      </dgm:t>
    </dgm:pt>
    <dgm:pt modelId="{F68CDA0D-9016-434B-B8D3-7DF0FD7E4CBA}" type="pres">
      <dgm:prSet presAssocID="{98FD4C71-9608-1044-A588-E33EF801365B}" presName="circleA" presStyleLbl="node1" presStyleIdx="2" presStyleCnt="4"/>
      <dgm:spPr/>
    </dgm:pt>
    <dgm:pt modelId="{94919C72-5CCC-8146-B904-DDD6DFA11C95}" type="pres">
      <dgm:prSet presAssocID="{98FD4C71-9608-1044-A588-E33EF801365B}" presName="spaceA" presStyleCnt="0"/>
      <dgm:spPr/>
    </dgm:pt>
    <dgm:pt modelId="{1D223050-84EE-344A-A498-E1A7E26D1A96}" type="pres">
      <dgm:prSet presAssocID="{4005EB97-F874-2B44-B959-C894DAD09935}" presName="space" presStyleCnt="0"/>
      <dgm:spPr/>
    </dgm:pt>
    <dgm:pt modelId="{AAAC1FB2-DED2-AF43-8C0F-3513EBDFE0DA}" type="pres">
      <dgm:prSet presAssocID="{8F9A7952-7CAC-CC4F-A62A-27614D880D3A}" presName="compositeB" presStyleCnt="0"/>
      <dgm:spPr/>
    </dgm:pt>
    <dgm:pt modelId="{56038B5B-54B4-FB46-B66D-2705D9B45E43}" type="pres">
      <dgm:prSet presAssocID="{8F9A7952-7CAC-CC4F-A62A-27614D880D3A}" presName="textB" presStyleLbl="revTx" presStyleIdx="3" presStyleCnt="4" custScaleX="153424">
        <dgm:presLayoutVars>
          <dgm:bulletEnabled val="1"/>
        </dgm:presLayoutVars>
      </dgm:prSet>
      <dgm:spPr/>
      <dgm:t>
        <a:bodyPr/>
        <a:lstStyle/>
        <a:p>
          <a:endParaRPr lang="en-US"/>
        </a:p>
      </dgm:t>
    </dgm:pt>
    <dgm:pt modelId="{6D6C04DB-180D-B94C-B89C-1A29077FA773}" type="pres">
      <dgm:prSet presAssocID="{8F9A7952-7CAC-CC4F-A62A-27614D880D3A}" presName="circleB" presStyleLbl="node1" presStyleIdx="3" presStyleCnt="4"/>
      <dgm:spPr/>
    </dgm:pt>
    <dgm:pt modelId="{7537A7F1-1858-A949-8C2F-74CD13FFA3E3}" type="pres">
      <dgm:prSet presAssocID="{8F9A7952-7CAC-CC4F-A62A-27614D880D3A}" presName="spaceB" presStyleCnt="0"/>
      <dgm:spPr/>
    </dgm:pt>
  </dgm:ptLst>
  <dgm:cxnLst>
    <dgm:cxn modelId="{60A4B2AD-C974-274C-9498-279D6B9ED8C4}" srcId="{FF0B86CF-3BD1-0C41-9C2D-DF55A1B123AF}" destId="{943184AB-E686-264B-A52E-A56111949DE4}" srcOrd="0" destOrd="0" parTransId="{C6EAA304-D087-6449-91BF-6E5C24DFB089}" sibTransId="{A458CAB3-E04B-834E-BB13-F93D030CF02A}"/>
    <dgm:cxn modelId="{B5258824-3747-E840-8E74-0418DE307044}" srcId="{FF0B86CF-3BD1-0C41-9C2D-DF55A1B123AF}" destId="{D8023CC2-D9A3-AD45-A009-3C4933CB4067}" srcOrd="1" destOrd="0" parTransId="{C605EDA5-5443-9F49-904A-DD467C0052D5}" sibTransId="{4BAB3A52-4E1D-FD4A-B487-2D21733C0943}"/>
    <dgm:cxn modelId="{0B5701B8-8B6E-3A4C-925C-5F8EC83D55C9}" srcId="{FF0B86CF-3BD1-0C41-9C2D-DF55A1B123AF}" destId="{98FD4C71-9608-1044-A588-E33EF801365B}" srcOrd="2" destOrd="0" parTransId="{F7ABC2D9-A14C-754E-AB08-293D3785F5EC}" sibTransId="{4005EB97-F874-2B44-B959-C894DAD09935}"/>
    <dgm:cxn modelId="{9213C4CF-69D0-C446-9D6F-655AAB835797}" type="presOf" srcId="{D8023CC2-D9A3-AD45-A009-3C4933CB4067}" destId="{6C128C76-A1F9-894B-8511-9BE2FC724C06}" srcOrd="0" destOrd="0" presId="urn:microsoft.com/office/officeart/2005/8/layout/hProcess11"/>
    <dgm:cxn modelId="{B6BC5069-35FF-5048-81D7-B9166E31AF62}" type="presOf" srcId="{FF0B86CF-3BD1-0C41-9C2D-DF55A1B123AF}" destId="{CD48599E-E54B-0D49-99CF-0D95C1AAEC4D}" srcOrd="0" destOrd="0" presId="urn:microsoft.com/office/officeart/2005/8/layout/hProcess11"/>
    <dgm:cxn modelId="{8805479F-4932-3D49-8B65-78015E4E42C4}" srcId="{FF0B86CF-3BD1-0C41-9C2D-DF55A1B123AF}" destId="{8F9A7952-7CAC-CC4F-A62A-27614D880D3A}" srcOrd="3" destOrd="0" parTransId="{04D2A909-2241-354E-BDBE-C090E308B8D0}" sibTransId="{633F52FC-A9C4-BC41-8D35-3A3C8B7CC902}"/>
    <dgm:cxn modelId="{057462BD-B335-9145-98CD-7FC4AC3C253C}" type="presOf" srcId="{943184AB-E686-264B-A52E-A56111949DE4}" destId="{D955B9FD-6178-B54D-A30E-A9A63325AAE2}" srcOrd="0" destOrd="0" presId="urn:microsoft.com/office/officeart/2005/8/layout/hProcess11"/>
    <dgm:cxn modelId="{144D0A77-CA47-A246-B815-FA0AB9D9EE18}" type="presOf" srcId="{8F9A7952-7CAC-CC4F-A62A-27614D880D3A}" destId="{56038B5B-54B4-FB46-B66D-2705D9B45E43}" srcOrd="0" destOrd="0" presId="urn:microsoft.com/office/officeart/2005/8/layout/hProcess11"/>
    <dgm:cxn modelId="{AA6B4824-442A-6746-88DA-809E3113F07A}" type="presOf" srcId="{98FD4C71-9608-1044-A588-E33EF801365B}" destId="{632F3586-5621-1748-B3C6-38FFD512AABB}" srcOrd="0" destOrd="0" presId="urn:microsoft.com/office/officeart/2005/8/layout/hProcess11"/>
    <dgm:cxn modelId="{6B110EB8-C62B-314B-A185-CDD0FC161748}" type="presParOf" srcId="{CD48599E-E54B-0D49-99CF-0D95C1AAEC4D}" destId="{97E0227D-6B09-8B4F-AABA-B17EFB065008}" srcOrd="0" destOrd="0" presId="urn:microsoft.com/office/officeart/2005/8/layout/hProcess11"/>
    <dgm:cxn modelId="{A9DBA8CD-84FB-5B4E-859D-3465E16B88BA}" type="presParOf" srcId="{CD48599E-E54B-0D49-99CF-0D95C1AAEC4D}" destId="{672C7E63-0358-F543-9E77-9F377DE0D6EE}" srcOrd="1" destOrd="0" presId="urn:microsoft.com/office/officeart/2005/8/layout/hProcess11"/>
    <dgm:cxn modelId="{4B3AA6C0-D816-A34C-AD62-9A7B8275B4AD}" type="presParOf" srcId="{672C7E63-0358-F543-9E77-9F377DE0D6EE}" destId="{31C2D38C-21F2-7244-8106-F0FEBD70769C}" srcOrd="0" destOrd="0" presId="urn:microsoft.com/office/officeart/2005/8/layout/hProcess11"/>
    <dgm:cxn modelId="{4D44D8C7-7E9E-1C49-A3E3-A6990547D19D}" type="presParOf" srcId="{31C2D38C-21F2-7244-8106-F0FEBD70769C}" destId="{D955B9FD-6178-B54D-A30E-A9A63325AAE2}" srcOrd="0" destOrd="0" presId="urn:microsoft.com/office/officeart/2005/8/layout/hProcess11"/>
    <dgm:cxn modelId="{37B47D4F-031F-F149-9D44-FE94C857A5D2}" type="presParOf" srcId="{31C2D38C-21F2-7244-8106-F0FEBD70769C}" destId="{2351F15B-9FB1-1547-B73C-BBE34FD7E7E7}" srcOrd="1" destOrd="0" presId="urn:microsoft.com/office/officeart/2005/8/layout/hProcess11"/>
    <dgm:cxn modelId="{4301845A-6842-1141-B64A-98ACFA2764FA}" type="presParOf" srcId="{31C2D38C-21F2-7244-8106-F0FEBD70769C}" destId="{C12E62E3-096B-9D43-9A15-E64C29257D7F}" srcOrd="2" destOrd="0" presId="urn:microsoft.com/office/officeart/2005/8/layout/hProcess11"/>
    <dgm:cxn modelId="{A19B98E4-D532-0E49-9573-B299467C0E37}" type="presParOf" srcId="{672C7E63-0358-F543-9E77-9F377DE0D6EE}" destId="{A0576CEC-9E09-A44F-AD57-33257452951A}" srcOrd="1" destOrd="0" presId="urn:microsoft.com/office/officeart/2005/8/layout/hProcess11"/>
    <dgm:cxn modelId="{29E5520C-7ABC-5742-B0A9-F5C75970756B}" type="presParOf" srcId="{672C7E63-0358-F543-9E77-9F377DE0D6EE}" destId="{CE337C9C-06E7-9A40-AE51-6D8EEA531CE8}" srcOrd="2" destOrd="0" presId="urn:microsoft.com/office/officeart/2005/8/layout/hProcess11"/>
    <dgm:cxn modelId="{934C7809-34C2-2B4A-9552-519599BD647E}" type="presParOf" srcId="{CE337C9C-06E7-9A40-AE51-6D8EEA531CE8}" destId="{6C128C76-A1F9-894B-8511-9BE2FC724C06}" srcOrd="0" destOrd="0" presId="urn:microsoft.com/office/officeart/2005/8/layout/hProcess11"/>
    <dgm:cxn modelId="{08479C15-6710-E74C-B3A1-86A4F4EC8C0C}" type="presParOf" srcId="{CE337C9C-06E7-9A40-AE51-6D8EEA531CE8}" destId="{75F0CC56-C73E-D643-A82F-2E9DEC9EE171}" srcOrd="1" destOrd="0" presId="urn:microsoft.com/office/officeart/2005/8/layout/hProcess11"/>
    <dgm:cxn modelId="{164E0375-6AB9-594E-9273-6E7C1B409BEA}" type="presParOf" srcId="{CE337C9C-06E7-9A40-AE51-6D8EEA531CE8}" destId="{7C16659B-4A59-8747-9CB8-86E1314C02D6}" srcOrd="2" destOrd="0" presId="urn:microsoft.com/office/officeart/2005/8/layout/hProcess11"/>
    <dgm:cxn modelId="{BB50D886-2988-6046-A4D0-F72BDEF46D27}" type="presParOf" srcId="{672C7E63-0358-F543-9E77-9F377DE0D6EE}" destId="{1A44CB8F-1F96-CF49-BC33-18F51A39FB9E}" srcOrd="3" destOrd="0" presId="urn:microsoft.com/office/officeart/2005/8/layout/hProcess11"/>
    <dgm:cxn modelId="{B8436949-5907-C948-82E6-B62883CEF37F}" type="presParOf" srcId="{672C7E63-0358-F543-9E77-9F377DE0D6EE}" destId="{8DEA13D8-F70D-A049-9885-64A59353FC59}" srcOrd="4" destOrd="0" presId="urn:microsoft.com/office/officeart/2005/8/layout/hProcess11"/>
    <dgm:cxn modelId="{FC8037D1-1B17-B24B-BBF9-C518AD5A445F}" type="presParOf" srcId="{8DEA13D8-F70D-A049-9885-64A59353FC59}" destId="{632F3586-5621-1748-B3C6-38FFD512AABB}" srcOrd="0" destOrd="0" presId="urn:microsoft.com/office/officeart/2005/8/layout/hProcess11"/>
    <dgm:cxn modelId="{2B66BB33-74B6-2C47-AADC-9EE5DF81E9DB}" type="presParOf" srcId="{8DEA13D8-F70D-A049-9885-64A59353FC59}" destId="{F68CDA0D-9016-434B-B8D3-7DF0FD7E4CBA}" srcOrd="1" destOrd="0" presId="urn:microsoft.com/office/officeart/2005/8/layout/hProcess11"/>
    <dgm:cxn modelId="{55F67386-F507-C642-B1C4-96FA739A9052}" type="presParOf" srcId="{8DEA13D8-F70D-A049-9885-64A59353FC59}" destId="{94919C72-5CCC-8146-B904-DDD6DFA11C95}" srcOrd="2" destOrd="0" presId="urn:microsoft.com/office/officeart/2005/8/layout/hProcess11"/>
    <dgm:cxn modelId="{D91E78E1-D585-5048-9CC7-08C9B2B424FF}" type="presParOf" srcId="{672C7E63-0358-F543-9E77-9F377DE0D6EE}" destId="{1D223050-84EE-344A-A498-E1A7E26D1A96}" srcOrd="5" destOrd="0" presId="urn:microsoft.com/office/officeart/2005/8/layout/hProcess11"/>
    <dgm:cxn modelId="{A2BBA8A8-176A-B548-BEBD-EDD08EF493E7}" type="presParOf" srcId="{672C7E63-0358-F543-9E77-9F377DE0D6EE}" destId="{AAAC1FB2-DED2-AF43-8C0F-3513EBDFE0DA}" srcOrd="6" destOrd="0" presId="urn:microsoft.com/office/officeart/2005/8/layout/hProcess11"/>
    <dgm:cxn modelId="{BDC4FBC9-AA03-8A48-B367-89E848BF7481}" type="presParOf" srcId="{AAAC1FB2-DED2-AF43-8C0F-3513EBDFE0DA}" destId="{56038B5B-54B4-FB46-B66D-2705D9B45E43}" srcOrd="0" destOrd="0" presId="urn:microsoft.com/office/officeart/2005/8/layout/hProcess11"/>
    <dgm:cxn modelId="{EAFF8E8F-463C-6945-960A-5DA41F8D9B9E}" type="presParOf" srcId="{AAAC1FB2-DED2-AF43-8C0F-3513EBDFE0DA}" destId="{6D6C04DB-180D-B94C-B89C-1A29077FA773}" srcOrd="1" destOrd="0" presId="urn:microsoft.com/office/officeart/2005/8/layout/hProcess11"/>
    <dgm:cxn modelId="{3355DD7A-9049-E540-9BCD-C0E98B029D00}" type="presParOf" srcId="{AAAC1FB2-DED2-AF43-8C0F-3513EBDFE0DA}" destId="{7537A7F1-1858-A949-8C2F-74CD13FFA3E3}"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639D8A3-43DA-1948-A67B-4327A3AEDB9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89C640C-B258-A94F-89D5-6AACB5953640}">
      <dgm:prSet/>
      <dgm:spPr/>
      <dgm:t>
        <a:bodyPr/>
        <a:lstStyle/>
        <a:p>
          <a:pPr rtl="0"/>
          <a:r>
            <a:rPr lang="en-US" dirty="0" smtClean="0"/>
            <a:t>When the processor wishes to read or write data it issues a command to the DMA module containing:</a:t>
          </a:r>
          <a:endParaRPr lang="en-US" dirty="0"/>
        </a:p>
      </dgm:t>
    </dgm:pt>
    <dgm:pt modelId="{8F8FA120-5BAD-6244-81F9-5DCC5D92E331}" type="parTrans" cxnId="{A8DA017B-41BB-644C-BAAF-96A5E8F7A7E2}">
      <dgm:prSet/>
      <dgm:spPr/>
      <dgm:t>
        <a:bodyPr/>
        <a:lstStyle/>
        <a:p>
          <a:endParaRPr lang="en-US"/>
        </a:p>
      </dgm:t>
    </dgm:pt>
    <dgm:pt modelId="{5091CD62-2626-304B-B35B-A143787EEDCD}" type="sibTrans" cxnId="{A8DA017B-41BB-644C-BAAF-96A5E8F7A7E2}">
      <dgm:prSet/>
      <dgm:spPr/>
      <dgm:t>
        <a:bodyPr/>
        <a:lstStyle/>
        <a:p>
          <a:endParaRPr lang="en-US"/>
        </a:p>
      </dgm:t>
    </dgm:pt>
    <dgm:pt modelId="{F6721D9D-EFD0-384C-9B1E-45D8CD07D0EE}">
      <dgm:prSet/>
      <dgm:spPr>
        <a:solidFill>
          <a:schemeClr val="bg1">
            <a:lumMod val="95000"/>
          </a:schemeClr>
        </a:solidFill>
      </dgm:spPr>
      <dgm:t>
        <a:bodyPr/>
        <a:lstStyle/>
        <a:p>
          <a:pPr rtl="0"/>
          <a:r>
            <a:rPr lang="en-US" dirty="0" smtClean="0"/>
            <a:t>whether a read or write is requested </a:t>
          </a:r>
          <a:endParaRPr lang="en-US" dirty="0"/>
        </a:p>
      </dgm:t>
    </dgm:pt>
    <dgm:pt modelId="{D38EBD97-7FDF-5F43-9160-62C436260B18}" type="parTrans" cxnId="{3835737E-E019-EC4F-B352-C0BF767738E4}">
      <dgm:prSet/>
      <dgm:spPr/>
      <dgm:t>
        <a:bodyPr/>
        <a:lstStyle/>
        <a:p>
          <a:endParaRPr lang="en-US"/>
        </a:p>
      </dgm:t>
    </dgm:pt>
    <dgm:pt modelId="{3AA5FBDB-0EFF-A948-B412-DF9BA9E4975D}" type="sibTrans" cxnId="{3835737E-E019-EC4F-B352-C0BF767738E4}">
      <dgm:prSet/>
      <dgm:spPr/>
      <dgm:t>
        <a:bodyPr/>
        <a:lstStyle/>
        <a:p>
          <a:endParaRPr lang="en-US"/>
        </a:p>
      </dgm:t>
    </dgm:pt>
    <dgm:pt modelId="{D224F5F0-34DB-5545-9004-D999F10B3C22}">
      <dgm:prSet/>
      <dgm:spPr>
        <a:solidFill>
          <a:schemeClr val="bg1">
            <a:lumMod val="95000"/>
          </a:schemeClr>
        </a:solidFill>
      </dgm:spPr>
      <dgm:t>
        <a:bodyPr/>
        <a:lstStyle/>
        <a:p>
          <a:pPr rtl="0"/>
          <a:r>
            <a:rPr lang="en-US" dirty="0" smtClean="0"/>
            <a:t>the address of the I/O device involved</a:t>
          </a:r>
          <a:endParaRPr lang="en-US" dirty="0"/>
        </a:p>
      </dgm:t>
    </dgm:pt>
    <dgm:pt modelId="{90BC8B5E-286F-884C-95E8-ABA9DC374F6C}" type="parTrans" cxnId="{1248B69C-DE41-9A4E-B3DB-5F0BD5EDBE2B}">
      <dgm:prSet/>
      <dgm:spPr/>
      <dgm:t>
        <a:bodyPr/>
        <a:lstStyle/>
        <a:p>
          <a:endParaRPr lang="en-US"/>
        </a:p>
      </dgm:t>
    </dgm:pt>
    <dgm:pt modelId="{5A7E78B3-D729-C74A-BE60-D601A5967E9E}" type="sibTrans" cxnId="{1248B69C-DE41-9A4E-B3DB-5F0BD5EDBE2B}">
      <dgm:prSet/>
      <dgm:spPr/>
      <dgm:t>
        <a:bodyPr/>
        <a:lstStyle/>
        <a:p>
          <a:endParaRPr lang="en-US"/>
        </a:p>
      </dgm:t>
    </dgm:pt>
    <dgm:pt modelId="{6CAE0B0E-4793-EE44-95A1-C58F7887DD75}">
      <dgm:prSet/>
      <dgm:spPr>
        <a:solidFill>
          <a:schemeClr val="bg1">
            <a:lumMod val="95000"/>
          </a:schemeClr>
        </a:solidFill>
      </dgm:spPr>
      <dgm:t>
        <a:bodyPr/>
        <a:lstStyle/>
        <a:p>
          <a:pPr rtl="0"/>
          <a:r>
            <a:rPr lang="en-US" dirty="0" smtClean="0"/>
            <a:t>the starting location in memory to read/write</a:t>
          </a:r>
          <a:endParaRPr lang="en-US" dirty="0"/>
        </a:p>
      </dgm:t>
    </dgm:pt>
    <dgm:pt modelId="{63BDAD42-939D-F84B-B4D7-DBD635899C18}" type="parTrans" cxnId="{8D687622-91BD-8E4F-BC61-269309585F46}">
      <dgm:prSet/>
      <dgm:spPr/>
      <dgm:t>
        <a:bodyPr/>
        <a:lstStyle/>
        <a:p>
          <a:endParaRPr lang="en-US"/>
        </a:p>
      </dgm:t>
    </dgm:pt>
    <dgm:pt modelId="{DC8FA4B7-D8C8-204F-A3A1-75F778D3315F}" type="sibTrans" cxnId="{8D687622-91BD-8E4F-BC61-269309585F46}">
      <dgm:prSet/>
      <dgm:spPr/>
      <dgm:t>
        <a:bodyPr/>
        <a:lstStyle/>
        <a:p>
          <a:endParaRPr lang="en-US"/>
        </a:p>
      </dgm:t>
    </dgm:pt>
    <dgm:pt modelId="{0DEF6720-5A35-1F4D-AE99-EEE7413A586B}">
      <dgm:prSet/>
      <dgm:spPr>
        <a:solidFill>
          <a:schemeClr val="bg1">
            <a:lumMod val="95000"/>
          </a:schemeClr>
        </a:solidFill>
      </dgm:spPr>
      <dgm:t>
        <a:bodyPr/>
        <a:lstStyle/>
        <a:p>
          <a:pPr rtl="0"/>
          <a:r>
            <a:rPr lang="en-US" dirty="0" smtClean="0"/>
            <a:t>the number of words to be read/written</a:t>
          </a:r>
          <a:endParaRPr lang="en-US" dirty="0"/>
        </a:p>
      </dgm:t>
    </dgm:pt>
    <dgm:pt modelId="{371B5393-9BB3-D844-A6BA-41A602E229FC}" type="parTrans" cxnId="{43F5F701-5C9E-834C-BC2E-B7BB15BA690C}">
      <dgm:prSet/>
      <dgm:spPr/>
      <dgm:t>
        <a:bodyPr/>
        <a:lstStyle/>
        <a:p>
          <a:endParaRPr lang="en-US"/>
        </a:p>
      </dgm:t>
    </dgm:pt>
    <dgm:pt modelId="{7E48D897-6C0B-874F-A8B8-A7BAA32A85BC}" type="sibTrans" cxnId="{43F5F701-5C9E-834C-BC2E-B7BB15BA690C}">
      <dgm:prSet/>
      <dgm:spPr/>
      <dgm:t>
        <a:bodyPr/>
        <a:lstStyle/>
        <a:p>
          <a:endParaRPr lang="en-US"/>
        </a:p>
      </dgm:t>
    </dgm:pt>
    <dgm:pt modelId="{1EB828A1-9747-614C-8229-303A1BE44993}">
      <dgm:prSet/>
      <dgm:spPr>
        <a:solidFill>
          <a:schemeClr val="bg1">
            <a:lumMod val="95000"/>
          </a:schemeClr>
        </a:solidFill>
      </dgm:spPr>
      <dgm:t>
        <a:bodyPr/>
        <a:lstStyle/>
        <a:p>
          <a:pPr rtl="0"/>
          <a:endParaRPr lang="en-NZ" dirty="0"/>
        </a:p>
      </dgm:t>
    </dgm:pt>
    <dgm:pt modelId="{471BF28A-7E6B-1849-A6CD-BB2CC64988B0}" type="parTrans" cxnId="{1342D084-BB08-4546-B963-6FA119FC5624}">
      <dgm:prSet/>
      <dgm:spPr/>
      <dgm:t>
        <a:bodyPr/>
        <a:lstStyle/>
        <a:p>
          <a:endParaRPr lang="en-US"/>
        </a:p>
      </dgm:t>
    </dgm:pt>
    <dgm:pt modelId="{2344D804-4BC3-5C4B-AFF0-0646B2E8464A}" type="sibTrans" cxnId="{1342D084-BB08-4546-B963-6FA119FC5624}">
      <dgm:prSet/>
      <dgm:spPr/>
      <dgm:t>
        <a:bodyPr/>
        <a:lstStyle/>
        <a:p>
          <a:endParaRPr lang="en-US"/>
        </a:p>
      </dgm:t>
    </dgm:pt>
    <dgm:pt modelId="{198BB890-3133-E34F-9A29-9A161A15F1D1}" type="pres">
      <dgm:prSet presAssocID="{E639D8A3-43DA-1948-A67B-4327A3AEDB9F}" presName="Name0" presStyleCnt="0">
        <dgm:presLayoutVars>
          <dgm:dir/>
          <dgm:animLvl val="lvl"/>
          <dgm:resizeHandles val="exact"/>
        </dgm:presLayoutVars>
      </dgm:prSet>
      <dgm:spPr/>
      <dgm:t>
        <a:bodyPr/>
        <a:lstStyle/>
        <a:p>
          <a:endParaRPr lang="en-US"/>
        </a:p>
      </dgm:t>
    </dgm:pt>
    <dgm:pt modelId="{8780D908-14BC-8C4F-B8B5-A8EC6C6FD333}" type="pres">
      <dgm:prSet presAssocID="{F89C640C-B258-A94F-89D5-6AACB5953640}" presName="composite" presStyleCnt="0"/>
      <dgm:spPr/>
    </dgm:pt>
    <dgm:pt modelId="{E8F374D4-E010-1448-9581-DAC9505B7743}" type="pres">
      <dgm:prSet presAssocID="{F89C640C-B258-A94F-89D5-6AACB5953640}" presName="parTx" presStyleLbl="alignNode1" presStyleIdx="0" presStyleCnt="1">
        <dgm:presLayoutVars>
          <dgm:chMax val="0"/>
          <dgm:chPref val="0"/>
          <dgm:bulletEnabled val="1"/>
        </dgm:presLayoutVars>
      </dgm:prSet>
      <dgm:spPr/>
      <dgm:t>
        <a:bodyPr/>
        <a:lstStyle/>
        <a:p>
          <a:endParaRPr lang="en-US"/>
        </a:p>
      </dgm:t>
    </dgm:pt>
    <dgm:pt modelId="{755BED14-B317-D644-AE61-61E59E10D292}" type="pres">
      <dgm:prSet presAssocID="{F89C640C-B258-A94F-89D5-6AACB5953640}" presName="desTx" presStyleLbl="alignAccFollowNode1" presStyleIdx="0" presStyleCnt="1">
        <dgm:presLayoutVars>
          <dgm:bulletEnabled val="1"/>
        </dgm:presLayoutVars>
      </dgm:prSet>
      <dgm:spPr/>
      <dgm:t>
        <a:bodyPr/>
        <a:lstStyle/>
        <a:p>
          <a:endParaRPr lang="en-US"/>
        </a:p>
      </dgm:t>
    </dgm:pt>
  </dgm:ptLst>
  <dgm:cxnLst>
    <dgm:cxn modelId="{26FA948B-0418-2245-B617-1AD8B43DEE96}" type="presOf" srcId="{E639D8A3-43DA-1948-A67B-4327A3AEDB9F}" destId="{198BB890-3133-E34F-9A29-9A161A15F1D1}" srcOrd="0" destOrd="0" presId="urn:microsoft.com/office/officeart/2005/8/layout/hList1"/>
    <dgm:cxn modelId="{CC0225D5-BFC3-9F47-86E3-B98D90A44AB2}" type="presOf" srcId="{6CAE0B0E-4793-EE44-95A1-C58F7887DD75}" destId="{755BED14-B317-D644-AE61-61E59E10D292}" srcOrd="0" destOrd="2" presId="urn:microsoft.com/office/officeart/2005/8/layout/hList1"/>
    <dgm:cxn modelId="{1248B69C-DE41-9A4E-B3DB-5F0BD5EDBE2B}" srcId="{F89C640C-B258-A94F-89D5-6AACB5953640}" destId="{D224F5F0-34DB-5545-9004-D999F10B3C22}" srcOrd="1" destOrd="0" parTransId="{90BC8B5E-286F-884C-95E8-ABA9DC374F6C}" sibTransId="{5A7E78B3-D729-C74A-BE60-D601A5967E9E}"/>
    <dgm:cxn modelId="{0AEDA207-BDD8-1C46-9012-D71CFD40669E}" type="presOf" srcId="{F89C640C-B258-A94F-89D5-6AACB5953640}" destId="{E8F374D4-E010-1448-9581-DAC9505B7743}" srcOrd="0" destOrd="0" presId="urn:microsoft.com/office/officeart/2005/8/layout/hList1"/>
    <dgm:cxn modelId="{94856834-FEEF-AD4F-8150-05E06144D668}" type="presOf" srcId="{F6721D9D-EFD0-384C-9B1E-45D8CD07D0EE}" destId="{755BED14-B317-D644-AE61-61E59E10D292}" srcOrd="0" destOrd="0" presId="urn:microsoft.com/office/officeart/2005/8/layout/hList1"/>
    <dgm:cxn modelId="{2D38FCA6-3192-0841-B7E4-B40FC8A0FDEF}" type="presOf" srcId="{1EB828A1-9747-614C-8229-303A1BE44993}" destId="{755BED14-B317-D644-AE61-61E59E10D292}" srcOrd="0" destOrd="4" presId="urn:microsoft.com/office/officeart/2005/8/layout/hList1"/>
    <dgm:cxn modelId="{1342D084-BB08-4546-B963-6FA119FC5624}" srcId="{F89C640C-B258-A94F-89D5-6AACB5953640}" destId="{1EB828A1-9747-614C-8229-303A1BE44993}" srcOrd="4" destOrd="0" parTransId="{471BF28A-7E6B-1849-A6CD-BB2CC64988B0}" sibTransId="{2344D804-4BC3-5C4B-AFF0-0646B2E8464A}"/>
    <dgm:cxn modelId="{8D687622-91BD-8E4F-BC61-269309585F46}" srcId="{F89C640C-B258-A94F-89D5-6AACB5953640}" destId="{6CAE0B0E-4793-EE44-95A1-C58F7887DD75}" srcOrd="2" destOrd="0" parTransId="{63BDAD42-939D-F84B-B4D7-DBD635899C18}" sibTransId="{DC8FA4B7-D8C8-204F-A3A1-75F778D3315F}"/>
    <dgm:cxn modelId="{5E9EA889-2723-4B40-8D17-3D3713D751D7}" type="presOf" srcId="{D224F5F0-34DB-5545-9004-D999F10B3C22}" destId="{755BED14-B317-D644-AE61-61E59E10D292}" srcOrd="0" destOrd="1" presId="urn:microsoft.com/office/officeart/2005/8/layout/hList1"/>
    <dgm:cxn modelId="{3835737E-E019-EC4F-B352-C0BF767738E4}" srcId="{F89C640C-B258-A94F-89D5-6AACB5953640}" destId="{F6721D9D-EFD0-384C-9B1E-45D8CD07D0EE}" srcOrd="0" destOrd="0" parTransId="{D38EBD97-7FDF-5F43-9160-62C436260B18}" sibTransId="{3AA5FBDB-0EFF-A948-B412-DF9BA9E4975D}"/>
    <dgm:cxn modelId="{A8DA017B-41BB-644C-BAAF-96A5E8F7A7E2}" srcId="{E639D8A3-43DA-1948-A67B-4327A3AEDB9F}" destId="{F89C640C-B258-A94F-89D5-6AACB5953640}" srcOrd="0" destOrd="0" parTransId="{8F8FA120-5BAD-6244-81F9-5DCC5D92E331}" sibTransId="{5091CD62-2626-304B-B35B-A143787EEDCD}"/>
    <dgm:cxn modelId="{43F5F701-5C9E-834C-BC2E-B7BB15BA690C}" srcId="{F89C640C-B258-A94F-89D5-6AACB5953640}" destId="{0DEF6720-5A35-1F4D-AE99-EEE7413A586B}" srcOrd="3" destOrd="0" parTransId="{371B5393-9BB3-D844-A6BA-41A602E229FC}" sibTransId="{7E48D897-6C0B-874F-A8B8-A7BAA32A85BC}"/>
    <dgm:cxn modelId="{AEFBD339-A52E-EF4E-8BD9-3F7916F06FC3}" type="presOf" srcId="{0DEF6720-5A35-1F4D-AE99-EEE7413A586B}" destId="{755BED14-B317-D644-AE61-61E59E10D292}" srcOrd="0" destOrd="3" presId="urn:microsoft.com/office/officeart/2005/8/layout/hList1"/>
    <dgm:cxn modelId="{C42B0512-54D0-824C-AB47-6F8B2BCEC06D}" type="presParOf" srcId="{198BB890-3133-E34F-9A29-9A161A15F1D1}" destId="{8780D908-14BC-8C4F-B8B5-A8EC6C6FD333}" srcOrd="0" destOrd="0" presId="urn:microsoft.com/office/officeart/2005/8/layout/hList1"/>
    <dgm:cxn modelId="{D7F908F6-C573-A840-842D-788C8159E899}" type="presParOf" srcId="{8780D908-14BC-8C4F-B8B5-A8EC6C6FD333}" destId="{E8F374D4-E010-1448-9581-DAC9505B7743}" srcOrd="0" destOrd="0" presId="urn:microsoft.com/office/officeart/2005/8/layout/hList1"/>
    <dgm:cxn modelId="{5ECD68BB-EB3B-4040-8C7C-4D38E062BC0E}" type="presParOf" srcId="{8780D908-14BC-8C4F-B8B5-A8EC6C6FD333}" destId="{755BED14-B317-D644-AE61-61E59E10D29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F5B62A0-CE3B-5F4A-A1BA-04553DDB54DB}"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E7C1FB02-03C4-434A-8A56-BF7B60B0B679}">
      <dgm:prSet/>
      <dgm:spPr/>
      <dgm:t>
        <a:bodyPr/>
        <a:lstStyle/>
        <a:p>
          <a:pPr rtl="0"/>
          <a:r>
            <a:rPr lang="en-US" dirty="0" smtClean="0"/>
            <a:t>Performance</a:t>
          </a:r>
          <a:endParaRPr lang="en-US" dirty="0"/>
        </a:p>
      </dgm:t>
    </dgm:pt>
    <dgm:pt modelId="{B03A4C55-B70F-D34B-AE39-4229994311F7}" type="parTrans" cxnId="{A8724253-940A-4B40-B83A-000C93AC7921}">
      <dgm:prSet/>
      <dgm:spPr/>
      <dgm:t>
        <a:bodyPr/>
        <a:lstStyle/>
        <a:p>
          <a:endParaRPr lang="en-US"/>
        </a:p>
      </dgm:t>
    </dgm:pt>
    <dgm:pt modelId="{EDCF6AC3-3D70-7C4B-9F81-801EE614353A}" type="sibTrans" cxnId="{A8724253-940A-4B40-B83A-000C93AC7921}">
      <dgm:prSet/>
      <dgm:spPr/>
      <dgm:t>
        <a:bodyPr/>
        <a:lstStyle/>
        <a:p>
          <a:endParaRPr lang="en-US" dirty="0"/>
        </a:p>
      </dgm:t>
    </dgm:pt>
    <dgm:pt modelId="{F0719869-0A70-DA4E-BC78-A1998FAFE565}">
      <dgm:prSet/>
      <dgm:spPr/>
      <dgm:t>
        <a:bodyPr/>
        <a:lstStyle/>
        <a:p>
          <a:pPr rtl="0"/>
          <a:r>
            <a:rPr lang="en-US" dirty="0" smtClean="0"/>
            <a:t>a system with multiple processors will yield greater performance if work can be done in parallel</a:t>
          </a:r>
          <a:endParaRPr lang="en-US" dirty="0"/>
        </a:p>
      </dgm:t>
    </dgm:pt>
    <dgm:pt modelId="{936C5351-23AA-E846-B110-6D31984AB1F9}" type="parTrans" cxnId="{2B78E48A-59BC-E145-B585-8667B0902828}">
      <dgm:prSet/>
      <dgm:spPr/>
      <dgm:t>
        <a:bodyPr/>
        <a:lstStyle/>
        <a:p>
          <a:endParaRPr lang="en-US"/>
        </a:p>
      </dgm:t>
    </dgm:pt>
    <dgm:pt modelId="{368F2C33-4E02-0943-ADED-B2BE5EBA032C}" type="sibTrans" cxnId="{2B78E48A-59BC-E145-B585-8667B0902828}">
      <dgm:prSet/>
      <dgm:spPr/>
      <dgm:t>
        <a:bodyPr/>
        <a:lstStyle/>
        <a:p>
          <a:endParaRPr lang="en-US"/>
        </a:p>
      </dgm:t>
    </dgm:pt>
    <dgm:pt modelId="{3FF9C8E6-CA62-A24F-BA0D-84451CDF4A22}">
      <dgm:prSet/>
      <dgm:spPr/>
      <dgm:t>
        <a:bodyPr/>
        <a:lstStyle/>
        <a:p>
          <a:pPr rtl="0"/>
          <a:r>
            <a:rPr lang="en-US" dirty="0" smtClean="0"/>
            <a:t>Availability</a:t>
          </a:r>
          <a:endParaRPr lang="en-US" dirty="0"/>
        </a:p>
      </dgm:t>
    </dgm:pt>
    <dgm:pt modelId="{4DC4CAFC-2FEB-774F-B598-57A6768EAC4B}" type="parTrans" cxnId="{35AA5C8E-D378-4846-82A3-4B16CDA92A7D}">
      <dgm:prSet/>
      <dgm:spPr/>
      <dgm:t>
        <a:bodyPr/>
        <a:lstStyle/>
        <a:p>
          <a:endParaRPr lang="en-US"/>
        </a:p>
      </dgm:t>
    </dgm:pt>
    <dgm:pt modelId="{7541F988-1FFC-F24D-BA9C-19D301A8E7DD}" type="sibTrans" cxnId="{35AA5C8E-D378-4846-82A3-4B16CDA92A7D}">
      <dgm:prSet/>
      <dgm:spPr/>
      <dgm:t>
        <a:bodyPr/>
        <a:lstStyle/>
        <a:p>
          <a:endParaRPr lang="en-US" dirty="0"/>
        </a:p>
      </dgm:t>
    </dgm:pt>
    <dgm:pt modelId="{26B170FE-9DB6-FB42-B483-C27D33F9331D}">
      <dgm:prSet/>
      <dgm:spPr/>
      <dgm:t>
        <a:bodyPr/>
        <a:lstStyle/>
        <a:p>
          <a:pPr rtl="0"/>
          <a:r>
            <a:rPr lang="en-US" dirty="0" smtClean="0"/>
            <a:t>the failure of a single processor does not halt the machine</a:t>
          </a:r>
          <a:endParaRPr lang="en-US" dirty="0"/>
        </a:p>
      </dgm:t>
    </dgm:pt>
    <dgm:pt modelId="{97AA75CD-DBBC-4D42-8CD8-71E632A2C1B8}" type="parTrans" cxnId="{4E9BEB37-44AB-E941-9468-95BB5D4BE64E}">
      <dgm:prSet/>
      <dgm:spPr/>
      <dgm:t>
        <a:bodyPr/>
        <a:lstStyle/>
        <a:p>
          <a:endParaRPr lang="en-US"/>
        </a:p>
      </dgm:t>
    </dgm:pt>
    <dgm:pt modelId="{CABBE03D-D385-8542-8D65-98E8EBD1822E}" type="sibTrans" cxnId="{4E9BEB37-44AB-E941-9468-95BB5D4BE64E}">
      <dgm:prSet/>
      <dgm:spPr/>
      <dgm:t>
        <a:bodyPr/>
        <a:lstStyle/>
        <a:p>
          <a:endParaRPr lang="en-US"/>
        </a:p>
      </dgm:t>
    </dgm:pt>
    <dgm:pt modelId="{45B86229-4C7C-8149-B0CA-E1DC43B6BD32}">
      <dgm:prSet/>
      <dgm:spPr/>
      <dgm:t>
        <a:bodyPr/>
        <a:lstStyle/>
        <a:p>
          <a:pPr rtl="0"/>
          <a:r>
            <a:rPr lang="en-US" dirty="0" smtClean="0"/>
            <a:t>Incremental Growth</a:t>
          </a:r>
          <a:endParaRPr lang="en-US" dirty="0"/>
        </a:p>
      </dgm:t>
    </dgm:pt>
    <dgm:pt modelId="{BAA5497B-150F-AE44-876C-8DB3BA34E4D9}" type="parTrans" cxnId="{E647CAE8-B716-BE42-9366-0709332144ED}">
      <dgm:prSet/>
      <dgm:spPr/>
      <dgm:t>
        <a:bodyPr/>
        <a:lstStyle/>
        <a:p>
          <a:endParaRPr lang="en-US"/>
        </a:p>
      </dgm:t>
    </dgm:pt>
    <dgm:pt modelId="{4AD618F7-A81B-544D-B639-85D36E287274}" type="sibTrans" cxnId="{E647CAE8-B716-BE42-9366-0709332144ED}">
      <dgm:prSet/>
      <dgm:spPr/>
      <dgm:t>
        <a:bodyPr/>
        <a:lstStyle/>
        <a:p>
          <a:endParaRPr lang="en-US" dirty="0"/>
        </a:p>
      </dgm:t>
    </dgm:pt>
    <dgm:pt modelId="{7252DDE6-22C7-8940-8BA3-3C77E766407E}">
      <dgm:prSet/>
      <dgm:spPr/>
      <dgm:t>
        <a:bodyPr/>
        <a:lstStyle/>
        <a:p>
          <a:pPr rtl="0"/>
          <a:r>
            <a:rPr lang="en-US" dirty="0" smtClean="0"/>
            <a:t>an additional processor can be added to enhance performance</a:t>
          </a:r>
          <a:endParaRPr lang="en-US" dirty="0"/>
        </a:p>
      </dgm:t>
    </dgm:pt>
    <dgm:pt modelId="{0E5C20E0-AE3D-CD4F-ADE5-225362F62DEE}" type="parTrans" cxnId="{8853887D-E2A1-0540-B2DC-EC34C0DCBC29}">
      <dgm:prSet/>
      <dgm:spPr/>
      <dgm:t>
        <a:bodyPr/>
        <a:lstStyle/>
        <a:p>
          <a:endParaRPr lang="en-US"/>
        </a:p>
      </dgm:t>
    </dgm:pt>
    <dgm:pt modelId="{4B838EFE-2BCD-014E-B40F-D4D787228DF5}" type="sibTrans" cxnId="{8853887D-E2A1-0540-B2DC-EC34C0DCBC29}">
      <dgm:prSet/>
      <dgm:spPr/>
      <dgm:t>
        <a:bodyPr/>
        <a:lstStyle/>
        <a:p>
          <a:endParaRPr lang="en-US"/>
        </a:p>
      </dgm:t>
    </dgm:pt>
    <dgm:pt modelId="{4515DE4F-954E-A74C-A52D-B54823E7E787}">
      <dgm:prSet/>
      <dgm:spPr/>
      <dgm:t>
        <a:bodyPr/>
        <a:lstStyle/>
        <a:p>
          <a:pPr rtl="0"/>
          <a:r>
            <a:rPr lang="en-US" dirty="0" smtClean="0"/>
            <a:t>Scaling</a:t>
          </a:r>
          <a:endParaRPr lang="en-US" dirty="0"/>
        </a:p>
      </dgm:t>
    </dgm:pt>
    <dgm:pt modelId="{4B6A4A52-6A98-074D-9B49-B800B611AA28}" type="parTrans" cxnId="{A6CF6198-FAFA-F046-B859-6B019B6A01CC}">
      <dgm:prSet/>
      <dgm:spPr/>
      <dgm:t>
        <a:bodyPr/>
        <a:lstStyle/>
        <a:p>
          <a:endParaRPr lang="en-US"/>
        </a:p>
      </dgm:t>
    </dgm:pt>
    <dgm:pt modelId="{11E4FB1E-4D57-1145-9324-23F65AC54052}" type="sibTrans" cxnId="{A6CF6198-FAFA-F046-B859-6B019B6A01CC}">
      <dgm:prSet/>
      <dgm:spPr/>
      <dgm:t>
        <a:bodyPr/>
        <a:lstStyle/>
        <a:p>
          <a:endParaRPr lang="en-US"/>
        </a:p>
      </dgm:t>
    </dgm:pt>
    <dgm:pt modelId="{B69DF90F-044A-1148-8BFA-115632C71C7C}">
      <dgm:prSet/>
      <dgm:spPr/>
      <dgm:t>
        <a:bodyPr/>
        <a:lstStyle/>
        <a:p>
          <a:pPr rtl="0"/>
          <a:r>
            <a:rPr lang="en-US" dirty="0" smtClean="0"/>
            <a:t>vendors can offer a range of products with different price and performance characteristics</a:t>
          </a:r>
          <a:endParaRPr lang="en-US" dirty="0"/>
        </a:p>
      </dgm:t>
    </dgm:pt>
    <dgm:pt modelId="{88D10DB5-C3A5-7349-BA34-8241F14A506A}" type="parTrans" cxnId="{4F4814BD-8B5C-2B4F-BE39-95BF6F75FCE4}">
      <dgm:prSet/>
      <dgm:spPr/>
      <dgm:t>
        <a:bodyPr/>
        <a:lstStyle/>
        <a:p>
          <a:endParaRPr lang="en-US"/>
        </a:p>
      </dgm:t>
    </dgm:pt>
    <dgm:pt modelId="{C9B26143-EB41-654F-8991-4BB5D13EF08D}" type="sibTrans" cxnId="{4F4814BD-8B5C-2B4F-BE39-95BF6F75FCE4}">
      <dgm:prSet/>
      <dgm:spPr/>
      <dgm:t>
        <a:bodyPr/>
        <a:lstStyle/>
        <a:p>
          <a:endParaRPr lang="en-US"/>
        </a:p>
      </dgm:t>
    </dgm:pt>
    <dgm:pt modelId="{33DB8B0C-8469-E043-9272-1BC16C98E1CF}" type="pres">
      <dgm:prSet presAssocID="{0F5B62A0-CE3B-5F4A-A1BA-04553DDB54DB}" presName="Name0" presStyleCnt="0">
        <dgm:presLayoutVars>
          <dgm:dir/>
          <dgm:resizeHandles/>
        </dgm:presLayoutVars>
      </dgm:prSet>
      <dgm:spPr/>
      <dgm:t>
        <a:bodyPr/>
        <a:lstStyle/>
        <a:p>
          <a:endParaRPr lang="en-US"/>
        </a:p>
      </dgm:t>
    </dgm:pt>
    <dgm:pt modelId="{4032870D-BB36-4446-A83B-A123B1257ADE}" type="pres">
      <dgm:prSet presAssocID="{E7C1FB02-03C4-434A-8A56-BF7B60B0B679}" presName="compNode" presStyleCnt="0"/>
      <dgm:spPr/>
    </dgm:pt>
    <dgm:pt modelId="{43573063-CA93-5444-9C05-D2E0C777AE8F}" type="pres">
      <dgm:prSet presAssocID="{E7C1FB02-03C4-434A-8A56-BF7B60B0B679}" presName="dummyConnPt" presStyleCnt="0"/>
      <dgm:spPr/>
    </dgm:pt>
    <dgm:pt modelId="{4F0A6739-89F1-9D49-9BCE-093F07891350}" type="pres">
      <dgm:prSet presAssocID="{E7C1FB02-03C4-434A-8A56-BF7B60B0B679}" presName="node" presStyleLbl="node1" presStyleIdx="0" presStyleCnt="4">
        <dgm:presLayoutVars>
          <dgm:bulletEnabled val="1"/>
        </dgm:presLayoutVars>
      </dgm:prSet>
      <dgm:spPr/>
      <dgm:t>
        <a:bodyPr/>
        <a:lstStyle/>
        <a:p>
          <a:endParaRPr lang="en-US"/>
        </a:p>
      </dgm:t>
    </dgm:pt>
    <dgm:pt modelId="{57156A5F-5C81-8041-AF06-2D774109E205}" type="pres">
      <dgm:prSet presAssocID="{EDCF6AC3-3D70-7C4B-9F81-801EE614353A}" presName="sibTrans" presStyleLbl="bgSibTrans2D1" presStyleIdx="0" presStyleCnt="3"/>
      <dgm:spPr/>
      <dgm:t>
        <a:bodyPr/>
        <a:lstStyle/>
        <a:p>
          <a:endParaRPr lang="en-US"/>
        </a:p>
      </dgm:t>
    </dgm:pt>
    <dgm:pt modelId="{9E9FEA06-477D-9247-A3C1-7585500A6BE8}" type="pres">
      <dgm:prSet presAssocID="{3FF9C8E6-CA62-A24F-BA0D-84451CDF4A22}" presName="compNode" presStyleCnt="0"/>
      <dgm:spPr/>
    </dgm:pt>
    <dgm:pt modelId="{348E7B86-0BB8-1C4A-97DB-B65C4A872086}" type="pres">
      <dgm:prSet presAssocID="{3FF9C8E6-CA62-A24F-BA0D-84451CDF4A22}" presName="dummyConnPt" presStyleCnt="0"/>
      <dgm:spPr/>
    </dgm:pt>
    <dgm:pt modelId="{E085D1BB-EE4A-EF41-8C95-AA24FBC9B667}" type="pres">
      <dgm:prSet presAssocID="{3FF9C8E6-CA62-A24F-BA0D-84451CDF4A22}" presName="node" presStyleLbl="node1" presStyleIdx="1" presStyleCnt="4">
        <dgm:presLayoutVars>
          <dgm:bulletEnabled val="1"/>
        </dgm:presLayoutVars>
      </dgm:prSet>
      <dgm:spPr/>
      <dgm:t>
        <a:bodyPr/>
        <a:lstStyle/>
        <a:p>
          <a:endParaRPr lang="en-US"/>
        </a:p>
      </dgm:t>
    </dgm:pt>
    <dgm:pt modelId="{2BE430A8-E5F4-514B-9379-D42B6BB62557}" type="pres">
      <dgm:prSet presAssocID="{7541F988-1FFC-F24D-BA9C-19D301A8E7DD}" presName="sibTrans" presStyleLbl="bgSibTrans2D1" presStyleIdx="1" presStyleCnt="3"/>
      <dgm:spPr/>
      <dgm:t>
        <a:bodyPr/>
        <a:lstStyle/>
        <a:p>
          <a:endParaRPr lang="en-US"/>
        </a:p>
      </dgm:t>
    </dgm:pt>
    <dgm:pt modelId="{E772A6A1-EFAA-4D4D-8681-A263D8747F77}" type="pres">
      <dgm:prSet presAssocID="{45B86229-4C7C-8149-B0CA-E1DC43B6BD32}" presName="compNode" presStyleCnt="0"/>
      <dgm:spPr/>
    </dgm:pt>
    <dgm:pt modelId="{147839DE-6B86-EF49-A851-39A624510500}" type="pres">
      <dgm:prSet presAssocID="{45B86229-4C7C-8149-B0CA-E1DC43B6BD32}" presName="dummyConnPt" presStyleCnt="0"/>
      <dgm:spPr/>
    </dgm:pt>
    <dgm:pt modelId="{9EEA4761-437E-2447-AEF1-80F6AEAAE1CD}" type="pres">
      <dgm:prSet presAssocID="{45B86229-4C7C-8149-B0CA-E1DC43B6BD32}" presName="node" presStyleLbl="node1" presStyleIdx="2" presStyleCnt="4">
        <dgm:presLayoutVars>
          <dgm:bulletEnabled val="1"/>
        </dgm:presLayoutVars>
      </dgm:prSet>
      <dgm:spPr/>
      <dgm:t>
        <a:bodyPr/>
        <a:lstStyle/>
        <a:p>
          <a:endParaRPr lang="en-US"/>
        </a:p>
      </dgm:t>
    </dgm:pt>
    <dgm:pt modelId="{E21EC75D-96AD-7C4A-8699-BE859CB688BE}" type="pres">
      <dgm:prSet presAssocID="{4AD618F7-A81B-544D-B639-85D36E287274}" presName="sibTrans" presStyleLbl="bgSibTrans2D1" presStyleIdx="2" presStyleCnt="3"/>
      <dgm:spPr/>
      <dgm:t>
        <a:bodyPr/>
        <a:lstStyle/>
        <a:p>
          <a:endParaRPr lang="en-US"/>
        </a:p>
      </dgm:t>
    </dgm:pt>
    <dgm:pt modelId="{BD6DFBA6-2BC7-3F48-9184-23CD2E4EACBF}" type="pres">
      <dgm:prSet presAssocID="{4515DE4F-954E-A74C-A52D-B54823E7E787}" presName="compNode" presStyleCnt="0"/>
      <dgm:spPr/>
    </dgm:pt>
    <dgm:pt modelId="{17B8C7FE-160A-6A4F-8528-D6C8900FF282}" type="pres">
      <dgm:prSet presAssocID="{4515DE4F-954E-A74C-A52D-B54823E7E787}" presName="dummyConnPt" presStyleCnt="0"/>
      <dgm:spPr/>
    </dgm:pt>
    <dgm:pt modelId="{90AC56CC-20EA-BC4D-9739-42C5F93BB9B9}" type="pres">
      <dgm:prSet presAssocID="{4515DE4F-954E-A74C-A52D-B54823E7E787}" presName="node" presStyleLbl="node1" presStyleIdx="3" presStyleCnt="4">
        <dgm:presLayoutVars>
          <dgm:bulletEnabled val="1"/>
        </dgm:presLayoutVars>
      </dgm:prSet>
      <dgm:spPr/>
      <dgm:t>
        <a:bodyPr/>
        <a:lstStyle/>
        <a:p>
          <a:endParaRPr lang="en-US"/>
        </a:p>
      </dgm:t>
    </dgm:pt>
  </dgm:ptLst>
  <dgm:cxnLst>
    <dgm:cxn modelId="{8853887D-E2A1-0540-B2DC-EC34C0DCBC29}" srcId="{45B86229-4C7C-8149-B0CA-E1DC43B6BD32}" destId="{7252DDE6-22C7-8940-8BA3-3C77E766407E}" srcOrd="0" destOrd="0" parTransId="{0E5C20E0-AE3D-CD4F-ADE5-225362F62DEE}" sibTransId="{4B838EFE-2BCD-014E-B40F-D4D787228DF5}"/>
    <dgm:cxn modelId="{03B6513D-C2B4-5542-805F-D187036740BE}" type="presOf" srcId="{B69DF90F-044A-1148-8BFA-115632C71C7C}" destId="{90AC56CC-20EA-BC4D-9739-42C5F93BB9B9}" srcOrd="0" destOrd="1" presId="urn:microsoft.com/office/officeart/2005/8/layout/bProcess4"/>
    <dgm:cxn modelId="{0E16EE1C-5100-5746-B200-BCF7781E109D}" type="presOf" srcId="{3FF9C8E6-CA62-A24F-BA0D-84451CDF4A22}" destId="{E085D1BB-EE4A-EF41-8C95-AA24FBC9B667}" srcOrd="0" destOrd="0" presId="urn:microsoft.com/office/officeart/2005/8/layout/bProcess4"/>
    <dgm:cxn modelId="{4E2E7C05-60BF-3B43-8712-C0573D671890}" type="presOf" srcId="{F0719869-0A70-DA4E-BC78-A1998FAFE565}" destId="{4F0A6739-89F1-9D49-9BCE-093F07891350}" srcOrd="0" destOrd="1" presId="urn:microsoft.com/office/officeart/2005/8/layout/bProcess4"/>
    <dgm:cxn modelId="{A8724253-940A-4B40-B83A-000C93AC7921}" srcId="{0F5B62A0-CE3B-5F4A-A1BA-04553DDB54DB}" destId="{E7C1FB02-03C4-434A-8A56-BF7B60B0B679}" srcOrd="0" destOrd="0" parTransId="{B03A4C55-B70F-D34B-AE39-4229994311F7}" sibTransId="{EDCF6AC3-3D70-7C4B-9F81-801EE614353A}"/>
    <dgm:cxn modelId="{4E9BEB37-44AB-E941-9468-95BB5D4BE64E}" srcId="{3FF9C8E6-CA62-A24F-BA0D-84451CDF4A22}" destId="{26B170FE-9DB6-FB42-B483-C27D33F9331D}" srcOrd="0" destOrd="0" parTransId="{97AA75CD-DBBC-4D42-8CD8-71E632A2C1B8}" sibTransId="{CABBE03D-D385-8542-8D65-98E8EBD1822E}"/>
    <dgm:cxn modelId="{DCB1506E-419E-B24C-B06A-25EC09BA680F}" type="presOf" srcId="{0F5B62A0-CE3B-5F4A-A1BA-04553DDB54DB}" destId="{33DB8B0C-8469-E043-9272-1BC16C98E1CF}" srcOrd="0" destOrd="0" presId="urn:microsoft.com/office/officeart/2005/8/layout/bProcess4"/>
    <dgm:cxn modelId="{A6CF6198-FAFA-F046-B859-6B019B6A01CC}" srcId="{0F5B62A0-CE3B-5F4A-A1BA-04553DDB54DB}" destId="{4515DE4F-954E-A74C-A52D-B54823E7E787}" srcOrd="3" destOrd="0" parTransId="{4B6A4A52-6A98-074D-9B49-B800B611AA28}" sibTransId="{11E4FB1E-4D57-1145-9324-23F65AC54052}"/>
    <dgm:cxn modelId="{A2613EE9-0E81-0243-82AB-6928C39C13BC}" type="presOf" srcId="{4515DE4F-954E-A74C-A52D-B54823E7E787}" destId="{90AC56CC-20EA-BC4D-9739-42C5F93BB9B9}" srcOrd="0" destOrd="0" presId="urn:microsoft.com/office/officeart/2005/8/layout/bProcess4"/>
    <dgm:cxn modelId="{4F4814BD-8B5C-2B4F-BE39-95BF6F75FCE4}" srcId="{4515DE4F-954E-A74C-A52D-B54823E7E787}" destId="{B69DF90F-044A-1148-8BFA-115632C71C7C}" srcOrd="0" destOrd="0" parTransId="{88D10DB5-C3A5-7349-BA34-8241F14A506A}" sibTransId="{C9B26143-EB41-654F-8991-4BB5D13EF08D}"/>
    <dgm:cxn modelId="{575FE698-7E52-7740-8973-5F255F6411EB}" type="presOf" srcId="{7252DDE6-22C7-8940-8BA3-3C77E766407E}" destId="{9EEA4761-437E-2447-AEF1-80F6AEAAE1CD}" srcOrd="0" destOrd="1" presId="urn:microsoft.com/office/officeart/2005/8/layout/bProcess4"/>
    <dgm:cxn modelId="{1064AC8B-8275-CA4B-829D-0D877E2016BE}" type="presOf" srcId="{26B170FE-9DB6-FB42-B483-C27D33F9331D}" destId="{E085D1BB-EE4A-EF41-8C95-AA24FBC9B667}" srcOrd="0" destOrd="1" presId="urn:microsoft.com/office/officeart/2005/8/layout/bProcess4"/>
    <dgm:cxn modelId="{7286F74E-48B6-F446-B927-8432307C7C67}" type="presOf" srcId="{4AD618F7-A81B-544D-B639-85D36E287274}" destId="{E21EC75D-96AD-7C4A-8699-BE859CB688BE}" srcOrd="0" destOrd="0" presId="urn:microsoft.com/office/officeart/2005/8/layout/bProcess4"/>
    <dgm:cxn modelId="{CD9880F2-615D-D74F-B8E3-9DF14ABD6980}" type="presOf" srcId="{E7C1FB02-03C4-434A-8A56-BF7B60B0B679}" destId="{4F0A6739-89F1-9D49-9BCE-093F07891350}" srcOrd="0" destOrd="0" presId="urn:microsoft.com/office/officeart/2005/8/layout/bProcess4"/>
    <dgm:cxn modelId="{49FED08F-8A59-8C41-AA98-9FC3F74CD4F9}" type="presOf" srcId="{EDCF6AC3-3D70-7C4B-9F81-801EE614353A}" destId="{57156A5F-5C81-8041-AF06-2D774109E205}" srcOrd="0" destOrd="0" presId="urn:microsoft.com/office/officeart/2005/8/layout/bProcess4"/>
    <dgm:cxn modelId="{6C0A671F-E7AC-2D45-BEE0-889313E205B8}" type="presOf" srcId="{45B86229-4C7C-8149-B0CA-E1DC43B6BD32}" destId="{9EEA4761-437E-2447-AEF1-80F6AEAAE1CD}" srcOrd="0" destOrd="0" presId="urn:microsoft.com/office/officeart/2005/8/layout/bProcess4"/>
    <dgm:cxn modelId="{2B78E48A-59BC-E145-B585-8667B0902828}" srcId="{E7C1FB02-03C4-434A-8A56-BF7B60B0B679}" destId="{F0719869-0A70-DA4E-BC78-A1998FAFE565}" srcOrd="0" destOrd="0" parTransId="{936C5351-23AA-E846-B110-6D31984AB1F9}" sibTransId="{368F2C33-4E02-0943-ADED-B2BE5EBA032C}"/>
    <dgm:cxn modelId="{E647CAE8-B716-BE42-9366-0709332144ED}" srcId="{0F5B62A0-CE3B-5F4A-A1BA-04553DDB54DB}" destId="{45B86229-4C7C-8149-B0CA-E1DC43B6BD32}" srcOrd="2" destOrd="0" parTransId="{BAA5497B-150F-AE44-876C-8DB3BA34E4D9}" sibTransId="{4AD618F7-A81B-544D-B639-85D36E287274}"/>
    <dgm:cxn modelId="{1DE2BFB5-DA80-8540-BAE8-4372F7B22333}" type="presOf" srcId="{7541F988-1FFC-F24D-BA9C-19D301A8E7DD}" destId="{2BE430A8-E5F4-514B-9379-D42B6BB62557}" srcOrd="0" destOrd="0" presId="urn:microsoft.com/office/officeart/2005/8/layout/bProcess4"/>
    <dgm:cxn modelId="{35AA5C8E-D378-4846-82A3-4B16CDA92A7D}" srcId="{0F5B62A0-CE3B-5F4A-A1BA-04553DDB54DB}" destId="{3FF9C8E6-CA62-A24F-BA0D-84451CDF4A22}" srcOrd="1" destOrd="0" parTransId="{4DC4CAFC-2FEB-774F-B598-57A6768EAC4B}" sibTransId="{7541F988-1FFC-F24D-BA9C-19D301A8E7DD}"/>
    <dgm:cxn modelId="{C9DBE3A2-8816-5143-A644-5E673DA8010A}" type="presParOf" srcId="{33DB8B0C-8469-E043-9272-1BC16C98E1CF}" destId="{4032870D-BB36-4446-A83B-A123B1257ADE}" srcOrd="0" destOrd="0" presId="urn:microsoft.com/office/officeart/2005/8/layout/bProcess4"/>
    <dgm:cxn modelId="{5C8160E8-664B-7449-AEDA-099D7CCA15C6}" type="presParOf" srcId="{4032870D-BB36-4446-A83B-A123B1257ADE}" destId="{43573063-CA93-5444-9C05-D2E0C777AE8F}" srcOrd="0" destOrd="0" presId="urn:microsoft.com/office/officeart/2005/8/layout/bProcess4"/>
    <dgm:cxn modelId="{9756B8E6-C99A-F943-889B-C637F760F683}" type="presParOf" srcId="{4032870D-BB36-4446-A83B-A123B1257ADE}" destId="{4F0A6739-89F1-9D49-9BCE-093F07891350}" srcOrd="1" destOrd="0" presId="urn:microsoft.com/office/officeart/2005/8/layout/bProcess4"/>
    <dgm:cxn modelId="{5E841270-A25C-3846-9865-F240C21F9DD6}" type="presParOf" srcId="{33DB8B0C-8469-E043-9272-1BC16C98E1CF}" destId="{57156A5F-5C81-8041-AF06-2D774109E205}" srcOrd="1" destOrd="0" presId="urn:microsoft.com/office/officeart/2005/8/layout/bProcess4"/>
    <dgm:cxn modelId="{BA30F045-AD9B-934B-9698-7F3C4B59FF23}" type="presParOf" srcId="{33DB8B0C-8469-E043-9272-1BC16C98E1CF}" destId="{9E9FEA06-477D-9247-A3C1-7585500A6BE8}" srcOrd="2" destOrd="0" presId="urn:microsoft.com/office/officeart/2005/8/layout/bProcess4"/>
    <dgm:cxn modelId="{31CD2024-0DFE-6642-976C-FB747127CDF7}" type="presParOf" srcId="{9E9FEA06-477D-9247-A3C1-7585500A6BE8}" destId="{348E7B86-0BB8-1C4A-97DB-B65C4A872086}" srcOrd="0" destOrd="0" presId="urn:microsoft.com/office/officeart/2005/8/layout/bProcess4"/>
    <dgm:cxn modelId="{30EAF542-6272-4C4A-B27B-26E1C9EFC6AB}" type="presParOf" srcId="{9E9FEA06-477D-9247-A3C1-7585500A6BE8}" destId="{E085D1BB-EE4A-EF41-8C95-AA24FBC9B667}" srcOrd="1" destOrd="0" presId="urn:microsoft.com/office/officeart/2005/8/layout/bProcess4"/>
    <dgm:cxn modelId="{31AA497A-45A3-5D46-B737-6B1A2C425E3D}" type="presParOf" srcId="{33DB8B0C-8469-E043-9272-1BC16C98E1CF}" destId="{2BE430A8-E5F4-514B-9379-D42B6BB62557}" srcOrd="3" destOrd="0" presId="urn:microsoft.com/office/officeart/2005/8/layout/bProcess4"/>
    <dgm:cxn modelId="{BA47E6A9-7562-2740-8B53-7335A7DE39AC}" type="presParOf" srcId="{33DB8B0C-8469-E043-9272-1BC16C98E1CF}" destId="{E772A6A1-EFAA-4D4D-8681-A263D8747F77}" srcOrd="4" destOrd="0" presId="urn:microsoft.com/office/officeart/2005/8/layout/bProcess4"/>
    <dgm:cxn modelId="{E76B7163-701A-E94B-983F-495580878AA3}" type="presParOf" srcId="{E772A6A1-EFAA-4D4D-8681-A263D8747F77}" destId="{147839DE-6B86-EF49-A851-39A624510500}" srcOrd="0" destOrd="0" presId="urn:microsoft.com/office/officeart/2005/8/layout/bProcess4"/>
    <dgm:cxn modelId="{71BBCD08-D447-AC47-AEC6-BDEAFCE7157C}" type="presParOf" srcId="{E772A6A1-EFAA-4D4D-8681-A263D8747F77}" destId="{9EEA4761-437E-2447-AEF1-80F6AEAAE1CD}" srcOrd="1" destOrd="0" presId="urn:microsoft.com/office/officeart/2005/8/layout/bProcess4"/>
    <dgm:cxn modelId="{F4C4C2BD-C600-5B4C-9C49-5FB48F46DC5F}" type="presParOf" srcId="{33DB8B0C-8469-E043-9272-1BC16C98E1CF}" destId="{E21EC75D-96AD-7C4A-8699-BE859CB688BE}" srcOrd="5" destOrd="0" presId="urn:microsoft.com/office/officeart/2005/8/layout/bProcess4"/>
    <dgm:cxn modelId="{35BAD49B-3644-6F46-B0D8-9CEC1D4B6AC1}" type="presParOf" srcId="{33DB8B0C-8469-E043-9272-1BC16C98E1CF}" destId="{BD6DFBA6-2BC7-3F48-9184-23CD2E4EACBF}" srcOrd="6" destOrd="0" presId="urn:microsoft.com/office/officeart/2005/8/layout/bProcess4"/>
    <dgm:cxn modelId="{9019885B-E9D8-DE44-8B3B-7883DB8E6699}" type="presParOf" srcId="{BD6DFBA6-2BC7-3F48-9184-23CD2E4EACBF}" destId="{17B8C7FE-160A-6A4F-8528-D6C8900FF282}" srcOrd="0" destOrd="0" presId="urn:microsoft.com/office/officeart/2005/8/layout/bProcess4"/>
    <dgm:cxn modelId="{16B94CB4-B317-BA4A-9EF0-7275302D8834}" type="presParOf" srcId="{BD6DFBA6-2BC7-3F48-9184-23CD2E4EACBF}" destId="{90AC56CC-20EA-BC4D-9739-42C5F93BB9B9}"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560AF82-8DCA-BC42-9A6C-D9DA5396196F}"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54D3F46-6ACE-A243-ADF5-D4BFBBA174CA}">
      <dgm:prSet phldrT="[Text]" custT="1"/>
      <dgm:spPr>
        <a:solidFill>
          <a:schemeClr val="accent1">
            <a:lumMod val="75000"/>
          </a:schemeClr>
        </a:solidFill>
      </dgm:spPr>
      <dgm:t>
        <a:bodyPr/>
        <a:lstStyle/>
        <a:p>
          <a:r>
            <a:rPr lang="en-US" sz="1800" dirty="0" smtClean="0"/>
            <a:t>Supports two forms of external communications to other chips:</a:t>
          </a:r>
          <a:endParaRPr lang="en-US" sz="1800" dirty="0"/>
        </a:p>
      </dgm:t>
    </dgm:pt>
    <dgm:pt modelId="{7786B11B-CDCE-E443-81BF-21CD92BA2C2C}" type="parTrans" cxnId="{62AF2B72-B215-AE45-920F-63F924D2528D}">
      <dgm:prSet/>
      <dgm:spPr/>
      <dgm:t>
        <a:bodyPr/>
        <a:lstStyle/>
        <a:p>
          <a:endParaRPr lang="en-US"/>
        </a:p>
      </dgm:t>
    </dgm:pt>
    <dgm:pt modelId="{77ABB9F1-F4B0-5343-8F9E-3180CC62BCD2}" type="sibTrans" cxnId="{62AF2B72-B215-AE45-920F-63F924D2528D}">
      <dgm:prSet/>
      <dgm:spPr/>
      <dgm:t>
        <a:bodyPr/>
        <a:lstStyle/>
        <a:p>
          <a:endParaRPr lang="en-US" dirty="0"/>
        </a:p>
      </dgm:t>
    </dgm:pt>
    <dgm:pt modelId="{659D9BEB-8F30-4A43-839C-819AAD3541D5}">
      <dgm:prSet custT="1"/>
      <dgm:spPr>
        <a:solidFill>
          <a:schemeClr val="accent1">
            <a:lumMod val="75000"/>
          </a:schemeClr>
        </a:solidFill>
      </dgm:spPr>
      <dgm:t>
        <a:bodyPr/>
        <a:lstStyle/>
        <a:p>
          <a:r>
            <a:rPr lang="en-US" sz="1800" dirty="0" smtClean="0"/>
            <a:t>DDR3 Memory Controller</a:t>
          </a:r>
        </a:p>
      </dgm:t>
    </dgm:pt>
    <dgm:pt modelId="{5E718EB1-EDA1-9A4A-9C67-A1DC4D8D28FB}" type="parTrans" cxnId="{DD4C232C-4DE2-3244-A51F-7D65233B7A12}">
      <dgm:prSet/>
      <dgm:spPr/>
      <dgm:t>
        <a:bodyPr/>
        <a:lstStyle/>
        <a:p>
          <a:endParaRPr lang="en-US"/>
        </a:p>
      </dgm:t>
    </dgm:pt>
    <dgm:pt modelId="{31165F99-146D-C14B-ACB3-7B67CFA1547E}" type="sibTrans" cxnId="{DD4C232C-4DE2-3244-A51F-7D65233B7A12}">
      <dgm:prSet/>
      <dgm:spPr/>
      <dgm:t>
        <a:bodyPr/>
        <a:lstStyle/>
        <a:p>
          <a:endParaRPr lang="en-US" dirty="0"/>
        </a:p>
      </dgm:t>
    </dgm:pt>
    <dgm:pt modelId="{F2BA94E1-8F28-1D43-BA26-D8911CDC5B69}">
      <dgm:prSet custT="1"/>
      <dgm:spPr>
        <a:solidFill>
          <a:schemeClr val="accent1">
            <a:lumMod val="75000"/>
          </a:schemeClr>
        </a:solidFill>
      </dgm:spPr>
      <dgm:t>
        <a:bodyPr/>
        <a:lstStyle/>
        <a:p>
          <a:r>
            <a:rPr lang="en-US" sz="1600" dirty="0" smtClean="0"/>
            <a:t>brings the memory controller for the DDR (double data rate) main memory onto the chip</a:t>
          </a:r>
        </a:p>
      </dgm:t>
    </dgm:pt>
    <dgm:pt modelId="{8D9F9924-F79A-1946-A934-A91856BC02FD}" type="parTrans" cxnId="{DDDCA78A-74F0-464D-8549-029DDDEA64D4}">
      <dgm:prSet/>
      <dgm:spPr/>
      <dgm:t>
        <a:bodyPr/>
        <a:lstStyle/>
        <a:p>
          <a:endParaRPr lang="en-US"/>
        </a:p>
      </dgm:t>
    </dgm:pt>
    <dgm:pt modelId="{9A7599BF-C55D-E446-9F3A-F931DF822A1C}" type="sibTrans" cxnId="{DDDCA78A-74F0-464D-8549-029DDDEA64D4}">
      <dgm:prSet/>
      <dgm:spPr/>
      <dgm:t>
        <a:bodyPr/>
        <a:lstStyle/>
        <a:p>
          <a:endParaRPr lang="en-US"/>
        </a:p>
      </dgm:t>
    </dgm:pt>
    <dgm:pt modelId="{74900E35-FC2E-2044-9A81-7F1EDF38F21D}">
      <dgm:prSet custT="1"/>
      <dgm:spPr>
        <a:solidFill>
          <a:schemeClr val="accent1">
            <a:lumMod val="75000"/>
          </a:schemeClr>
        </a:solidFill>
      </dgm:spPr>
      <dgm:t>
        <a:bodyPr/>
        <a:lstStyle/>
        <a:p>
          <a:r>
            <a:rPr lang="en-US" sz="1600" dirty="0" smtClean="0"/>
            <a:t>with the memory controller on the chip the Front Side Bus is eliminated</a:t>
          </a:r>
        </a:p>
      </dgm:t>
    </dgm:pt>
    <dgm:pt modelId="{1633D483-036C-3640-8AAC-3BE1DA0A414F}" type="parTrans" cxnId="{217F8AAF-27E3-8344-8DFB-FB657B925A2D}">
      <dgm:prSet/>
      <dgm:spPr/>
      <dgm:t>
        <a:bodyPr/>
        <a:lstStyle/>
        <a:p>
          <a:endParaRPr lang="en-US"/>
        </a:p>
      </dgm:t>
    </dgm:pt>
    <dgm:pt modelId="{3D87FEBF-BADE-2542-8B30-3397539D9045}" type="sibTrans" cxnId="{217F8AAF-27E3-8344-8DFB-FB657B925A2D}">
      <dgm:prSet/>
      <dgm:spPr/>
      <dgm:t>
        <a:bodyPr/>
        <a:lstStyle/>
        <a:p>
          <a:endParaRPr lang="en-US"/>
        </a:p>
      </dgm:t>
    </dgm:pt>
    <dgm:pt modelId="{21D35218-C47A-BA4C-96D9-40F5FEA65E07}">
      <dgm:prSet custT="1"/>
      <dgm:spPr>
        <a:solidFill>
          <a:schemeClr val="accent1">
            <a:lumMod val="75000"/>
          </a:schemeClr>
        </a:solidFill>
      </dgm:spPr>
      <dgm:t>
        <a:bodyPr/>
        <a:lstStyle/>
        <a:p>
          <a:r>
            <a:rPr lang="en-US" sz="1800" dirty="0" smtClean="0"/>
            <a:t>enables high-speed communications among connected processor chips</a:t>
          </a:r>
        </a:p>
      </dgm:t>
    </dgm:pt>
    <dgm:pt modelId="{5AFEC359-71D0-2546-B6B7-26F14BE72022}" type="parTrans" cxnId="{3337647F-9C53-EB4E-ADBD-34A855802C1A}">
      <dgm:prSet/>
      <dgm:spPr/>
      <dgm:t>
        <a:bodyPr/>
        <a:lstStyle/>
        <a:p>
          <a:endParaRPr lang="en-US"/>
        </a:p>
      </dgm:t>
    </dgm:pt>
    <dgm:pt modelId="{E4F31AC8-44EC-A34C-9E28-5B44CAED769E}" type="sibTrans" cxnId="{3337647F-9C53-EB4E-ADBD-34A855802C1A}">
      <dgm:prSet/>
      <dgm:spPr/>
      <dgm:t>
        <a:bodyPr/>
        <a:lstStyle/>
        <a:p>
          <a:endParaRPr lang="en-US"/>
        </a:p>
      </dgm:t>
    </dgm:pt>
    <dgm:pt modelId="{7AA86470-C2FF-3545-B1B7-D300889A3D8C}">
      <dgm:prSet custT="1"/>
      <dgm:spPr>
        <a:solidFill>
          <a:schemeClr val="accent1">
            <a:lumMod val="75000"/>
          </a:schemeClr>
        </a:solidFill>
      </dgm:spPr>
      <dgm:t>
        <a:bodyPr/>
        <a:lstStyle/>
        <a:p>
          <a:r>
            <a:rPr lang="en-US" sz="1800" dirty="0" smtClean="0"/>
            <a:t>QuickPath Interconnect (QPI)</a:t>
          </a:r>
        </a:p>
      </dgm:t>
    </dgm:pt>
    <dgm:pt modelId="{0B7664D4-B0C2-0641-A966-833C561C1BCE}" type="sibTrans" cxnId="{CE3B9AE0-5F62-4845-A0B1-FFC2A6236C75}">
      <dgm:prSet/>
      <dgm:spPr/>
      <dgm:t>
        <a:bodyPr/>
        <a:lstStyle/>
        <a:p>
          <a:endParaRPr lang="en-US"/>
        </a:p>
      </dgm:t>
    </dgm:pt>
    <dgm:pt modelId="{6949FF2C-1FE3-4045-872A-522010C9684E}" type="parTrans" cxnId="{CE3B9AE0-5F62-4845-A0B1-FFC2A6236C75}">
      <dgm:prSet/>
      <dgm:spPr/>
      <dgm:t>
        <a:bodyPr/>
        <a:lstStyle/>
        <a:p>
          <a:endParaRPr lang="en-US"/>
        </a:p>
      </dgm:t>
    </dgm:pt>
    <dgm:pt modelId="{D10E72F1-9750-F84C-93F2-1FB54EFBC49C}" type="pres">
      <dgm:prSet presAssocID="{8560AF82-8DCA-BC42-9A6C-D9DA5396196F}" presName="outerComposite" presStyleCnt="0">
        <dgm:presLayoutVars>
          <dgm:chMax val="5"/>
          <dgm:dir/>
          <dgm:resizeHandles val="exact"/>
        </dgm:presLayoutVars>
      </dgm:prSet>
      <dgm:spPr/>
      <dgm:t>
        <a:bodyPr/>
        <a:lstStyle/>
        <a:p>
          <a:endParaRPr lang="en-US"/>
        </a:p>
      </dgm:t>
    </dgm:pt>
    <dgm:pt modelId="{9FA78AF8-18E6-7E4E-B249-4FABA3BF9A86}" type="pres">
      <dgm:prSet presAssocID="{8560AF82-8DCA-BC42-9A6C-D9DA5396196F}" presName="dummyMaxCanvas" presStyleCnt="0">
        <dgm:presLayoutVars/>
      </dgm:prSet>
      <dgm:spPr/>
    </dgm:pt>
    <dgm:pt modelId="{821D605E-81FD-1B42-B766-212E7B0BE47F}" type="pres">
      <dgm:prSet presAssocID="{8560AF82-8DCA-BC42-9A6C-D9DA5396196F}" presName="ThreeNodes_1" presStyleLbl="node1" presStyleIdx="0" presStyleCnt="3" custScaleX="106662" custScaleY="72728" custLinFactNeighborX="4596">
        <dgm:presLayoutVars>
          <dgm:bulletEnabled val="1"/>
        </dgm:presLayoutVars>
      </dgm:prSet>
      <dgm:spPr/>
      <dgm:t>
        <a:bodyPr/>
        <a:lstStyle/>
        <a:p>
          <a:endParaRPr lang="en-US"/>
        </a:p>
      </dgm:t>
    </dgm:pt>
    <dgm:pt modelId="{5E44359E-4E52-A94D-B9EF-C58B3E45ED7B}" type="pres">
      <dgm:prSet presAssocID="{8560AF82-8DCA-BC42-9A6C-D9DA5396196F}" presName="ThreeNodes_2" presStyleLbl="node1" presStyleIdx="1" presStyleCnt="3" custScaleX="107843" custScaleY="122807" custLinFactNeighborX="361" custLinFactNeighborY="-6778">
        <dgm:presLayoutVars>
          <dgm:bulletEnabled val="1"/>
        </dgm:presLayoutVars>
      </dgm:prSet>
      <dgm:spPr/>
      <dgm:t>
        <a:bodyPr/>
        <a:lstStyle/>
        <a:p>
          <a:endParaRPr lang="en-US"/>
        </a:p>
      </dgm:t>
    </dgm:pt>
    <dgm:pt modelId="{9197BC10-8874-0B4E-B326-85B0995F8946}" type="pres">
      <dgm:prSet presAssocID="{8560AF82-8DCA-BC42-9A6C-D9DA5396196F}" presName="ThreeNodes_3" presStyleLbl="node1" presStyleIdx="2" presStyleCnt="3" custScaleX="102503" custScaleY="106060" custLinFactNeighborX="-1475" custLinFactNeighborY="1515">
        <dgm:presLayoutVars>
          <dgm:bulletEnabled val="1"/>
        </dgm:presLayoutVars>
      </dgm:prSet>
      <dgm:spPr/>
      <dgm:t>
        <a:bodyPr/>
        <a:lstStyle/>
        <a:p>
          <a:endParaRPr lang="en-US"/>
        </a:p>
      </dgm:t>
    </dgm:pt>
    <dgm:pt modelId="{726A7B3B-D22C-2F46-8F66-470F785C00C8}" type="pres">
      <dgm:prSet presAssocID="{8560AF82-8DCA-BC42-9A6C-D9DA5396196F}" presName="ThreeConn_1-2" presStyleLbl="fgAccFollowNode1" presStyleIdx="0" presStyleCnt="2">
        <dgm:presLayoutVars>
          <dgm:bulletEnabled val="1"/>
        </dgm:presLayoutVars>
      </dgm:prSet>
      <dgm:spPr/>
      <dgm:t>
        <a:bodyPr/>
        <a:lstStyle/>
        <a:p>
          <a:endParaRPr lang="en-US"/>
        </a:p>
      </dgm:t>
    </dgm:pt>
    <dgm:pt modelId="{6E80ECBC-3D85-344A-A3B3-B7424ED1E72A}" type="pres">
      <dgm:prSet presAssocID="{8560AF82-8DCA-BC42-9A6C-D9DA5396196F}" presName="ThreeConn_2-3" presStyleLbl="fgAccFollowNode1" presStyleIdx="1" presStyleCnt="2">
        <dgm:presLayoutVars>
          <dgm:bulletEnabled val="1"/>
        </dgm:presLayoutVars>
      </dgm:prSet>
      <dgm:spPr/>
      <dgm:t>
        <a:bodyPr/>
        <a:lstStyle/>
        <a:p>
          <a:endParaRPr lang="en-US"/>
        </a:p>
      </dgm:t>
    </dgm:pt>
    <dgm:pt modelId="{5752271D-8865-1744-8C1A-62376FB83141}" type="pres">
      <dgm:prSet presAssocID="{8560AF82-8DCA-BC42-9A6C-D9DA5396196F}" presName="ThreeNodes_1_text" presStyleLbl="node1" presStyleIdx="2" presStyleCnt="3">
        <dgm:presLayoutVars>
          <dgm:bulletEnabled val="1"/>
        </dgm:presLayoutVars>
      </dgm:prSet>
      <dgm:spPr/>
      <dgm:t>
        <a:bodyPr/>
        <a:lstStyle/>
        <a:p>
          <a:endParaRPr lang="en-US"/>
        </a:p>
      </dgm:t>
    </dgm:pt>
    <dgm:pt modelId="{FD5A24D6-434F-1E48-97F8-2C63C2876DBE}" type="pres">
      <dgm:prSet presAssocID="{8560AF82-8DCA-BC42-9A6C-D9DA5396196F}" presName="ThreeNodes_2_text" presStyleLbl="node1" presStyleIdx="2" presStyleCnt="3">
        <dgm:presLayoutVars>
          <dgm:bulletEnabled val="1"/>
        </dgm:presLayoutVars>
      </dgm:prSet>
      <dgm:spPr/>
      <dgm:t>
        <a:bodyPr/>
        <a:lstStyle/>
        <a:p>
          <a:endParaRPr lang="en-US"/>
        </a:p>
      </dgm:t>
    </dgm:pt>
    <dgm:pt modelId="{93672F69-D589-654F-B9D2-5376286C4F1A}" type="pres">
      <dgm:prSet presAssocID="{8560AF82-8DCA-BC42-9A6C-D9DA5396196F}" presName="ThreeNodes_3_text" presStyleLbl="node1" presStyleIdx="2" presStyleCnt="3">
        <dgm:presLayoutVars>
          <dgm:bulletEnabled val="1"/>
        </dgm:presLayoutVars>
      </dgm:prSet>
      <dgm:spPr/>
      <dgm:t>
        <a:bodyPr/>
        <a:lstStyle/>
        <a:p>
          <a:endParaRPr lang="en-US"/>
        </a:p>
      </dgm:t>
    </dgm:pt>
  </dgm:ptLst>
  <dgm:cxnLst>
    <dgm:cxn modelId="{2122C6B5-9626-434E-8340-0BA1023C2B0E}" type="presOf" srcId="{74900E35-FC2E-2044-9A81-7F1EDF38F21D}" destId="{5E44359E-4E52-A94D-B9EF-C58B3E45ED7B}" srcOrd="0" destOrd="2" presId="urn:microsoft.com/office/officeart/2005/8/layout/vProcess5"/>
    <dgm:cxn modelId="{58098F0B-69A3-9240-ADA2-B77A0BC6FAE6}" type="presOf" srcId="{7AA86470-C2FF-3545-B1B7-D300889A3D8C}" destId="{9197BC10-8874-0B4E-B326-85B0995F8946}" srcOrd="0" destOrd="0" presId="urn:microsoft.com/office/officeart/2005/8/layout/vProcess5"/>
    <dgm:cxn modelId="{CE3B9AE0-5F62-4845-A0B1-FFC2A6236C75}" srcId="{8560AF82-8DCA-BC42-9A6C-D9DA5396196F}" destId="{7AA86470-C2FF-3545-B1B7-D300889A3D8C}" srcOrd="2" destOrd="0" parTransId="{6949FF2C-1FE3-4045-872A-522010C9684E}" sibTransId="{0B7664D4-B0C2-0641-A966-833C561C1BCE}"/>
    <dgm:cxn modelId="{2EA1B1DA-9389-8A4F-8054-8EC1EB8EC942}" type="presOf" srcId="{254D3F46-6ACE-A243-ADF5-D4BFBBA174CA}" destId="{5752271D-8865-1744-8C1A-62376FB83141}" srcOrd="1" destOrd="0" presId="urn:microsoft.com/office/officeart/2005/8/layout/vProcess5"/>
    <dgm:cxn modelId="{217F8AAF-27E3-8344-8DFB-FB657B925A2D}" srcId="{659D9BEB-8F30-4A43-839C-819AAD3541D5}" destId="{74900E35-FC2E-2044-9A81-7F1EDF38F21D}" srcOrd="1" destOrd="0" parTransId="{1633D483-036C-3640-8AAC-3BE1DA0A414F}" sibTransId="{3D87FEBF-BADE-2542-8B30-3397539D9045}"/>
    <dgm:cxn modelId="{DD4C232C-4DE2-3244-A51F-7D65233B7A12}" srcId="{8560AF82-8DCA-BC42-9A6C-D9DA5396196F}" destId="{659D9BEB-8F30-4A43-839C-819AAD3541D5}" srcOrd="1" destOrd="0" parTransId="{5E718EB1-EDA1-9A4A-9C67-A1DC4D8D28FB}" sibTransId="{31165F99-146D-C14B-ACB3-7B67CFA1547E}"/>
    <dgm:cxn modelId="{FF9EC869-9E28-C649-9C29-55604347F4D7}" type="presOf" srcId="{659D9BEB-8F30-4A43-839C-819AAD3541D5}" destId="{FD5A24D6-434F-1E48-97F8-2C63C2876DBE}" srcOrd="1" destOrd="0" presId="urn:microsoft.com/office/officeart/2005/8/layout/vProcess5"/>
    <dgm:cxn modelId="{08D5A854-8262-244C-8A2C-5FA98996D5E6}" type="presOf" srcId="{8560AF82-8DCA-BC42-9A6C-D9DA5396196F}" destId="{D10E72F1-9750-F84C-93F2-1FB54EFBC49C}" srcOrd="0" destOrd="0" presId="urn:microsoft.com/office/officeart/2005/8/layout/vProcess5"/>
    <dgm:cxn modelId="{03C5B051-9701-FA4C-B654-77F44BDDB0FB}" type="presOf" srcId="{74900E35-FC2E-2044-9A81-7F1EDF38F21D}" destId="{FD5A24D6-434F-1E48-97F8-2C63C2876DBE}" srcOrd="1" destOrd="2" presId="urn:microsoft.com/office/officeart/2005/8/layout/vProcess5"/>
    <dgm:cxn modelId="{02FFE5A6-EBA7-2345-837B-5E0DD61C12EE}" type="presOf" srcId="{77ABB9F1-F4B0-5343-8F9E-3180CC62BCD2}" destId="{726A7B3B-D22C-2F46-8F66-470F785C00C8}" srcOrd="0" destOrd="0" presId="urn:microsoft.com/office/officeart/2005/8/layout/vProcess5"/>
    <dgm:cxn modelId="{B139A11E-8457-7244-AFDF-A03E04C4F5B1}" type="presOf" srcId="{21D35218-C47A-BA4C-96D9-40F5FEA65E07}" destId="{9197BC10-8874-0B4E-B326-85B0995F8946}" srcOrd="0" destOrd="1" presId="urn:microsoft.com/office/officeart/2005/8/layout/vProcess5"/>
    <dgm:cxn modelId="{6C41E48C-F9A6-474F-8FD9-52172A20D588}" type="presOf" srcId="{7AA86470-C2FF-3545-B1B7-D300889A3D8C}" destId="{93672F69-D589-654F-B9D2-5376286C4F1A}" srcOrd="1" destOrd="0" presId="urn:microsoft.com/office/officeart/2005/8/layout/vProcess5"/>
    <dgm:cxn modelId="{293C103C-6C59-DC46-B10D-FDCE0FC24032}" type="presOf" srcId="{31165F99-146D-C14B-ACB3-7B67CFA1547E}" destId="{6E80ECBC-3D85-344A-A3B3-B7424ED1E72A}" srcOrd="0" destOrd="0" presId="urn:microsoft.com/office/officeart/2005/8/layout/vProcess5"/>
    <dgm:cxn modelId="{F42C2A29-B3F6-DD43-8564-DE4C6805C930}" type="presOf" srcId="{254D3F46-6ACE-A243-ADF5-D4BFBBA174CA}" destId="{821D605E-81FD-1B42-B766-212E7B0BE47F}" srcOrd="0" destOrd="0" presId="urn:microsoft.com/office/officeart/2005/8/layout/vProcess5"/>
    <dgm:cxn modelId="{62AF2B72-B215-AE45-920F-63F924D2528D}" srcId="{8560AF82-8DCA-BC42-9A6C-D9DA5396196F}" destId="{254D3F46-6ACE-A243-ADF5-D4BFBBA174CA}" srcOrd="0" destOrd="0" parTransId="{7786B11B-CDCE-E443-81BF-21CD92BA2C2C}" sibTransId="{77ABB9F1-F4B0-5343-8F9E-3180CC62BCD2}"/>
    <dgm:cxn modelId="{DDDCA78A-74F0-464D-8549-029DDDEA64D4}" srcId="{659D9BEB-8F30-4A43-839C-819AAD3541D5}" destId="{F2BA94E1-8F28-1D43-BA26-D8911CDC5B69}" srcOrd="0" destOrd="0" parTransId="{8D9F9924-F79A-1946-A934-A91856BC02FD}" sibTransId="{9A7599BF-C55D-E446-9F3A-F931DF822A1C}"/>
    <dgm:cxn modelId="{92447126-097F-1B4D-A4EF-913D6679641A}" type="presOf" srcId="{F2BA94E1-8F28-1D43-BA26-D8911CDC5B69}" destId="{FD5A24D6-434F-1E48-97F8-2C63C2876DBE}" srcOrd="1" destOrd="1" presId="urn:microsoft.com/office/officeart/2005/8/layout/vProcess5"/>
    <dgm:cxn modelId="{A11137CF-E8BA-DF45-8AFA-73AAB6434872}" type="presOf" srcId="{F2BA94E1-8F28-1D43-BA26-D8911CDC5B69}" destId="{5E44359E-4E52-A94D-B9EF-C58B3E45ED7B}" srcOrd="0" destOrd="1" presId="urn:microsoft.com/office/officeart/2005/8/layout/vProcess5"/>
    <dgm:cxn modelId="{D4BC11F3-9371-8940-A2FE-8432F87B0D15}" type="presOf" srcId="{659D9BEB-8F30-4A43-839C-819AAD3541D5}" destId="{5E44359E-4E52-A94D-B9EF-C58B3E45ED7B}" srcOrd="0" destOrd="0" presId="urn:microsoft.com/office/officeart/2005/8/layout/vProcess5"/>
    <dgm:cxn modelId="{3337647F-9C53-EB4E-ADBD-34A855802C1A}" srcId="{7AA86470-C2FF-3545-B1B7-D300889A3D8C}" destId="{21D35218-C47A-BA4C-96D9-40F5FEA65E07}" srcOrd="0" destOrd="0" parTransId="{5AFEC359-71D0-2546-B6B7-26F14BE72022}" sibTransId="{E4F31AC8-44EC-A34C-9E28-5B44CAED769E}"/>
    <dgm:cxn modelId="{1A57DCA9-C678-7C4D-BA45-B9FC8BC8DDF8}" type="presOf" srcId="{21D35218-C47A-BA4C-96D9-40F5FEA65E07}" destId="{93672F69-D589-654F-B9D2-5376286C4F1A}" srcOrd="1" destOrd="1" presId="urn:microsoft.com/office/officeart/2005/8/layout/vProcess5"/>
    <dgm:cxn modelId="{2DF88A11-A49D-DB4A-A998-D910A072CB05}" type="presParOf" srcId="{D10E72F1-9750-F84C-93F2-1FB54EFBC49C}" destId="{9FA78AF8-18E6-7E4E-B249-4FABA3BF9A86}" srcOrd="0" destOrd="0" presId="urn:microsoft.com/office/officeart/2005/8/layout/vProcess5"/>
    <dgm:cxn modelId="{89F0E12F-E413-FD4A-B34F-28C9EDA3F404}" type="presParOf" srcId="{D10E72F1-9750-F84C-93F2-1FB54EFBC49C}" destId="{821D605E-81FD-1B42-B766-212E7B0BE47F}" srcOrd="1" destOrd="0" presId="urn:microsoft.com/office/officeart/2005/8/layout/vProcess5"/>
    <dgm:cxn modelId="{8508E30C-16FB-F14A-BD90-9EE89B838884}" type="presParOf" srcId="{D10E72F1-9750-F84C-93F2-1FB54EFBC49C}" destId="{5E44359E-4E52-A94D-B9EF-C58B3E45ED7B}" srcOrd="2" destOrd="0" presId="urn:microsoft.com/office/officeart/2005/8/layout/vProcess5"/>
    <dgm:cxn modelId="{71725BD8-F61D-8C40-BBE2-77512914D67A}" type="presParOf" srcId="{D10E72F1-9750-F84C-93F2-1FB54EFBC49C}" destId="{9197BC10-8874-0B4E-B326-85B0995F8946}" srcOrd="3" destOrd="0" presId="urn:microsoft.com/office/officeart/2005/8/layout/vProcess5"/>
    <dgm:cxn modelId="{01A8F2AC-2E44-DA4D-A74C-27D788B73B3D}" type="presParOf" srcId="{D10E72F1-9750-F84C-93F2-1FB54EFBC49C}" destId="{726A7B3B-D22C-2F46-8F66-470F785C00C8}" srcOrd="4" destOrd="0" presId="urn:microsoft.com/office/officeart/2005/8/layout/vProcess5"/>
    <dgm:cxn modelId="{BB179D5B-0D64-6F43-8C9A-80177526D61D}" type="presParOf" srcId="{D10E72F1-9750-F84C-93F2-1FB54EFBC49C}" destId="{6E80ECBC-3D85-344A-A3B3-B7424ED1E72A}" srcOrd="5" destOrd="0" presId="urn:microsoft.com/office/officeart/2005/8/layout/vProcess5"/>
    <dgm:cxn modelId="{6B429020-3642-AC4A-AC1B-F9138A1938AF}" type="presParOf" srcId="{D10E72F1-9750-F84C-93F2-1FB54EFBC49C}" destId="{5752271D-8865-1744-8C1A-62376FB83141}" srcOrd="6" destOrd="0" presId="urn:microsoft.com/office/officeart/2005/8/layout/vProcess5"/>
    <dgm:cxn modelId="{03A01CBB-E0BF-E74D-A9FF-B4B72912B6C0}" type="presParOf" srcId="{D10E72F1-9750-F84C-93F2-1FB54EFBC49C}" destId="{FD5A24D6-434F-1E48-97F8-2C63C2876DBE}" srcOrd="7" destOrd="0" presId="urn:microsoft.com/office/officeart/2005/8/layout/vProcess5"/>
    <dgm:cxn modelId="{70992556-6FE0-894D-BE38-BD7041D7C75D}" type="presParOf" srcId="{D10E72F1-9750-F84C-93F2-1FB54EFBC49C}" destId="{93672F69-D589-654F-B9D2-5376286C4F1A}"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06A2E3-1043-9D46-A25F-90ADF1BF5E20}" type="doc">
      <dgm:prSet loTypeId="urn:microsoft.com/office/officeart/2005/8/layout/default#1" loCatId="list" qsTypeId="urn:microsoft.com/office/officeart/2005/8/quickstyle/simple4" qsCatId="simple" csTypeId="urn:microsoft.com/office/officeart/2005/8/colors/accent1_2" csCatId="accent1"/>
      <dgm:spPr/>
      <dgm:t>
        <a:bodyPr/>
        <a:lstStyle/>
        <a:p>
          <a:endParaRPr lang="en-US"/>
        </a:p>
      </dgm:t>
    </dgm:pt>
    <dgm:pt modelId="{211B828E-6174-D747-8D45-31F211622F30}">
      <dgm:prSet/>
      <dgm:spPr/>
      <dgm:t>
        <a:bodyPr/>
        <a:lstStyle/>
        <a:p>
          <a:pPr rtl="0"/>
          <a:r>
            <a:rPr lang="en-US" dirty="0" smtClean="0"/>
            <a:t>Controls the operation of the computer</a:t>
          </a:r>
          <a:endParaRPr lang="en-US" dirty="0"/>
        </a:p>
      </dgm:t>
    </dgm:pt>
    <dgm:pt modelId="{D262110A-53C7-D04E-9899-94616493F444}" type="parTrans" cxnId="{0A9F465B-BCE9-1D46-AC40-955CFFE641FA}">
      <dgm:prSet/>
      <dgm:spPr/>
      <dgm:t>
        <a:bodyPr/>
        <a:lstStyle/>
        <a:p>
          <a:endParaRPr lang="en-US"/>
        </a:p>
      </dgm:t>
    </dgm:pt>
    <dgm:pt modelId="{D1D77116-E4EE-B248-98DC-CC50A1BF792F}" type="sibTrans" cxnId="{0A9F465B-BCE9-1D46-AC40-955CFFE641FA}">
      <dgm:prSet/>
      <dgm:spPr/>
      <dgm:t>
        <a:bodyPr/>
        <a:lstStyle/>
        <a:p>
          <a:endParaRPr lang="en-US"/>
        </a:p>
      </dgm:t>
    </dgm:pt>
    <dgm:pt modelId="{5F43A7C9-4D9F-D54F-82D7-4C7F6618EC72}">
      <dgm:prSet/>
      <dgm:spPr/>
      <dgm:t>
        <a:bodyPr/>
        <a:lstStyle/>
        <a:p>
          <a:pPr rtl="0"/>
          <a:r>
            <a:rPr lang="en-US" dirty="0" smtClean="0"/>
            <a:t>Performs the data processing functions</a:t>
          </a:r>
          <a:endParaRPr lang="en-US" dirty="0"/>
        </a:p>
      </dgm:t>
    </dgm:pt>
    <dgm:pt modelId="{F6B8B4DF-DEC1-DD46-9450-5F52CCBEB5FB}" type="parTrans" cxnId="{C322C727-EDC1-5B42-81FC-BC9F2C2670D7}">
      <dgm:prSet/>
      <dgm:spPr/>
      <dgm:t>
        <a:bodyPr/>
        <a:lstStyle/>
        <a:p>
          <a:endParaRPr lang="en-US"/>
        </a:p>
      </dgm:t>
    </dgm:pt>
    <dgm:pt modelId="{EB084FCC-6BD8-4F47-A104-FAE3DD568DEC}" type="sibTrans" cxnId="{C322C727-EDC1-5B42-81FC-BC9F2C2670D7}">
      <dgm:prSet/>
      <dgm:spPr/>
      <dgm:t>
        <a:bodyPr/>
        <a:lstStyle/>
        <a:p>
          <a:endParaRPr lang="en-US"/>
        </a:p>
      </dgm:t>
    </dgm:pt>
    <dgm:pt modelId="{E6ACA15B-D42E-E24B-B4D7-4D933CAD95F5}">
      <dgm:prSet/>
      <dgm:spPr/>
      <dgm:t>
        <a:bodyPr/>
        <a:lstStyle/>
        <a:p>
          <a:pPr rtl="0"/>
          <a:r>
            <a:rPr lang="en-US" dirty="0" smtClean="0"/>
            <a:t>Referred to as the </a:t>
          </a:r>
          <a:r>
            <a:rPr lang="en-US" i="1" dirty="0" smtClean="0"/>
            <a:t>Central Processing Unit </a:t>
          </a:r>
          <a:r>
            <a:rPr lang="en-US" dirty="0" smtClean="0"/>
            <a:t>(CPU)</a:t>
          </a:r>
          <a:endParaRPr lang="en-US" dirty="0"/>
        </a:p>
      </dgm:t>
    </dgm:pt>
    <dgm:pt modelId="{FD37EBE6-185D-CE4B-B255-F22213F2AC18}" type="parTrans" cxnId="{48C00C8E-9A5D-8A44-94D2-488E6370981A}">
      <dgm:prSet/>
      <dgm:spPr/>
      <dgm:t>
        <a:bodyPr/>
        <a:lstStyle/>
        <a:p>
          <a:endParaRPr lang="en-US"/>
        </a:p>
      </dgm:t>
    </dgm:pt>
    <dgm:pt modelId="{4FD171B1-434C-784F-938A-2595CC0C420D}" type="sibTrans" cxnId="{48C00C8E-9A5D-8A44-94D2-488E6370981A}">
      <dgm:prSet/>
      <dgm:spPr/>
      <dgm:t>
        <a:bodyPr/>
        <a:lstStyle/>
        <a:p>
          <a:endParaRPr lang="en-US"/>
        </a:p>
      </dgm:t>
    </dgm:pt>
    <dgm:pt modelId="{97CEFB03-0ACD-6E46-B3D3-4AF3F2AEFC9F}" type="pres">
      <dgm:prSet presAssocID="{6606A2E3-1043-9D46-A25F-90ADF1BF5E20}" presName="diagram" presStyleCnt="0">
        <dgm:presLayoutVars>
          <dgm:dir/>
          <dgm:resizeHandles val="exact"/>
        </dgm:presLayoutVars>
      </dgm:prSet>
      <dgm:spPr/>
      <dgm:t>
        <a:bodyPr/>
        <a:lstStyle/>
        <a:p>
          <a:endParaRPr lang="en-US"/>
        </a:p>
      </dgm:t>
    </dgm:pt>
    <dgm:pt modelId="{421477D8-87FB-CB46-800C-AF5BE18708CF}" type="pres">
      <dgm:prSet presAssocID="{211B828E-6174-D747-8D45-31F211622F30}" presName="node" presStyleLbl="node1" presStyleIdx="0" presStyleCnt="3" custLinFactNeighborX="-11426" custLinFactNeighborY="-103">
        <dgm:presLayoutVars>
          <dgm:bulletEnabled val="1"/>
        </dgm:presLayoutVars>
      </dgm:prSet>
      <dgm:spPr/>
      <dgm:t>
        <a:bodyPr/>
        <a:lstStyle/>
        <a:p>
          <a:endParaRPr lang="en-US"/>
        </a:p>
      </dgm:t>
    </dgm:pt>
    <dgm:pt modelId="{5B4C77BF-B560-244E-8C63-9174112AB3FD}" type="pres">
      <dgm:prSet presAssocID="{D1D77116-E4EE-B248-98DC-CC50A1BF792F}" presName="sibTrans" presStyleCnt="0"/>
      <dgm:spPr/>
    </dgm:pt>
    <dgm:pt modelId="{FB16DC6B-9AEC-7E4A-825E-4890CE4FF49B}" type="pres">
      <dgm:prSet presAssocID="{5F43A7C9-4D9F-D54F-82D7-4C7F6618EC72}" presName="node" presStyleLbl="node1" presStyleIdx="1" presStyleCnt="3" custLinFactNeighborX="10980" custLinFactNeighborY="-103">
        <dgm:presLayoutVars>
          <dgm:bulletEnabled val="1"/>
        </dgm:presLayoutVars>
      </dgm:prSet>
      <dgm:spPr/>
      <dgm:t>
        <a:bodyPr/>
        <a:lstStyle/>
        <a:p>
          <a:endParaRPr lang="en-US"/>
        </a:p>
      </dgm:t>
    </dgm:pt>
    <dgm:pt modelId="{96322CF8-6DD8-0B44-8A58-209DFBCF5C01}" type="pres">
      <dgm:prSet presAssocID="{EB084FCC-6BD8-4F47-A104-FAE3DD568DEC}" presName="sibTrans" presStyleCnt="0"/>
      <dgm:spPr/>
    </dgm:pt>
    <dgm:pt modelId="{C1868225-F9F8-5B4B-8DA1-9E5EAF33AFC1}" type="pres">
      <dgm:prSet presAssocID="{E6ACA15B-D42E-E24B-B4D7-4D933CAD95F5}" presName="node" presStyleLbl="node1" presStyleIdx="2" presStyleCnt="3" custLinFactNeighborX="11191" custLinFactNeighborY="-2626">
        <dgm:presLayoutVars>
          <dgm:bulletEnabled val="1"/>
        </dgm:presLayoutVars>
      </dgm:prSet>
      <dgm:spPr/>
      <dgm:t>
        <a:bodyPr/>
        <a:lstStyle/>
        <a:p>
          <a:endParaRPr lang="en-US"/>
        </a:p>
      </dgm:t>
    </dgm:pt>
  </dgm:ptLst>
  <dgm:cxnLst>
    <dgm:cxn modelId="{48C00C8E-9A5D-8A44-94D2-488E6370981A}" srcId="{6606A2E3-1043-9D46-A25F-90ADF1BF5E20}" destId="{E6ACA15B-D42E-E24B-B4D7-4D933CAD95F5}" srcOrd="2" destOrd="0" parTransId="{FD37EBE6-185D-CE4B-B255-F22213F2AC18}" sibTransId="{4FD171B1-434C-784F-938A-2595CC0C420D}"/>
    <dgm:cxn modelId="{0A9F465B-BCE9-1D46-AC40-955CFFE641FA}" srcId="{6606A2E3-1043-9D46-A25F-90ADF1BF5E20}" destId="{211B828E-6174-D747-8D45-31F211622F30}" srcOrd="0" destOrd="0" parTransId="{D262110A-53C7-D04E-9899-94616493F444}" sibTransId="{D1D77116-E4EE-B248-98DC-CC50A1BF792F}"/>
    <dgm:cxn modelId="{A238136E-AFC0-C74C-A145-A1CBF5648E86}" type="presOf" srcId="{5F43A7C9-4D9F-D54F-82D7-4C7F6618EC72}" destId="{FB16DC6B-9AEC-7E4A-825E-4890CE4FF49B}" srcOrd="0" destOrd="0" presId="urn:microsoft.com/office/officeart/2005/8/layout/default#1"/>
    <dgm:cxn modelId="{4F2DEC1C-EAD3-0246-AA71-1695873C1CCA}" type="presOf" srcId="{E6ACA15B-D42E-E24B-B4D7-4D933CAD95F5}" destId="{C1868225-F9F8-5B4B-8DA1-9E5EAF33AFC1}" srcOrd="0" destOrd="0" presId="urn:microsoft.com/office/officeart/2005/8/layout/default#1"/>
    <dgm:cxn modelId="{69BCB76B-8763-F14E-A48D-2633EDA45A05}" type="presOf" srcId="{211B828E-6174-D747-8D45-31F211622F30}" destId="{421477D8-87FB-CB46-800C-AF5BE18708CF}" srcOrd="0" destOrd="0" presId="urn:microsoft.com/office/officeart/2005/8/layout/default#1"/>
    <dgm:cxn modelId="{3AF7A72D-2387-6C47-A70F-E1F796B647E6}" type="presOf" srcId="{6606A2E3-1043-9D46-A25F-90ADF1BF5E20}" destId="{97CEFB03-0ACD-6E46-B3D3-4AF3F2AEFC9F}" srcOrd="0" destOrd="0" presId="urn:microsoft.com/office/officeart/2005/8/layout/default#1"/>
    <dgm:cxn modelId="{C322C727-EDC1-5B42-81FC-BC9F2C2670D7}" srcId="{6606A2E3-1043-9D46-A25F-90ADF1BF5E20}" destId="{5F43A7C9-4D9F-D54F-82D7-4C7F6618EC72}" srcOrd="1" destOrd="0" parTransId="{F6B8B4DF-DEC1-DD46-9450-5F52CCBEB5FB}" sibTransId="{EB084FCC-6BD8-4F47-A104-FAE3DD568DEC}"/>
    <dgm:cxn modelId="{1F5EE3DF-04A5-2946-ACA0-5C8520487C89}" type="presParOf" srcId="{97CEFB03-0ACD-6E46-B3D3-4AF3F2AEFC9F}" destId="{421477D8-87FB-CB46-800C-AF5BE18708CF}" srcOrd="0" destOrd="0" presId="urn:microsoft.com/office/officeart/2005/8/layout/default#1"/>
    <dgm:cxn modelId="{C801CDF4-1EFD-8D49-A1A6-B80D7E1EEC06}" type="presParOf" srcId="{97CEFB03-0ACD-6E46-B3D3-4AF3F2AEFC9F}" destId="{5B4C77BF-B560-244E-8C63-9174112AB3FD}" srcOrd="1" destOrd="0" presId="urn:microsoft.com/office/officeart/2005/8/layout/default#1"/>
    <dgm:cxn modelId="{774A2048-94F3-C946-8DA4-A5E8330A06C6}" type="presParOf" srcId="{97CEFB03-0ACD-6E46-B3D3-4AF3F2AEFC9F}" destId="{FB16DC6B-9AEC-7E4A-825E-4890CE4FF49B}" srcOrd="2" destOrd="0" presId="urn:microsoft.com/office/officeart/2005/8/layout/default#1"/>
    <dgm:cxn modelId="{C024FFD7-DF17-334A-BE37-C06E0ECA92F9}" type="presParOf" srcId="{97CEFB03-0ACD-6E46-B3D3-4AF3F2AEFC9F}" destId="{96322CF8-6DD8-0B44-8A58-209DFBCF5C01}" srcOrd="3" destOrd="0" presId="urn:microsoft.com/office/officeart/2005/8/layout/default#1"/>
    <dgm:cxn modelId="{753102E2-D019-8F4A-B59A-B537F9E63F1E}" type="presParOf" srcId="{97CEFB03-0ACD-6E46-B3D3-4AF3F2AEFC9F}" destId="{C1868225-F9F8-5B4B-8DA1-9E5EAF33AFC1}" srcOrd="4"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213B13-A9D0-2E41-AD45-11CE6B30FA63}"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EEFA41DF-5A8B-3D4D-97A0-FB4A48D62AEB}">
      <dgm:prSet custT="1"/>
      <dgm:spPr/>
      <dgm:t>
        <a:bodyPr/>
        <a:lstStyle/>
        <a:p>
          <a:pPr rtl="0"/>
          <a:r>
            <a:rPr lang="en-US" sz="3200" dirty="0" smtClean="0"/>
            <a:t>Moves data between the computer and  external environments such as:</a:t>
          </a:r>
          <a:endParaRPr lang="en-US" sz="3200" dirty="0"/>
        </a:p>
      </dgm:t>
    </dgm:pt>
    <dgm:pt modelId="{0E850D74-1A5F-3B42-90F5-BA9370A679D1}" type="parTrans" cxnId="{589D1413-7611-CB45-BDA8-966152F053BA}">
      <dgm:prSet/>
      <dgm:spPr/>
      <dgm:t>
        <a:bodyPr/>
        <a:lstStyle/>
        <a:p>
          <a:endParaRPr lang="en-US"/>
        </a:p>
      </dgm:t>
    </dgm:pt>
    <dgm:pt modelId="{8A364EA6-BC24-5246-8DBB-5E40E1A455F4}" type="sibTrans" cxnId="{589D1413-7611-CB45-BDA8-966152F053BA}">
      <dgm:prSet/>
      <dgm:spPr/>
      <dgm:t>
        <a:bodyPr/>
        <a:lstStyle/>
        <a:p>
          <a:endParaRPr lang="en-US"/>
        </a:p>
      </dgm:t>
    </dgm:pt>
    <dgm:pt modelId="{62798AD3-A234-374F-872D-8C94832D946E}">
      <dgm:prSet/>
      <dgm:spPr/>
      <dgm:t>
        <a:bodyPr/>
        <a:lstStyle/>
        <a:p>
          <a:pPr rtl="0"/>
          <a:r>
            <a:rPr lang="en-US" dirty="0" smtClean="0"/>
            <a:t>storage (e.g. hard drive)</a:t>
          </a:r>
          <a:endParaRPr lang="en-US" dirty="0"/>
        </a:p>
      </dgm:t>
    </dgm:pt>
    <dgm:pt modelId="{D597B50C-11BB-394D-B818-DA50C2C7943D}" type="parTrans" cxnId="{A69D36B7-6F1B-1E43-BF0D-63D7AA0F17BA}">
      <dgm:prSet/>
      <dgm:spPr/>
      <dgm:t>
        <a:bodyPr/>
        <a:lstStyle/>
        <a:p>
          <a:endParaRPr lang="en-US" dirty="0"/>
        </a:p>
      </dgm:t>
    </dgm:pt>
    <dgm:pt modelId="{ABFE6964-F7ED-9245-9D24-A747C1790289}" type="sibTrans" cxnId="{A69D36B7-6F1B-1E43-BF0D-63D7AA0F17BA}">
      <dgm:prSet/>
      <dgm:spPr/>
      <dgm:t>
        <a:bodyPr/>
        <a:lstStyle/>
        <a:p>
          <a:endParaRPr lang="en-US"/>
        </a:p>
      </dgm:t>
    </dgm:pt>
    <dgm:pt modelId="{4B479AE9-1E14-9B4B-B58C-2BE94915783B}">
      <dgm:prSet/>
      <dgm:spPr/>
      <dgm:t>
        <a:bodyPr/>
        <a:lstStyle/>
        <a:p>
          <a:pPr rtl="0"/>
          <a:r>
            <a:rPr lang="en-US" dirty="0" smtClean="0"/>
            <a:t>communications equipment</a:t>
          </a:r>
          <a:endParaRPr lang="en-US" dirty="0"/>
        </a:p>
      </dgm:t>
    </dgm:pt>
    <dgm:pt modelId="{9F53347B-0A37-9E47-8A36-A015DFA4688A}" type="parTrans" cxnId="{AB11E6F6-BAC8-AD43-B037-A4E36CB6552F}">
      <dgm:prSet/>
      <dgm:spPr/>
      <dgm:t>
        <a:bodyPr/>
        <a:lstStyle/>
        <a:p>
          <a:endParaRPr lang="en-US" dirty="0"/>
        </a:p>
      </dgm:t>
    </dgm:pt>
    <dgm:pt modelId="{1AD8A2FB-CD95-6442-9623-F46076432985}" type="sibTrans" cxnId="{AB11E6F6-BAC8-AD43-B037-A4E36CB6552F}">
      <dgm:prSet/>
      <dgm:spPr/>
      <dgm:t>
        <a:bodyPr/>
        <a:lstStyle/>
        <a:p>
          <a:endParaRPr lang="en-US"/>
        </a:p>
      </dgm:t>
    </dgm:pt>
    <dgm:pt modelId="{E00AFB1C-568F-9E45-BEB4-364298F15AA3}">
      <dgm:prSet/>
      <dgm:spPr/>
      <dgm:t>
        <a:bodyPr/>
        <a:lstStyle/>
        <a:p>
          <a:pPr rtl="0"/>
          <a:r>
            <a:rPr lang="en-US" dirty="0" smtClean="0"/>
            <a:t>terminals</a:t>
          </a:r>
          <a:endParaRPr lang="en-US" dirty="0"/>
        </a:p>
      </dgm:t>
    </dgm:pt>
    <dgm:pt modelId="{B09460E4-89CE-EB46-9D27-B834E60B077C}" type="parTrans" cxnId="{0DDDE72D-5141-E248-9662-5548498B977E}">
      <dgm:prSet/>
      <dgm:spPr/>
      <dgm:t>
        <a:bodyPr/>
        <a:lstStyle/>
        <a:p>
          <a:endParaRPr lang="en-US" dirty="0"/>
        </a:p>
      </dgm:t>
    </dgm:pt>
    <dgm:pt modelId="{9E0D131D-B2BE-6646-82BE-A97FE5C813A2}" type="sibTrans" cxnId="{0DDDE72D-5141-E248-9662-5548498B977E}">
      <dgm:prSet/>
      <dgm:spPr/>
      <dgm:t>
        <a:bodyPr/>
        <a:lstStyle/>
        <a:p>
          <a:endParaRPr lang="en-US"/>
        </a:p>
      </dgm:t>
    </dgm:pt>
    <dgm:pt modelId="{6D85F9F4-607F-AF45-9E26-9F3415EED225}" type="pres">
      <dgm:prSet presAssocID="{C6213B13-A9D0-2E41-AD45-11CE6B30FA63}" presName="mainComposite" presStyleCnt="0">
        <dgm:presLayoutVars>
          <dgm:chPref val="1"/>
          <dgm:dir/>
          <dgm:animOne val="branch"/>
          <dgm:animLvl val="lvl"/>
          <dgm:resizeHandles val="exact"/>
        </dgm:presLayoutVars>
      </dgm:prSet>
      <dgm:spPr/>
      <dgm:t>
        <a:bodyPr/>
        <a:lstStyle/>
        <a:p>
          <a:endParaRPr lang="en-US"/>
        </a:p>
      </dgm:t>
    </dgm:pt>
    <dgm:pt modelId="{3E49C39E-BA41-004A-BDF3-2968C3B52597}" type="pres">
      <dgm:prSet presAssocID="{C6213B13-A9D0-2E41-AD45-11CE6B30FA63}" presName="hierFlow" presStyleCnt="0"/>
      <dgm:spPr/>
    </dgm:pt>
    <dgm:pt modelId="{BBA44117-5936-4E47-A125-D2E628BB1173}" type="pres">
      <dgm:prSet presAssocID="{C6213B13-A9D0-2E41-AD45-11CE6B30FA63}" presName="hierChild1" presStyleCnt="0">
        <dgm:presLayoutVars>
          <dgm:chPref val="1"/>
          <dgm:animOne val="branch"/>
          <dgm:animLvl val="lvl"/>
        </dgm:presLayoutVars>
      </dgm:prSet>
      <dgm:spPr/>
    </dgm:pt>
    <dgm:pt modelId="{113F1D97-9E90-E740-AEDB-3443BAD9AB1F}" type="pres">
      <dgm:prSet presAssocID="{EEFA41DF-5A8B-3D4D-97A0-FB4A48D62AEB}" presName="Name17" presStyleCnt="0"/>
      <dgm:spPr/>
    </dgm:pt>
    <dgm:pt modelId="{F1D063C7-04B4-6B47-9C23-C6F87DF56C95}" type="pres">
      <dgm:prSet presAssocID="{EEFA41DF-5A8B-3D4D-97A0-FB4A48D62AEB}" presName="level1Shape" presStyleLbl="node0" presStyleIdx="0" presStyleCnt="1" custScaleX="124258" custScaleY="306299">
        <dgm:presLayoutVars>
          <dgm:chPref val="3"/>
        </dgm:presLayoutVars>
      </dgm:prSet>
      <dgm:spPr/>
      <dgm:t>
        <a:bodyPr/>
        <a:lstStyle/>
        <a:p>
          <a:endParaRPr lang="en-US"/>
        </a:p>
      </dgm:t>
    </dgm:pt>
    <dgm:pt modelId="{644C255F-5764-AD44-B363-582F0246F339}" type="pres">
      <dgm:prSet presAssocID="{EEFA41DF-5A8B-3D4D-97A0-FB4A48D62AEB}" presName="hierChild2" presStyleCnt="0"/>
      <dgm:spPr/>
    </dgm:pt>
    <dgm:pt modelId="{9F422072-8793-3945-A574-9BEF2CA9AF69}" type="pres">
      <dgm:prSet presAssocID="{D597B50C-11BB-394D-B818-DA50C2C7943D}" presName="Name25" presStyleLbl="parChTrans1D2" presStyleIdx="0" presStyleCnt="3"/>
      <dgm:spPr/>
      <dgm:t>
        <a:bodyPr/>
        <a:lstStyle/>
        <a:p>
          <a:endParaRPr lang="en-US"/>
        </a:p>
      </dgm:t>
    </dgm:pt>
    <dgm:pt modelId="{7DFDED8C-5B5E-3248-9C35-343FAC1D1ED5}" type="pres">
      <dgm:prSet presAssocID="{D597B50C-11BB-394D-B818-DA50C2C7943D}" presName="connTx" presStyleLbl="parChTrans1D2" presStyleIdx="0" presStyleCnt="3"/>
      <dgm:spPr/>
      <dgm:t>
        <a:bodyPr/>
        <a:lstStyle/>
        <a:p>
          <a:endParaRPr lang="en-US"/>
        </a:p>
      </dgm:t>
    </dgm:pt>
    <dgm:pt modelId="{CB0681EA-9380-414A-BDD5-5D45B14FAC23}" type="pres">
      <dgm:prSet presAssocID="{62798AD3-A234-374F-872D-8C94832D946E}" presName="Name30" presStyleCnt="0"/>
      <dgm:spPr/>
    </dgm:pt>
    <dgm:pt modelId="{27072FB2-AA70-0B42-8209-40CD36EC0342}" type="pres">
      <dgm:prSet presAssocID="{62798AD3-A234-374F-872D-8C94832D946E}" presName="level2Shape" presStyleLbl="node2" presStyleIdx="0" presStyleCnt="3"/>
      <dgm:spPr/>
      <dgm:t>
        <a:bodyPr/>
        <a:lstStyle/>
        <a:p>
          <a:endParaRPr lang="en-US"/>
        </a:p>
      </dgm:t>
    </dgm:pt>
    <dgm:pt modelId="{75968C84-FE25-F24E-A0DD-5BA3DEC2AA06}" type="pres">
      <dgm:prSet presAssocID="{62798AD3-A234-374F-872D-8C94832D946E}" presName="hierChild3" presStyleCnt="0"/>
      <dgm:spPr/>
    </dgm:pt>
    <dgm:pt modelId="{6B6E02F7-EF8A-014D-B232-4B4AF36796C0}" type="pres">
      <dgm:prSet presAssocID="{9F53347B-0A37-9E47-8A36-A015DFA4688A}" presName="Name25" presStyleLbl="parChTrans1D2" presStyleIdx="1" presStyleCnt="3"/>
      <dgm:spPr/>
      <dgm:t>
        <a:bodyPr/>
        <a:lstStyle/>
        <a:p>
          <a:endParaRPr lang="en-US"/>
        </a:p>
      </dgm:t>
    </dgm:pt>
    <dgm:pt modelId="{EE4943FE-39BA-C44A-9739-E30FFB19C540}" type="pres">
      <dgm:prSet presAssocID="{9F53347B-0A37-9E47-8A36-A015DFA4688A}" presName="connTx" presStyleLbl="parChTrans1D2" presStyleIdx="1" presStyleCnt="3"/>
      <dgm:spPr/>
      <dgm:t>
        <a:bodyPr/>
        <a:lstStyle/>
        <a:p>
          <a:endParaRPr lang="en-US"/>
        </a:p>
      </dgm:t>
    </dgm:pt>
    <dgm:pt modelId="{827DF238-F01B-AF4B-A736-02BFA401948D}" type="pres">
      <dgm:prSet presAssocID="{4B479AE9-1E14-9B4B-B58C-2BE94915783B}" presName="Name30" presStyleCnt="0"/>
      <dgm:spPr/>
    </dgm:pt>
    <dgm:pt modelId="{0A4B2E8D-11E8-0B43-B8E6-B0FC31F8806C}" type="pres">
      <dgm:prSet presAssocID="{4B479AE9-1E14-9B4B-B58C-2BE94915783B}" presName="level2Shape" presStyleLbl="node2" presStyleIdx="1" presStyleCnt="3"/>
      <dgm:spPr/>
      <dgm:t>
        <a:bodyPr/>
        <a:lstStyle/>
        <a:p>
          <a:endParaRPr lang="en-US"/>
        </a:p>
      </dgm:t>
    </dgm:pt>
    <dgm:pt modelId="{1C223557-383B-BE48-9ABE-D0A02DF0FC92}" type="pres">
      <dgm:prSet presAssocID="{4B479AE9-1E14-9B4B-B58C-2BE94915783B}" presName="hierChild3" presStyleCnt="0"/>
      <dgm:spPr/>
    </dgm:pt>
    <dgm:pt modelId="{6BEF47CA-0CBD-2B44-96A6-C027A82559FD}" type="pres">
      <dgm:prSet presAssocID="{B09460E4-89CE-EB46-9D27-B834E60B077C}" presName="Name25" presStyleLbl="parChTrans1D2" presStyleIdx="2" presStyleCnt="3"/>
      <dgm:spPr/>
      <dgm:t>
        <a:bodyPr/>
        <a:lstStyle/>
        <a:p>
          <a:endParaRPr lang="en-US"/>
        </a:p>
      </dgm:t>
    </dgm:pt>
    <dgm:pt modelId="{8FB34180-4636-BB45-9DD3-07197FCC8D9A}" type="pres">
      <dgm:prSet presAssocID="{B09460E4-89CE-EB46-9D27-B834E60B077C}" presName="connTx" presStyleLbl="parChTrans1D2" presStyleIdx="2" presStyleCnt="3"/>
      <dgm:spPr/>
      <dgm:t>
        <a:bodyPr/>
        <a:lstStyle/>
        <a:p>
          <a:endParaRPr lang="en-US"/>
        </a:p>
      </dgm:t>
    </dgm:pt>
    <dgm:pt modelId="{053071C9-6D24-774F-8CEB-FB100F3C4CE4}" type="pres">
      <dgm:prSet presAssocID="{E00AFB1C-568F-9E45-BEB4-364298F15AA3}" presName="Name30" presStyleCnt="0"/>
      <dgm:spPr/>
    </dgm:pt>
    <dgm:pt modelId="{71F696A8-4BBA-284A-A6A9-6E6BB10325F2}" type="pres">
      <dgm:prSet presAssocID="{E00AFB1C-568F-9E45-BEB4-364298F15AA3}" presName="level2Shape" presStyleLbl="node2" presStyleIdx="2" presStyleCnt="3"/>
      <dgm:spPr/>
      <dgm:t>
        <a:bodyPr/>
        <a:lstStyle/>
        <a:p>
          <a:endParaRPr lang="en-US"/>
        </a:p>
      </dgm:t>
    </dgm:pt>
    <dgm:pt modelId="{AAF27DB8-D460-4C43-B054-EB3140EA55A6}" type="pres">
      <dgm:prSet presAssocID="{E00AFB1C-568F-9E45-BEB4-364298F15AA3}" presName="hierChild3" presStyleCnt="0"/>
      <dgm:spPr/>
    </dgm:pt>
    <dgm:pt modelId="{7E4385E9-8DDD-9946-8CBF-7161DBE0DB0A}" type="pres">
      <dgm:prSet presAssocID="{C6213B13-A9D0-2E41-AD45-11CE6B30FA63}" presName="bgShapesFlow" presStyleCnt="0"/>
      <dgm:spPr/>
    </dgm:pt>
  </dgm:ptLst>
  <dgm:cxnLst>
    <dgm:cxn modelId="{43899724-4203-2E4B-9E7D-435C1478A384}" type="presOf" srcId="{B09460E4-89CE-EB46-9D27-B834E60B077C}" destId="{8FB34180-4636-BB45-9DD3-07197FCC8D9A}" srcOrd="1" destOrd="0" presId="urn:microsoft.com/office/officeart/2005/8/layout/hierarchy5"/>
    <dgm:cxn modelId="{4E8BCC0A-9B34-264C-8958-C0BCFC2BEBCD}" type="presOf" srcId="{4B479AE9-1E14-9B4B-B58C-2BE94915783B}" destId="{0A4B2E8D-11E8-0B43-B8E6-B0FC31F8806C}" srcOrd="0" destOrd="0" presId="urn:microsoft.com/office/officeart/2005/8/layout/hierarchy5"/>
    <dgm:cxn modelId="{DC4292FA-C50D-C54E-A793-22AA83E9B774}" type="presOf" srcId="{D597B50C-11BB-394D-B818-DA50C2C7943D}" destId="{7DFDED8C-5B5E-3248-9C35-343FAC1D1ED5}" srcOrd="1" destOrd="0" presId="urn:microsoft.com/office/officeart/2005/8/layout/hierarchy5"/>
    <dgm:cxn modelId="{136350BB-A00D-8E43-9FBC-CD01B433F155}" type="presOf" srcId="{62798AD3-A234-374F-872D-8C94832D946E}" destId="{27072FB2-AA70-0B42-8209-40CD36EC0342}" srcOrd="0" destOrd="0" presId="urn:microsoft.com/office/officeart/2005/8/layout/hierarchy5"/>
    <dgm:cxn modelId="{ECA12FBF-FC4D-7B49-A67A-4FE523C5FC41}" type="presOf" srcId="{D597B50C-11BB-394D-B818-DA50C2C7943D}" destId="{9F422072-8793-3945-A574-9BEF2CA9AF69}" srcOrd="0" destOrd="0" presId="urn:microsoft.com/office/officeart/2005/8/layout/hierarchy5"/>
    <dgm:cxn modelId="{F32A126D-037E-B34E-8F86-CE432C36C73E}" type="presOf" srcId="{9F53347B-0A37-9E47-8A36-A015DFA4688A}" destId="{6B6E02F7-EF8A-014D-B232-4B4AF36796C0}" srcOrd="0" destOrd="0" presId="urn:microsoft.com/office/officeart/2005/8/layout/hierarchy5"/>
    <dgm:cxn modelId="{DE65F677-058C-F44D-B9AB-DD49843E1A76}" type="presOf" srcId="{E00AFB1C-568F-9E45-BEB4-364298F15AA3}" destId="{71F696A8-4BBA-284A-A6A9-6E6BB10325F2}" srcOrd="0" destOrd="0" presId="urn:microsoft.com/office/officeart/2005/8/layout/hierarchy5"/>
    <dgm:cxn modelId="{0DDDE72D-5141-E248-9662-5548498B977E}" srcId="{EEFA41DF-5A8B-3D4D-97A0-FB4A48D62AEB}" destId="{E00AFB1C-568F-9E45-BEB4-364298F15AA3}" srcOrd="2" destOrd="0" parTransId="{B09460E4-89CE-EB46-9D27-B834E60B077C}" sibTransId="{9E0D131D-B2BE-6646-82BE-A97FE5C813A2}"/>
    <dgm:cxn modelId="{A69D36B7-6F1B-1E43-BF0D-63D7AA0F17BA}" srcId="{EEFA41DF-5A8B-3D4D-97A0-FB4A48D62AEB}" destId="{62798AD3-A234-374F-872D-8C94832D946E}" srcOrd="0" destOrd="0" parTransId="{D597B50C-11BB-394D-B818-DA50C2C7943D}" sibTransId="{ABFE6964-F7ED-9245-9D24-A747C1790289}"/>
    <dgm:cxn modelId="{89545939-D653-F348-9BC1-8812F89B80EF}" type="presOf" srcId="{9F53347B-0A37-9E47-8A36-A015DFA4688A}" destId="{EE4943FE-39BA-C44A-9739-E30FFB19C540}" srcOrd="1" destOrd="0" presId="urn:microsoft.com/office/officeart/2005/8/layout/hierarchy5"/>
    <dgm:cxn modelId="{DB7BC4AA-9301-374F-A42C-C81D94B5952F}" type="presOf" srcId="{C6213B13-A9D0-2E41-AD45-11CE6B30FA63}" destId="{6D85F9F4-607F-AF45-9E26-9F3415EED225}" srcOrd="0" destOrd="0" presId="urn:microsoft.com/office/officeart/2005/8/layout/hierarchy5"/>
    <dgm:cxn modelId="{056E4FD8-7A82-2842-A67E-6DB7BBBE3EBA}" type="presOf" srcId="{EEFA41DF-5A8B-3D4D-97A0-FB4A48D62AEB}" destId="{F1D063C7-04B4-6B47-9C23-C6F87DF56C95}" srcOrd="0" destOrd="0" presId="urn:microsoft.com/office/officeart/2005/8/layout/hierarchy5"/>
    <dgm:cxn modelId="{1A8CF6AA-B0F3-9244-A56D-CD03A214BB42}" type="presOf" srcId="{B09460E4-89CE-EB46-9D27-B834E60B077C}" destId="{6BEF47CA-0CBD-2B44-96A6-C027A82559FD}" srcOrd="0" destOrd="0" presId="urn:microsoft.com/office/officeart/2005/8/layout/hierarchy5"/>
    <dgm:cxn modelId="{589D1413-7611-CB45-BDA8-966152F053BA}" srcId="{C6213B13-A9D0-2E41-AD45-11CE6B30FA63}" destId="{EEFA41DF-5A8B-3D4D-97A0-FB4A48D62AEB}" srcOrd="0" destOrd="0" parTransId="{0E850D74-1A5F-3B42-90F5-BA9370A679D1}" sibTransId="{8A364EA6-BC24-5246-8DBB-5E40E1A455F4}"/>
    <dgm:cxn modelId="{AB11E6F6-BAC8-AD43-B037-A4E36CB6552F}" srcId="{EEFA41DF-5A8B-3D4D-97A0-FB4A48D62AEB}" destId="{4B479AE9-1E14-9B4B-B58C-2BE94915783B}" srcOrd="1" destOrd="0" parTransId="{9F53347B-0A37-9E47-8A36-A015DFA4688A}" sibTransId="{1AD8A2FB-CD95-6442-9623-F46076432985}"/>
    <dgm:cxn modelId="{C832C429-EDEC-2B40-90FD-5EE41960561C}" type="presParOf" srcId="{6D85F9F4-607F-AF45-9E26-9F3415EED225}" destId="{3E49C39E-BA41-004A-BDF3-2968C3B52597}" srcOrd="0" destOrd="0" presId="urn:microsoft.com/office/officeart/2005/8/layout/hierarchy5"/>
    <dgm:cxn modelId="{6B5AB48A-CE51-B04F-BCC2-34E6151598B7}" type="presParOf" srcId="{3E49C39E-BA41-004A-BDF3-2968C3B52597}" destId="{BBA44117-5936-4E47-A125-D2E628BB1173}" srcOrd="0" destOrd="0" presId="urn:microsoft.com/office/officeart/2005/8/layout/hierarchy5"/>
    <dgm:cxn modelId="{EF838792-D17B-A845-A123-D696815DF99F}" type="presParOf" srcId="{BBA44117-5936-4E47-A125-D2E628BB1173}" destId="{113F1D97-9E90-E740-AEDB-3443BAD9AB1F}" srcOrd="0" destOrd="0" presId="urn:microsoft.com/office/officeart/2005/8/layout/hierarchy5"/>
    <dgm:cxn modelId="{A04BCBA9-8862-2E48-97B9-7BBF0A8C2672}" type="presParOf" srcId="{113F1D97-9E90-E740-AEDB-3443BAD9AB1F}" destId="{F1D063C7-04B4-6B47-9C23-C6F87DF56C95}" srcOrd="0" destOrd="0" presId="urn:microsoft.com/office/officeart/2005/8/layout/hierarchy5"/>
    <dgm:cxn modelId="{5D443C9B-CCF0-8941-AF6F-402356C2498C}" type="presParOf" srcId="{113F1D97-9E90-E740-AEDB-3443BAD9AB1F}" destId="{644C255F-5764-AD44-B363-582F0246F339}" srcOrd="1" destOrd="0" presId="urn:microsoft.com/office/officeart/2005/8/layout/hierarchy5"/>
    <dgm:cxn modelId="{FAEE39E0-343B-554B-AA15-CB7237CE6E77}" type="presParOf" srcId="{644C255F-5764-AD44-B363-582F0246F339}" destId="{9F422072-8793-3945-A574-9BEF2CA9AF69}" srcOrd="0" destOrd="0" presId="urn:microsoft.com/office/officeart/2005/8/layout/hierarchy5"/>
    <dgm:cxn modelId="{CD82B3C7-6E6F-1D43-9EA9-78A20C3A8B1A}" type="presParOf" srcId="{9F422072-8793-3945-A574-9BEF2CA9AF69}" destId="{7DFDED8C-5B5E-3248-9C35-343FAC1D1ED5}" srcOrd="0" destOrd="0" presId="urn:microsoft.com/office/officeart/2005/8/layout/hierarchy5"/>
    <dgm:cxn modelId="{642532F1-45E6-E14B-B3AA-D0C1D9CE9BF7}" type="presParOf" srcId="{644C255F-5764-AD44-B363-582F0246F339}" destId="{CB0681EA-9380-414A-BDD5-5D45B14FAC23}" srcOrd="1" destOrd="0" presId="urn:microsoft.com/office/officeart/2005/8/layout/hierarchy5"/>
    <dgm:cxn modelId="{D12075A0-DF96-3E4F-AC4C-289746F5CE8D}" type="presParOf" srcId="{CB0681EA-9380-414A-BDD5-5D45B14FAC23}" destId="{27072FB2-AA70-0B42-8209-40CD36EC0342}" srcOrd="0" destOrd="0" presId="urn:microsoft.com/office/officeart/2005/8/layout/hierarchy5"/>
    <dgm:cxn modelId="{77E25EFF-9F8C-E54E-9486-C687434EE5E0}" type="presParOf" srcId="{CB0681EA-9380-414A-BDD5-5D45B14FAC23}" destId="{75968C84-FE25-F24E-A0DD-5BA3DEC2AA06}" srcOrd="1" destOrd="0" presId="urn:microsoft.com/office/officeart/2005/8/layout/hierarchy5"/>
    <dgm:cxn modelId="{DAC86E7A-71A8-0D45-84A8-0EACD81AFA11}" type="presParOf" srcId="{644C255F-5764-AD44-B363-582F0246F339}" destId="{6B6E02F7-EF8A-014D-B232-4B4AF36796C0}" srcOrd="2" destOrd="0" presId="urn:microsoft.com/office/officeart/2005/8/layout/hierarchy5"/>
    <dgm:cxn modelId="{E0BD5999-CE6C-9E42-99B9-15EC9429B30D}" type="presParOf" srcId="{6B6E02F7-EF8A-014D-B232-4B4AF36796C0}" destId="{EE4943FE-39BA-C44A-9739-E30FFB19C540}" srcOrd="0" destOrd="0" presId="urn:microsoft.com/office/officeart/2005/8/layout/hierarchy5"/>
    <dgm:cxn modelId="{31055325-FFF8-B647-BEDE-6458594DD4F6}" type="presParOf" srcId="{644C255F-5764-AD44-B363-582F0246F339}" destId="{827DF238-F01B-AF4B-A736-02BFA401948D}" srcOrd="3" destOrd="0" presId="urn:microsoft.com/office/officeart/2005/8/layout/hierarchy5"/>
    <dgm:cxn modelId="{282C01F4-B520-834A-AC7B-404D4C8374AB}" type="presParOf" srcId="{827DF238-F01B-AF4B-A736-02BFA401948D}" destId="{0A4B2E8D-11E8-0B43-B8E6-B0FC31F8806C}" srcOrd="0" destOrd="0" presId="urn:microsoft.com/office/officeart/2005/8/layout/hierarchy5"/>
    <dgm:cxn modelId="{B2A36F02-910F-2C4F-89AA-8BF209B5A317}" type="presParOf" srcId="{827DF238-F01B-AF4B-A736-02BFA401948D}" destId="{1C223557-383B-BE48-9ABE-D0A02DF0FC92}" srcOrd="1" destOrd="0" presId="urn:microsoft.com/office/officeart/2005/8/layout/hierarchy5"/>
    <dgm:cxn modelId="{CD5C42E2-89C5-E649-9255-FF1242C17E96}" type="presParOf" srcId="{644C255F-5764-AD44-B363-582F0246F339}" destId="{6BEF47CA-0CBD-2B44-96A6-C027A82559FD}" srcOrd="4" destOrd="0" presId="urn:microsoft.com/office/officeart/2005/8/layout/hierarchy5"/>
    <dgm:cxn modelId="{2D424DD3-3EB1-4D43-91B1-A8C9AF2857F7}" type="presParOf" srcId="{6BEF47CA-0CBD-2B44-96A6-C027A82559FD}" destId="{8FB34180-4636-BB45-9DD3-07197FCC8D9A}" srcOrd="0" destOrd="0" presId="urn:microsoft.com/office/officeart/2005/8/layout/hierarchy5"/>
    <dgm:cxn modelId="{06F9B33D-3FF6-1E4A-809A-AEE987FE87E9}" type="presParOf" srcId="{644C255F-5764-AD44-B363-582F0246F339}" destId="{053071C9-6D24-774F-8CEB-FB100F3C4CE4}" srcOrd="5" destOrd="0" presId="urn:microsoft.com/office/officeart/2005/8/layout/hierarchy5"/>
    <dgm:cxn modelId="{39B1759B-5914-2B4B-9786-F566C9CD61EE}" type="presParOf" srcId="{053071C9-6D24-774F-8CEB-FB100F3C4CE4}" destId="{71F696A8-4BBA-284A-A6A9-6E6BB10325F2}" srcOrd="0" destOrd="0" presId="urn:microsoft.com/office/officeart/2005/8/layout/hierarchy5"/>
    <dgm:cxn modelId="{4C1D4E5F-720C-1D4A-BE30-E54D9344DB35}" type="presParOf" srcId="{053071C9-6D24-774F-8CEB-FB100F3C4CE4}" destId="{AAF27DB8-D460-4C43-B054-EB3140EA55A6}" srcOrd="1" destOrd="0" presId="urn:microsoft.com/office/officeart/2005/8/layout/hierarchy5"/>
    <dgm:cxn modelId="{3E950B42-756B-FD4B-81FD-89AE7C3A22E6}" type="presParOf" srcId="{6D85F9F4-607F-AF45-9E26-9F3415EED225}" destId="{7E4385E9-8DDD-9946-8CBF-7161DBE0DB0A}"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9EE2F2-96E3-E94E-AAF2-CDDA508BAD94}"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D6D5EA9-4D91-DA44-BF48-61BB3A2B75EB}">
      <dgm:prSet phldrT="[Text]"/>
      <dgm:spPr>
        <a:solidFill>
          <a:schemeClr val="accent1">
            <a:lumMod val="75000"/>
          </a:schemeClr>
        </a:solidFill>
      </dgm:spPr>
      <dgm:t>
        <a:bodyPr/>
        <a:lstStyle/>
        <a:p>
          <a:r>
            <a:rPr lang="en-US" dirty="0" smtClean="0"/>
            <a:t>Two steps:</a:t>
          </a:r>
          <a:endParaRPr lang="en-US" dirty="0"/>
        </a:p>
      </dgm:t>
    </dgm:pt>
    <dgm:pt modelId="{631C8F39-CBC1-5D4B-9BA7-45C44863CC5D}" type="parTrans" cxnId="{BAD9EC9B-2E67-9D45-9C48-55CC87EE2BC2}">
      <dgm:prSet/>
      <dgm:spPr/>
      <dgm:t>
        <a:bodyPr/>
        <a:lstStyle/>
        <a:p>
          <a:endParaRPr lang="en-US"/>
        </a:p>
      </dgm:t>
    </dgm:pt>
    <dgm:pt modelId="{3B6F8BB4-5401-2B40-95ED-F638A9623279}" type="sibTrans" cxnId="{BAD9EC9B-2E67-9D45-9C48-55CC87EE2BC2}">
      <dgm:prSet/>
      <dgm:spPr/>
      <dgm:t>
        <a:bodyPr/>
        <a:lstStyle/>
        <a:p>
          <a:endParaRPr lang="en-US"/>
        </a:p>
      </dgm:t>
    </dgm:pt>
    <dgm:pt modelId="{EC8F9867-988D-4B45-AAFF-E032C295F482}">
      <dgm:prSet/>
      <dgm:spPr/>
      <dgm:t>
        <a:bodyPr/>
        <a:lstStyle/>
        <a:p>
          <a:r>
            <a:rPr lang="en-US" dirty="0" smtClean="0"/>
            <a:t>processor reads (fetches) instructions from memory</a:t>
          </a:r>
        </a:p>
      </dgm:t>
    </dgm:pt>
    <dgm:pt modelId="{15BBB3AD-BACE-824E-B823-9A0F8B0B731B}" type="parTrans" cxnId="{FF74B327-0DB8-9E46-9C2D-0EC4EB488474}">
      <dgm:prSet/>
      <dgm:spPr/>
      <dgm:t>
        <a:bodyPr/>
        <a:lstStyle/>
        <a:p>
          <a:endParaRPr lang="en-US"/>
        </a:p>
      </dgm:t>
    </dgm:pt>
    <dgm:pt modelId="{694342DE-2DFE-DA4D-B949-20B362624EF5}" type="sibTrans" cxnId="{FF74B327-0DB8-9E46-9C2D-0EC4EB488474}">
      <dgm:prSet/>
      <dgm:spPr/>
      <dgm:t>
        <a:bodyPr/>
        <a:lstStyle/>
        <a:p>
          <a:endParaRPr lang="en-US"/>
        </a:p>
      </dgm:t>
    </dgm:pt>
    <dgm:pt modelId="{CE52B32C-06C4-6443-AD16-DB864EB959C0}">
      <dgm:prSet/>
      <dgm:spPr/>
      <dgm:t>
        <a:bodyPr/>
        <a:lstStyle/>
        <a:p>
          <a:r>
            <a:rPr lang="en-US" dirty="0" smtClean="0"/>
            <a:t>processor executes each instruction</a:t>
          </a:r>
        </a:p>
      </dgm:t>
    </dgm:pt>
    <dgm:pt modelId="{FB739005-8423-0B42-914A-553E152678D6}" type="parTrans" cxnId="{B55F1616-839C-AA48-8DFB-1AB748CEE23B}">
      <dgm:prSet/>
      <dgm:spPr/>
      <dgm:t>
        <a:bodyPr/>
        <a:lstStyle/>
        <a:p>
          <a:endParaRPr lang="en-US"/>
        </a:p>
      </dgm:t>
    </dgm:pt>
    <dgm:pt modelId="{AC400D9B-818A-D544-85DA-EA297AC9D299}" type="sibTrans" cxnId="{B55F1616-839C-AA48-8DFB-1AB748CEE23B}">
      <dgm:prSet/>
      <dgm:spPr/>
      <dgm:t>
        <a:bodyPr/>
        <a:lstStyle/>
        <a:p>
          <a:endParaRPr lang="en-US"/>
        </a:p>
      </dgm:t>
    </dgm:pt>
    <dgm:pt modelId="{EB3F71ED-A683-8542-8A94-0B03C5711232}" type="pres">
      <dgm:prSet presAssocID="{A99EE2F2-96E3-E94E-AAF2-CDDA508BAD94}" presName="linear" presStyleCnt="0">
        <dgm:presLayoutVars>
          <dgm:dir/>
          <dgm:animLvl val="lvl"/>
          <dgm:resizeHandles val="exact"/>
        </dgm:presLayoutVars>
      </dgm:prSet>
      <dgm:spPr/>
      <dgm:t>
        <a:bodyPr/>
        <a:lstStyle/>
        <a:p>
          <a:endParaRPr lang="en-US"/>
        </a:p>
      </dgm:t>
    </dgm:pt>
    <dgm:pt modelId="{A86D2D6D-4D18-E141-9566-EECFC5CC7DD8}" type="pres">
      <dgm:prSet presAssocID="{0D6D5EA9-4D91-DA44-BF48-61BB3A2B75EB}" presName="parentLin" presStyleCnt="0"/>
      <dgm:spPr/>
    </dgm:pt>
    <dgm:pt modelId="{DCF253D2-6F3F-164A-A804-F936A8912288}" type="pres">
      <dgm:prSet presAssocID="{0D6D5EA9-4D91-DA44-BF48-61BB3A2B75EB}" presName="parentLeftMargin" presStyleLbl="node1" presStyleIdx="0" presStyleCnt="1"/>
      <dgm:spPr/>
      <dgm:t>
        <a:bodyPr/>
        <a:lstStyle/>
        <a:p>
          <a:endParaRPr lang="en-US"/>
        </a:p>
      </dgm:t>
    </dgm:pt>
    <dgm:pt modelId="{A62E53A3-D210-1C4C-BAB5-BEA4C6A959A7}" type="pres">
      <dgm:prSet presAssocID="{0D6D5EA9-4D91-DA44-BF48-61BB3A2B75EB}" presName="parentText" presStyleLbl="node1" presStyleIdx="0" presStyleCnt="1">
        <dgm:presLayoutVars>
          <dgm:chMax val="0"/>
          <dgm:bulletEnabled val="1"/>
        </dgm:presLayoutVars>
      </dgm:prSet>
      <dgm:spPr/>
      <dgm:t>
        <a:bodyPr/>
        <a:lstStyle/>
        <a:p>
          <a:endParaRPr lang="en-US"/>
        </a:p>
      </dgm:t>
    </dgm:pt>
    <dgm:pt modelId="{18B4DC7E-CADB-F745-AAAE-EA49519A3E84}" type="pres">
      <dgm:prSet presAssocID="{0D6D5EA9-4D91-DA44-BF48-61BB3A2B75EB}" presName="negativeSpace" presStyleCnt="0"/>
      <dgm:spPr/>
    </dgm:pt>
    <dgm:pt modelId="{7D4F1094-1247-F24C-8591-D4A5E271033D}" type="pres">
      <dgm:prSet presAssocID="{0D6D5EA9-4D91-DA44-BF48-61BB3A2B75EB}" presName="childText" presStyleLbl="conFgAcc1" presStyleIdx="0" presStyleCnt="1">
        <dgm:presLayoutVars>
          <dgm:bulletEnabled val="1"/>
        </dgm:presLayoutVars>
      </dgm:prSet>
      <dgm:spPr/>
      <dgm:t>
        <a:bodyPr/>
        <a:lstStyle/>
        <a:p>
          <a:endParaRPr lang="en-US"/>
        </a:p>
      </dgm:t>
    </dgm:pt>
  </dgm:ptLst>
  <dgm:cxnLst>
    <dgm:cxn modelId="{BAD9EC9B-2E67-9D45-9C48-55CC87EE2BC2}" srcId="{A99EE2F2-96E3-E94E-AAF2-CDDA508BAD94}" destId="{0D6D5EA9-4D91-DA44-BF48-61BB3A2B75EB}" srcOrd="0" destOrd="0" parTransId="{631C8F39-CBC1-5D4B-9BA7-45C44863CC5D}" sibTransId="{3B6F8BB4-5401-2B40-95ED-F638A9623279}"/>
    <dgm:cxn modelId="{6CB98727-1BE0-9841-BD28-32E3284140AD}" type="presOf" srcId="{CE52B32C-06C4-6443-AD16-DB864EB959C0}" destId="{7D4F1094-1247-F24C-8591-D4A5E271033D}" srcOrd="0" destOrd="1" presId="urn:microsoft.com/office/officeart/2005/8/layout/list1"/>
    <dgm:cxn modelId="{873D7344-F21E-244E-9102-D39278D02C6B}" type="presOf" srcId="{A99EE2F2-96E3-E94E-AAF2-CDDA508BAD94}" destId="{EB3F71ED-A683-8542-8A94-0B03C5711232}" srcOrd="0" destOrd="0" presId="urn:microsoft.com/office/officeart/2005/8/layout/list1"/>
    <dgm:cxn modelId="{FF74B327-0DB8-9E46-9C2D-0EC4EB488474}" srcId="{0D6D5EA9-4D91-DA44-BF48-61BB3A2B75EB}" destId="{EC8F9867-988D-4B45-AAFF-E032C295F482}" srcOrd="0" destOrd="0" parTransId="{15BBB3AD-BACE-824E-B823-9A0F8B0B731B}" sibTransId="{694342DE-2DFE-DA4D-B949-20B362624EF5}"/>
    <dgm:cxn modelId="{C5249CF4-3875-054B-AC13-EBB25040AD97}" type="presOf" srcId="{0D6D5EA9-4D91-DA44-BF48-61BB3A2B75EB}" destId="{A62E53A3-D210-1C4C-BAB5-BEA4C6A959A7}" srcOrd="1" destOrd="0" presId="urn:microsoft.com/office/officeart/2005/8/layout/list1"/>
    <dgm:cxn modelId="{62CD0F16-19D2-374D-B55E-EDB890006F22}" type="presOf" srcId="{EC8F9867-988D-4B45-AAFF-E032C295F482}" destId="{7D4F1094-1247-F24C-8591-D4A5E271033D}" srcOrd="0" destOrd="0" presId="urn:microsoft.com/office/officeart/2005/8/layout/list1"/>
    <dgm:cxn modelId="{0D87F856-BCB9-8B41-9AAA-B9054B931D92}" type="presOf" srcId="{0D6D5EA9-4D91-DA44-BF48-61BB3A2B75EB}" destId="{DCF253D2-6F3F-164A-A804-F936A8912288}" srcOrd="0" destOrd="0" presId="urn:microsoft.com/office/officeart/2005/8/layout/list1"/>
    <dgm:cxn modelId="{B55F1616-839C-AA48-8DFB-1AB748CEE23B}" srcId="{0D6D5EA9-4D91-DA44-BF48-61BB3A2B75EB}" destId="{CE52B32C-06C4-6443-AD16-DB864EB959C0}" srcOrd="1" destOrd="0" parTransId="{FB739005-8423-0B42-914A-553E152678D6}" sibTransId="{AC400D9B-818A-D544-85DA-EA297AC9D299}"/>
    <dgm:cxn modelId="{D9F87F87-0173-9646-860A-28D2898CCD54}" type="presParOf" srcId="{EB3F71ED-A683-8542-8A94-0B03C5711232}" destId="{A86D2D6D-4D18-E141-9566-EECFC5CC7DD8}" srcOrd="0" destOrd="0" presId="urn:microsoft.com/office/officeart/2005/8/layout/list1"/>
    <dgm:cxn modelId="{D778F66E-DB9B-AD42-BFA9-D8915E387E13}" type="presParOf" srcId="{A86D2D6D-4D18-E141-9566-EECFC5CC7DD8}" destId="{DCF253D2-6F3F-164A-A804-F936A8912288}" srcOrd="0" destOrd="0" presId="urn:microsoft.com/office/officeart/2005/8/layout/list1"/>
    <dgm:cxn modelId="{BCE5F041-BC78-074F-97A2-FD90BC3C05E2}" type="presParOf" srcId="{A86D2D6D-4D18-E141-9566-EECFC5CC7DD8}" destId="{A62E53A3-D210-1C4C-BAB5-BEA4C6A959A7}" srcOrd="1" destOrd="0" presId="urn:microsoft.com/office/officeart/2005/8/layout/list1"/>
    <dgm:cxn modelId="{701166BD-F26A-364B-90E2-1098087CF2F0}" type="presParOf" srcId="{EB3F71ED-A683-8542-8A94-0B03C5711232}" destId="{18B4DC7E-CADB-F745-AAAE-EA49519A3E84}" srcOrd="1" destOrd="0" presId="urn:microsoft.com/office/officeart/2005/8/layout/list1"/>
    <dgm:cxn modelId="{438AB59C-E639-B646-BFDC-A39978DE2C9B}" type="presParOf" srcId="{EB3F71ED-A683-8542-8A94-0B03C5711232}" destId="{7D4F1094-1247-F24C-8591-D4A5E271033D}"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007BB0-3A6D-B942-AE4B-A89E9F6F097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1725039-EDE0-0241-BB1F-68A904D35115}">
      <dgm:prSet/>
      <dgm:spPr/>
      <dgm:t>
        <a:bodyPr/>
        <a:lstStyle/>
        <a:p>
          <a:pPr rtl="0"/>
          <a:r>
            <a:rPr lang="en-NZ" dirty="0" smtClean="0"/>
            <a:t>An interrupt occurs while another interrupt is being processed</a:t>
          </a:r>
          <a:endParaRPr lang="en-NZ" dirty="0"/>
        </a:p>
      </dgm:t>
    </dgm:pt>
    <dgm:pt modelId="{EACA4E9E-5792-7C41-A0BD-E3ACCECF2D7B}" type="parTrans" cxnId="{EC1CFC9B-3971-2D46-8932-AB30BFDD981D}">
      <dgm:prSet/>
      <dgm:spPr/>
      <dgm:t>
        <a:bodyPr/>
        <a:lstStyle/>
        <a:p>
          <a:endParaRPr lang="en-US"/>
        </a:p>
      </dgm:t>
    </dgm:pt>
    <dgm:pt modelId="{DB0AAF0F-30D6-614C-B436-CC42338F5C78}" type="sibTrans" cxnId="{EC1CFC9B-3971-2D46-8932-AB30BFDD981D}">
      <dgm:prSet/>
      <dgm:spPr/>
      <dgm:t>
        <a:bodyPr/>
        <a:lstStyle/>
        <a:p>
          <a:endParaRPr lang="en-US"/>
        </a:p>
      </dgm:t>
    </dgm:pt>
    <dgm:pt modelId="{19EFBAB3-8C73-4B4E-BFD4-390288903C8D}">
      <dgm:prSet/>
      <dgm:spPr/>
      <dgm:t>
        <a:bodyPr/>
        <a:lstStyle/>
        <a:p>
          <a:pPr rtl="0"/>
          <a:r>
            <a:rPr lang="en-US" dirty="0" smtClean="0"/>
            <a:t>e.g. receiving data from a communications line and printing results at the same time</a:t>
          </a:r>
          <a:endParaRPr lang="en-US" dirty="0"/>
        </a:p>
      </dgm:t>
    </dgm:pt>
    <dgm:pt modelId="{AB70C653-986A-0A41-BF91-176B6CB57711}" type="parTrans" cxnId="{9ADDE226-1382-3142-A6CB-03D80A59193D}">
      <dgm:prSet/>
      <dgm:spPr/>
      <dgm:t>
        <a:bodyPr/>
        <a:lstStyle/>
        <a:p>
          <a:endParaRPr lang="en-US"/>
        </a:p>
      </dgm:t>
    </dgm:pt>
    <dgm:pt modelId="{21531D86-4A75-834D-B047-A359759A7B04}" type="sibTrans" cxnId="{9ADDE226-1382-3142-A6CB-03D80A59193D}">
      <dgm:prSet/>
      <dgm:spPr/>
      <dgm:t>
        <a:bodyPr/>
        <a:lstStyle/>
        <a:p>
          <a:endParaRPr lang="en-US"/>
        </a:p>
      </dgm:t>
    </dgm:pt>
    <dgm:pt modelId="{C034143B-51AE-A74F-A366-CED5E94A34DC}">
      <dgm:prSet/>
      <dgm:spPr/>
      <dgm:t>
        <a:bodyPr/>
        <a:lstStyle/>
        <a:p>
          <a:pPr rtl="0"/>
          <a:r>
            <a:rPr lang="en-NZ" dirty="0" smtClean="0"/>
            <a:t>Two approaches:</a:t>
          </a:r>
          <a:endParaRPr lang="en-NZ" dirty="0"/>
        </a:p>
      </dgm:t>
    </dgm:pt>
    <dgm:pt modelId="{2C83A6C7-D690-1543-A630-D5F247466812}" type="parTrans" cxnId="{5F3207B6-466B-4248-9808-2EAD00D83004}">
      <dgm:prSet/>
      <dgm:spPr/>
      <dgm:t>
        <a:bodyPr/>
        <a:lstStyle/>
        <a:p>
          <a:endParaRPr lang="en-US"/>
        </a:p>
      </dgm:t>
    </dgm:pt>
    <dgm:pt modelId="{7FACD8FA-F9F3-784A-8D9D-62C74599412A}" type="sibTrans" cxnId="{5F3207B6-466B-4248-9808-2EAD00D83004}">
      <dgm:prSet/>
      <dgm:spPr/>
      <dgm:t>
        <a:bodyPr/>
        <a:lstStyle/>
        <a:p>
          <a:endParaRPr lang="en-US"/>
        </a:p>
      </dgm:t>
    </dgm:pt>
    <dgm:pt modelId="{7B979FB0-5748-5947-87A5-F4D24F0FB489}">
      <dgm:prSet/>
      <dgm:spPr/>
      <dgm:t>
        <a:bodyPr/>
        <a:lstStyle/>
        <a:p>
          <a:pPr rtl="0"/>
          <a:r>
            <a:rPr lang="en-NZ" dirty="0" smtClean="0"/>
            <a:t>disable interrupts while an interrupt is being processed</a:t>
          </a:r>
          <a:endParaRPr lang="en-NZ" dirty="0"/>
        </a:p>
      </dgm:t>
    </dgm:pt>
    <dgm:pt modelId="{56AEADFE-06B9-B34E-9098-01E8E588C57E}" type="parTrans" cxnId="{3B8B81F0-858B-884F-9FA3-B544C6E3CA08}">
      <dgm:prSet/>
      <dgm:spPr/>
      <dgm:t>
        <a:bodyPr/>
        <a:lstStyle/>
        <a:p>
          <a:endParaRPr lang="en-US"/>
        </a:p>
      </dgm:t>
    </dgm:pt>
    <dgm:pt modelId="{D2C7F174-6682-9947-AACC-2890FA793CB2}" type="sibTrans" cxnId="{3B8B81F0-858B-884F-9FA3-B544C6E3CA08}">
      <dgm:prSet/>
      <dgm:spPr/>
      <dgm:t>
        <a:bodyPr/>
        <a:lstStyle/>
        <a:p>
          <a:endParaRPr lang="en-US"/>
        </a:p>
      </dgm:t>
    </dgm:pt>
    <dgm:pt modelId="{C8AC9EE9-B6CC-7C46-B15E-2C7B9AEF8A70}">
      <dgm:prSet/>
      <dgm:spPr/>
      <dgm:t>
        <a:bodyPr/>
        <a:lstStyle/>
        <a:p>
          <a:pPr rtl="0"/>
          <a:r>
            <a:rPr lang="en-US" dirty="0" smtClean="0"/>
            <a:t>use a priority scheme</a:t>
          </a:r>
          <a:endParaRPr lang="en-US" dirty="0"/>
        </a:p>
      </dgm:t>
    </dgm:pt>
    <dgm:pt modelId="{0EEAC409-36B0-2947-BBD4-21BEE30775B9}" type="parTrans" cxnId="{368BF2E9-83B0-2D46-8C5A-D52EDE9812CF}">
      <dgm:prSet/>
      <dgm:spPr/>
      <dgm:t>
        <a:bodyPr/>
        <a:lstStyle/>
        <a:p>
          <a:endParaRPr lang="en-US"/>
        </a:p>
      </dgm:t>
    </dgm:pt>
    <dgm:pt modelId="{548D858A-F6C1-2E42-B8C6-F7CBA0C9A3E3}" type="sibTrans" cxnId="{368BF2E9-83B0-2D46-8C5A-D52EDE9812CF}">
      <dgm:prSet/>
      <dgm:spPr/>
      <dgm:t>
        <a:bodyPr/>
        <a:lstStyle/>
        <a:p>
          <a:endParaRPr lang="en-US"/>
        </a:p>
      </dgm:t>
    </dgm:pt>
    <dgm:pt modelId="{FDBDFD3F-CC24-8744-9F81-59FC5DFD15EB}">
      <dgm:prSet/>
      <dgm:spPr/>
      <dgm:t>
        <a:bodyPr/>
        <a:lstStyle/>
        <a:p>
          <a:pPr rtl="0"/>
          <a:endParaRPr lang="en-NZ" dirty="0"/>
        </a:p>
      </dgm:t>
    </dgm:pt>
    <dgm:pt modelId="{75AF5CB2-BCEC-8C4E-AF7D-F86E43AD11C9}" type="parTrans" cxnId="{26CCE7FE-5307-4B46-8763-F549E4BE5E05}">
      <dgm:prSet/>
      <dgm:spPr/>
      <dgm:t>
        <a:bodyPr/>
        <a:lstStyle/>
        <a:p>
          <a:endParaRPr lang="en-US"/>
        </a:p>
      </dgm:t>
    </dgm:pt>
    <dgm:pt modelId="{3F578519-7CD2-5649-95B1-48EFBAA75364}" type="sibTrans" cxnId="{26CCE7FE-5307-4B46-8763-F549E4BE5E05}">
      <dgm:prSet/>
      <dgm:spPr/>
      <dgm:t>
        <a:bodyPr/>
        <a:lstStyle/>
        <a:p>
          <a:endParaRPr lang="en-US"/>
        </a:p>
      </dgm:t>
    </dgm:pt>
    <dgm:pt modelId="{D5A35BEA-5153-D24B-B1DD-2371FF44373E}" type="pres">
      <dgm:prSet presAssocID="{69007BB0-3A6D-B942-AE4B-A89E9F6F0971}" presName="Name0" presStyleCnt="0">
        <dgm:presLayoutVars>
          <dgm:dir/>
          <dgm:animLvl val="lvl"/>
          <dgm:resizeHandles val="exact"/>
        </dgm:presLayoutVars>
      </dgm:prSet>
      <dgm:spPr/>
      <dgm:t>
        <a:bodyPr/>
        <a:lstStyle/>
        <a:p>
          <a:endParaRPr lang="en-US"/>
        </a:p>
      </dgm:t>
    </dgm:pt>
    <dgm:pt modelId="{78A52B61-466F-B14A-AC04-BAA0198028DA}" type="pres">
      <dgm:prSet presAssocID="{61725039-EDE0-0241-BB1F-68A904D35115}" presName="composite" presStyleCnt="0"/>
      <dgm:spPr/>
    </dgm:pt>
    <dgm:pt modelId="{A80F1619-2A2E-4440-879E-1CD49AE3B62E}" type="pres">
      <dgm:prSet presAssocID="{61725039-EDE0-0241-BB1F-68A904D35115}" presName="parTx" presStyleLbl="alignNode1" presStyleIdx="0" presStyleCnt="2">
        <dgm:presLayoutVars>
          <dgm:chMax val="0"/>
          <dgm:chPref val="0"/>
          <dgm:bulletEnabled val="1"/>
        </dgm:presLayoutVars>
      </dgm:prSet>
      <dgm:spPr/>
      <dgm:t>
        <a:bodyPr/>
        <a:lstStyle/>
        <a:p>
          <a:endParaRPr lang="en-US"/>
        </a:p>
      </dgm:t>
    </dgm:pt>
    <dgm:pt modelId="{EAEBF06E-CDBA-5D42-ACA0-CDB013F15D32}" type="pres">
      <dgm:prSet presAssocID="{61725039-EDE0-0241-BB1F-68A904D35115}" presName="desTx" presStyleLbl="alignAccFollowNode1" presStyleIdx="0" presStyleCnt="2">
        <dgm:presLayoutVars>
          <dgm:bulletEnabled val="1"/>
        </dgm:presLayoutVars>
      </dgm:prSet>
      <dgm:spPr/>
      <dgm:t>
        <a:bodyPr/>
        <a:lstStyle/>
        <a:p>
          <a:endParaRPr lang="en-US"/>
        </a:p>
      </dgm:t>
    </dgm:pt>
    <dgm:pt modelId="{1C923A7D-FF3A-FC49-821C-27A212E30EBF}" type="pres">
      <dgm:prSet presAssocID="{DB0AAF0F-30D6-614C-B436-CC42338F5C78}" presName="space" presStyleCnt="0"/>
      <dgm:spPr/>
    </dgm:pt>
    <dgm:pt modelId="{5307D3CF-80ED-384B-BC82-27D638A22E40}" type="pres">
      <dgm:prSet presAssocID="{C034143B-51AE-A74F-A366-CED5E94A34DC}" presName="composite" presStyleCnt="0"/>
      <dgm:spPr/>
    </dgm:pt>
    <dgm:pt modelId="{05EE9C55-7598-D34F-BE05-E40A82C0CF1B}" type="pres">
      <dgm:prSet presAssocID="{C034143B-51AE-A74F-A366-CED5E94A34DC}" presName="parTx" presStyleLbl="alignNode1" presStyleIdx="1" presStyleCnt="2">
        <dgm:presLayoutVars>
          <dgm:chMax val="0"/>
          <dgm:chPref val="0"/>
          <dgm:bulletEnabled val="1"/>
        </dgm:presLayoutVars>
      </dgm:prSet>
      <dgm:spPr/>
      <dgm:t>
        <a:bodyPr/>
        <a:lstStyle/>
        <a:p>
          <a:endParaRPr lang="en-US"/>
        </a:p>
      </dgm:t>
    </dgm:pt>
    <dgm:pt modelId="{2584F76F-3CB1-A44A-BC5D-6B2AE9488314}" type="pres">
      <dgm:prSet presAssocID="{C034143B-51AE-A74F-A366-CED5E94A34DC}" presName="desTx" presStyleLbl="alignAccFollowNode1" presStyleIdx="1" presStyleCnt="2">
        <dgm:presLayoutVars>
          <dgm:bulletEnabled val="1"/>
        </dgm:presLayoutVars>
      </dgm:prSet>
      <dgm:spPr/>
      <dgm:t>
        <a:bodyPr/>
        <a:lstStyle/>
        <a:p>
          <a:endParaRPr lang="en-US"/>
        </a:p>
      </dgm:t>
    </dgm:pt>
  </dgm:ptLst>
  <dgm:cxnLst>
    <dgm:cxn modelId="{90183FEE-9F26-C64E-A4AE-ABE1B1B78026}" type="presOf" srcId="{69007BB0-3A6D-B942-AE4B-A89E9F6F0971}" destId="{D5A35BEA-5153-D24B-B1DD-2371FF44373E}" srcOrd="0" destOrd="0" presId="urn:microsoft.com/office/officeart/2005/8/layout/hList1"/>
    <dgm:cxn modelId="{368BF2E9-83B0-2D46-8C5A-D52EDE9812CF}" srcId="{C034143B-51AE-A74F-A366-CED5E94A34DC}" destId="{C8AC9EE9-B6CC-7C46-B15E-2C7B9AEF8A70}" srcOrd="1" destOrd="0" parTransId="{0EEAC409-36B0-2947-BBD4-21BEE30775B9}" sibTransId="{548D858A-F6C1-2E42-B8C6-F7CBA0C9A3E3}"/>
    <dgm:cxn modelId="{26CCE7FE-5307-4B46-8763-F549E4BE5E05}" srcId="{C034143B-51AE-A74F-A366-CED5E94A34DC}" destId="{FDBDFD3F-CC24-8744-9F81-59FC5DFD15EB}" srcOrd="2" destOrd="0" parTransId="{75AF5CB2-BCEC-8C4E-AF7D-F86E43AD11C9}" sibTransId="{3F578519-7CD2-5649-95B1-48EFBAA75364}"/>
    <dgm:cxn modelId="{9ADDE226-1382-3142-A6CB-03D80A59193D}" srcId="{61725039-EDE0-0241-BB1F-68A904D35115}" destId="{19EFBAB3-8C73-4B4E-BFD4-390288903C8D}" srcOrd="0" destOrd="0" parTransId="{AB70C653-986A-0A41-BF91-176B6CB57711}" sibTransId="{21531D86-4A75-834D-B047-A359759A7B04}"/>
    <dgm:cxn modelId="{0BD26519-EF88-C84C-BF99-B5664EFC962C}" type="presOf" srcId="{19EFBAB3-8C73-4B4E-BFD4-390288903C8D}" destId="{EAEBF06E-CDBA-5D42-ACA0-CDB013F15D32}" srcOrd="0" destOrd="0" presId="urn:microsoft.com/office/officeart/2005/8/layout/hList1"/>
    <dgm:cxn modelId="{1DF9C6FC-6E77-0D4A-901C-B8019EB81ACB}" type="presOf" srcId="{FDBDFD3F-CC24-8744-9F81-59FC5DFD15EB}" destId="{2584F76F-3CB1-A44A-BC5D-6B2AE9488314}" srcOrd="0" destOrd="2" presId="urn:microsoft.com/office/officeart/2005/8/layout/hList1"/>
    <dgm:cxn modelId="{46B6AF9F-5310-7B45-9BFF-3B8CE7BD6BF6}" type="presOf" srcId="{7B979FB0-5748-5947-87A5-F4D24F0FB489}" destId="{2584F76F-3CB1-A44A-BC5D-6B2AE9488314}" srcOrd="0" destOrd="0" presId="urn:microsoft.com/office/officeart/2005/8/layout/hList1"/>
    <dgm:cxn modelId="{F46A0B17-70D3-5341-BB53-E49E221AFA8F}" type="presOf" srcId="{61725039-EDE0-0241-BB1F-68A904D35115}" destId="{A80F1619-2A2E-4440-879E-1CD49AE3B62E}" srcOrd="0" destOrd="0" presId="urn:microsoft.com/office/officeart/2005/8/layout/hList1"/>
    <dgm:cxn modelId="{3B8B81F0-858B-884F-9FA3-B544C6E3CA08}" srcId="{C034143B-51AE-A74F-A366-CED5E94A34DC}" destId="{7B979FB0-5748-5947-87A5-F4D24F0FB489}" srcOrd="0" destOrd="0" parTransId="{56AEADFE-06B9-B34E-9098-01E8E588C57E}" sibTransId="{D2C7F174-6682-9947-AACC-2890FA793CB2}"/>
    <dgm:cxn modelId="{75487FEF-DAAA-084B-BC37-A6646C75B3AE}" type="presOf" srcId="{C8AC9EE9-B6CC-7C46-B15E-2C7B9AEF8A70}" destId="{2584F76F-3CB1-A44A-BC5D-6B2AE9488314}" srcOrd="0" destOrd="1" presId="urn:microsoft.com/office/officeart/2005/8/layout/hList1"/>
    <dgm:cxn modelId="{EC1CFC9B-3971-2D46-8932-AB30BFDD981D}" srcId="{69007BB0-3A6D-B942-AE4B-A89E9F6F0971}" destId="{61725039-EDE0-0241-BB1F-68A904D35115}" srcOrd="0" destOrd="0" parTransId="{EACA4E9E-5792-7C41-A0BD-E3ACCECF2D7B}" sibTransId="{DB0AAF0F-30D6-614C-B436-CC42338F5C78}"/>
    <dgm:cxn modelId="{115B6332-2489-4D4D-9686-EC9CD015E505}" type="presOf" srcId="{C034143B-51AE-A74F-A366-CED5E94A34DC}" destId="{05EE9C55-7598-D34F-BE05-E40A82C0CF1B}" srcOrd="0" destOrd="0" presId="urn:microsoft.com/office/officeart/2005/8/layout/hList1"/>
    <dgm:cxn modelId="{5F3207B6-466B-4248-9808-2EAD00D83004}" srcId="{69007BB0-3A6D-B942-AE4B-A89E9F6F0971}" destId="{C034143B-51AE-A74F-A366-CED5E94A34DC}" srcOrd="1" destOrd="0" parTransId="{2C83A6C7-D690-1543-A630-D5F247466812}" sibTransId="{7FACD8FA-F9F3-784A-8D9D-62C74599412A}"/>
    <dgm:cxn modelId="{627066A3-DE85-E54F-970A-F14696023ADF}" type="presParOf" srcId="{D5A35BEA-5153-D24B-B1DD-2371FF44373E}" destId="{78A52B61-466F-B14A-AC04-BAA0198028DA}" srcOrd="0" destOrd="0" presId="urn:microsoft.com/office/officeart/2005/8/layout/hList1"/>
    <dgm:cxn modelId="{C901B5C2-C561-4440-8416-0EA8F206F6B9}" type="presParOf" srcId="{78A52B61-466F-B14A-AC04-BAA0198028DA}" destId="{A80F1619-2A2E-4440-879E-1CD49AE3B62E}" srcOrd="0" destOrd="0" presId="urn:microsoft.com/office/officeart/2005/8/layout/hList1"/>
    <dgm:cxn modelId="{DF14B50A-DE29-EB40-906F-7D49B071022D}" type="presParOf" srcId="{78A52B61-466F-B14A-AC04-BAA0198028DA}" destId="{EAEBF06E-CDBA-5D42-ACA0-CDB013F15D32}" srcOrd="1" destOrd="0" presId="urn:microsoft.com/office/officeart/2005/8/layout/hList1"/>
    <dgm:cxn modelId="{AC339545-FB53-044D-8795-D835DC34389F}" type="presParOf" srcId="{D5A35BEA-5153-D24B-B1DD-2371FF44373E}" destId="{1C923A7D-FF3A-FC49-821C-27A212E30EBF}" srcOrd="1" destOrd="0" presId="urn:microsoft.com/office/officeart/2005/8/layout/hList1"/>
    <dgm:cxn modelId="{45AFB70F-C938-204B-AD70-C17CE6F3F876}" type="presParOf" srcId="{D5A35BEA-5153-D24B-B1DD-2371FF44373E}" destId="{5307D3CF-80ED-384B-BC82-27D638A22E40}" srcOrd="2" destOrd="0" presId="urn:microsoft.com/office/officeart/2005/8/layout/hList1"/>
    <dgm:cxn modelId="{1A9E3EBF-CF72-134A-8AE1-54864F9A3734}" type="presParOf" srcId="{5307D3CF-80ED-384B-BC82-27D638A22E40}" destId="{05EE9C55-7598-D34F-BE05-E40A82C0CF1B}" srcOrd="0" destOrd="0" presId="urn:microsoft.com/office/officeart/2005/8/layout/hList1"/>
    <dgm:cxn modelId="{E2C09DBC-4567-2F44-9C98-95162702F3DA}" type="presParOf" srcId="{5307D3CF-80ED-384B-BC82-27D638A22E40}" destId="{2584F76F-3CB1-A44A-BC5D-6B2AE948831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C0B980-160C-CD47-9E1D-9D9734FBA703}"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175B0D45-A947-2B48-8402-F380B0D27260}">
      <dgm:prSet phldrT="[Text]"/>
      <dgm:spPr/>
      <dgm:t>
        <a:bodyPr/>
        <a:lstStyle/>
        <a:p>
          <a:r>
            <a:rPr lang="en-US" b="1" dirty="0" smtClean="0">
              <a:solidFill>
                <a:schemeClr val="bg1"/>
              </a:solidFill>
            </a:rPr>
            <a:t>Secondary Memory</a:t>
          </a:r>
          <a:endParaRPr lang="en-US" dirty="0">
            <a:solidFill>
              <a:schemeClr val="bg1"/>
            </a:solidFill>
          </a:endParaRPr>
        </a:p>
      </dgm:t>
    </dgm:pt>
    <dgm:pt modelId="{AB5B8FAE-28D1-3E4B-87B6-159E83F52300}" type="parTrans" cxnId="{0F2616E1-C618-5641-B03D-3D0727383C37}">
      <dgm:prSet/>
      <dgm:spPr/>
      <dgm:t>
        <a:bodyPr/>
        <a:lstStyle/>
        <a:p>
          <a:endParaRPr lang="en-US"/>
        </a:p>
      </dgm:t>
    </dgm:pt>
    <dgm:pt modelId="{DCCC82D3-F28C-EF45-AF62-02CC708720FC}" type="sibTrans" cxnId="{0F2616E1-C618-5641-B03D-3D0727383C37}">
      <dgm:prSet/>
      <dgm:spPr/>
      <dgm:t>
        <a:bodyPr/>
        <a:lstStyle/>
        <a:p>
          <a:endParaRPr lang="en-US"/>
        </a:p>
      </dgm:t>
    </dgm:pt>
    <dgm:pt modelId="{54892FE1-425C-544B-BC60-F285FB536EA1}">
      <dgm:prSet phldrT="[Text]"/>
      <dgm:spPr>
        <a:solidFill>
          <a:schemeClr val="bg1"/>
        </a:solidFill>
      </dgm:spPr>
      <dgm:t>
        <a:bodyPr/>
        <a:lstStyle/>
        <a:p>
          <a:r>
            <a:rPr lang="en-US" b="1" i="0" dirty="0" smtClean="0">
              <a:solidFill>
                <a:schemeClr val="accent1">
                  <a:lumMod val="75000"/>
                </a:schemeClr>
              </a:solidFill>
            </a:rPr>
            <a:t>Also referred to as auxiliary memory</a:t>
          </a:r>
          <a:endParaRPr lang="en-US" b="1" i="0" dirty="0">
            <a:solidFill>
              <a:schemeClr val="accent1">
                <a:lumMod val="75000"/>
              </a:schemeClr>
            </a:solidFill>
          </a:endParaRPr>
        </a:p>
      </dgm:t>
    </dgm:pt>
    <dgm:pt modelId="{9CEB1B48-DD97-B040-B27D-196838701348}" type="parTrans" cxnId="{A7D7A6BC-AA89-DB47-A641-B3EDC2E9E7A3}">
      <dgm:prSet/>
      <dgm:spPr/>
      <dgm:t>
        <a:bodyPr/>
        <a:lstStyle/>
        <a:p>
          <a:endParaRPr lang="en-US" dirty="0"/>
        </a:p>
      </dgm:t>
    </dgm:pt>
    <dgm:pt modelId="{EC7D2A08-CF63-DD43-8424-B09209E4D504}" type="sibTrans" cxnId="{A7D7A6BC-AA89-DB47-A641-B3EDC2E9E7A3}">
      <dgm:prSet/>
      <dgm:spPr/>
      <dgm:t>
        <a:bodyPr/>
        <a:lstStyle/>
        <a:p>
          <a:endParaRPr lang="en-US"/>
        </a:p>
      </dgm:t>
    </dgm:pt>
    <dgm:pt modelId="{0BCDDA9E-BCBA-A547-B425-05BBDFA55B70}">
      <dgm:prSet/>
      <dgm:spPr>
        <a:solidFill>
          <a:schemeClr val="bg1"/>
        </a:solidFill>
      </dgm:spPr>
      <dgm:t>
        <a:bodyPr/>
        <a:lstStyle/>
        <a:p>
          <a:r>
            <a:rPr lang="en-US" b="1" i="0" dirty="0" smtClean="0">
              <a:solidFill>
                <a:schemeClr val="accent1">
                  <a:lumMod val="75000"/>
                </a:schemeClr>
              </a:solidFill>
            </a:rPr>
            <a:t>External</a:t>
          </a:r>
        </a:p>
      </dgm:t>
    </dgm:pt>
    <dgm:pt modelId="{95E09E98-5716-834F-A8A8-22B0095F04AB}" type="parTrans" cxnId="{D9902C3E-9DB1-A743-AFDD-2CB082C7328B}">
      <dgm:prSet/>
      <dgm:spPr/>
      <dgm:t>
        <a:bodyPr/>
        <a:lstStyle/>
        <a:p>
          <a:endParaRPr lang="en-US" dirty="0"/>
        </a:p>
      </dgm:t>
    </dgm:pt>
    <dgm:pt modelId="{4C91F34A-33D9-E843-A930-A51B24EF2C6D}" type="sibTrans" cxnId="{D9902C3E-9DB1-A743-AFDD-2CB082C7328B}">
      <dgm:prSet/>
      <dgm:spPr/>
      <dgm:t>
        <a:bodyPr/>
        <a:lstStyle/>
        <a:p>
          <a:endParaRPr lang="en-US"/>
        </a:p>
      </dgm:t>
    </dgm:pt>
    <dgm:pt modelId="{F967E9AC-D9D9-344C-B086-D9FCB33D0AFF}">
      <dgm:prSet/>
      <dgm:spPr>
        <a:solidFill>
          <a:schemeClr val="bg1"/>
        </a:solidFill>
      </dgm:spPr>
      <dgm:t>
        <a:bodyPr/>
        <a:lstStyle/>
        <a:p>
          <a:r>
            <a:rPr lang="en-US" b="1" i="0" dirty="0" smtClean="0">
              <a:solidFill>
                <a:schemeClr val="accent1">
                  <a:lumMod val="75000"/>
                </a:schemeClr>
              </a:solidFill>
            </a:rPr>
            <a:t>Nonvolatile</a:t>
          </a:r>
        </a:p>
      </dgm:t>
    </dgm:pt>
    <dgm:pt modelId="{FE77EDD4-D9D0-2844-A7EB-75EAD9B1E0A5}" type="parTrans" cxnId="{8AC56509-0070-A340-9C60-BD8473AA528C}">
      <dgm:prSet/>
      <dgm:spPr/>
      <dgm:t>
        <a:bodyPr/>
        <a:lstStyle/>
        <a:p>
          <a:endParaRPr lang="en-US" dirty="0"/>
        </a:p>
      </dgm:t>
    </dgm:pt>
    <dgm:pt modelId="{BAB18CC8-3A4D-304F-8AAB-1901AE38D975}" type="sibTrans" cxnId="{8AC56509-0070-A340-9C60-BD8473AA528C}">
      <dgm:prSet/>
      <dgm:spPr/>
      <dgm:t>
        <a:bodyPr/>
        <a:lstStyle/>
        <a:p>
          <a:endParaRPr lang="en-US"/>
        </a:p>
      </dgm:t>
    </dgm:pt>
    <dgm:pt modelId="{BF181567-7121-4542-A101-01B592EB901F}">
      <dgm:prSet/>
      <dgm:spPr>
        <a:solidFill>
          <a:schemeClr val="bg1"/>
        </a:solidFill>
      </dgm:spPr>
      <dgm:t>
        <a:bodyPr/>
        <a:lstStyle/>
        <a:p>
          <a:r>
            <a:rPr lang="en-US" b="1" i="0" dirty="0" smtClean="0">
              <a:solidFill>
                <a:schemeClr val="accent1">
                  <a:lumMod val="75000"/>
                </a:schemeClr>
              </a:solidFill>
            </a:rPr>
            <a:t>Used to store program and data files</a:t>
          </a:r>
        </a:p>
      </dgm:t>
    </dgm:pt>
    <dgm:pt modelId="{20FEDE42-B839-AF47-B50D-6D25ADD594DB}" type="parTrans" cxnId="{C48A06AB-ABD4-E74D-AC31-A8353A980372}">
      <dgm:prSet/>
      <dgm:spPr/>
      <dgm:t>
        <a:bodyPr/>
        <a:lstStyle/>
        <a:p>
          <a:endParaRPr lang="en-US" dirty="0"/>
        </a:p>
      </dgm:t>
    </dgm:pt>
    <dgm:pt modelId="{4C37D257-8050-F34F-B393-493A8DF9C3C6}" type="sibTrans" cxnId="{C48A06AB-ABD4-E74D-AC31-A8353A980372}">
      <dgm:prSet/>
      <dgm:spPr/>
      <dgm:t>
        <a:bodyPr/>
        <a:lstStyle/>
        <a:p>
          <a:endParaRPr lang="en-US"/>
        </a:p>
      </dgm:t>
    </dgm:pt>
    <dgm:pt modelId="{1352029B-DF4D-9142-B301-2F7B2DA2D33D}" type="pres">
      <dgm:prSet presAssocID="{89C0B980-160C-CD47-9E1D-9D9734FBA703}" presName="Name0" presStyleCnt="0">
        <dgm:presLayoutVars>
          <dgm:chPref val="3"/>
          <dgm:dir/>
          <dgm:animLvl val="lvl"/>
          <dgm:resizeHandles/>
        </dgm:presLayoutVars>
      </dgm:prSet>
      <dgm:spPr/>
      <dgm:t>
        <a:bodyPr/>
        <a:lstStyle/>
        <a:p>
          <a:endParaRPr lang="en-US"/>
        </a:p>
      </dgm:t>
    </dgm:pt>
    <dgm:pt modelId="{27C3054F-8C9C-C042-93B3-EA802A868F59}" type="pres">
      <dgm:prSet presAssocID="{175B0D45-A947-2B48-8402-F380B0D27260}" presName="horFlow" presStyleCnt="0"/>
      <dgm:spPr/>
    </dgm:pt>
    <dgm:pt modelId="{6840D052-5EFA-D046-A639-AD21F883913E}" type="pres">
      <dgm:prSet presAssocID="{175B0D45-A947-2B48-8402-F380B0D27260}" presName="bigChev" presStyleLbl="node1" presStyleIdx="0" presStyleCnt="1" custScaleX="113275" custScaleY="139351" custLinFactY="-18275" custLinFactNeighborX="33885" custLinFactNeighborY="-100000"/>
      <dgm:spPr/>
      <dgm:t>
        <a:bodyPr/>
        <a:lstStyle/>
        <a:p>
          <a:endParaRPr lang="en-US"/>
        </a:p>
      </dgm:t>
    </dgm:pt>
    <dgm:pt modelId="{0F2C831E-5F32-8140-B86C-99A7452D5117}" type="pres">
      <dgm:prSet presAssocID="{9CEB1B48-DD97-B040-B27D-196838701348}" presName="parTrans" presStyleCnt="0"/>
      <dgm:spPr/>
    </dgm:pt>
    <dgm:pt modelId="{F74A3067-0BE3-F34A-964B-C151F7DE1B35}" type="pres">
      <dgm:prSet presAssocID="{54892FE1-425C-544B-BC60-F285FB536EA1}" presName="node" presStyleLbl="alignAccFollowNode1" presStyleIdx="0" presStyleCnt="1" custScaleX="184066" custScaleY="237841" custLinFactX="-8049" custLinFactY="12260" custLinFactNeighborX="-100000" custLinFactNeighborY="100000">
        <dgm:presLayoutVars>
          <dgm:bulletEnabled val="1"/>
        </dgm:presLayoutVars>
      </dgm:prSet>
      <dgm:spPr/>
      <dgm:t>
        <a:bodyPr/>
        <a:lstStyle/>
        <a:p>
          <a:endParaRPr lang="en-US"/>
        </a:p>
      </dgm:t>
    </dgm:pt>
  </dgm:ptLst>
  <dgm:cxnLst>
    <dgm:cxn modelId="{C48A06AB-ABD4-E74D-AC31-A8353A980372}" srcId="{54892FE1-425C-544B-BC60-F285FB536EA1}" destId="{BF181567-7121-4542-A101-01B592EB901F}" srcOrd="2" destOrd="0" parTransId="{20FEDE42-B839-AF47-B50D-6D25ADD594DB}" sibTransId="{4C37D257-8050-F34F-B393-493A8DF9C3C6}"/>
    <dgm:cxn modelId="{0F2616E1-C618-5641-B03D-3D0727383C37}" srcId="{89C0B980-160C-CD47-9E1D-9D9734FBA703}" destId="{175B0D45-A947-2B48-8402-F380B0D27260}" srcOrd="0" destOrd="0" parTransId="{AB5B8FAE-28D1-3E4B-87B6-159E83F52300}" sibTransId="{DCCC82D3-F28C-EF45-AF62-02CC708720FC}"/>
    <dgm:cxn modelId="{D9902C3E-9DB1-A743-AFDD-2CB082C7328B}" srcId="{54892FE1-425C-544B-BC60-F285FB536EA1}" destId="{0BCDDA9E-BCBA-A547-B425-05BBDFA55B70}" srcOrd="0" destOrd="0" parTransId="{95E09E98-5716-834F-A8A8-22B0095F04AB}" sibTransId="{4C91F34A-33D9-E843-A930-A51B24EF2C6D}"/>
    <dgm:cxn modelId="{14E0A106-3A8E-074E-9355-FD7D34C2D993}" type="presOf" srcId="{0BCDDA9E-BCBA-A547-B425-05BBDFA55B70}" destId="{F74A3067-0BE3-F34A-964B-C151F7DE1B35}" srcOrd="0" destOrd="1" presId="urn:microsoft.com/office/officeart/2005/8/layout/lProcess3"/>
    <dgm:cxn modelId="{C3DE36C5-569C-B942-8022-E59FA18F893B}" type="presOf" srcId="{F967E9AC-D9D9-344C-B086-D9FCB33D0AFF}" destId="{F74A3067-0BE3-F34A-964B-C151F7DE1B35}" srcOrd="0" destOrd="2" presId="urn:microsoft.com/office/officeart/2005/8/layout/lProcess3"/>
    <dgm:cxn modelId="{A7D7A6BC-AA89-DB47-A641-B3EDC2E9E7A3}" srcId="{175B0D45-A947-2B48-8402-F380B0D27260}" destId="{54892FE1-425C-544B-BC60-F285FB536EA1}" srcOrd="0" destOrd="0" parTransId="{9CEB1B48-DD97-B040-B27D-196838701348}" sibTransId="{EC7D2A08-CF63-DD43-8424-B09209E4D504}"/>
    <dgm:cxn modelId="{01E6586D-F8DA-F243-81B9-4B15BC35AE43}" type="presOf" srcId="{54892FE1-425C-544B-BC60-F285FB536EA1}" destId="{F74A3067-0BE3-F34A-964B-C151F7DE1B35}" srcOrd="0" destOrd="0" presId="urn:microsoft.com/office/officeart/2005/8/layout/lProcess3"/>
    <dgm:cxn modelId="{CF88C6C8-9888-5346-91C8-5BC72DCA6A12}" type="presOf" srcId="{89C0B980-160C-CD47-9E1D-9D9734FBA703}" destId="{1352029B-DF4D-9142-B301-2F7B2DA2D33D}" srcOrd="0" destOrd="0" presId="urn:microsoft.com/office/officeart/2005/8/layout/lProcess3"/>
    <dgm:cxn modelId="{70F51B56-0AA9-5F42-9885-F58CDA6FCF0A}" type="presOf" srcId="{BF181567-7121-4542-A101-01B592EB901F}" destId="{F74A3067-0BE3-F34A-964B-C151F7DE1B35}" srcOrd="0" destOrd="3" presId="urn:microsoft.com/office/officeart/2005/8/layout/lProcess3"/>
    <dgm:cxn modelId="{8AC56509-0070-A340-9C60-BD8473AA528C}" srcId="{54892FE1-425C-544B-BC60-F285FB536EA1}" destId="{F967E9AC-D9D9-344C-B086-D9FCB33D0AFF}" srcOrd="1" destOrd="0" parTransId="{FE77EDD4-D9D0-2844-A7EB-75EAD9B1E0A5}" sibTransId="{BAB18CC8-3A4D-304F-8AAB-1901AE38D975}"/>
    <dgm:cxn modelId="{58E890AF-4B3A-B04B-9B99-594754178B97}" type="presOf" srcId="{175B0D45-A947-2B48-8402-F380B0D27260}" destId="{6840D052-5EFA-D046-A639-AD21F883913E}" srcOrd="0" destOrd="0" presId="urn:microsoft.com/office/officeart/2005/8/layout/lProcess3"/>
    <dgm:cxn modelId="{007B9EF9-352B-D847-B114-B5ACBCBC80E2}" type="presParOf" srcId="{1352029B-DF4D-9142-B301-2F7B2DA2D33D}" destId="{27C3054F-8C9C-C042-93B3-EA802A868F59}" srcOrd="0" destOrd="0" presId="urn:microsoft.com/office/officeart/2005/8/layout/lProcess3"/>
    <dgm:cxn modelId="{C703CBBA-61AF-8E45-8055-8F0E285E5C4F}" type="presParOf" srcId="{27C3054F-8C9C-C042-93B3-EA802A868F59}" destId="{6840D052-5EFA-D046-A639-AD21F883913E}" srcOrd="0" destOrd="0" presId="urn:microsoft.com/office/officeart/2005/8/layout/lProcess3"/>
    <dgm:cxn modelId="{1CA379FC-0B06-9A4D-A50B-5A18CBB5B69C}" type="presParOf" srcId="{27C3054F-8C9C-C042-93B3-EA802A868F59}" destId="{0F2C831E-5F32-8140-B86C-99A7452D5117}" srcOrd="1" destOrd="0" presId="urn:microsoft.com/office/officeart/2005/8/layout/lProcess3"/>
    <dgm:cxn modelId="{A0CB84B1-6F1D-9747-A68E-7D7EF296B94E}" type="presParOf" srcId="{27C3054F-8C9C-C042-93B3-EA802A868F59}" destId="{F74A3067-0BE3-F34A-964B-C151F7DE1B35}"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89B8AD7-DAEA-D54A-89DB-CF3FCB220AD0}"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F4400882-3102-2841-AC76-D4D425E98448}">
      <dgm:prSet phldrT="[Text]"/>
      <dgm:spPr>
        <a:solidFill>
          <a:schemeClr val="accent1">
            <a:lumMod val="75000"/>
          </a:schemeClr>
        </a:solidFill>
      </dgm:spPr>
      <dgm:t>
        <a:bodyPr/>
        <a:lstStyle/>
        <a:p>
          <a:r>
            <a:rPr lang="en-NZ" dirty="0" smtClean="0"/>
            <a:t>Main categories are:</a:t>
          </a:r>
          <a:endParaRPr lang="en-US" dirty="0"/>
        </a:p>
      </dgm:t>
    </dgm:pt>
    <dgm:pt modelId="{D95CA7E7-133F-9741-A6DF-633D50EBD490}" type="parTrans" cxnId="{BE16F6DD-BB8D-734D-AA14-370601B0EA94}">
      <dgm:prSet/>
      <dgm:spPr/>
      <dgm:t>
        <a:bodyPr/>
        <a:lstStyle/>
        <a:p>
          <a:endParaRPr lang="en-US"/>
        </a:p>
      </dgm:t>
    </dgm:pt>
    <dgm:pt modelId="{B10BE6F1-5DFC-4642-B07E-8E5E9DFA0F95}" type="sibTrans" cxnId="{BE16F6DD-BB8D-734D-AA14-370601B0EA94}">
      <dgm:prSet/>
      <dgm:spPr/>
      <dgm:t>
        <a:bodyPr/>
        <a:lstStyle/>
        <a:p>
          <a:endParaRPr lang="en-US"/>
        </a:p>
      </dgm:t>
    </dgm:pt>
    <dgm:pt modelId="{70599669-D876-F14A-8B24-210DD8FDDEAC}">
      <dgm:prSet custT="1"/>
      <dgm:spPr/>
      <dgm:t>
        <a:bodyPr/>
        <a:lstStyle/>
        <a:p>
          <a:r>
            <a:rPr lang="en-NZ" sz="1800" dirty="0" smtClean="0"/>
            <a:t>cache size</a:t>
          </a:r>
        </a:p>
      </dgm:t>
    </dgm:pt>
    <dgm:pt modelId="{7958A09B-5EEE-DC46-8C36-9B68BE9ED5D0}" type="parTrans" cxnId="{25200577-C5CE-1D41-B819-D085362B608E}">
      <dgm:prSet/>
      <dgm:spPr/>
      <dgm:t>
        <a:bodyPr/>
        <a:lstStyle/>
        <a:p>
          <a:endParaRPr lang="en-US" dirty="0"/>
        </a:p>
      </dgm:t>
    </dgm:pt>
    <dgm:pt modelId="{1A3BBB1E-F0C5-6D4E-91BB-966E506EE4C6}" type="sibTrans" cxnId="{25200577-C5CE-1D41-B819-D085362B608E}">
      <dgm:prSet/>
      <dgm:spPr/>
      <dgm:t>
        <a:bodyPr/>
        <a:lstStyle/>
        <a:p>
          <a:endParaRPr lang="en-US"/>
        </a:p>
      </dgm:t>
    </dgm:pt>
    <dgm:pt modelId="{AAE1D245-610A-1943-9BA3-BE1C5A496E9A}">
      <dgm:prSet custT="1"/>
      <dgm:spPr/>
      <dgm:t>
        <a:bodyPr/>
        <a:lstStyle/>
        <a:p>
          <a:r>
            <a:rPr lang="en-NZ" sz="1800" dirty="0" smtClean="0"/>
            <a:t>block size</a:t>
          </a:r>
        </a:p>
      </dgm:t>
    </dgm:pt>
    <dgm:pt modelId="{831C031B-1632-5047-9EF0-E9A260FEEA5E}" type="parTrans" cxnId="{7D4AC27D-FAFB-8642-99FD-9DCDB568C5FE}">
      <dgm:prSet/>
      <dgm:spPr/>
      <dgm:t>
        <a:bodyPr/>
        <a:lstStyle/>
        <a:p>
          <a:endParaRPr lang="en-US" dirty="0"/>
        </a:p>
      </dgm:t>
    </dgm:pt>
    <dgm:pt modelId="{67708E05-F8EE-2040-A3BA-AD055D2D81A8}" type="sibTrans" cxnId="{7D4AC27D-FAFB-8642-99FD-9DCDB568C5FE}">
      <dgm:prSet/>
      <dgm:spPr/>
      <dgm:t>
        <a:bodyPr/>
        <a:lstStyle/>
        <a:p>
          <a:endParaRPr lang="en-US"/>
        </a:p>
      </dgm:t>
    </dgm:pt>
    <dgm:pt modelId="{BBD80658-9F24-5947-B228-734210C01F19}">
      <dgm:prSet custT="1"/>
      <dgm:spPr/>
      <dgm:t>
        <a:bodyPr/>
        <a:lstStyle/>
        <a:p>
          <a:r>
            <a:rPr lang="en-NZ" sz="1800" dirty="0" smtClean="0"/>
            <a:t>mapping function</a:t>
          </a:r>
        </a:p>
      </dgm:t>
    </dgm:pt>
    <dgm:pt modelId="{CAC393E0-2B35-074D-97A7-114F50E1E562}" type="parTrans" cxnId="{30149AEA-B13E-BD42-9C22-658464C522D3}">
      <dgm:prSet/>
      <dgm:spPr/>
      <dgm:t>
        <a:bodyPr/>
        <a:lstStyle/>
        <a:p>
          <a:endParaRPr lang="en-US" dirty="0"/>
        </a:p>
      </dgm:t>
    </dgm:pt>
    <dgm:pt modelId="{24BFB6C2-298D-974E-9971-17BFD0C401AB}" type="sibTrans" cxnId="{30149AEA-B13E-BD42-9C22-658464C522D3}">
      <dgm:prSet/>
      <dgm:spPr/>
      <dgm:t>
        <a:bodyPr/>
        <a:lstStyle/>
        <a:p>
          <a:endParaRPr lang="en-US"/>
        </a:p>
      </dgm:t>
    </dgm:pt>
    <dgm:pt modelId="{815460D6-468F-734A-B619-7537C568DCFD}">
      <dgm:prSet custT="1"/>
      <dgm:spPr/>
      <dgm:t>
        <a:bodyPr/>
        <a:lstStyle/>
        <a:p>
          <a:r>
            <a:rPr lang="en-NZ" sz="1800" dirty="0" smtClean="0"/>
            <a:t>write policy</a:t>
          </a:r>
        </a:p>
      </dgm:t>
    </dgm:pt>
    <dgm:pt modelId="{2242F9F8-DD62-F949-9905-D5E5314B0D8C}" type="parTrans" cxnId="{01D23C76-8F09-2A4F-A9A3-1A2BB9E5B42F}">
      <dgm:prSet/>
      <dgm:spPr/>
      <dgm:t>
        <a:bodyPr/>
        <a:lstStyle/>
        <a:p>
          <a:endParaRPr lang="en-US" dirty="0"/>
        </a:p>
      </dgm:t>
    </dgm:pt>
    <dgm:pt modelId="{EF41D69E-DF3F-A148-8DB4-B3907EAD721F}" type="sibTrans" cxnId="{01D23C76-8F09-2A4F-A9A3-1A2BB9E5B42F}">
      <dgm:prSet/>
      <dgm:spPr/>
      <dgm:t>
        <a:bodyPr/>
        <a:lstStyle/>
        <a:p>
          <a:endParaRPr lang="en-US"/>
        </a:p>
      </dgm:t>
    </dgm:pt>
    <dgm:pt modelId="{D7DEF92A-37B4-7842-88BF-9F910CA37D06}">
      <dgm:prSet custT="1"/>
      <dgm:spPr/>
      <dgm:t>
        <a:bodyPr/>
        <a:lstStyle/>
        <a:p>
          <a:r>
            <a:rPr lang="en-NZ" sz="1800" dirty="0" smtClean="0"/>
            <a:t>number of cache levels</a:t>
          </a:r>
        </a:p>
      </dgm:t>
    </dgm:pt>
    <dgm:pt modelId="{7FC038B7-9BC1-554B-A8E9-E3B01C1E8AE7}" type="parTrans" cxnId="{804C3C44-0CF8-144C-A063-3F4D714C9B4C}">
      <dgm:prSet/>
      <dgm:spPr/>
      <dgm:t>
        <a:bodyPr/>
        <a:lstStyle/>
        <a:p>
          <a:endParaRPr lang="en-US" dirty="0"/>
        </a:p>
      </dgm:t>
    </dgm:pt>
    <dgm:pt modelId="{C4B177B5-0B79-A244-8B2A-F03F96122B7D}" type="sibTrans" cxnId="{804C3C44-0CF8-144C-A063-3F4D714C9B4C}">
      <dgm:prSet/>
      <dgm:spPr/>
      <dgm:t>
        <a:bodyPr/>
        <a:lstStyle/>
        <a:p>
          <a:endParaRPr lang="en-US"/>
        </a:p>
      </dgm:t>
    </dgm:pt>
    <dgm:pt modelId="{850F11DE-6849-0E48-AD42-1256F3F3DC8D}">
      <dgm:prSet custT="1"/>
      <dgm:spPr/>
      <dgm:t>
        <a:bodyPr/>
        <a:lstStyle/>
        <a:p>
          <a:r>
            <a:rPr lang="en-NZ" sz="1600" dirty="0" smtClean="0"/>
            <a:t>replacement algorithm</a:t>
          </a:r>
        </a:p>
      </dgm:t>
    </dgm:pt>
    <dgm:pt modelId="{DEAE0287-2433-FB49-9465-F186181BCEDD}" type="parTrans" cxnId="{FCA42294-4E9A-054C-BE3F-1DA02F2F19EA}">
      <dgm:prSet/>
      <dgm:spPr/>
      <dgm:t>
        <a:bodyPr/>
        <a:lstStyle/>
        <a:p>
          <a:endParaRPr lang="en-US" dirty="0"/>
        </a:p>
      </dgm:t>
    </dgm:pt>
    <dgm:pt modelId="{52E01428-7F84-574A-A109-FE977F37A38B}" type="sibTrans" cxnId="{FCA42294-4E9A-054C-BE3F-1DA02F2F19EA}">
      <dgm:prSet/>
      <dgm:spPr/>
      <dgm:t>
        <a:bodyPr/>
        <a:lstStyle/>
        <a:p>
          <a:endParaRPr lang="en-US"/>
        </a:p>
      </dgm:t>
    </dgm:pt>
    <dgm:pt modelId="{61EAFA89-4509-1641-BFF1-11EF1EB030CE}" type="pres">
      <dgm:prSet presAssocID="{089B8AD7-DAEA-D54A-89DB-CF3FCB220AD0}" presName="Name0" presStyleCnt="0">
        <dgm:presLayoutVars>
          <dgm:chMax val="1"/>
          <dgm:dir/>
          <dgm:animLvl val="ctr"/>
          <dgm:resizeHandles val="exact"/>
        </dgm:presLayoutVars>
      </dgm:prSet>
      <dgm:spPr/>
      <dgm:t>
        <a:bodyPr/>
        <a:lstStyle/>
        <a:p>
          <a:endParaRPr lang="en-US"/>
        </a:p>
      </dgm:t>
    </dgm:pt>
    <dgm:pt modelId="{3FA397E1-7C52-9E40-B934-14D19DD40891}" type="pres">
      <dgm:prSet presAssocID="{F4400882-3102-2841-AC76-D4D425E98448}" presName="centerShape" presStyleLbl="node0" presStyleIdx="0" presStyleCnt="1"/>
      <dgm:spPr/>
      <dgm:t>
        <a:bodyPr/>
        <a:lstStyle/>
        <a:p>
          <a:endParaRPr lang="en-US"/>
        </a:p>
      </dgm:t>
    </dgm:pt>
    <dgm:pt modelId="{0CE9912B-CB3D-474A-8CC6-7D0D15FCC68A}" type="pres">
      <dgm:prSet presAssocID="{7958A09B-5EEE-DC46-8C36-9B68BE9ED5D0}" presName="parTrans" presStyleLbl="sibTrans2D1" presStyleIdx="0" presStyleCnt="6"/>
      <dgm:spPr/>
      <dgm:t>
        <a:bodyPr/>
        <a:lstStyle/>
        <a:p>
          <a:endParaRPr lang="en-US"/>
        </a:p>
      </dgm:t>
    </dgm:pt>
    <dgm:pt modelId="{4CE99F9E-979C-1E49-A03B-C814662FFDA9}" type="pres">
      <dgm:prSet presAssocID="{7958A09B-5EEE-DC46-8C36-9B68BE9ED5D0}" presName="connectorText" presStyleLbl="sibTrans2D1" presStyleIdx="0" presStyleCnt="6"/>
      <dgm:spPr/>
      <dgm:t>
        <a:bodyPr/>
        <a:lstStyle/>
        <a:p>
          <a:endParaRPr lang="en-US"/>
        </a:p>
      </dgm:t>
    </dgm:pt>
    <dgm:pt modelId="{BD27A3AF-D2CF-A047-B6F7-04098E8CD5CB}" type="pres">
      <dgm:prSet presAssocID="{70599669-D876-F14A-8B24-210DD8FDDEAC}" presName="node" presStyleLbl="node1" presStyleIdx="0" presStyleCnt="6">
        <dgm:presLayoutVars>
          <dgm:bulletEnabled val="1"/>
        </dgm:presLayoutVars>
      </dgm:prSet>
      <dgm:spPr/>
      <dgm:t>
        <a:bodyPr/>
        <a:lstStyle/>
        <a:p>
          <a:endParaRPr lang="en-US"/>
        </a:p>
      </dgm:t>
    </dgm:pt>
    <dgm:pt modelId="{47B684DF-B714-1E42-B923-713D0524893F}" type="pres">
      <dgm:prSet presAssocID="{831C031B-1632-5047-9EF0-E9A260FEEA5E}" presName="parTrans" presStyleLbl="sibTrans2D1" presStyleIdx="1" presStyleCnt="6"/>
      <dgm:spPr/>
      <dgm:t>
        <a:bodyPr/>
        <a:lstStyle/>
        <a:p>
          <a:endParaRPr lang="en-US"/>
        </a:p>
      </dgm:t>
    </dgm:pt>
    <dgm:pt modelId="{A5878825-8F01-D94A-B4FF-5EE703B3FA90}" type="pres">
      <dgm:prSet presAssocID="{831C031B-1632-5047-9EF0-E9A260FEEA5E}" presName="connectorText" presStyleLbl="sibTrans2D1" presStyleIdx="1" presStyleCnt="6"/>
      <dgm:spPr/>
      <dgm:t>
        <a:bodyPr/>
        <a:lstStyle/>
        <a:p>
          <a:endParaRPr lang="en-US"/>
        </a:p>
      </dgm:t>
    </dgm:pt>
    <dgm:pt modelId="{4B2B8829-71AB-AF43-83AA-885F4124C847}" type="pres">
      <dgm:prSet presAssocID="{AAE1D245-610A-1943-9BA3-BE1C5A496E9A}" presName="node" presStyleLbl="node1" presStyleIdx="1" presStyleCnt="6">
        <dgm:presLayoutVars>
          <dgm:bulletEnabled val="1"/>
        </dgm:presLayoutVars>
      </dgm:prSet>
      <dgm:spPr/>
      <dgm:t>
        <a:bodyPr/>
        <a:lstStyle/>
        <a:p>
          <a:endParaRPr lang="en-US"/>
        </a:p>
      </dgm:t>
    </dgm:pt>
    <dgm:pt modelId="{289654D2-F4F8-B54C-BB11-89463C432F13}" type="pres">
      <dgm:prSet presAssocID="{CAC393E0-2B35-074D-97A7-114F50E1E562}" presName="parTrans" presStyleLbl="sibTrans2D1" presStyleIdx="2" presStyleCnt="6"/>
      <dgm:spPr/>
      <dgm:t>
        <a:bodyPr/>
        <a:lstStyle/>
        <a:p>
          <a:endParaRPr lang="en-US"/>
        </a:p>
      </dgm:t>
    </dgm:pt>
    <dgm:pt modelId="{A2AFE4C9-A432-0240-8108-D2B30ECD2494}" type="pres">
      <dgm:prSet presAssocID="{CAC393E0-2B35-074D-97A7-114F50E1E562}" presName="connectorText" presStyleLbl="sibTrans2D1" presStyleIdx="2" presStyleCnt="6"/>
      <dgm:spPr/>
      <dgm:t>
        <a:bodyPr/>
        <a:lstStyle/>
        <a:p>
          <a:endParaRPr lang="en-US"/>
        </a:p>
      </dgm:t>
    </dgm:pt>
    <dgm:pt modelId="{B9FC0CC6-5794-8D44-9D5C-EF8A2B28FD16}" type="pres">
      <dgm:prSet presAssocID="{BBD80658-9F24-5947-B228-734210C01F19}" presName="node" presStyleLbl="node1" presStyleIdx="2" presStyleCnt="6">
        <dgm:presLayoutVars>
          <dgm:bulletEnabled val="1"/>
        </dgm:presLayoutVars>
      </dgm:prSet>
      <dgm:spPr/>
      <dgm:t>
        <a:bodyPr/>
        <a:lstStyle/>
        <a:p>
          <a:endParaRPr lang="en-US"/>
        </a:p>
      </dgm:t>
    </dgm:pt>
    <dgm:pt modelId="{EECDA9A7-212F-1046-9A38-3512EA3050BC}" type="pres">
      <dgm:prSet presAssocID="{DEAE0287-2433-FB49-9465-F186181BCEDD}" presName="parTrans" presStyleLbl="sibTrans2D1" presStyleIdx="3" presStyleCnt="6"/>
      <dgm:spPr/>
      <dgm:t>
        <a:bodyPr/>
        <a:lstStyle/>
        <a:p>
          <a:endParaRPr lang="en-US"/>
        </a:p>
      </dgm:t>
    </dgm:pt>
    <dgm:pt modelId="{831E6BFA-7515-A141-B84F-8148019BF6BB}" type="pres">
      <dgm:prSet presAssocID="{DEAE0287-2433-FB49-9465-F186181BCEDD}" presName="connectorText" presStyleLbl="sibTrans2D1" presStyleIdx="3" presStyleCnt="6"/>
      <dgm:spPr/>
      <dgm:t>
        <a:bodyPr/>
        <a:lstStyle/>
        <a:p>
          <a:endParaRPr lang="en-US"/>
        </a:p>
      </dgm:t>
    </dgm:pt>
    <dgm:pt modelId="{BCB8DC9A-CEC1-7E4E-9C78-9534F2EC03C1}" type="pres">
      <dgm:prSet presAssocID="{850F11DE-6849-0E48-AD42-1256F3F3DC8D}" presName="node" presStyleLbl="node1" presStyleIdx="3" presStyleCnt="6">
        <dgm:presLayoutVars>
          <dgm:bulletEnabled val="1"/>
        </dgm:presLayoutVars>
      </dgm:prSet>
      <dgm:spPr/>
      <dgm:t>
        <a:bodyPr/>
        <a:lstStyle/>
        <a:p>
          <a:endParaRPr lang="en-US"/>
        </a:p>
      </dgm:t>
    </dgm:pt>
    <dgm:pt modelId="{99D146F3-C688-5848-9F3C-93A81D825FF9}" type="pres">
      <dgm:prSet presAssocID="{2242F9F8-DD62-F949-9905-D5E5314B0D8C}" presName="parTrans" presStyleLbl="sibTrans2D1" presStyleIdx="4" presStyleCnt="6"/>
      <dgm:spPr/>
      <dgm:t>
        <a:bodyPr/>
        <a:lstStyle/>
        <a:p>
          <a:endParaRPr lang="en-US"/>
        </a:p>
      </dgm:t>
    </dgm:pt>
    <dgm:pt modelId="{5E21C6B1-1337-DE41-8E05-4D27118E142B}" type="pres">
      <dgm:prSet presAssocID="{2242F9F8-DD62-F949-9905-D5E5314B0D8C}" presName="connectorText" presStyleLbl="sibTrans2D1" presStyleIdx="4" presStyleCnt="6"/>
      <dgm:spPr/>
      <dgm:t>
        <a:bodyPr/>
        <a:lstStyle/>
        <a:p>
          <a:endParaRPr lang="en-US"/>
        </a:p>
      </dgm:t>
    </dgm:pt>
    <dgm:pt modelId="{E2DB8AD2-B770-244C-848D-9975C9B2F8B3}" type="pres">
      <dgm:prSet presAssocID="{815460D6-468F-734A-B619-7537C568DCFD}" presName="node" presStyleLbl="node1" presStyleIdx="4" presStyleCnt="6">
        <dgm:presLayoutVars>
          <dgm:bulletEnabled val="1"/>
        </dgm:presLayoutVars>
      </dgm:prSet>
      <dgm:spPr/>
      <dgm:t>
        <a:bodyPr/>
        <a:lstStyle/>
        <a:p>
          <a:endParaRPr lang="en-US"/>
        </a:p>
      </dgm:t>
    </dgm:pt>
    <dgm:pt modelId="{1E9B6624-6511-B947-8BEE-05DEAFFDBF83}" type="pres">
      <dgm:prSet presAssocID="{7FC038B7-9BC1-554B-A8E9-E3B01C1E8AE7}" presName="parTrans" presStyleLbl="sibTrans2D1" presStyleIdx="5" presStyleCnt="6"/>
      <dgm:spPr/>
      <dgm:t>
        <a:bodyPr/>
        <a:lstStyle/>
        <a:p>
          <a:endParaRPr lang="en-US"/>
        </a:p>
      </dgm:t>
    </dgm:pt>
    <dgm:pt modelId="{C470BF10-7558-604C-B5AE-FBC0380BB45F}" type="pres">
      <dgm:prSet presAssocID="{7FC038B7-9BC1-554B-A8E9-E3B01C1E8AE7}" presName="connectorText" presStyleLbl="sibTrans2D1" presStyleIdx="5" presStyleCnt="6"/>
      <dgm:spPr/>
      <dgm:t>
        <a:bodyPr/>
        <a:lstStyle/>
        <a:p>
          <a:endParaRPr lang="en-US"/>
        </a:p>
      </dgm:t>
    </dgm:pt>
    <dgm:pt modelId="{0BE5F01D-D17C-D44A-A17A-17F1E6D7771F}" type="pres">
      <dgm:prSet presAssocID="{D7DEF92A-37B4-7842-88BF-9F910CA37D06}" presName="node" presStyleLbl="node1" presStyleIdx="5" presStyleCnt="6">
        <dgm:presLayoutVars>
          <dgm:bulletEnabled val="1"/>
        </dgm:presLayoutVars>
      </dgm:prSet>
      <dgm:spPr/>
      <dgm:t>
        <a:bodyPr/>
        <a:lstStyle/>
        <a:p>
          <a:endParaRPr lang="en-US"/>
        </a:p>
      </dgm:t>
    </dgm:pt>
  </dgm:ptLst>
  <dgm:cxnLst>
    <dgm:cxn modelId="{7E5E4ECB-7F8D-8849-A1CC-102A9B2F906E}" type="presOf" srcId="{089B8AD7-DAEA-D54A-89DB-CF3FCB220AD0}" destId="{61EAFA89-4509-1641-BFF1-11EF1EB030CE}" srcOrd="0" destOrd="0" presId="urn:microsoft.com/office/officeart/2005/8/layout/radial5"/>
    <dgm:cxn modelId="{10A8454D-5A66-774B-A123-4ED642516DC2}" type="presOf" srcId="{7958A09B-5EEE-DC46-8C36-9B68BE9ED5D0}" destId="{4CE99F9E-979C-1E49-A03B-C814662FFDA9}" srcOrd="1" destOrd="0" presId="urn:microsoft.com/office/officeart/2005/8/layout/radial5"/>
    <dgm:cxn modelId="{804C3C44-0CF8-144C-A063-3F4D714C9B4C}" srcId="{F4400882-3102-2841-AC76-D4D425E98448}" destId="{D7DEF92A-37B4-7842-88BF-9F910CA37D06}" srcOrd="5" destOrd="0" parTransId="{7FC038B7-9BC1-554B-A8E9-E3B01C1E8AE7}" sibTransId="{C4B177B5-0B79-A244-8B2A-F03F96122B7D}"/>
    <dgm:cxn modelId="{F431EEB5-363D-4545-B4D6-5E57D9501ADD}" type="presOf" srcId="{AAE1D245-610A-1943-9BA3-BE1C5A496E9A}" destId="{4B2B8829-71AB-AF43-83AA-885F4124C847}" srcOrd="0" destOrd="0" presId="urn:microsoft.com/office/officeart/2005/8/layout/radial5"/>
    <dgm:cxn modelId="{DA3D3B7D-E5E1-744D-8622-1D1AABE81984}" type="presOf" srcId="{7958A09B-5EEE-DC46-8C36-9B68BE9ED5D0}" destId="{0CE9912B-CB3D-474A-8CC6-7D0D15FCC68A}" srcOrd="0" destOrd="0" presId="urn:microsoft.com/office/officeart/2005/8/layout/radial5"/>
    <dgm:cxn modelId="{8AC16786-8A01-8D4A-AA09-29DA3667C560}" type="presOf" srcId="{831C031B-1632-5047-9EF0-E9A260FEEA5E}" destId="{A5878825-8F01-D94A-B4FF-5EE703B3FA90}" srcOrd="1" destOrd="0" presId="urn:microsoft.com/office/officeart/2005/8/layout/radial5"/>
    <dgm:cxn modelId="{BE16F6DD-BB8D-734D-AA14-370601B0EA94}" srcId="{089B8AD7-DAEA-D54A-89DB-CF3FCB220AD0}" destId="{F4400882-3102-2841-AC76-D4D425E98448}" srcOrd="0" destOrd="0" parTransId="{D95CA7E7-133F-9741-A6DF-633D50EBD490}" sibTransId="{B10BE6F1-5DFC-4642-B07E-8E5E9DFA0F95}"/>
    <dgm:cxn modelId="{CE96F323-037D-6745-9613-F3A05BFB900C}" type="presOf" srcId="{7FC038B7-9BC1-554B-A8E9-E3B01C1E8AE7}" destId="{1E9B6624-6511-B947-8BEE-05DEAFFDBF83}" srcOrd="0" destOrd="0" presId="urn:microsoft.com/office/officeart/2005/8/layout/radial5"/>
    <dgm:cxn modelId="{25200577-C5CE-1D41-B819-D085362B608E}" srcId="{F4400882-3102-2841-AC76-D4D425E98448}" destId="{70599669-D876-F14A-8B24-210DD8FDDEAC}" srcOrd="0" destOrd="0" parTransId="{7958A09B-5EEE-DC46-8C36-9B68BE9ED5D0}" sibTransId="{1A3BBB1E-F0C5-6D4E-91BB-966E506EE4C6}"/>
    <dgm:cxn modelId="{D7576962-97B8-8740-9740-9020064A93B2}" type="presOf" srcId="{CAC393E0-2B35-074D-97A7-114F50E1E562}" destId="{289654D2-F4F8-B54C-BB11-89463C432F13}" srcOrd="0" destOrd="0" presId="urn:microsoft.com/office/officeart/2005/8/layout/radial5"/>
    <dgm:cxn modelId="{A598890E-B9BE-C541-946D-8F2CD2F59B3A}" type="presOf" srcId="{831C031B-1632-5047-9EF0-E9A260FEEA5E}" destId="{47B684DF-B714-1E42-B923-713D0524893F}" srcOrd="0" destOrd="0" presId="urn:microsoft.com/office/officeart/2005/8/layout/radial5"/>
    <dgm:cxn modelId="{FCA42294-4E9A-054C-BE3F-1DA02F2F19EA}" srcId="{F4400882-3102-2841-AC76-D4D425E98448}" destId="{850F11DE-6849-0E48-AD42-1256F3F3DC8D}" srcOrd="3" destOrd="0" parTransId="{DEAE0287-2433-FB49-9465-F186181BCEDD}" sibTransId="{52E01428-7F84-574A-A109-FE977F37A38B}"/>
    <dgm:cxn modelId="{96D80FC3-133A-6043-B418-73EB0EC1360B}" type="presOf" srcId="{DEAE0287-2433-FB49-9465-F186181BCEDD}" destId="{EECDA9A7-212F-1046-9A38-3512EA3050BC}" srcOrd="0" destOrd="0" presId="urn:microsoft.com/office/officeart/2005/8/layout/radial5"/>
    <dgm:cxn modelId="{7D4AC27D-FAFB-8642-99FD-9DCDB568C5FE}" srcId="{F4400882-3102-2841-AC76-D4D425E98448}" destId="{AAE1D245-610A-1943-9BA3-BE1C5A496E9A}" srcOrd="1" destOrd="0" parTransId="{831C031B-1632-5047-9EF0-E9A260FEEA5E}" sibTransId="{67708E05-F8EE-2040-A3BA-AD055D2D81A8}"/>
    <dgm:cxn modelId="{E15B4505-8586-BA45-9B94-093423E1433C}" type="presOf" srcId="{815460D6-468F-734A-B619-7537C568DCFD}" destId="{E2DB8AD2-B770-244C-848D-9975C9B2F8B3}" srcOrd="0" destOrd="0" presId="urn:microsoft.com/office/officeart/2005/8/layout/radial5"/>
    <dgm:cxn modelId="{D13D57FA-AAE9-6D49-9304-AC03977F2C78}" type="presOf" srcId="{70599669-D876-F14A-8B24-210DD8FDDEAC}" destId="{BD27A3AF-D2CF-A047-B6F7-04098E8CD5CB}" srcOrd="0" destOrd="0" presId="urn:microsoft.com/office/officeart/2005/8/layout/radial5"/>
    <dgm:cxn modelId="{67F52E9E-3001-D448-AA0F-4CDF10B0EFCE}" type="presOf" srcId="{850F11DE-6849-0E48-AD42-1256F3F3DC8D}" destId="{BCB8DC9A-CEC1-7E4E-9C78-9534F2EC03C1}" srcOrd="0" destOrd="0" presId="urn:microsoft.com/office/officeart/2005/8/layout/radial5"/>
    <dgm:cxn modelId="{30149AEA-B13E-BD42-9C22-658464C522D3}" srcId="{F4400882-3102-2841-AC76-D4D425E98448}" destId="{BBD80658-9F24-5947-B228-734210C01F19}" srcOrd="2" destOrd="0" parTransId="{CAC393E0-2B35-074D-97A7-114F50E1E562}" sibTransId="{24BFB6C2-298D-974E-9971-17BFD0C401AB}"/>
    <dgm:cxn modelId="{01D23C76-8F09-2A4F-A9A3-1A2BB9E5B42F}" srcId="{F4400882-3102-2841-AC76-D4D425E98448}" destId="{815460D6-468F-734A-B619-7537C568DCFD}" srcOrd="4" destOrd="0" parTransId="{2242F9F8-DD62-F949-9905-D5E5314B0D8C}" sibTransId="{EF41D69E-DF3F-A148-8DB4-B3907EAD721F}"/>
    <dgm:cxn modelId="{3F8A6A10-0418-0C40-B236-27CCF1F3CDFA}" type="presOf" srcId="{F4400882-3102-2841-AC76-D4D425E98448}" destId="{3FA397E1-7C52-9E40-B934-14D19DD40891}" srcOrd="0" destOrd="0" presId="urn:microsoft.com/office/officeart/2005/8/layout/radial5"/>
    <dgm:cxn modelId="{0C54E9A5-81ED-314B-986C-300F67D9A56E}" type="presOf" srcId="{7FC038B7-9BC1-554B-A8E9-E3B01C1E8AE7}" destId="{C470BF10-7558-604C-B5AE-FBC0380BB45F}" srcOrd="1" destOrd="0" presId="urn:microsoft.com/office/officeart/2005/8/layout/radial5"/>
    <dgm:cxn modelId="{E04C9C50-2D15-7245-9F7B-2C3E740B0947}" type="presOf" srcId="{D7DEF92A-37B4-7842-88BF-9F910CA37D06}" destId="{0BE5F01D-D17C-D44A-A17A-17F1E6D7771F}" srcOrd="0" destOrd="0" presId="urn:microsoft.com/office/officeart/2005/8/layout/radial5"/>
    <dgm:cxn modelId="{991FFC3F-E50F-3F4F-9EAB-9EB8DD8EB53D}" type="presOf" srcId="{DEAE0287-2433-FB49-9465-F186181BCEDD}" destId="{831E6BFA-7515-A141-B84F-8148019BF6BB}" srcOrd="1" destOrd="0" presId="urn:microsoft.com/office/officeart/2005/8/layout/radial5"/>
    <dgm:cxn modelId="{A9127055-8D6A-234D-B750-8345F0CDE523}" type="presOf" srcId="{2242F9F8-DD62-F949-9905-D5E5314B0D8C}" destId="{99D146F3-C688-5848-9F3C-93A81D825FF9}" srcOrd="0" destOrd="0" presId="urn:microsoft.com/office/officeart/2005/8/layout/radial5"/>
    <dgm:cxn modelId="{03AE3F86-D8CE-E841-9E4F-9C8BB478338D}" type="presOf" srcId="{BBD80658-9F24-5947-B228-734210C01F19}" destId="{B9FC0CC6-5794-8D44-9D5C-EF8A2B28FD16}" srcOrd="0" destOrd="0" presId="urn:microsoft.com/office/officeart/2005/8/layout/radial5"/>
    <dgm:cxn modelId="{61B5594F-FDEC-5641-8738-460A4A55C92C}" type="presOf" srcId="{CAC393E0-2B35-074D-97A7-114F50E1E562}" destId="{A2AFE4C9-A432-0240-8108-D2B30ECD2494}" srcOrd="1" destOrd="0" presId="urn:microsoft.com/office/officeart/2005/8/layout/radial5"/>
    <dgm:cxn modelId="{3249F4A2-0365-734E-AB0B-F2AA2D6F868D}" type="presOf" srcId="{2242F9F8-DD62-F949-9905-D5E5314B0D8C}" destId="{5E21C6B1-1337-DE41-8E05-4D27118E142B}" srcOrd="1" destOrd="0" presId="urn:microsoft.com/office/officeart/2005/8/layout/radial5"/>
    <dgm:cxn modelId="{1F71FABD-6BD5-664B-AF92-8AA7038AE8E4}" type="presParOf" srcId="{61EAFA89-4509-1641-BFF1-11EF1EB030CE}" destId="{3FA397E1-7C52-9E40-B934-14D19DD40891}" srcOrd="0" destOrd="0" presId="urn:microsoft.com/office/officeart/2005/8/layout/radial5"/>
    <dgm:cxn modelId="{E167DFBE-F2A6-1946-B916-4FCDBACB5A04}" type="presParOf" srcId="{61EAFA89-4509-1641-BFF1-11EF1EB030CE}" destId="{0CE9912B-CB3D-474A-8CC6-7D0D15FCC68A}" srcOrd="1" destOrd="0" presId="urn:microsoft.com/office/officeart/2005/8/layout/radial5"/>
    <dgm:cxn modelId="{B482EC76-8796-BA42-9B45-EC3551FCB49A}" type="presParOf" srcId="{0CE9912B-CB3D-474A-8CC6-7D0D15FCC68A}" destId="{4CE99F9E-979C-1E49-A03B-C814662FFDA9}" srcOrd="0" destOrd="0" presId="urn:microsoft.com/office/officeart/2005/8/layout/radial5"/>
    <dgm:cxn modelId="{33908D12-FC5B-D742-B8E7-4A7B5E15C618}" type="presParOf" srcId="{61EAFA89-4509-1641-BFF1-11EF1EB030CE}" destId="{BD27A3AF-D2CF-A047-B6F7-04098E8CD5CB}" srcOrd="2" destOrd="0" presId="urn:microsoft.com/office/officeart/2005/8/layout/radial5"/>
    <dgm:cxn modelId="{9E4CA25A-CB10-2841-9582-6D09035DC3C2}" type="presParOf" srcId="{61EAFA89-4509-1641-BFF1-11EF1EB030CE}" destId="{47B684DF-B714-1E42-B923-713D0524893F}" srcOrd="3" destOrd="0" presId="urn:microsoft.com/office/officeart/2005/8/layout/radial5"/>
    <dgm:cxn modelId="{AF466C60-4B6C-C744-9719-E5FE424510C0}" type="presParOf" srcId="{47B684DF-B714-1E42-B923-713D0524893F}" destId="{A5878825-8F01-D94A-B4FF-5EE703B3FA90}" srcOrd="0" destOrd="0" presId="urn:microsoft.com/office/officeart/2005/8/layout/radial5"/>
    <dgm:cxn modelId="{C0E53774-410B-384D-9402-BB0FAEE258E2}" type="presParOf" srcId="{61EAFA89-4509-1641-BFF1-11EF1EB030CE}" destId="{4B2B8829-71AB-AF43-83AA-885F4124C847}" srcOrd="4" destOrd="0" presId="urn:microsoft.com/office/officeart/2005/8/layout/radial5"/>
    <dgm:cxn modelId="{2AE7584F-A2AA-284B-B4E2-7DF200B7C2CC}" type="presParOf" srcId="{61EAFA89-4509-1641-BFF1-11EF1EB030CE}" destId="{289654D2-F4F8-B54C-BB11-89463C432F13}" srcOrd="5" destOrd="0" presId="urn:microsoft.com/office/officeart/2005/8/layout/radial5"/>
    <dgm:cxn modelId="{4F50EF8A-FDCE-1644-96D7-845ADD6045D7}" type="presParOf" srcId="{289654D2-F4F8-B54C-BB11-89463C432F13}" destId="{A2AFE4C9-A432-0240-8108-D2B30ECD2494}" srcOrd="0" destOrd="0" presId="urn:microsoft.com/office/officeart/2005/8/layout/radial5"/>
    <dgm:cxn modelId="{B66AF8F6-E081-4B47-9BFF-A881C3D78EF4}" type="presParOf" srcId="{61EAFA89-4509-1641-BFF1-11EF1EB030CE}" destId="{B9FC0CC6-5794-8D44-9D5C-EF8A2B28FD16}" srcOrd="6" destOrd="0" presId="urn:microsoft.com/office/officeart/2005/8/layout/radial5"/>
    <dgm:cxn modelId="{4E62B348-33D5-454C-AD7D-387C60314715}" type="presParOf" srcId="{61EAFA89-4509-1641-BFF1-11EF1EB030CE}" destId="{EECDA9A7-212F-1046-9A38-3512EA3050BC}" srcOrd="7" destOrd="0" presId="urn:microsoft.com/office/officeart/2005/8/layout/radial5"/>
    <dgm:cxn modelId="{5607FEAE-F6D0-634E-ADF0-0273BAC87BD4}" type="presParOf" srcId="{EECDA9A7-212F-1046-9A38-3512EA3050BC}" destId="{831E6BFA-7515-A141-B84F-8148019BF6BB}" srcOrd="0" destOrd="0" presId="urn:microsoft.com/office/officeart/2005/8/layout/radial5"/>
    <dgm:cxn modelId="{3BDF3F9A-2384-D249-A419-3902232074E1}" type="presParOf" srcId="{61EAFA89-4509-1641-BFF1-11EF1EB030CE}" destId="{BCB8DC9A-CEC1-7E4E-9C78-9534F2EC03C1}" srcOrd="8" destOrd="0" presId="urn:microsoft.com/office/officeart/2005/8/layout/radial5"/>
    <dgm:cxn modelId="{2F5857A9-F7C4-6945-8D99-8290864EBC42}" type="presParOf" srcId="{61EAFA89-4509-1641-BFF1-11EF1EB030CE}" destId="{99D146F3-C688-5848-9F3C-93A81D825FF9}" srcOrd="9" destOrd="0" presId="urn:microsoft.com/office/officeart/2005/8/layout/radial5"/>
    <dgm:cxn modelId="{F8827084-A41D-F443-BD83-0D0C3F803EB9}" type="presParOf" srcId="{99D146F3-C688-5848-9F3C-93A81D825FF9}" destId="{5E21C6B1-1337-DE41-8E05-4D27118E142B}" srcOrd="0" destOrd="0" presId="urn:microsoft.com/office/officeart/2005/8/layout/radial5"/>
    <dgm:cxn modelId="{C978D983-91C4-B64F-A63D-57B1C855B45B}" type="presParOf" srcId="{61EAFA89-4509-1641-BFF1-11EF1EB030CE}" destId="{E2DB8AD2-B770-244C-848D-9975C9B2F8B3}" srcOrd="10" destOrd="0" presId="urn:microsoft.com/office/officeart/2005/8/layout/radial5"/>
    <dgm:cxn modelId="{9DD0F22A-9988-B94F-A0C0-4AC5179F5B24}" type="presParOf" srcId="{61EAFA89-4509-1641-BFF1-11EF1EB030CE}" destId="{1E9B6624-6511-B947-8BEE-05DEAFFDBF83}" srcOrd="11" destOrd="0" presId="urn:microsoft.com/office/officeart/2005/8/layout/radial5"/>
    <dgm:cxn modelId="{82038F21-61C2-EE49-9E0C-72D73FFDF7B5}" type="presParOf" srcId="{1E9B6624-6511-B947-8BEE-05DEAFFDBF83}" destId="{C470BF10-7558-604C-B5AE-FBC0380BB45F}" srcOrd="0" destOrd="0" presId="urn:microsoft.com/office/officeart/2005/8/layout/radial5"/>
    <dgm:cxn modelId="{CE834499-AAEC-414A-A68B-2301581CEA52}" type="presParOf" srcId="{61EAFA89-4509-1641-BFF1-11EF1EB030CE}" destId="{0BE5F01D-D17C-D44A-A17A-17F1E6D7771F}" srcOrd="12"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0ED9BA-2F7B-164F-9C8C-0ECCCAC5232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4359329C-AEE6-AB4D-A24E-E6DE72A33F78}">
      <dgm:prSet custT="1"/>
      <dgm:spPr/>
      <dgm:t>
        <a:bodyPr/>
        <a:lstStyle/>
        <a:p>
          <a:pPr rtl="0"/>
          <a:r>
            <a:rPr lang="en-US" sz="5200" dirty="0" smtClean="0"/>
            <a:t>Cache Size</a:t>
          </a:r>
          <a:endParaRPr lang="en-US" sz="5200" dirty="0"/>
        </a:p>
      </dgm:t>
    </dgm:pt>
    <dgm:pt modelId="{3636227B-64A1-EC46-AD20-A4E291F3B1BE}" type="parTrans" cxnId="{4998F44D-9325-C744-B93F-063B2B595D37}">
      <dgm:prSet/>
      <dgm:spPr/>
      <dgm:t>
        <a:bodyPr/>
        <a:lstStyle/>
        <a:p>
          <a:endParaRPr lang="en-US"/>
        </a:p>
      </dgm:t>
    </dgm:pt>
    <dgm:pt modelId="{62235224-C8A5-9B43-807A-395123AF0410}" type="sibTrans" cxnId="{4998F44D-9325-C744-B93F-063B2B595D37}">
      <dgm:prSet/>
      <dgm:spPr/>
      <dgm:t>
        <a:bodyPr/>
        <a:lstStyle/>
        <a:p>
          <a:endParaRPr lang="en-US"/>
        </a:p>
      </dgm:t>
    </dgm:pt>
    <dgm:pt modelId="{A146BC9D-0B8F-BA42-A0BC-FB3427F3C7B9}">
      <dgm:prSet/>
      <dgm:spPr/>
      <dgm:t>
        <a:bodyPr/>
        <a:lstStyle/>
        <a:p>
          <a:pPr rtl="0"/>
          <a:r>
            <a:rPr lang="en-US" dirty="0" smtClean="0"/>
            <a:t>Small caches have significant impact on performance</a:t>
          </a:r>
          <a:endParaRPr lang="en-US" dirty="0"/>
        </a:p>
      </dgm:t>
    </dgm:pt>
    <dgm:pt modelId="{13D68B7B-7750-0F45-8FA8-3217C92E5BC1}" type="parTrans" cxnId="{E5AD9C06-94DA-A044-8106-72666E8FF5B9}">
      <dgm:prSet/>
      <dgm:spPr/>
      <dgm:t>
        <a:bodyPr/>
        <a:lstStyle/>
        <a:p>
          <a:endParaRPr lang="en-US" dirty="0"/>
        </a:p>
      </dgm:t>
    </dgm:pt>
    <dgm:pt modelId="{81B1BFF0-07EE-0446-87DF-159145713563}" type="sibTrans" cxnId="{E5AD9C06-94DA-A044-8106-72666E8FF5B9}">
      <dgm:prSet/>
      <dgm:spPr/>
      <dgm:t>
        <a:bodyPr/>
        <a:lstStyle/>
        <a:p>
          <a:endParaRPr lang="en-US"/>
        </a:p>
      </dgm:t>
    </dgm:pt>
    <dgm:pt modelId="{8CA0942B-60B8-3144-A8A8-416F83738447}">
      <dgm:prSet/>
      <dgm:spPr/>
      <dgm:t>
        <a:bodyPr/>
        <a:lstStyle/>
        <a:p>
          <a:pPr rtl="0"/>
          <a:r>
            <a:rPr lang="en-US" dirty="0" smtClean="0"/>
            <a:t>Block Size</a:t>
          </a:r>
          <a:endParaRPr lang="en-US" dirty="0"/>
        </a:p>
      </dgm:t>
    </dgm:pt>
    <dgm:pt modelId="{11800E5D-A381-F74C-B15A-9511800AC9DD}" type="parTrans" cxnId="{A536A1A3-5A56-7D49-9091-2A543F7EF5D4}">
      <dgm:prSet/>
      <dgm:spPr/>
      <dgm:t>
        <a:bodyPr/>
        <a:lstStyle/>
        <a:p>
          <a:endParaRPr lang="en-US"/>
        </a:p>
      </dgm:t>
    </dgm:pt>
    <dgm:pt modelId="{A4ACFAF2-2AE7-2E45-8EA4-F2CC2067AEA9}" type="sibTrans" cxnId="{A536A1A3-5A56-7D49-9091-2A543F7EF5D4}">
      <dgm:prSet/>
      <dgm:spPr/>
      <dgm:t>
        <a:bodyPr/>
        <a:lstStyle/>
        <a:p>
          <a:endParaRPr lang="en-US"/>
        </a:p>
      </dgm:t>
    </dgm:pt>
    <dgm:pt modelId="{8DFD5182-B09A-624F-A740-E41EBDAC1273}">
      <dgm:prSet/>
      <dgm:spPr/>
      <dgm:t>
        <a:bodyPr/>
        <a:lstStyle/>
        <a:p>
          <a:pPr rtl="0"/>
          <a:r>
            <a:rPr lang="en-US" dirty="0" smtClean="0"/>
            <a:t>The unit of data exchanged between cache and main memory</a:t>
          </a:r>
          <a:endParaRPr lang="en-US" dirty="0"/>
        </a:p>
      </dgm:t>
    </dgm:pt>
    <dgm:pt modelId="{FDBFEA4E-8440-4C4E-B538-169660056C03}" type="parTrans" cxnId="{2B744CC4-7DAE-9B47-B7EE-3AFD216EBDA6}">
      <dgm:prSet/>
      <dgm:spPr/>
      <dgm:t>
        <a:bodyPr/>
        <a:lstStyle/>
        <a:p>
          <a:endParaRPr lang="en-US" dirty="0"/>
        </a:p>
      </dgm:t>
    </dgm:pt>
    <dgm:pt modelId="{FE15BF8E-3C03-4247-AC4E-8F48762341CE}" type="sibTrans" cxnId="{2B744CC4-7DAE-9B47-B7EE-3AFD216EBDA6}">
      <dgm:prSet/>
      <dgm:spPr/>
      <dgm:t>
        <a:bodyPr/>
        <a:lstStyle/>
        <a:p>
          <a:endParaRPr lang="en-US"/>
        </a:p>
      </dgm:t>
    </dgm:pt>
    <dgm:pt modelId="{91E4FE33-C134-A14D-90DE-7B69ADCD97F1}" type="pres">
      <dgm:prSet presAssocID="{3E0ED9BA-2F7B-164F-9C8C-0ECCCAC52328}" presName="diagram" presStyleCnt="0">
        <dgm:presLayoutVars>
          <dgm:chPref val="1"/>
          <dgm:dir/>
          <dgm:animOne val="branch"/>
          <dgm:animLvl val="lvl"/>
          <dgm:resizeHandles/>
        </dgm:presLayoutVars>
      </dgm:prSet>
      <dgm:spPr/>
      <dgm:t>
        <a:bodyPr/>
        <a:lstStyle/>
        <a:p>
          <a:endParaRPr lang="en-US"/>
        </a:p>
      </dgm:t>
    </dgm:pt>
    <dgm:pt modelId="{7B3DA18A-7B14-C742-8C51-869358A14CAD}" type="pres">
      <dgm:prSet presAssocID="{4359329C-AEE6-AB4D-A24E-E6DE72A33F78}" presName="root" presStyleCnt="0"/>
      <dgm:spPr/>
    </dgm:pt>
    <dgm:pt modelId="{0390C93A-5E04-3C43-A193-FEAC3E0B88EE}" type="pres">
      <dgm:prSet presAssocID="{4359329C-AEE6-AB4D-A24E-E6DE72A33F78}" presName="rootComposite" presStyleCnt="0"/>
      <dgm:spPr/>
    </dgm:pt>
    <dgm:pt modelId="{24EF14F8-BE1F-AE4B-9370-44EBA265FE08}" type="pres">
      <dgm:prSet presAssocID="{4359329C-AEE6-AB4D-A24E-E6DE72A33F78}" presName="rootText" presStyleLbl="node1" presStyleIdx="0" presStyleCnt="2" custScaleX="87435" custScaleY="76968" custLinFactNeighborX="9573" custLinFactNeighborY="1769"/>
      <dgm:spPr/>
      <dgm:t>
        <a:bodyPr/>
        <a:lstStyle/>
        <a:p>
          <a:endParaRPr lang="en-US"/>
        </a:p>
      </dgm:t>
    </dgm:pt>
    <dgm:pt modelId="{F10D9A5A-38D5-C84C-BF34-89D4EDD31CE8}" type="pres">
      <dgm:prSet presAssocID="{4359329C-AEE6-AB4D-A24E-E6DE72A33F78}" presName="rootConnector" presStyleLbl="node1" presStyleIdx="0" presStyleCnt="2"/>
      <dgm:spPr/>
      <dgm:t>
        <a:bodyPr/>
        <a:lstStyle/>
        <a:p>
          <a:endParaRPr lang="en-US"/>
        </a:p>
      </dgm:t>
    </dgm:pt>
    <dgm:pt modelId="{BF9FB3F7-8DAD-8846-B109-4658557A057F}" type="pres">
      <dgm:prSet presAssocID="{4359329C-AEE6-AB4D-A24E-E6DE72A33F78}" presName="childShape" presStyleCnt="0"/>
      <dgm:spPr/>
    </dgm:pt>
    <dgm:pt modelId="{E32D2D7E-4096-FD40-9D80-EE11084C1A83}" type="pres">
      <dgm:prSet presAssocID="{13D68B7B-7750-0F45-8FA8-3217C92E5BC1}" presName="Name13" presStyleLbl="parChTrans1D2" presStyleIdx="0" presStyleCnt="2"/>
      <dgm:spPr/>
      <dgm:t>
        <a:bodyPr/>
        <a:lstStyle/>
        <a:p>
          <a:endParaRPr lang="en-US"/>
        </a:p>
      </dgm:t>
    </dgm:pt>
    <dgm:pt modelId="{77FE7FAB-4550-4443-88EF-66D6C8D2A9ED}" type="pres">
      <dgm:prSet presAssocID="{A146BC9D-0B8F-BA42-A0BC-FB3427F3C7B9}" presName="childText" presStyleLbl="bgAcc1" presStyleIdx="0" presStyleCnt="2" custLinFactNeighborX="11700" custLinFactNeighborY="7284">
        <dgm:presLayoutVars>
          <dgm:bulletEnabled val="1"/>
        </dgm:presLayoutVars>
      </dgm:prSet>
      <dgm:spPr/>
      <dgm:t>
        <a:bodyPr/>
        <a:lstStyle/>
        <a:p>
          <a:endParaRPr lang="en-US"/>
        </a:p>
      </dgm:t>
    </dgm:pt>
    <dgm:pt modelId="{A30DB2D5-E03F-C342-8A1F-0A1867CF2E81}" type="pres">
      <dgm:prSet presAssocID="{8CA0942B-60B8-3144-A8A8-416F83738447}" presName="root" presStyleCnt="0"/>
      <dgm:spPr/>
    </dgm:pt>
    <dgm:pt modelId="{E53C5C77-5AFA-644D-BF1B-E36A6E27963E}" type="pres">
      <dgm:prSet presAssocID="{8CA0942B-60B8-3144-A8A8-416F83738447}" presName="rootComposite" presStyleCnt="0"/>
      <dgm:spPr/>
    </dgm:pt>
    <dgm:pt modelId="{048857E3-1096-6442-AF04-12B5D30D2C53}" type="pres">
      <dgm:prSet presAssocID="{8CA0942B-60B8-3144-A8A8-416F83738447}" presName="rootText" presStyleLbl="node1" presStyleIdx="1" presStyleCnt="2" custScaleX="74029" custScaleY="81987"/>
      <dgm:spPr/>
      <dgm:t>
        <a:bodyPr/>
        <a:lstStyle/>
        <a:p>
          <a:endParaRPr lang="en-US"/>
        </a:p>
      </dgm:t>
    </dgm:pt>
    <dgm:pt modelId="{C063CC95-3712-754A-8D4A-861DC6FD66DC}" type="pres">
      <dgm:prSet presAssocID="{8CA0942B-60B8-3144-A8A8-416F83738447}" presName="rootConnector" presStyleLbl="node1" presStyleIdx="1" presStyleCnt="2"/>
      <dgm:spPr/>
      <dgm:t>
        <a:bodyPr/>
        <a:lstStyle/>
        <a:p>
          <a:endParaRPr lang="en-US"/>
        </a:p>
      </dgm:t>
    </dgm:pt>
    <dgm:pt modelId="{5D455874-2EF3-A349-8D3E-A0FFE878B4BD}" type="pres">
      <dgm:prSet presAssocID="{8CA0942B-60B8-3144-A8A8-416F83738447}" presName="childShape" presStyleCnt="0"/>
      <dgm:spPr/>
    </dgm:pt>
    <dgm:pt modelId="{D018A09F-8E79-8348-8335-D09F4154CCA4}" type="pres">
      <dgm:prSet presAssocID="{FDBFEA4E-8440-4C4E-B538-169660056C03}" presName="Name13" presStyleLbl="parChTrans1D2" presStyleIdx="1" presStyleCnt="2"/>
      <dgm:spPr/>
      <dgm:t>
        <a:bodyPr/>
        <a:lstStyle/>
        <a:p>
          <a:endParaRPr lang="en-US"/>
        </a:p>
      </dgm:t>
    </dgm:pt>
    <dgm:pt modelId="{FEB8D0ED-9830-E94A-81F4-6094924293A7}" type="pres">
      <dgm:prSet presAssocID="{8DFD5182-B09A-624F-A740-E41EBDAC1273}" presName="childText" presStyleLbl="bgAcc1" presStyleIdx="1" presStyleCnt="2">
        <dgm:presLayoutVars>
          <dgm:bulletEnabled val="1"/>
        </dgm:presLayoutVars>
      </dgm:prSet>
      <dgm:spPr/>
      <dgm:t>
        <a:bodyPr/>
        <a:lstStyle/>
        <a:p>
          <a:endParaRPr lang="en-US"/>
        </a:p>
      </dgm:t>
    </dgm:pt>
  </dgm:ptLst>
  <dgm:cxnLst>
    <dgm:cxn modelId="{4998F44D-9325-C744-B93F-063B2B595D37}" srcId="{3E0ED9BA-2F7B-164F-9C8C-0ECCCAC52328}" destId="{4359329C-AEE6-AB4D-A24E-E6DE72A33F78}" srcOrd="0" destOrd="0" parTransId="{3636227B-64A1-EC46-AD20-A4E291F3B1BE}" sibTransId="{62235224-C8A5-9B43-807A-395123AF0410}"/>
    <dgm:cxn modelId="{99765948-0D6E-D446-88B4-1D6D6FA1B2F2}" type="presOf" srcId="{8CA0942B-60B8-3144-A8A8-416F83738447}" destId="{C063CC95-3712-754A-8D4A-861DC6FD66DC}" srcOrd="1" destOrd="0" presId="urn:microsoft.com/office/officeart/2005/8/layout/hierarchy3"/>
    <dgm:cxn modelId="{26B4051B-5594-A445-8089-F0DD88812D1C}" type="presOf" srcId="{8CA0942B-60B8-3144-A8A8-416F83738447}" destId="{048857E3-1096-6442-AF04-12B5D30D2C53}" srcOrd="0" destOrd="0" presId="urn:microsoft.com/office/officeart/2005/8/layout/hierarchy3"/>
    <dgm:cxn modelId="{1E354B0A-7D9B-274E-8D61-015C7C546022}" type="presOf" srcId="{4359329C-AEE6-AB4D-A24E-E6DE72A33F78}" destId="{24EF14F8-BE1F-AE4B-9370-44EBA265FE08}" srcOrd="0" destOrd="0" presId="urn:microsoft.com/office/officeart/2005/8/layout/hierarchy3"/>
    <dgm:cxn modelId="{D04FA2B0-B172-D24A-8A06-E83D765961A6}" type="presOf" srcId="{A146BC9D-0B8F-BA42-A0BC-FB3427F3C7B9}" destId="{77FE7FAB-4550-4443-88EF-66D6C8D2A9ED}" srcOrd="0" destOrd="0" presId="urn:microsoft.com/office/officeart/2005/8/layout/hierarchy3"/>
    <dgm:cxn modelId="{6BC1FDAA-66FE-8D42-B65B-79992B7866DA}" type="presOf" srcId="{3E0ED9BA-2F7B-164F-9C8C-0ECCCAC52328}" destId="{91E4FE33-C134-A14D-90DE-7B69ADCD97F1}" srcOrd="0" destOrd="0" presId="urn:microsoft.com/office/officeart/2005/8/layout/hierarchy3"/>
    <dgm:cxn modelId="{E5AD9C06-94DA-A044-8106-72666E8FF5B9}" srcId="{4359329C-AEE6-AB4D-A24E-E6DE72A33F78}" destId="{A146BC9D-0B8F-BA42-A0BC-FB3427F3C7B9}" srcOrd="0" destOrd="0" parTransId="{13D68B7B-7750-0F45-8FA8-3217C92E5BC1}" sibTransId="{81B1BFF0-07EE-0446-87DF-159145713563}"/>
    <dgm:cxn modelId="{CC16DFF3-A3A4-8649-8F2B-7FB217EE54EC}" type="presOf" srcId="{FDBFEA4E-8440-4C4E-B538-169660056C03}" destId="{D018A09F-8E79-8348-8335-D09F4154CCA4}" srcOrd="0" destOrd="0" presId="urn:microsoft.com/office/officeart/2005/8/layout/hierarchy3"/>
    <dgm:cxn modelId="{31B76234-F65F-954E-A4CF-27F73ECA568D}" type="presOf" srcId="{4359329C-AEE6-AB4D-A24E-E6DE72A33F78}" destId="{F10D9A5A-38D5-C84C-BF34-89D4EDD31CE8}" srcOrd="1" destOrd="0" presId="urn:microsoft.com/office/officeart/2005/8/layout/hierarchy3"/>
    <dgm:cxn modelId="{4C875CBE-7E7F-4749-8044-18FEF1830073}" type="presOf" srcId="{13D68B7B-7750-0F45-8FA8-3217C92E5BC1}" destId="{E32D2D7E-4096-FD40-9D80-EE11084C1A83}" srcOrd="0" destOrd="0" presId="urn:microsoft.com/office/officeart/2005/8/layout/hierarchy3"/>
    <dgm:cxn modelId="{A536A1A3-5A56-7D49-9091-2A543F7EF5D4}" srcId="{3E0ED9BA-2F7B-164F-9C8C-0ECCCAC52328}" destId="{8CA0942B-60B8-3144-A8A8-416F83738447}" srcOrd="1" destOrd="0" parTransId="{11800E5D-A381-F74C-B15A-9511800AC9DD}" sibTransId="{A4ACFAF2-2AE7-2E45-8EA4-F2CC2067AEA9}"/>
    <dgm:cxn modelId="{1BB05538-0ABC-2B48-B105-482DCCEF0D53}" type="presOf" srcId="{8DFD5182-B09A-624F-A740-E41EBDAC1273}" destId="{FEB8D0ED-9830-E94A-81F4-6094924293A7}" srcOrd="0" destOrd="0" presId="urn:microsoft.com/office/officeart/2005/8/layout/hierarchy3"/>
    <dgm:cxn modelId="{2B744CC4-7DAE-9B47-B7EE-3AFD216EBDA6}" srcId="{8CA0942B-60B8-3144-A8A8-416F83738447}" destId="{8DFD5182-B09A-624F-A740-E41EBDAC1273}" srcOrd="0" destOrd="0" parTransId="{FDBFEA4E-8440-4C4E-B538-169660056C03}" sibTransId="{FE15BF8E-3C03-4247-AC4E-8F48762341CE}"/>
    <dgm:cxn modelId="{AED74C07-7AF5-A147-A744-4FC9FC6D98EB}" type="presParOf" srcId="{91E4FE33-C134-A14D-90DE-7B69ADCD97F1}" destId="{7B3DA18A-7B14-C742-8C51-869358A14CAD}" srcOrd="0" destOrd="0" presId="urn:microsoft.com/office/officeart/2005/8/layout/hierarchy3"/>
    <dgm:cxn modelId="{3052D73F-0AE8-7B49-B19C-E466290F4B5C}" type="presParOf" srcId="{7B3DA18A-7B14-C742-8C51-869358A14CAD}" destId="{0390C93A-5E04-3C43-A193-FEAC3E0B88EE}" srcOrd="0" destOrd="0" presId="urn:microsoft.com/office/officeart/2005/8/layout/hierarchy3"/>
    <dgm:cxn modelId="{A368CCBA-C620-124F-8011-6F4B94E5B583}" type="presParOf" srcId="{0390C93A-5E04-3C43-A193-FEAC3E0B88EE}" destId="{24EF14F8-BE1F-AE4B-9370-44EBA265FE08}" srcOrd="0" destOrd="0" presId="urn:microsoft.com/office/officeart/2005/8/layout/hierarchy3"/>
    <dgm:cxn modelId="{51A3C9AC-46F0-8044-9527-8F7D81D8E4E5}" type="presParOf" srcId="{0390C93A-5E04-3C43-A193-FEAC3E0B88EE}" destId="{F10D9A5A-38D5-C84C-BF34-89D4EDD31CE8}" srcOrd="1" destOrd="0" presId="urn:microsoft.com/office/officeart/2005/8/layout/hierarchy3"/>
    <dgm:cxn modelId="{6DFF3C72-0B79-3645-8214-15C6AA3E0DB9}" type="presParOf" srcId="{7B3DA18A-7B14-C742-8C51-869358A14CAD}" destId="{BF9FB3F7-8DAD-8846-B109-4658557A057F}" srcOrd="1" destOrd="0" presId="urn:microsoft.com/office/officeart/2005/8/layout/hierarchy3"/>
    <dgm:cxn modelId="{CF60E1A4-1FFA-E640-B70D-EF2C89074E78}" type="presParOf" srcId="{BF9FB3F7-8DAD-8846-B109-4658557A057F}" destId="{E32D2D7E-4096-FD40-9D80-EE11084C1A83}" srcOrd="0" destOrd="0" presId="urn:microsoft.com/office/officeart/2005/8/layout/hierarchy3"/>
    <dgm:cxn modelId="{62EA8E9D-4CC7-AD4C-9558-1CBFAD590807}" type="presParOf" srcId="{BF9FB3F7-8DAD-8846-B109-4658557A057F}" destId="{77FE7FAB-4550-4443-88EF-66D6C8D2A9ED}" srcOrd="1" destOrd="0" presId="urn:microsoft.com/office/officeart/2005/8/layout/hierarchy3"/>
    <dgm:cxn modelId="{EA8E738A-9628-EA42-8A91-8090D34D7888}" type="presParOf" srcId="{91E4FE33-C134-A14D-90DE-7B69ADCD97F1}" destId="{A30DB2D5-E03F-C342-8A1F-0A1867CF2E81}" srcOrd="1" destOrd="0" presId="urn:microsoft.com/office/officeart/2005/8/layout/hierarchy3"/>
    <dgm:cxn modelId="{8A55FC5E-B5BC-B149-8782-559305289C8F}" type="presParOf" srcId="{A30DB2D5-E03F-C342-8A1F-0A1867CF2E81}" destId="{E53C5C77-5AFA-644D-BF1B-E36A6E27963E}" srcOrd="0" destOrd="0" presId="urn:microsoft.com/office/officeart/2005/8/layout/hierarchy3"/>
    <dgm:cxn modelId="{5C8B9A55-27EC-B84A-8571-2C143A3FFC19}" type="presParOf" srcId="{E53C5C77-5AFA-644D-BF1B-E36A6E27963E}" destId="{048857E3-1096-6442-AF04-12B5D30D2C53}" srcOrd="0" destOrd="0" presId="urn:microsoft.com/office/officeart/2005/8/layout/hierarchy3"/>
    <dgm:cxn modelId="{D18A632B-6408-464F-8819-C0381D62B0B5}" type="presParOf" srcId="{E53C5C77-5AFA-644D-BF1B-E36A6E27963E}" destId="{C063CC95-3712-754A-8D4A-861DC6FD66DC}" srcOrd="1" destOrd="0" presId="urn:microsoft.com/office/officeart/2005/8/layout/hierarchy3"/>
    <dgm:cxn modelId="{48DFDB1C-E044-2044-913C-F6ECACF178E7}" type="presParOf" srcId="{A30DB2D5-E03F-C342-8A1F-0A1867CF2E81}" destId="{5D455874-2EF3-A349-8D3E-A0FFE878B4BD}" srcOrd="1" destOrd="0" presId="urn:microsoft.com/office/officeart/2005/8/layout/hierarchy3"/>
    <dgm:cxn modelId="{58C82A30-90AD-5F4A-8100-46649B8DD89F}" type="presParOf" srcId="{5D455874-2EF3-A349-8D3E-A0FFE878B4BD}" destId="{D018A09F-8E79-8348-8335-D09F4154CCA4}" srcOrd="0" destOrd="0" presId="urn:microsoft.com/office/officeart/2005/8/layout/hierarchy3"/>
    <dgm:cxn modelId="{FE7CA210-03E0-1D42-B7F6-575D053BED09}" type="presParOf" srcId="{5D455874-2EF3-A349-8D3E-A0FFE878B4BD}" destId="{FEB8D0ED-9830-E94A-81F4-6094924293A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4073E36-94D4-314D-8626-48819447B1C5}"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1627466-1AB6-B94E-9C59-3353B397FC5A}">
      <dgm:prSet custT="1"/>
      <dgm:spPr/>
      <dgm:t>
        <a:bodyPr/>
        <a:lstStyle/>
        <a:p>
          <a:pPr rtl="0"/>
          <a:r>
            <a:rPr lang="en-US" sz="2400" dirty="0" smtClean="0"/>
            <a:t>Dictates when the memory write operation takes place</a:t>
          </a:r>
          <a:endParaRPr lang="en-US" sz="2400" dirty="0"/>
        </a:p>
      </dgm:t>
    </dgm:pt>
    <dgm:pt modelId="{0F3B8B6C-836C-FD4E-9BA8-BA6BA3B164EC}" type="parTrans" cxnId="{FF800D9F-61EE-004D-8358-AD7C3A13FC5B}">
      <dgm:prSet/>
      <dgm:spPr/>
      <dgm:t>
        <a:bodyPr/>
        <a:lstStyle/>
        <a:p>
          <a:endParaRPr lang="en-US"/>
        </a:p>
      </dgm:t>
    </dgm:pt>
    <dgm:pt modelId="{E3555ADC-4867-E547-B5D1-9D53619F59BC}" type="sibTrans" cxnId="{FF800D9F-61EE-004D-8358-AD7C3A13FC5B}">
      <dgm:prSet/>
      <dgm:spPr/>
      <dgm:t>
        <a:bodyPr/>
        <a:lstStyle/>
        <a:p>
          <a:endParaRPr lang="en-US"/>
        </a:p>
      </dgm:t>
    </dgm:pt>
    <dgm:pt modelId="{3FAE6076-0D24-8946-9540-35B37D85EFF3}">
      <dgm:prSet/>
      <dgm:spPr/>
      <dgm:t>
        <a:bodyPr/>
        <a:lstStyle/>
        <a:p>
          <a:pPr rtl="0"/>
          <a:r>
            <a:rPr lang="en-US" sz="2500" dirty="0" smtClean="0"/>
            <a:t>can occur every time the block is updated</a:t>
          </a:r>
          <a:endParaRPr lang="en-US" sz="2500" dirty="0"/>
        </a:p>
      </dgm:t>
    </dgm:pt>
    <dgm:pt modelId="{2D370765-0A9E-EE49-A7F7-41263CD5E518}" type="parTrans" cxnId="{329CC842-0861-2B4D-AA48-99F5E1A03F25}">
      <dgm:prSet/>
      <dgm:spPr/>
      <dgm:t>
        <a:bodyPr/>
        <a:lstStyle/>
        <a:p>
          <a:endParaRPr lang="en-US"/>
        </a:p>
      </dgm:t>
    </dgm:pt>
    <dgm:pt modelId="{8D227CB1-B09C-FD49-AC5F-C50D94F09EFD}" type="sibTrans" cxnId="{329CC842-0861-2B4D-AA48-99F5E1A03F25}">
      <dgm:prSet/>
      <dgm:spPr/>
      <dgm:t>
        <a:bodyPr/>
        <a:lstStyle/>
        <a:p>
          <a:endParaRPr lang="en-US"/>
        </a:p>
      </dgm:t>
    </dgm:pt>
    <dgm:pt modelId="{8C53982C-3545-7845-A0EE-ABD955D5A94A}">
      <dgm:prSet/>
      <dgm:spPr/>
      <dgm:t>
        <a:bodyPr/>
        <a:lstStyle/>
        <a:p>
          <a:pPr rtl="0"/>
          <a:r>
            <a:rPr lang="en-US" sz="2500" dirty="0" smtClean="0"/>
            <a:t>can occur when the block is replaced</a:t>
          </a:r>
          <a:endParaRPr lang="en-US" sz="2500" dirty="0"/>
        </a:p>
      </dgm:t>
    </dgm:pt>
    <dgm:pt modelId="{F4A1E3F1-4253-F74B-A1EC-E49E98B27E59}" type="parTrans" cxnId="{B5E7BB52-151C-4B4D-9D0F-8639B11F785A}">
      <dgm:prSet/>
      <dgm:spPr/>
      <dgm:t>
        <a:bodyPr/>
        <a:lstStyle/>
        <a:p>
          <a:endParaRPr lang="en-US"/>
        </a:p>
      </dgm:t>
    </dgm:pt>
    <dgm:pt modelId="{56D1A604-1288-2245-813C-14A7AEA5A069}" type="sibTrans" cxnId="{B5E7BB52-151C-4B4D-9D0F-8639B11F785A}">
      <dgm:prSet/>
      <dgm:spPr/>
      <dgm:t>
        <a:bodyPr/>
        <a:lstStyle/>
        <a:p>
          <a:endParaRPr lang="en-US"/>
        </a:p>
      </dgm:t>
    </dgm:pt>
    <dgm:pt modelId="{24A529E1-651E-C44A-B4C0-D7A36E08331E}">
      <dgm:prSet custT="1"/>
      <dgm:spPr/>
      <dgm:t>
        <a:bodyPr/>
        <a:lstStyle/>
        <a:p>
          <a:pPr rtl="0"/>
          <a:r>
            <a:rPr lang="en-US" sz="2300" dirty="0" smtClean="0"/>
            <a:t>minimizes write operations</a:t>
          </a:r>
          <a:endParaRPr lang="en-US" sz="2300" dirty="0"/>
        </a:p>
      </dgm:t>
    </dgm:pt>
    <dgm:pt modelId="{1B07A278-6892-D94D-ADF0-166CEBD31509}" type="parTrans" cxnId="{9125E1D5-5D16-124D-8E35-5BC5872F9300}">
      <dgm:prSet/>
      <dgm:spPr/>
      <dgm:t>
        <a:bodyPr/>
        <a:lstStyle/>
        <a:p>
          <a:endParaRPr lang="en-US"/>
        </a:p>
      </dgm:t>
    </dgm:pt>
    <dgm:pt modelId="{21EACC12-F887-6643-BF81-C43655D21001}" type="sibTrans" cxnId="{9125E1D5-5D16-124D-8E35-5BC5872F9300}">
      <dgm:prSet/>
      <dgm:spPr/>
      <dgm:t>
        <a:bodyPr/>
        <a:lstStyle/>
        <a:p>
          <a:endParaRPr lang="en-US"/>
        </a:p>
      </dgm:t>
    </dgm:pt>
    <dgm:pt modelId="{F9E3F7B9-17C7-EB41-851A-5F12892F7717}">
      <dgm:prSet custT="1"/>
      <dgm:spPr/>
      <dgm:t>
        <a:bodyPr/>
        <a:lstStyle/>
        <a:p>
          <a:pPr rtl="0"/>
          <a:r>
            <a:rPr lang="en-US" sz="2300" dirty="0" smtClean="0"/>
            <a:t>leaves main memory in an obsolete state</a:t>
          </a:r>
          <a:endParaRPr lang="en-US" sz="2300" dirty="0"/>
        </a:p>
      </dgm:t>
    </dgm:pt>
    <dgm:pt modelId="{5939220E-D407-F54F-8C9D-DBC51ED6EA42}" type="sibTrans" cxnId="{49A1D064-78DC-7F4E-808E-52F838BFA7DA}">
      <dgm:prSet/>
      <dgm:spPr/>
      <dgm:t>
        <a:bodyPr/>
        <a:lstStyle/>
        <a:p>
          <a:endParaRPr lang="en-US"/>
        </a:p>
      </dgm:t>
    </dgm:pt>
    <dgm:pt modelId="{1C08902A-6D6B-1F4C-BA83-7952BAC7BF7F}" type="parTrans" cxnId="{49A1D064-78DC-7F4E-808E-52F838BFA7DA}">
      <dgm:prSet/>
      <dgm:spPr/>
      <dgm:t>
        <a:bodyPr/>
        <a:lstStyle/>
        <a:p>
          <a:endParaRPr lang="en-US"/>
        </a:p>
      </dgm:t>
    </dgm:pt>
    <dgm:pt modelId="{C71F34C1-BA88-5143-BFD8-6E7F4313E38D}" type="pres">
      <dgm:prSet presAssocID="{14073E36-94D4-314D-8626-48819447B1C5}" presName="linear" presStyleCnt="0">
        <dgm:presLayoutVars>
          <dgm:dir/>
          <dgm:animLvl val="lvl"/>
          <dgm:resizeHandles val="exact"/>
        </dgm:presLayoutVars>
      </dgm:prSet>
      <dgm:spPr/>
      <dgm:t>
        <a:bodyPr/>
        <a:lstStyle/>
        <a:p>
          <a:endParaRPr lang="en-US"/>
        </a:p>
      </dgm:t>
    </dgm:pt>
    <dgm:pt modelId="{0C840F3E-9861-DC4E-BF66-09A9AFC97D7D}" type="pres">
      <dgm:prSet presAssocID="{01627466-1AB6-B94E-9C59-3353B397FC5A}" presName="parentLin" presStyleCnt="0"/>
      <dgm:spPr/>
    </dgm:pt>
    <dgm:pt modelId="{DBC8F292-4D92-F545-BA96-E42A364CA857}" type="pres">
      <dgm:prSet presAssocID="{01627466-1AB6-B94E-9C59-3353B397FC5A}" presName="parentLeftMargin" presStyleLbl="node1" presStyleIdx="0" presStyleCnt="1"/>
      <dgm:spPr/>
      <dgm:t>
        <a:bodyPr/>
        <a:lstStyle/>
        <a:p>
          <a:endParaRPr lang="en-US"/>
        </a:p>
      </dgm:t>
    </dgm:pt>
    <dgm:pt modelId="{0EE621EE-7ADD-E344-84F4-86EEE9B48B86}" type="pres">
      <dgm:prSet presAssocID="{01627466-1AB6-B94E-9C59-3353B397FC5A}" presName="parentText" presStyleLbl="node1" presStyleIdx="0" presStyleCnt="1" custScaleX="123246" custScaleY="68402" custLinFactNeighborX="-45455" custLinFactNeighborY="20387">
        <dgm:presLayoutVars>
          <dgm:chMax val="0"/>
          <dgm:bulletEnabled val="1"/>
        </dgm:presLayoutVars>
      </dgm:prSet>
      <dgm:spPr/>
      <dgm:t>
        <a:bodyPr/>
        <a:lstStyle/>
        <a:p>
          <a:endParaRPr lang="en-US"/>
        </a:p>
      </dgm:t>
    </dgm:pt>
    <dgm:pt modelId="{12FB3788-46A6-6643-9BB4-ACA85771C14D}" type="pres">
      <dgm:prSet presAssocID="{01627466-1AB6-B94E-9C59-3353B397FC5A}" presName="negativeSpace" presStyleCnt="0"/>
      <dgm:spPr/>
    </dgm:pt>
    <dgm:pt modelId="{3BB4CDDF-D6CD-5B4D-9222-7B541575C81C}" type="pres">
      <dgm:prSet presAssocID="{01627466-1AB6-B94E-9C59-3353B397FC5A}" presName="childText" presStyleLbl="conFgAcc1" presStyleIdx="0" presStyleCnt="1" custLinFactNeighborY="27797">
        <dgm:presLayoutVars>
          <dgm:bulletEnabled val="1"/>
        </dgm:presLayoutVars>
      </dgm:prSet>
      <dgm:spPr/>
      <dgm:t>
        <a:bodyPr/>
        <a:lstStyle/>
        <a:p>
          <a:endParaRPr lang="en-US"/>
        </a:p>
      </dgm:t>
    </dgm:pt>
  </dgm:ptLst>
  <dgm:cxnLst>
    <dgm:cxn modelId="{B5E7BB52-151C-4B4D-9D0F-8639B11F785A}" srcId="{01627466-1AB6-B94E-9C59-3353B397FC5A}" destId="{8C53982C-3545-7845-A0EE-ABD955D5A94A}" srcOrd="1" destOrd="0" parTransId="{F4A1E3F1-4253-F74B-A1EC-E49E98B27E59}" sibTransId="{56D1A604-1288-2245-813C-14A7AEA5A069}"/>
    <dgm:cxn modelId="{49A1D064-78DC-7F4E-808E-52F838BFA7DA}" srcId="{8C53982C-3545-7845-A0EE-ABD955D5A94A}" destId="{F9E3F7B9-17C7-EB41-851A-5F12892F7717}" srcOrd="1" destOrd="0" parTransId="{1C08902A-6D6B-1F4C-BA83-7952BAC7BF7F}" sibTransId="{5939220E-D407-F54F-8C9D-DBC51ED6EA42}"/>
    <dgm:cxn modelId="{0E4CE569-0EE8-9D4A-BAF5-5E6EE431C5B9}" type="presOf" srcId="{14073E36-94D4-314D-8626-48819447B1C5}" destId="{C71F34C1-BA88-5143-BFD8-6E7F4313E38D}" srcOrd="0" destOrd="0" presId="urn:microsoft.com/office/officeart/2005/8/layout/list1"/>
    <dgm:cxn modelId="{75F6A09A-5826-F84A-8E51-3BA6E2C2E63E}" type="presOf" srcId="{01627466-1AB6-B94E-9C59-3353B397FC5A}" destId="{DBC8F292-4D92-F545-BA96-E42A364CA857}" srcOrd="0" destOrd="0" presId="urn:microsoft.com/office/officeart/2005/8/layout/list1"/>
    <dgm:cxn modelId="{329CC842-0861-2B4D-AA48-99F5E1A03F25}" srcId="{01627466-1AB6-B94E-9C59-3353B397FC5A}" destId="{3FAE6076-0D24-8946-9540-35B37D85EFF3}" srcOrd="0" destOrd="0" parTransId="{2D370765-0A9E-EE49-A7F7-41263CD5E518}" sibTransId="{8D227CB1-B09C-FD49-AC5F-C50D94F09EFD}"/>
    <dgm:cxn modelId="{710F2D8B-CFB2-B94D-9391-B515F574FA62}" type="presOf" srcId="{F9E3F7B9-17C7-EB41-851A-5F12892F7717}" destId="{3BB4CDDF-D6CD-5B4D-9222-7B541575C81C}" srcOrd="0" destOrd="3" presId="urn:microsoft.com/office/officeart/2005/8/layout/list1"/>
    <dgm:cxn modelId="{FF800D9F-61EE-004D-8358-AD7C3A13FC5B}" srcId="{14073E36-94D4-314D-8626-48819447B1C5}" destId="{01627466-1AB6-B94E-9C59-3353B397FC5A}" srcOrd="0" destOrd="0" parTransId="{0F3B8B6C-836C-FD4E-9BA8-BA6BA3B164EC}" sibTransId="{E3555ADC-4867-E547-B5D1-9D53619F59BC}"/>
    <dgm:cxn modelId="{1243C14F-7E0F-6A48-8D89-D73E35425F19}" type="presOf" srcId="{8C53982C-3545-7845-A0EE-ABD955D5A94A}" destId="{3BB4CDDF-D6CD-5B4D-9222-7B541575C81C}" srcOrd="0" destOrd="1" presId="urn:microsoft.com/office/officeart/2005/8/layout/list1"/>
    <dgm:cxn modelId="{11714069-7332-8F47-A845-1A830EDAAF00}" type="presOf" srcId="{24A529E1-651E-C44A-B4C0-D7A36E08331E}" destId="{3BB4CDDF-D6CD-5B4D-9222-7B541575C81C}" srcOrd="0" destOrd="2" presId="urn:microsoft.com/office/officeart/2005/8/layout/list1"/>
    <dgm:cxn modelId="{B4A149D0-F7C0-E64F-BA00-267F9039CC0E}" type="presOf" srcId="{3FAE6076-0D24-8946-9540-35B37D85EFF3}" destId="{3BB4CDDF-D6CD-5B4D-9222-7B541575C81C}" srcOrd="0" destOrd="0" presId="urn:microsoft.com/office/officeart/2005/8/layout/list1"/>
    <dgm:cxn modelId="{9125E1D5-5D16-124D-8E35-5BC5872F9300}" srcId="{8C53982C-3545-7845-A0EE-ABD955D5A94A}" destId="{24A529E1-651E-C44A-B4C0-D7A36E08331E}" srcOrd="0" destOrd="0" parTransId="{1B07A278-6892-D94D-ADF0-166CEBD31509}" sibTransId="{21EACC12-F887-6643-BF81-C43655D21001}"/>
    <dgm:cxn modelId="{94AB36DC-E689-8445-AF2D-95A286F64C23}" type="presOf" srcId="{01627466-1AB6-B94E-9C59-3353B397FC5A}" destId="{0EE621EE-7ADD-E344-84F4-86EEE9B48B86}" srcOrd="1" destOrd="0" presId="urn:microsoft.com/office/officeart/2005/8/layout/list1"/>
    <dgm:cxn modelId="{D5E42B54-2AC3-F846-BBD8-5F01A9831EE7}" type="presParOf" srcId="{C71F34C1-BA88-5143-BFD8-6E7F4313E38D}" destId="{0C840F3E-9861-DC4E-BF66-09A9AFC97D7D}" srcOrd="0" destOrd="0" presId="urn:microsoft.com/office/officeart/2005/8/layout/list1"/>
    <dgm:cxn modelId="{8568F20F-E675-6F44-B90F-2832738C2FB8}" type="presParOf" srcId="{0C840F3E-9861-DC4E-BF66-09A9AFC97D7D}" destId="{DBC8F292-4D92-F545-BA96-E42A364CA857}" srcOrd="0" destOrd="0" presId="urn:microsoft.com/office/officeart/2005/8/layout/list1"/>
    <dgm:cxn modelId="{B80F0151-BC15-1240-A2C6-E398EF521B4D}" type="presParOf" srcId="{0C840F3E-9861-DC4E-BF66-09A9AFC97D7D}" destId="{0EE621EE-7ADD-E344-84F4-86EEE9B48B86}" srcOrd="1" destOrd="0" presId="urn:microsoft.com/office/officeart/2005/8/layout/list1"/>
    <dgm:cxn modelId="{B409C139-0089-1842-9EB9-8CE7F1712EAF}" type="presParOf" srcId="{C71F34C1-BA88-5143-BFD8-6E7F4313E38D}" destId="{12FB3788-46A6-6643-9BB4-ACA85771C14D}" srcOrd="1" destOrd="0" presId="urn:microsoft.com/office/officeart/2005/8/layout/list1"/>
    <dgm:cxn modelId="{B01695CD-BB98-8841-8EF6-AC43C6BA55C8}" type="presParOf" srcId="{C71F34C1-BA88-5143-BFD8-6E7F4313E38D}" destId="{3BB4CDDF-D6CD-5B4D-9222-7B541575C81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30FF1-2507-9F49-A591-07E6CEF78234}">
      <dsp:nvSpPr>
        <dsp:cNvPr id="0" name=""/>
        <dsp:cNvSpPr/>
      </dsp:nvSpPr>
      <dsp:spPr>
        <a:xfrm>
          <a:off x="1155708" y="155575"/>
          <a:ext cx="1916723" cy="121711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3F419C36-6726-324B-979F-AB0836BDCF1F}">
      <dsp:nvSpPr>
        <dsp:cNvPr id="0" name=""/>
        <dsp:cNvSpPr/>
      </dsp:nvSpPr>
      <dsp:spPr>
        <a:xfrm>
          <a:off x="1368678" y="357896"/>
          <a:ext cx="1916723" cy="121711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dirty="0" smtClean="0">
              <a:solidFill>
                <a:schemeClr val="accent4">
                  <a:lumMod val="50000"/>
                </a:schemeClr>
              </a:solidFill>
            </a:rPr>
            <a:t>Processor</a:t>
          </a:r>
          <a:endParaRPr lang="en-US" sz="3000" b="1" i="0" kern="1200" dirty="0">
            <a:solidFill>
              <a:schemeClr val="accent4">
                <a:lumMod val="50000"/>
              </a:schemeClr>
            </a:solidFill>
          </a:endParaRPr>
        </a:p>
      </dsp:txBody>
      <dsp:txXfrm>
        <a:off x="1404326" y="393544"/>
        <a:ext cx="1845427" cy="1145823"/>
      </dsp:txXfrm>
    </dsp:sp>
    <dsp:sp modelId="{E9749119-7A06-4840-B0C1-953DEC1D0D5B}">
      <dsp:nvSpPr>
        <dsp:cNvPr id="0" name=""/>
        <dsp:cNvSpPr/>
      </dsp:nvSpPr>
      <dsp:spPr>
        <a:xfrm>
          <a:off x="1320800" y="2549528"/>
          <a:ext cx="1916723" cy="121711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A314E1AC-3785-F44A-B4FB-B71FE99B7F60}">
      <dsp:nvSpPr>
        <dsp:cNvPr id="0" name=""/>
        <dsp:cNvSpPr/>
      </dsp:nvSpPr>
      <dsp:spPr>
        <a:xfrm>
          <a:off x="1533769" y="2751849"/>
          <a:ext cx="1916723" cy="121711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dirty="0" smtClean="0">
              <a:solidFill>
                <a:schemeClr val="accent4">
                  <a:lumMod val="50000"/>
                </a:schemeClr>
              </a:solidFill>
            </a:rPr>
            <a:t>Main Memory</a:t>
          </a:r>
          <a:endParaRPr lang="en-US" sz="3000" b="1" i="0" kern="1200" dirty="0">
            <a:solidFill>
              <a:schemeClr val="accent4">
                <a:lumMod val="50000"/>
              </a:schemeClr>
            </a:solidFill>
          </a:endParaRPr>
        </a:p>
      </dsp:txBody>
      <dsp:txXfrm>
        <a:off x="1569417" y="2787497"/>
        <a:ext cx="1845427" cy="1145823"/>
      </dsp:txXfrm>
    </dsp:sp>
    <dsp:sp modelId="{14FC8863-8EE5-694D-9DC7-A04C4A3B1E88}">
      <dsp:nvSpPr>
        <dsp:cNvPr id="0" name=""/>
        <dsp:cNvSpPr/>
      </dsp:nvSpPr>
      <dsp:spPr>
        <a:xfrm>
          <a:off x="5695957" y="73030"/>
          <a:ext cx="1916723" cy="121711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D2104015-BE93-8649-B182-2B94DB828B9A}">
      <dsp:nvSpPr>
        <dsp:cNvPr id="0" name=""/>
        <dsp:cNvSpPr/>
      </dsp:nvSpPr>
      <dsp:spPr>
        <a:xfrm>
          <a:off x="5908926" y="275351"/>
          <a:ext cx="1916723" cy="121711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b="1" i="0" kern="1200" dirty="0" smtClean="0">
              <a:solidFill>
                <a:schemeClr val="accent4">
                  <a:lumMod val="50000"/>
                </a:schemeClr>
              </a:solidFill>
            </a:rPr>
            <a:t>I/O Modules</a:t>
          </a:r>
          <a:endParaRPr lang="en-US" sz="3000" b="1" i="0" kern="1200" dirty="0">
            <a:solidFill>
              <a:schemeClr val="accent4">
                <a:lumMod val="50000"/>
              </a:schemeClr>
            </a:solidFill>
          </a:endParaRPr>
        </a:p>
      </dsp:txBody>
      <dsp:txXfrm>
        <a:off x="5944574" y="310999"/>
        <a:ext cx="1845427" cy="1145823"/>
      </dsp:txXfrm>
    </dsp:sp>
    <dsp:sp modelId="{E9069BF9-D401-8E46-967F-B79DD53E6C14}">
      <dsp:nvSpPr>
        <dsp:cNvPr id="0" name=""/>
        <dsp:cNvSpPr/>
      </dsp:nvSpPr>
      <dsp:spPr>
        <a:xfrm>
          <a:off x="5943602" y="2384426"/>
          <a:ext cx="1916723" cy="121711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952688EA-822B-DD4F-B66D-B56BACAC091A}">
      <dsp:nvSpPr>
        <dsp:cNvPr id="0" name=""/>
        <dsp:cNvSpPr/>
      </dsp:nvSpPr>
      <dsp:spPr>
        <a:xfrm>
          <a:off x="6156571" y="2586747"/>
          <a:ext cx="1916723" cy="121711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NZ" sz="3000" b="1" i="0" kern="1200" dirty="0" smtClean="0">
              <a:solidFill>
                <a:schemeClr val="accent4">
                  <a:lumMod val="50000"/>
                </a:schemeClr>
              </a:solidFill>
            </a:rPr>
            <a:t>System Bus</a:t>
          </a:r>
          <a:endParaRPr lang="en-NZ" sz="3000" b="1" i="0" kern="1200" dirty="0">
            <a:solidFill>
              <a:schemeClr val="accent4">
                <a:lumMod val="50000"/>
              </a:schemeClr>
            </a:solidFill>
          </a:endParaRPr>
        </a:p>
      </dsp:txBody>
      <dsp:txXfrm>
        <a:off x="6192219" y="2622395"/>
        <a:ext cx="1845427" cy="114582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965CA-124C-5841-A1D7-8FE02BBA98D1}">
      <dsp:nvSpPr>
        <dsp:cNvPr id="0" name=""/>
        <dsp:cNvSpPr/>
      </dsp:nvSpPr>
      <dsp:spPr>
        <a:xfrm>
          <a:off x="0" y="0"/>
          <a:ext cx="8089900" cy="2895600"/>
        </a:xfrm>
        <a:prstGeom prst="roundRect">
          <a:avLst>
            <a:gd name="adj" fmla="val 85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787631" numCol="1" spcCol="1270" anchor="t" anchorCtr="0">
          <a:noAutofit/>
        </a:bodyPr>
        <a:lstStyle/>
        <a:p>
          <a:pPr lvl="0" algn="l" defTabSz="1333500" rtl="0">
            <a:lnSpc>
              <a:spcPct val="90000"/>
            </a:lnSpc>
            <a:spcBef>
              <a:spcPct val="0"/>
            </a:spcBef>
            <a:spcAft>
              <a:spcPct val="35000"/>
            </a:spcAft>
          </a:pPr>
          <a:r>
            <a:rPr lang="en-US" sz="3000" kern="1200" dirty="0" smtClean="0"/>
            <a:t>Three techniques are possible for I/O operations:</a:t>
          </a:r>
          <a:endParaRPr lang="en-US" sz="3000" kern="1200" dirty="0"/>
        </a:p>
      </dsp:txBody>
      <dsp:txXfrm>
        <a:off x="72088" y="72088"/>
        <a:ext cx="7945724" cy="2751424"/>
      </dsp:txXfrm>
    </dsp:sp>
    <dsp:sp modelId="{32606DC8-654F-EF46-B4B5-5C3B0D266A42}">
      <dsp:nvSpPr>
        <dsp:cNvPr id="0" name=""/>
        <dsp:cNvSpPr/>
      </dsp:nvSpPr>
      <dsp:spPr>
        <a:xfrm>
          <a:off x="202247" y="1219203"/>
          <a:ext cx="2332683" cy="1470653"/>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Programmed I/O</a:t>
          </a:r>
          <a:endParaRPr lang="en-US" sz="2600" kern="1200" dirty="0"/>
        </a:p>
      </dsp:txBody>
      <dsp:txXfrm>
        <a:off x="247475" y="1264431"/>
        <a:ext cx="2242227" cy="1380197"/>
      </dsp:txXfrm>
    </dsp:sp>
    <dsp:sp modelId="{33A2B240-3BDD-4F42-B776-19B257CDA092}">
      <dsp:nvSpPr>
        <dsp:cNvPr id="0" name=""/>
        <dsp:cNvSpPr/>
      </dsp:nvSpPr>
      <dsp:spPr>
        <a:xfrm>
          <a:off x="2577533" y="1219203"/>
          <a:ext cx="2505877" cy="1470653"/>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Interrupt-Driven I/O</a:t>
          </a:r>
          <a:endParaRPr lang="en-US" sz="2600" kern="1200" dirty="0"/>
        </a:p>
      </dsp:txBody>
      <dsp:txXfrm>
        <a:off x="2622761" y="1264431"/>
        <a:ext cx="2415421" cy="1380197"/>
      </dsp:txXfrm>
    </dsp:sp>
    <dsp:sp modelId="{0466B519-BD67-E64C-A017-BFF8956BF7B9}">
      <dsp:nvSpPr>
        <dsp:cNvPr id="0" name=""/>
        <dsp:cNvSpPr/>
      </dsp:nvSpPr>
      <dsp:spPr>
        <a:xfrm>
          <a:off x="5126013" y="1219203"/>
          <a:ext cx="2755995" cy="1470653"/>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NZ" sz="2600" kern="1200" dirty="0" smtClean="0"/>
            <a:t>Direct Memory Access (DMA)</a:t>
          </a:r>
          <a:endParaRPr lang="en-NZ" sz="2600" kern="1200" dirty="0"/>
        </a:p>
      </dsp:txBody>
      <dsp:txXfrm>
        <a:off x="5171241" y="1264431"/>
        <a:ext cx="2665539" cy="138019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0227D-6B09-8B4F-AABA-B17EFB065008}">
      <dsp:nvSpPr>
        <dsp:cNvPr id="0" name=""/>
        <dsp:cNvSpPr/>
      </dsp:nvSpPr>
      <dsp:spPr>
        <a:xfrm>
          <a:off x="0" y="1371599"/>
          <a:ext cx="9328150" cy="1828800"/>
        </a:xfrm>
        <a:prstGeom prst="notchedRightArrow">
          <a:avLst/>
        </a:prstGeom>
        <a:solidFill>
          <a:srgbClr val="A4740A"/>
        </a:solidFill>
        <a:ln>
          <a:noFill/>
        </a:ln>
        <a:effectLst/>
      </dsp:spPr>
      <dsp:style>
        <a:lnRef idx="0">
          <a:scrgbClr r="0" g="0" b="0"/>
        </a:lnRef>
        <a:fillRef idx="1">
          <a:scrgbClr r="0" g="0" b="0"/>
        </a:fillRef>
        <a:effectRef idx="2">
          <a:scrgbClr r="0" g="0" b="0"/>
        </a:effectRef>
        <a:fontRef idx="minor"/>
      </dsp:style>
    </dsp:sp>
    <dsp:sp modelId="{D955B9FD-6178-B54D-A30E-A9A63325AAE2}">
      <dsp:nvSpPr>
        <dsp:cNvPr id="0" name=""/>
        <dsp:cNvSpPr/>
      </dsp:nvSpPr>
      <dsp:spPr>
        <a:xfrm>
          <a:off x="1759" y="0"/>
          <a:ext cx="1604869"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en-US" sz="1600" kern="1200" dirty="0" smtClean="0"/>
            <a:t>Processor issues an I/O command to a module and then goes on to do some other useful work</a:t>
          </a:r>
          <a:endParaRPr lang="en-US" sz="1600" kern="1200" dirty="0"/>
        </a:p>
      </dsp:txBody>
      <dsp:txXfrm>
        <a:off x="1759" y="0"/>
        <a:ext cx="1604869" cy="1828800"/>
      </dsp:txXfrm>
    </dsp:sp>
    <dsp:sp modelId="{2351F15B-9FB1-1547-B73C-BBE34FD7E7E7}">
      <dsp:nvSpPr>
        <dsp:cNvPr id="0" name=""/>
        <dsp:cNvSpPr/>
      </dsp:nvSpPr>
      <dsp:spPr>
        <a:xfrm>
          <a:off x="575594"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C128C76-A1F9-894B-8511-9BE2FC724C06}">
      <dsp:nvSpPr>
        <dsp:cNvPr id="0" name=""/>
        <dsp:cNvSpPr/>
      </dsp:nvSpPr>
      <dsp:spPr>
        <a:xfrm>
          <a:off x="1686872" y="2743199"/>
          <a:ext cx="2312392"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en-US" sz="1600" kern="1200" dirty="0" smtClean="0"/>
            <a:t>The I/O module will then interrupt the processor to request service when it is ready to exchange data with the processor</a:t>
          </a:r>
          <a:endParaRPr lang="en-US" sz="1600" kern="1200" dirty="0"/>
        </a:p>
      </dsp:txBody>
      <dsp:txXfrm>
        <a:off x="1686872" y="2743199"/>
        <a:ext cx="2312392" cy="1828800"/>
      </dsp:txXfrm>
    </dsp:sp>
    <dsp:sp modelId="{75F0CC56-C73E-D643-A82F-2E9DEC9EE171}">
      <dsp:nvSpPr>
        <dsp:cNvPr id="0" name=""/>
        <dsp:cNvSpPr/>
      </dsp:nvSpPr>
      <dsp:spPr>
        <a:xfrm>
          <a:off x="2614468"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32F3586-5621-1748-B3C6-38FFD512AABB}">
      <dsp:nvSpPr>
        <dsp:cNvPr id="0" name=""/>
        <dsp:cNvSpPr/>
      </dsp:nvSpPr>
      <dsp:spPr>
        <a:xfrm>
          <a:off x="4079508" y="0"/>
          <a:ext cx="1771567"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en-NZ" sz="1600" kern="1200" dirty="0" smtClean="0"/>
            <a:t>The processor executes the data transfer and then resumes its former processing</a:t>
          </a:r>
          <a:endParaRPr lang="en-NZ" sz="1600" kern="1200" dirty="0"/>
        </a:p>
      </dsp:txBody>
      <dsp:txXfrm>
        <a:off x="4079508" y="0"/>
        <a:ext cx="1771567" cy="1828800"/>
      </dsp:txXfrm>
    </dsp:sp>
    <dsp:sp modelId="{F68CDA0D-9016-434B-B8D3-7DF0FD7E4CBA}">
      <dsp:nvSpPr>
        <dsp:cNvPr id="0" name=""/>
        <dsp:cNvSpPr/>
      </dsp:nvSpPr>
      <dsp:spPr>
        <a:xfrm>
          <a:off x="4736692"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6038B5B-54B4-FB46-B66D-2705D9B45E43}">
      <dsp:nvSpPr>
        <dsp:cNvPr id="0" name=""/>
        <dsp:cNvSpPr/>
      </dsp:nvSpPr>
      <dsp:spPr>
        <a:xfrm>
          <a:off x="5931320" y="2743199"/>
          <a:ext cx="2462255"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en-NZ" sz="1600" kern="1200" dirty="0" smtClean="0"/>
            <a:t>More efficient than Programmed I/O but still requires active intervention of the processor to transfer data between memory and an I/O module</a:t>
          </a:r>
          <a:endParaRPr lang="en-NZ" sz="1600" kern="1200" dirty="0"/>
        </a:p>
      </dsp:txBody>
      <dsp:txXfrm>
        <a:off x="5931320" y="2743199"/>
        <a:ext cx="2462255" cy="1828800"/>
      </dsp:txXfrm>
    </dsp:sp>
    <dsp:sp modelId="{6D6C04DB-180D-B94C-B89C-1A29077FA773}">
      <dsp:nvSpPr>
        <dsp:cNvPr id="0" name=""/>
        <dsp:cNvSpPr/>
      </dsp:nvSpPr>
      <dsp:spPr>
        <a:xfrm>
          <a:off x="6933848"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374D4-E010-1448-9581-DAC9505B7743}">
      <dsp:nvSpPr>
        <dsp:cNvPr id="0" name=""/>
        <dsp:cNvSpPr/>
      </dsp:nvSpPr>
      <dsp:spPr>
        <a:xfrm>
          <a:off x="0" y="316"/>
          <a:ext cx="8750300" cy="920757"/>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rtl="0">
            <a:lnSpc>
              <a:spcPct val="90000"/>
            </a:lnSpc>
            <a:spcBef>
              <a:spcPct val="0"/>
            </a:spcBef>
            <a:spcAft>
              <a:spcPct val="35000"/>
            </a:spcAft>
          </a:pPr>
          <a:r>
            <a:rPr lang="en-US" sz="2600" kern="1200" dirty="0" smtClean="0"/>
            <a:t>When the processor wishes to read or write data it issues a command to the DMA module containing:</a:t>
          </a:r>
          <a:endParaRPr lang="en-US" sz="2600" kern="1200" dirty="0"/>
        </a:p>
      </dsp:txBody>
      <dsp:txXfrm>
        <a:off x="0" y="316"/>
        <a:ext cx="8750300" cy="920757"/>
      </dsp:txXfrm>
    </dsp:sp>
    <dsp:sp modelId="{755BED14-B317-D644-AE61-61E59E10D292}">
      <dsp:nvSpPr>
        <dsp:cNvPr id="0" name=""/>
        <dsp:cNvSpPr/>
      </dsp:nvSpPr>
      <dsp:spPr>
        <a:xfrm>
          <a:off x="0" y="921073"/>
          <a:ext cx="8750300" cy="2355210"/>
        </a:xfrm>
        <a:prstGeom prst="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smtClean="0"/>
            <a:t>whether a read or write is requested </a:t>
          </a:r>
          <a:endParaRPr lang="en-US" sz="2600" kern="1200" dirty="0"/>
        </a:p>
        <a:p>
          <a:pPr marL="228600" lvl="1" indent="-228600" algn="l" defTabSz="1155700" rtl="0">
            <a:lnSpc>
              <a:spcPct val="90000"/>
            </a:lnSpc>
            <a:spcBef>
              <a:spcPct val="0"/>
            </a:spcBef>
            <a:spcAft>
              <a:spcPct val="15000"/>
            </a:spcAft>
            <a:buChar char="••"/>
          </a:pPr>
          <a:r>
            <a:rPr lang="en-US" sz="2600" kern="1200" dirty="0" smtClean="0"/>
            <a:t>the address of the I/O device involved</a:t>
          </a:r>
          <a:endParaRPr lang="en-US" sz="2600" kern="1200" dirty="0"/>
        </a:p>
        <a:p>
          <a:pPr marL="228600" lvl="1" indent="-228600" algn="l" defTabSz="1155700" rtl="0">
            <a:lnSpc>
              <a:spcPct val="90000"/>
            </a:lnSpc>
            <a:spcBef>
              <a:spcPct val="0"/>
            </a:spcBef>
            <a:spcAft>
              <a:spcPct val="15000"/>
            </a:spcAft>
            <a:buChar char="••"/>
          </a:pPr>
          <a:r>
            <a:rPr lang="en-US" sz="2600" kern="1200" dirty="0" smtClean="0"/>
            <a:t>the starting location in memory to read/write</a:t>
          </a:r>
          <a:endParaRPr lang="en-US" sz="2600" kern="1200" dirty="0"/>
        </a:p>
        <a:p>
          <a:pPr marL="228600" lvl="1" indent="-228600" algn="l" defTabSz="1155700" rtl="0">
            <a:lnSpc>
              <a:spcPct val="90000"/>
            </a:lnSpc>
            <a:spcBef>
              <a:spcPct val="0"/>
            </a:spcBef>
            <a:spcAft>
              <a:spcPct val="15000"/>
            </a:spcAft>
            <a:buChar char="••"/>
          </a:pPr>
          <a:r>
            <a:rPr lang="en-US" sz="2600" kern="1200" dirty="0" smtClean="0"/>
            <a:t>the number of words to be read/written</a:t>
          </a:r>
          <a:endParaRPr lang="en-US" sz="2600" kern="1200" dirty="0"/>
        </a:p>
        <a:p>
          <a:pPr marL="228600" lvl="1" indent="-228600" algn="l" defTabSz="1155700" rtl="0">
            <a:lnSpc>
              <a:spcPct val="90000"/>
            </a:lnSpc>
            <a:spcBef>
              <a:spcPct val="0"/>
            </a:spcBef>
            <a:spcAft>
              <a:spcPct val="15000"/>
            </a:spcAft>
            <a:buChar char="••"/>
          </a:pPr>
          <a:endParaRPr lang="en-NZ" sz="2600" kern="1200" dirty="0"/>
        </a:p>
      </dsp:txBody>
      <dsp:txXfrm>
        <a:off x="0" y="921073"/>
        <a:ext cx="8750300" cy="235521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56A5F-5C81-8041-AF06-2D774109E205}">
      <dsp:nvSpPr>
        <dsp:cNvPr id="0" name=""/>
        <dsp:cNvSpPr/>
      </dsp:nvSpPr>
      <dsp:spPr>
        <a:xfrm rot="5400000">
          <a:off x="478960" y="1481252"/>
          <a:ext cx="2313995" cy="279128"/>
        </a:xfrm>
        <a:prstGeom prst="rect">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F0A6739-89F1-9D49-9BCE-093F07891350}">
      <dsp:nvSpPr>
        <dsp:cNvPr id="0" name=""/>
        <dsp:cNvSpPr/>
      </dsp:nvSpPr>
      <dsp:spPr>
        <a:xfrm>
          <a:off x="1009634" y="2035"/>
          <a:ext cx="3101429" cy="186085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t>Performance</a:t>
          </a:r>
          <a:endParaRPr lang="en-US" sz="2200" kern="1200" dirty="0"/>
        </a:p>
        <a:p>
          <a:pPr marL="171450" lvl="1" indent="-171450" algn="l" defTabSz="755650" rtl="0">
            <a:lnSpc>
              <a:spcPct val="90000"/>
            </a:lnSpc>
            <a:spcBef>
              <a:spcPct val="0"/>
            </a:spcBef>
            <a:spcAft>
              <a:spcPct val="15000"/>
            </a:spcAft>
            <a:buChar char="••"/>
          </a:pPr>
          <a:r>
            <a:rPr lang="en-US" sz="1700" kern="1200" dirty="0" smtClean="0"/>
            <a:t>a system with multiple processors will yield greater performance if work can be done in parallel</a:t>
          </a:r>
          <a:endParaRPr lang="en-US" sz="1700" kern="1200" dirty="0"/>
        </a:p>
      </dsp:txBody>
      <dsp:txXfrm>
        <a:off x="1064137" y="56538"/>
        <a:ext cx="2992423" cy="1751851"/>
      </dsp:txXfrm>
    </dsp:sp>
    <dsp:sp modelId="{2BE430A8-E5F4-514B-9379-D42B6BB62557}">
      <dsp:nvSpPr>
        <dsp:cNvPr id="0" name=""/>
        <dsp:cNvSpPr/>
      </dsp:nvSpPr>
      <dsp:spPr>
        <a:xfrm>
          <a:off x="1641996" y="2644288"/>
          <a:ext cx="4112824" cy="279128"/>
        </a:xfrm>
        <a:prstGeom prst="rect">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E085D1BB-EE4A-EF41-8C95-AA24FBC9B667}">
      <dsp:nvSpPr>
        <dsp:cNvPr id="0" name=""/>
        <dsp:cNvSpPr/>
      </dsp:nvSpPr>
      <dsp:spPr>
        <a:xfrm>
          <a:off x="1009634" y="2328107"/>
          <a:ext cx="3101429" cy="186085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t>Availability</a:t>
          </a:r>
          <a:endParaRPr lang="en-US" sz="2200" kern="1200" dirty="0"/>
        </a:p>
        <a:p>
          <a:pPr marL="171450" lvl="1" indent="-171450" algn="l" defTabSz="755650" rtl="0">
            <a:lnSpc>
              <a:spcPct val="90000"/>
            </a:lnSpc>
            <a:spcBef>
              <a:spcPct val="0"/>
            </a:spcBef>
            <a:spcAft>
              <a:spcPct val="15000"/>
            </a:spcAft>
            <a:buChar char="••"/>
          </a:pPr>
          <a:r>
            <a:rPr lang="en-US" sz="1700" kern="1200" dirty="0" smtClean="0"/>
            <a:t>the failure of a single processor does not halt the machine</a:t>
          </a:r>
          <a:endParaRPr lang="en-US" sz="1700" kern="1200" dirty="0"/>
        </a:p>
      </dsp:txBody>
      <dsp:txXfrm>
        <a:off x="1064137" y="2382610"/>
        <a:ext cx="2992423" cy="1751851"/>
      </dsp:txXfrm>
    </dsp:sp>
    <dsp:sp modelId="{E21EC75D-96AD-7C4A-8699-BE859CB688BE}">
      <dsp:nvSpPr>
        <dsp:cNvPr id="0" name=""/>
        <dsp:cNvSpPr/>
      </dsp:nvSpPr>
      <dsp:spPr>
        <a:xfrm rot="16200000">
          <a:off x="4603861" y="1481252"/>
          <a:ext cx="2313995" cy="279128"/>
        </a:xfrm>
        <a:prstGeom prst="rect">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9EEA4761-437E-2447-AEF1-80F6AEAAE1CD}">
      <dsp:nvSpPr>
        <dsp:cNvPr id="0" name=""/>
        <dsp:cNvSpPr/>
      </dsp:nvSpPr>
      <dsp:spPr>
        <a:xfrm>
          <a:off x="5134535" y="2328107"/>
          <a:ext cx="3101429" cy="186085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t>Incremental Growth</a:t>
          </a:r>
          <a:endParaRPr lang="en-US" sz="2200" kern="1200" dirty="0"/>
        </a:p>
        <a:p>
          <a:pPr marL="171450" lvl="1" indent="-171450" algn="l" defTabSz="755650" rtl="0">
            <a:lnSpc>
              <a:spcPct val="90000"/>
            </a:lnSpc>
            <a:spcBef>
              <a:spcPct val="0"/>
            </a:spcBef>
            <a:spcAft>
              <a:spcPct val="15000"/>
            </a:spcAft>
            <a:buChar char="••"/>
          </a:pPr>
          <a:r>
            <a:rPr lang="en-US" sz="1700" kern="1200" dirty="0" smtClean="0"/>
            <a:t>an additional processor can be added to enhance performance</a:t>
          </a:r>
          <a:endParaRPr lang="en-US" sz="1700" kern="1200" dirty="0"/>
        </a:p>
      </dsp:txBody>
      <dsp:txXfrm>
        <a:off x="5189038" y="2382610"/>
        <a:ext cx="2992423" cy="1751851"/>
      </dsp:txXfrm>
    </dsp:sp>
    <dsp:sp modelId="{90AC56CC-20EA-BC4D-9739-42C5F93BB9B9}">
      <dsp:nvSpPr>
        <dsp:cNvPr id="0" name=""/>
        <dsp:cNvSpPr/>
      </dsp:nvSpPr>
      <dsp:spPr>
        <a:xfrm>
          <a:off x="5134535" y="2035"/>
          <a:ext cx="3101429" cy="186085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t>Scaling</a:t>
          </a:r>
          <a:endParaRPr lang="en-US" sz="2200" kern="1200" dirty="0"/>
        </a:p>
        <a:p>
          <a:pPr marL="171450" lvl="1" indent="-171450" algn="l" defTabSz="755650" rtl="0">
            <a:lnSpc>
              <a:spcPct val="90000"/>
            </a:lnSpc>
            <a:spcBef>
              <a:spcPct val="0"/>
            </a:spcBef>
            <a:spcAft>
              <a:spcPct val="15000"/>
            </a:spcAft>
            <a:buChar char="••"/>
          </a:pPr>
          <a:r>
            <a:rPr lang="en-US" sz="1700" kern="1200" dirty="0" smtClean="0"/>
            <a:t>vendors can offer a range of products with different price and performance characteristics</a:t>
          </a:r>
          <a:endParaRPr lang="en-US" sz="1700" kern="1200" dirty="0"/>
        </a:p>
      </dsp:txBody>
      <dsp:txXfrm>
        <a:off x="5189038" y="56538"/>
        <a:ext cx="2992423" cy="175185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1D605E-81FD-1B42-B766-212E7B0BE47F}">
      <dsp:nvSpPr>
        <dsp:cNvPr id="0" name=""/>
        <dsp:cNvSpPr/>
      </dsp:nvSpPr>
      <dsp:spPr>
        <a:xfrm>
          <a:off x="181124" y="152397"/>
          <a:ext cx="8382310" cy="914409"/>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Supports two forms of external communications to other chips:</a:t>
          </a:r>
          <a:endParaRPr lang="en-US" sz="1800" kern="1200" dirty="0"/>
        </a:p>
      </dsp:txBody>
      <dsp:txXfrm>
        <a:off x="207906" y="179179"/>
        <a:ext cx="6960193" cy="860845"/>
      </dsp:txXfrm>
    </dsp:sp>
    <dsp:sp modelId="{5E44359E-4E52-A94D-B9EF-C58B3E45ED7B}">
      <dsp:nvSpPr>
        <dsp:cNvPr id="0" name=""/>
        <dsp:cNvSpPr/>
      </dsp:nvSpPr>
      <dsp:spPr>
        <a:xfrm>
          <a:off x="495320" y="1219205"/>
          <a:ext cx="8475122" cy="1544052"/>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DDR3 Memory Controller</a:t>
          </a:r>
        </a:p>
        <a:p>
          <a:pPr marL="171450" lvl="1" indent="-171450" algn="l" defTabSz="711200">
            <a:lnSpc>
              <a:spcPct val="90000"/>
            </a:lnSpc>
            <a:spcBef>
              <a:spcPct val="0"/>
            </a:spcBef>
            <a:spcAft>
              <a:spcPct val="15000"/>
            </a:spcAft>
            <a:buChar char="••"/>
          </a:pPr>
          <a:r>
            <a:rPr lang="en-US" sz="1600" kern="1200" dirty="0" smtClean="0"/>
            <a:t>brings the memory controller for the DDR (double data rate) main memory onto the chip</a:t>
          </a:r>
        </a:p>
        <a:p>
          <a:pPr marL="171450" lvl="1" indent="-171450" algn="l" defTabSz="711200">
            <a:lnSpc>
              <a:spcPct val="90000"/>
            </a:lnSpc>
            <a:spcBef>
              <a:spcPct val="0"/>
            </a:spcBef>
            <a:spcAft>
              <a:spcPct val="15000"/>
            </a:spcAft>
            <a:buChar char="••"/>
          </a:pPr>
          <a:r>
            <a:rPr lang="en-US" sz="1600" kern="1200" dirty="0" smtClean="0"/>
            <a:t>with the memory controller on the chip the Front Side Bus is eliminated</a:t>
          </a:r>
        </a:p>
      </dsp:txBody>
      <dsp:txXfrm>
        <a:off x="540544" y="1264429"/>
        <a:ext cx="6755528" cy="1453604"/>
      </dsp:txXfrm>
    </dsp:sp>
    <dsp:sp modelId="{9197BC10-8874-0B4E-B326-85B0995F8946}">
      <dsp:nvSpPr>
        <dsp:cNvPr id="0" name=""/>
        <dsp:cNvSpPr/>
      </dsp:nvSpPr>
      <dsp:spPr>
        <a:xfrm>
          <a:off x="1254282" y="2876555"/>
          <a:ext cx="8055464" cy="1333492"/>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QuickPath Interconnect (QPI)</a:t>
          </a:r>
        </a:p>
        <a:p>
          <a:pPr marL="171450" lvl="1" indent="-171450" algn="l" defTabSz="800100">
            <a:lnSpc>
              <a:spcPct val="90000"/>
            </a:lnSpc>
            <a:spcBef>
              <a:spcPct val="0"/>
            </a:spcBef>
            <a:spcAft>
              <a:spcPct val="15000"/>
            </a:spcAft>
            <a:buChar char="••"/>
          </a:pPr>
          <a:r>
            <a:rPr lang="en-US" sz="1800" kern="1200" dirty="0" smtClean="0"/>
            <a:t>enables high-speed communications among connected processor chips</a:t>
          </a:r>
        </a:p>
      </dsp:txBody>
      <dsp:txXfrm>
        <a:off x="1293339" y="2915612"/>
        <a:ext cx="6428873" cy="1255378"/>
      </dsp:txXfrm>
    </dsp:sp>
    <dsp:sp modelId="{726A7B3B-D22C-2F46-8F66-470F785C00C8}">
      <dsp:nvSpPr>
        <dsp:cNvPr id="0" name=""/>
        <dsp:cNvSpPr/>
      </dsp:nvSpPr>
      <dsp:spPr>
        <a:xfrm>
          <a:off x="7123226" y="934404"/>
          <a:ext cx="817245" cy="817245"/>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7307106" y="934404"/>
        <a:ext cx="449485" cy="614977"/>
      </dsp:txXfrm>
    </dsp:sp>
    <dsp:sp modelId="{6E80ECBC-3D85-344A-A3B3-B7424ED1E72A}">
      <dsp:nvSpPr>
        <dsp:cNvPr id="0" name=""/>
        <dsp:cNvSpPr/>
      </dsp:nvSpPr>
      <dsp:spPr>
        <a:xfrm>
          <a:off x="7816646" y="2392872"/>
          <a:ext cx="817245" cy="817245"/>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8000526" y="2392872"/>
        <a:ext cx="449485" cy="614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477D8-87FB-CB46-800C-AF5BE18708CF}">
      <dsp:nvSpPr>
        <dsp:cNvPr id="0" name=""/>
        <dsp:cNvSpPr/>
      </dsp:nvSpPr>
      <dsp:spPr>
        <a:xfrm>
          <a:off x="733362" y="0"/>
          <a:ext cx="3340695" cy="2004417"/>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dirty="0" smtClean="0"/>
            <a:t>Controls the operation of the computer</a:t>
          </a:r>
          <a:endParaRPr lang="en-US" sz="3300" kern="1200" dirty="0"/>
        </a:p>
      </dsp:txBody>
      <dsp:txXfrm>
        <a:off x="733362" y="0"/>
        <a:ext cx="3340695" cy="2004417"/>
      </dsp:txXfrm>
    </dsp:sp>
    <dsp:sp modelId="{FB16DC6B-9AEC-7E4A-825E-4890CE4FF49B}">
      <dsp:nvSpPr>
        <dsp:cNvPr id="0" name=""/>
        <dsp:cNvSpPr/>
      </dsp:nvSpPr>
      <dsp:spPr>
        <a:xfrm>
          <a:off x="5156643" y="0"/>
          <a:ext cx="3340695" cy="2004417"/>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dirty="0" smtClean="0"/>
            <a:t>Performs the data processing functions</a:t>
          </a:r>
          <a:endParaRPr lang="en-US" sz="3300" kern="1200" dirty="0"/>
        </a:p>
      </dsp:txBody>
      <dsp:txXfrm>
        <a:off x="5156643" y="0"/>
        <a:ext cx="3340695" cy="2004417"/>
      </dsp:txXfrm>
    </dsp:sp>
    <dsp:sp modelId="{C1868225-F9F8-5B4B-8DA1-9E5EAF33AFC1}">
      <dsp:nvSpPr>
        <dsp:cNvPr id="0" name=""/>
        <dsp:cNvSpPr/>
      </dsp:nvSpPr>
      <dsp:spPr>
        <a:xfrm>
          <a:off x="3326309" y="2286098"/>
          <a:ext cx="3340695" cy="2004417"/>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dirty="0" smtClean="0"/>
            <a:t>Referred to as the </a:t>
          </a:r>
          <a:r>
            <a:rPr lang="en-US" sz="3300" i="1" kern="1200" dirty="0" smtClean="0"/>
            <a:t>Central Processing Unit </a:t>
          </a:r>
          <a:r>
            <a:rPr lang="en-US" sz="3300" kern="1200" dirty="0" smtClean="0"/>
            <a:t>(CPU)</a:t>
          </a:r>
          <a:endParaRPr lang="en-US" sz="3300" kern="1200" dirty="0"/>
        </a:p>
      </dsp:txBody>
      <dsp:txXfrm>
        <a:off x="3326309" y="2286098"/>
        <a:ext cx="3340695" cy="20044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063C7-04B4-6B47-9C23-C6F87DF56C95}">
      <dsp:nvSpPr>
        <dsp:cNvPr id="0" name=""/>
        <dsp:cNvSpPr/>
      </dsp:nvSpPr>
      <dsp:spPr>
        <a:xfrm>
          <a:off x="1330960" y="149629"/>
          <a:ext cx="3095742" cy="381554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rtl="0">
            <a:lnSpc>
              <a:spcPct val="90000"/>
            </a:lnSpc>
            <a:spcBef>
              <a:spcPct val="0"/>
            </a:spcBef>
            <a:spcAft>
              <a:spcPct val="35000"/>
            </a:spcAft>
          </a:pPr>
          <a:r>
            <a:rPr lang="en-US" sz="3200" kern="1200" dirty="0" smtClean="0"/>
            <a:t>Moves data between the computer and  external environments such as:</a:t>
          </a:r>
          <a:endParaRPr lang="en-US" sz="3200" kern="1200" dirty="0"/>
        </a:p>
      </dsp:txBody>
      <dsp:txXfrm>
        <a:off x="1421631" y="240300"/>
        <a:ext cx="2914400" cy="3634198"/>
      </dsp:txXfrm>
    </dsp:sp>
    <dsp:sp modelId="{9F422072-8793-3945-A574-9BEF2CA9AF69}">
      <dsp:nvSpPr>
        <dsp:cNvPr id="0" name=""/>
        <dsp:cNvSpPr/>
      </dsp:nvSpPr>
      <dsp:spPr>
        <a:xfrm rot="18289469">
          <a:off x="4052439" y="1313881"/>
          <a:ext cx="1745079" cy="54492"/>
        </a:xfrm>
        <a:custGeom>
          <a:avLst/>
          <a:gdLst/>
          <a:ahLst/>
          <a:cxnLst/>
          <a:rect l="0" t="0" r="0" b="0"/>
          <a:pathLst>
            <a:path>
              <a:moveTo>
                <a:pt x="0" y="27246"/>
              </a:moveTo>
              <a:lnTo>
                <a:pt x="1745079" y="2724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4881352" y="1297500"/>
        <a:ext cx="87253" cy="87253"/>
      </dsp:txXfrm>
    </dsp:sp>
    <dsp:sp modelId="{27072FB2-AA70-0B42-8209-40CD36EC0342}">
      <dsp:nvSpPr>
        <dsp:cNvPr id="0" name=""/>
        <dsp:cNvSpPr/>
      </dsp:nvSpPr>
      <dsp:spPr>
        <a:xfrm>
          <a:off x="5423256" y="2009"/>
          <a:ext cx="2491382" cy="124569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rtl="0">
            <a:lnSpc>
              <a:spcPct val="90000"/>
            </a:lnSpc>
            <a:spcBef>
              <a:spcPct val="0"/>
            </a:spcBef>
            <a:spcAft>
              <a:spcPct val="35000"/>
            </a:spcAft>
          </a:pPr>
          <a:r>
            <a:rPr lang="en-US" sz="2600" kern="1200" dirty="0" smtClean="0"/>
            <a:t>storage (e.g. hard drive)</a:t>
          </a:r>
          <a:endParaRPr lang="en-US" sz="2600" kern="1200" dirty="0"/>
        </a:p>
      </dsp:txBody>
      <dsp:txXfrm>
        <a:off x="5459741" y="38494"/>
        <a:ext cx="2418412" cy="1172721"/>
      </dsp:txXfrm>
    </dsp:sp>
    <dsp:sp modelId="{6B6E02F7-EF8A-014D-B232-4B4AF36796C0}">
      <dsp:nvSpPr>
        <dsp:cNvPr id="0" name=""/>
        <dsp:cNvSpPr/>
      </dsp:nvSpPr>
      <dsp:spPr>
        <a:xfrm>
          <a:off x="4426703" y="2030153"/>
          <a:ext cx="996553" cy="54492"/>
        </a:xfrm>
        <a:custGeom>
          <a:avLst/>
          <a:gdLst/>
          <a:ahLst/>
          <a:cxnLst/>
          <a:rect l="0" t="0" r="0" b="0"/>
          <a:pathLst>
            <a:path>
              <a:moveTo>
                <a:pt x="0" y="27246"/>
              </a:moveTo>
              <a:lnTo>
                <a:pt x="996553" y="2724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900065" y="2032486"/>
        <a:ext cx="49827" cy="49827"/>
      </dsp:txXfrm>
    </dsp:sp>
    <dsp:sp modelId="{0A4B2E8D-11E8-0B43-B8E6-B0FC31F8806C}">
      <dsp:nvSpPr>
        <dsp:cNvPr id="0" name=""/>
        <dsp:cNvSpPr/>
      </dsp:nvSpPr>
      <dsp:spPr>
        <a:xfrm>
          <a:off x="5423256" y="1434554"/>
          <a:ext cx="2491382" cy="124569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rtl="0">
            <a:lnSpc>
              <a:spcPct val="90000"/>
            </a:lnSpc>
            <a:spcBef>
              <a:spcPct val="0"/>
            </a:spcBef>
            <a:spcAft>
              <a:spcPct val="35000"/>
            </a:spcAft>
          </a:pPr>
          <a:r>
            <a:rPr lang="en-US" sz="2600" kern="1200" dirty="0" smtClean="0"/>
            <a:t>communications equipment</a:t>
          </a:r>
          <a:endParaRPr lang="en-US" sz="2600" kern="1200" dirty="0"/>
        </a:p>
      </dsp:txBody>
      <dsp:txXfrm>
        <a:off x="5459741" y="1471039"/>
        <a:ext cx="2418412" cy="1172721"/>
      </dsp:txXfrm>
    </dsp:sp>
    <dsp:sp modelId="{6BEF47CA-0CBD-2B44-96A6-C027A82559FD}">
      <dsp:nvSpPr>
        <dsp:cNvPr id="0" name=""/>
        <dsp:cNvSpPr/>
      </dsp:nvSpPr>
      <dsp:spPr>
        <a:xfrm rot="3310531">
          <a:off x="4052439" y="2746426"/>
          <a:ext cx="1745079" cy="54492"/>
        </a:xfrm>
        <a:custGeom>
          <a:avLst/>
          <a:gdLst/>
          <a:ahLst/>
          <a:cxnLst/>
          <a:rect l="0" t="0" r="0" b="0"/>
          <a:pathLst>
            <a:path>
              <a:moveTo>
                <a:pt x="0" y="27246"/>
              </a:moveTo>
              <a:lnTo>
                <a:pt x="1745079" y="2724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4881352" y="2730045"/>
        <a:ext cx="87253" cy="87253"/>
      </dsp:txXfrm>
    </dsp:sp>
    <dsp:sp modelId="{71F696A8-4BBA-284A-A6A9-6E6BB10325F2}">
      <dsp:nvSpPr>
        <dsp:cNvPr id="0" name=""/>
        <dsp:cNvSpPr/>
      </dsp:nvSpPr>
      <dsp:spPr>
        <a:xfrm>
          <a:off x="5423256" y="2867099"/>
          <a:ext cx="2491382" cy="124569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rtl="0">
            <a:lnSpc>
              <a:spcPct val="90000"/>
            </a:lnSpc>
            <a:spcBef>
              <a:spcPct val="0"/>
            </a:spcBef>
            <a:spcAft>
              <a:spcPct val="35000"/>
            </a:spcAft>
          </a:pPr>
          <a:r>
            <a:rPr lang="en-US" sz="2600" kern="1200" dirty="0" smtClean="0"/>
            <a:t>terminals</a:t>
          </a:r>
          <a:endParaRPr lang="en-US" sz="2600" kern="1200" dirty="0"/>
        </a:p>
      </dsp:txBody>
      <dsp:txXfrm>
        <a:off x="5459741" y="2903584"/>
        <a:ext cx="2418412" cy="11727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F1094-1247-F24C-8591-D4A5E271033D}">
      <dsp:nvSpPr>
        <dsp:cNvPr id="0" name=""/>
        <dsp:cNvSpPr/>
      </dsp:nvSpPr>
      <dsp:spPr>
        <a:xfrm>
          <a:off x="0" y="620845"/>
          <a:ext cx="8089900" cy="24097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7866" tIns="708152" rIns="627866" bIns="241808" numCol="1" spcCol="1270" anchor="t" anchorCtr="0">
          <a:noAutofit/>
        </a:bodyPr>
        <a:lstStyle/>
        <a:p>
          <a:pPr marL="285750" lvl="1" indent="-285750" algn="l" defTabSz="1511300">
            <a:lnSpc>
              <a:spcPct val="90000"/>
            </a:lnSpc>
            <a:spcBef>
              <a:spcPct val="0"/>
            </a:spcBef>
            <a:spcAft>
              <a:spcPct val="15000"/>
            </a:spcAft>
            <a:buChar char="••"/>
          </a:pPr>
          <a:r>
            <a:rPr lang="en-US" sz="3400" kern="1200" dirty="0" smtClean="0"/>
            <a:t>processor reads (fetches) instructions from memory</a:t>
          </a:r>
        </a:p>
        <a:p>
          <a:pPr marL="285750" lvl="1" indent="-285750" algn="l" defTabSz="1511300">
            <a:lnSpc>
              <a:spcPct val="90000"/>
            </a:lnSpc>
            <a:spcBef>
              <a:spcPct val="0"/>
            </a:spcBef>
            <a:spcAft>
              <a:spcPct val="15000"/>
            </a:spcAft>
            <a:buChar char="••"/>
          </a:pPr>
          <a:r>
            <a:rPr lang="en-US" sz="3400" kern="1200" dirty="0" smtClean="0"/>
            <a:t>processor executes each instruction</a:t>
          </a:r>
        </a:p>
      </dsp:txBody>
      <dsp:txXfrm>
        <a:off x="0" y="620845"/>
        <a:ext cx="8089900" cy="2409750"/>
      </dsp:txXfrm>
    </dsp:sp>
    <dsp:sp modelId="{A62E53A3-D210-1C4C-BAB5-BEA4C6A959A7}">
      <dsp:nvSpPr>
        <dsp:cNvPr id="0" name=""/>
        <dsp:cNvSpPr/>
      </dsp:nvSpPr>
      <dsp:spPr>
        <a:xfrm>
          <a:off x="404495" y="119005"/>
          <a:ext cx="5662930" cy="1003680"/>
        </a:xfrm>
        <a:prstGeom prst="roundRect">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4045" tIns="0" rIns="214045" bIns="0" numCol="1" spcCol="1270" anchor="ctr" anchorCtr="0">
          <a:noAutofit/>
        </a:bodyPr>
        <a:lstStyle/>
        <a:p>
          <a:pPr lvl="0" algn="l" defTabSz="1511300">
            <a:lnSpc>
              <a:spcPct val="90000"/>
            </a:lnSpc>
            <a:spcBef>
              <a:spcPct val="0"/>
            </a:spcBef>
            <a:spcAft>
              <a:spcPct val="35000"/>
            </a:spcAft>
          </a:pPr>
          <a:r>
            <a:rPr lang="en-US" sz="3400" kern="1200" dirty="0" smtClean="0"/>
            <a:t>Two steps:</a:t>
          </a:r>
          <a:endParaRPr lang="en-US" sz="3400" kern="1200" dirty="0"/>
        </a:p>
      </dsp:txBody>
      <dsp:txXfrm>
        <a:off x="453491" y="168001"/>
        <a:ext cx="5564938" cy="9056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F1619-2A2E-4440-879E-1CD49AE3B62E}">
      <dsp:nvSpPr>
        <dsp:cNvPr id="0" name=""/>
        <dsp:cNvSpPr/>
      </dsp:nvSpPr>
      <dsp:spPr>
        <a:xfrm>
          <a:off x="42" y="7509"/>
          <a:ext cx="4088885" cy="1350532"/>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en-NZ" sz="2800" kern="1200" dirty="0" smtClean="0"/>
            <a:t>An interrupt occurs while another interrupt is being processed</a:t>
          </a:r>
          <a:endParaRPr lang="en-NZ" sz="2800" kern="1200" dirty="0"/>
        </a:p>
      </dsp:txBody>
      <dsp:txXfrm>
        <a:off x="42" y="7509"/>
        <a:ext cx="4088885" cy="1350532"/>
      </dsp:txXfrm>
    </dsp:sp>
    <dsp:sp modelId="{EAEBF06E-CDBA-5D42-ACA0-CDB013F15D32}">
      <dsp:nvSpPr>
        <dsp:cNvPr id="0" name=""/>
        <dsp:cNvSpPr/>
      </dsp:nvSpPr>
      <dsp:spPr>
        <a:xfrm>
          <a:off x="42" y="1358041"/>
          <a:ext cx="4088885" cy="236824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rtl="0">
            <a:lnSpc>
              <a:spcPct val="90000"/>
            </a:lnSpc>
            <a:spcBef>
              <a:spcPct val="0"/>
            </a:spcBef>
            <a:spcAft>
              <a:spcPct val="15000"/>
            </a:spcAft>
            <a:buChar char="••"/>
          </a:pPr>
          <a:r>
            <a:rPr lang="en-US" sz="2800" kern="1200" dirty="0" smtClean="0"/>
            <a:t>e.g. receiving data from a communications line and printing results at the same time</a:t>
          </a:r>
          <a:endParaRPr lang="en-US" sz="2800" kern="1200" dirty="0"/>
        </a:p>
      </dsp:txBody>
      <dsp:txXfrm>
        <a:off x="42" y="1358041"/>
        <a:ext cx="4088885" cy="2368248"/>
      </dsp:txXfrm>
    </dsp:sp>
    <dsp:sp modelId="{05EE9C55-7598-D34F-BE05-E40A82C0CF1B}">
      <dsp:nvSpPr>
        <dsp:cNvPr id="0" name=""/>
        <dsp:cNvSpPr/>
      </dsp:nvSpPr>
      <dsp:spPr>
        <a:xfrm>
          <a:off x="4661371" y="7509"/>
          <a:ext cx="4088885" cy="1350532"/>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en-NZ" sz="2800" kern="1200" dirty="0" smtClean="0"/>
            <a:t>Two approaches:</a:t>
          </a:r>
          <a:endParaRPr lang="en-NZ" sz="2800" kern="1200" dirty="0"/>
        </a:p>
      </dsp:txBody>
      <dsp:txXfrm>
        <a:off x="4661371" y="7509"/>
        <a:ext cx="4088885" cy="1350532"/>
      </dsp:txXfrm>
    </dsp:sp>
    <dsp:sp modelId="{2584F76F-3CB1-A44A-BC5D-6B2AE9488314}">
      <dsp:nvSpPr>
        <dsp:cNvPr id="0" name=""/>
        <dsp:cNvSpPr/>
      </dsp:nvSpPr>
      <dsp:spPr>
        <a:xfrm>
          <a:off x="4661371" y="1358041"/>
          <a:ext cx="4088885" cy="236824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rtl="0">
            <a:lnSpc>
              <a:spcPct val="90000"/>
            </a:lnSpc>
            <a:spcBef>
              <a:spcPct val="0"/>
            </a:spcBef>
            <a:spcAft>
              <a:spcPct val="15000"/>
            </a:spcAft>
            <a:buChar char="••"/>
          </a:pPr>
          <a:r>
            <a:rPr lang="en-NZ" sz="2800" kern="1200" dirty="0" smtClean="0"/>
            <a:t>disable interrupts while an interrupt is being processed</a:t>
          </a:r>
          <a:endParaRPr lang="en-NZ" sz="2800" kern="1200" dirty="0"/>
        </a:p>
        <a:p>
          <a:pPr marL="285750" lvl="1" indent="-285750" algn="l" defTabSz="1244600" rtl="0">
            <a:lnSpc>
              <a:spcPct val="90000"/>
            </a:lnSpc>
            <a:spcBef>
              <a:spcPct val="0"/>
            </a:spcBef>
            <a:spcAft>
              <a:spcPct val="15000"/>
            </a:spcAft>
            <a:buChar char="••"/>
          </a:pPr>
          <a:r>
            <a:rPr lang="en-US" sz="2800" kern="1200" dirty="0" smtClean="0"/>
            <a:t>use a priority scheme</a:t>
          </a:r>
          <a:endParaRPr lang="en-US" sz="2800" kern="1200" dirty="0"/>
        </a:p>
        <a:p>
          <a:pPr marL="285750" lvl="1" indent="-285750" algn="l" defTabSz="1244600" rtl="0">
            <a:lnSpc>
              <a:spcPct val="90000"/>
            </a:lnSpc>
            <a:spcBef>
              <a:spcPct val="0"/>
            </a:spcBef>
            <a:spcAft>
              <a:spcPct val="15000"/>
            </a:spcAft>
            <a:buChar char="••"/>
          </a:pPr>
          <a:endParaRPr lang="en-NZ" sz="2800" kern="1200" dirty="0"/>
        </a:p>
      </dsp:txBody>
      <dsp:txXfrm>
        <a:off x="4661371" y="1358041"/>
        <a:ext cx="4088885" cy="23682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0D052-5EFA-D046-A639-AD21F883913E}">
      <dsp:nvSpPr>
        <dsp:cNvPr id="0" name=""/>
        <dsp:cNvSpPr/>
      </dsp:nvSpPr>
      <dsp:spPr>
        <a:xfrm>
          <a:off x="159842" y="351305"/>
          <a:ext cx="4063145" cy="1999394"/>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450" tIns="22225" rIns="0" bIns="22225" numCol="1" spcCol="1270" anchor="ctr" anchorCtr="0">
          <a:noAutofit/>
        </a:bodyPr>
        <a:lstStyle/>
        <a:p>
          <a:pPr lvl="0" algn="ctr" defTabSz="1555750">
            <a:lnSpc>
              <a:spcPct val="90000"/>
            </a:lnSpc>
            <a:spcBef>
              <a:spcPct val="0"/>
            </a:spcBef>
            <a:spcAft>
              <a:spcPct val="35000"/>
            </a:spcAft>
          </a:pPr>
          <a:r>
            <a:rPr lang="en-US" sz="3500" b="1" kern="1200" dirty="0" smtClean="0">
              <a:solidFill>
                <a:schemeClr val="bg1"/>
              </a:solidFill>
            </a:rPr>
            <a:t>Secondary Memory</a:t>
          </a:r>
          <a:endParaRPr lang="en-US" sz="3500" kern="1200" dirty="0">
            <a:solidFill>
              <a:schemeClr val="bg1"/>
            </a:solidFill>
          </a:endParaRPr>
        </a:p>
      </dsp:txBody>
      <dsp:txXfrm>
        <a:off x="1159539" y="351305"/>
        <a:ext cx="2063751" cy="1999394"/>
      </dsp:txXfrm>
    </dsp:sp>
    <dsp:sp modelId="{F74A3067-0BE3-F34A-964B-C151F7DE1B35}">
      <dsp:nvSpPr>
        <dsp:cNvPr id="0" name=""/>
        <dsp:cNvSpPr/>
      </dsp:nvSpPr>
      <dsp:spPr>
        <a:xfrm>
          <a:off x="2892732" y="2968681"/>
          <a:ext cx="5479992" cy="2832390"/>
        </a:xfrm>
        <a:prstGeom prst="chevron">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17145" rIns="0" bIns="17145" numCol="1" spcCol="1270" anchor="t" anchorCtr="0">
          <a:noAutofit/>
        </a:bodyPr>
        <a:lstStyle/>
        <a:p>
          <a:pPr lvl="0" algn="l" defTabSz="1200150">
            <a:lnSpc>
              <a:spcPct val="90000"/>
            </a:lnSpc>
            <a:spcBef>
              <a:spcPct val="0"/>
            </a:spcBef>
            <a:spcAft>
              <a:spcPct val="35000"/>
            </a:spcAft>
          </a:pPr>
          <a:r>
            <a:rPr lang="en-US" sz="2700" b="1" i="0" kern="1200" dirty="0" smtClean="0">
              <a:solidFill>
                <a:schemeClr val="accent1">
                  <a:lumMod val="75000"/>
                </a:schemeClr>
              </a:solidFill>
            </a:rPr>
            <a:t>Also referred to as auxiliary memory</a:t>
          </a:r>
          <a:endParaRPr lang="en-US" sz="2700" b="1" i="0" kern="1200" dirty="0">
            <a:solidFill>
              <a:schemeClr val="accent1">
                <a:lumMod val="75000"/>
              </a:schemeClr>
            </a:solidFill>
          </a:endParaRPr>
        </a:p>
        <a:p>
          <a:pPr marL="228600" lvl="1" indent="-228600" algn="l" defTabSz="933450">
            <a:lnSpc>
              <a:spcPct val="90000"/>
            </a:lnSpc>
            <a:spcBef>
              <a:spcPct val="0"/>
            </a:spcBef>
            <a:spcAft>
              <a:spcPct val="15000"/>
            </a:spcAft>
            <a:buChar char="••"/>
          </a:pPr>
          <a:r>
            <a:rPr lang="en-US" sz="2100" b="1" i="0" kern="1200" dirty="0" smtClean="0">
              <a:solidFill>
                <a:schemeClr val="accent1">
                  <a:lumMod val="75000"/>
                </a:schemeClr>
              </a:solidFill>
            </a:rPr>
            <a:t>External</a:t>
          </a:r>
        </a:p>
        <a:p>
          <a:pPr marL="228600" lvl="1" indent="-228600" algn="l" defTabSz="933450">
            <a:lnSpc>
              <a:spcPct val="90000"/>
            </a:lnSpc>
            <a:spcBef>
              <a:spcPct val="0"/>
            </a:spcBef>
            <a:spcAft>
              <a:spcPct val="15000"/>
            </a:spcAft>
            <a:buChar char="••"/>
          </a:pPr>
          <a:r>
            <a:rPr lang="en-US" sz="2100" b="1" i="0" kern="1200" dirty="0" smtClean="0">
              <a:solidFill>
                <a:schemeClr val="accent1">
                  <a:lumMod val="75000"/>
                </a:schemeClr>
              </a:solidFill>
            </a:rPr>
            <a:t>Nonvolatile</a:t>
          </a:r>
        </a:p>
        <a:p>
          <a:pPr marL="228600" lvl="1" indent="-228600" algn="l" defTabSz="933450">
            <a:lnSpc>
              <a:spcPct val="90000"/>
            </a:lnSpc>
            <a:spcBef>
              <a:spcPct val="0"/>
            </a:spcBef>
            <a:spcAft>
              <a:spcPct val="15000"/>
            </a:spcAft>
            <a:buChar char="••"/>
          </a:pPr>
          <a:r>
            <a:rPr lang="en-US" sz="2100" b="1" i="0" kern="1200" dirty="0" smtClean="0">
              <a:solidFill>
                <a:schemeClr val="accent1">
                  <a:lumMod val="75000"/>
                </a:schemeClr>
              </a:solidFill>
            </a:rPr>
            <a:t>Used to store program and data files</a:t>
          </a:r>
        </a:p>
      </dsp:txBody>
      <dsp:txXfrm>
        <a:off x="4308927" y="2968681"/>
        <a:ext cx="2647602" cy="28323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397E1-7C52-9E40-B934-14D19DD40891}">
      <dsp:nvSpPr>
        <dsp:cNvPr id="0" name=""/>
        <dsp:cNvSpPr/>
      </dsp:nvSpPr>
      <dsp:spPr>
        <a:xfrm>
          <a:off x="2891426" y="2189751"/>
          <a:ext cx="1564096" cy="1564096"/>
        </a:xfrm>
        <a:prstGeom prst="ellipse">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NZ" sz="1900" kern="1200" dirty="0" smtClean="0"/>
            <a:t>Main categories are:</a:t>
          </a:r>
          <a:endParaRPr lang="en-US" sz="1900" kern="1200" dirty="0"/>
        </a:p>
      </dsp:txBody>
      <dsp:txXfrm>
        <a:off x="3120483" y="2418808"/>
        <a:ext cx="1105982" cy="1105982"/>
      </dsp:txXfrm>
    </dsp:sp>
    <dsp:sp modelId="{0CE9912B-CB3D-474A-8CC6-7D0D15FCC68A}">
      <dsp:nvSpPr>
        <dsp:cNvPr id="0" name=""/>
        <dsp:cNvSpPr/>
      </dsp:nvSpPr>
      <dsp:spPr>
        <a:xfrm rot="16200000">
          <a:off x="3508245" y="1621454"/>
          <a:ext cx="330458" cy="531792"/>
        </a:xfrm>
        <a:prstGeom prst="rightArrow">
          <a:avLst>
            <a:gd name="adj1" fmla="val 600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a:off x="3557814" y="1777381"/>
        <a:ext cx="231321" cy="319076"/>
      </dsp:txXfrm>
    </dsp:sp>
    <dsp:sp modelId="{BD27A3AF-D2CF-A047-B6F7-04098E8CD5CB}">
      <dsp:nvSpPr>
        <dsp:cNvPr id="0" name=""/>
        <dsp:cNvSpPr/>
      </dsp:nvSpPr>
      <dsp:spPr>
        <a:xfrm>
          <a:off x="2891426" y="2147"/>
          <a:ext cx="1564096" cy="1564096"/>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t>cache size</a:t>
          </a:r>
        </a:p>
      </dsp:txBody>
      <dsp:txXfrm>
        <a:off x="3120483" y="231204"/>
        <a:ext cx="1105982" cy="1105982"/>
      </dsp:txXfrm>
    </dsp:sp>
    <dsp:sp modelId="{47B684DF-B714-1E42-B923-713D0524893F}">
      <dsp:nvSpPr>
        <dsp:cNvPr id="0" name=""/>
        <dsp:cNvSpPr/>
      </dsp:nvSpPr>
      <dsp:spPr>
        <a:xfrm rot="19800000">
          <a:off x="4447406" y="2163678"/>
          <a:ext cx="330458" cy="531792"/>
        </a:xfrm>
        <a:prstGeom prst="rightArrow">
          <a:avLst>
            <a:gd name="adj1" fmla="val 600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a:off x="4454047" y="2294820"/>
        <a:ext cx="231321" cy="319076"/>
      </dsp:txXfrm>
    </dsp:sp>
    <dsp:sp modelId="{4B2B8829-71AB-AF43-83AA-885F4124C847}">
      <dsp:nvSpPr>
        <dsp:cNvPr id="0" name=""/>
        <dsp:cNvSpPr/>
      </dsp:nvSpPr>
      <dsp:spPr>
        <a:xfrm>
          <a:off x="4785947" y="1095949"/>
          <a:ext cx="1564096" cy="1564096"/>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t>block size</a:t>
          </a:r>
        </a:p>
      </dsp:txBody>
      <dsp:txXfrm>
        <a:off x="5015004" y="1325006"/>
        <a:ext cx="1105982" cy="1105982"/>
      </dsp:txXfrm>
    </dsp:sp>
    <dsp:sp modelId="{289654D2-F4F8-B54C-BB11-89463C432F13}">
      <dsp:nvSpPr>
        <dsp:cNvPr id="0" name=""/>
        <dsp:cNvSpPr/>
      </dsp:nvSpPr>
      <dsp:spPr>
        <a:xfrm rot="1800000">
          <a:off x="4447406" y="3248128"/>
          <a:ext cx="330458" cy="531792"/>
        </a:xfrm>
        <a:prstGeom prst="rightArrow">
          <a:avLst>
            <a:gd name="adj1" fmla="val 600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a:off x="4454047" y="3329702"/>
        <a:ext cx="231321" cy="319076"/>
      </dsp:txXfrm>
    </dsp:sp>
    <dsp:sp modelId="{B9FC0CC6-5794-8D44-9D5C-EF8A2B28FD16}">
      <dsp:nvSpPr>
        <dsp:cNvPr id="0" name=""/>
        <dsp:cNvSpPr/>
      </dsp:nvSpPr>
      <dsp:spPr>
        <a:xfrm>
          <a:off x="4785947" y="3283553"/>
          <a:ext cx="1564096" cy="1564096"/>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t>mapping function</a:t>
          </a:r>
        </a:p>
      </dsp:txBody>
      <dsp:txXfrm>
        <a:off x="5015004" y="3512610"/>
        <a:ext cx="1105982" cy="1105982"/>
      </dsp:txXfrm>
    </dsp:sp>
    <dsp:sp modelId="{EECDA9A7-212F-1046-9A38-3512EA3050BC}">
      <dsp:nvSpPr>
        <dsp:cNvPr id="0" name=""/>
        <dsp:cNvSpPr/>
      </dsp:nvSpPr>
      <dsp:spPr>
        <a:xfrm rot="5400000">
          <a:off x="3508245" y="3790352"/>
          <a:ext cx="330458" cy="531792"/>
        </a:xfrm>
        <a:prstGeom prst="rightArrow">
          <a:avLst>
            <a:gd name="adj1" fmla="val 600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a:off x="3557814" y="3847142"/>
        <a:ext cx="231321" cy="319076"/>
      </dsp:txXfrm>
    </dsp:sp>
    <dsp:sp modelId="{BCB8DC9A-CEC1-7E4E-9C78-9534F2EC03C1}">
      <dsp:nvSpPr>
        <dsp:cNvPr id="0" name=""/>
        <dsp:cNvSpPr/>
      </dsp:nvSpPr>
      <dsp:spPr>
        <a:xfrm>
          <a:off x="2891426" y="4377355"/>
          <a:ext cx="1564096" cy="1564096"/>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NZ" sz="1600" kern="1200" dirty="0" smtClean="0"/>
            <a:t>replacement algorithm</a:t>
          </a:r>
        </a:p>
      </dsp:txBody>
      <dsp:txXfrm>
        <a:off x="3120483" y="4606412"/>
        <a:ext cx="1105982" cy="1105982"/>
      </dsp:txXfrm>
    </dsp:sp>
    <dsp:sp modelId="{99D146F3-C688-5848-9F3C-93A81D825FF9}">
      <dsp:nvSpPr>
        <dsp:cNvPr id="0" name=""/>
        <dsp:cNvSpPr/>
      </dsp:nvSpPr>
      <dsp:spPr>
        <a:xfrm rot="9000000">
          <a:off x="2569084" y="3248128"/>
          <a:ext cx="330458" cy="531792"/>
        </a:xfrm>
        <a:prstGeom prst="rightArrow">
          <a:avLst>
            <a:gd name="adj1" fmla="val 600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rot="10800000">
        <a:off x="2661580" y="3329702"/>
        <a:ext cx="231321" cy="319076"/>
      </dsp:txXfrm>
    </dsp:sp>
    <dsp:sp modelId="{E2DB8AD2-B770-244C-848D-9975C9B2F8B3}">
      <dsp:nvSpPr>
        <dsp:cNvPr id="0" name=""/>
        <dsp:cNvSpPr/>
      </dsp:nvSpPr>
      <dsp:spPr>
        <a:xfrm>
          <a:off x="996906" y="3283553"/>
          <a:ext cx="1564096" cy="1564096"/>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t>write policy</a:t>
          </a:r>
        </a:p>
      </dsp:txBody>
      <dsp:txXfrm>
        <a:off x="1225963" y="3512610"/>
        <a:ext cx="1105982" cy="1105982"/>
      </dsp:txXfrm>
    </dsp:sp>
    <dsp:sp modelId="{1E9B6624-6511-B947-8BEE-05DEAFFDBF83}">
      <dsp:nvSpPr>
        <dsp:cNvPr id="0" name=""/>
        <dsp:cNvSpPr/>
      </dsp:nvSpPr>
      <dsp:spPr>
        <a:xfrm rot="12600000">
          <a:off x="2569084" y="2163678"/>
          <a:ext cx="330458" cy="531792"/>
        </a:xfrm>
        <a:prstGeom prst="rightArrow">
          <a:avLst>
            <a:gd name="adj1" fmla="val 600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rot="10800000">
        <a:off x="2661580" y="2294820"/>
        <a:ext cx="231321" cy="319076"/>
      </dsp:txXfrm>
    </dsp:sp>
    <dsp:sp modelId="{0BE5F01D-D17C-D44A-A17A-17F1E6D7771F}">
      <dsp:nvSpPr>
        <dsp:cNvPr id="0" name=""/>
        <dsp:cNvSpPr/>
      </dsp:nvSpPr>
      <dsp:spPr>
        <a:xfrm>
          <a:off x="996906" y="1095949"/>
          <a:ext cx="1564096" cy="1564096"/>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t>number of cache levels</a:t>
          </a:r>
        </a:p>
      </dsp:txBody>
      <dsp:txXfrm>
        <a:off x="1225963" y="1325006"/>
        <a:ext cx="1105982" cy="11059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F14F8-BE1F-AE4B-9370-44EBA265FE08}">
      <dsp:nvSpPr>
        <dsp:cNvPr id="0" name=""/>
        <dsp:cNvSpPr/>
      </dsp:nvSpPr>
      <dsp:spPr>
        <a:xfrm>
          <a:off x="746452" y="37212"/>
          <a:ext cx="3603804" cy="158619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66040" rIns="99060" bIns="66040" numCol="1" spcCol="1270" anchor="ctr" anchorCtr="0">
          <a:noAutofit/>
        </a:bodyPr>
        <a:lstStyle/>
        <a:p>
          <a:pPr lvl="0" algn="ctr" defTabSz="2311400" rtl="0">
            <a:lnSpc>
              <a:spcPct val="90000"/>
            </a:lnSpc>
            <a:spcBef>
              <a:spcPct val="0"/>
            </a:spcBef>
            <a:spcAft>
              <a:spcPct val="35000"/>
            </a:spcAft>
          </a:pPr>
          <a:r>
            <a:rPr lang="en-US" sz="5200" kern="1200" dirty="0" smtClean="0"/>
            <a:t>Cache Size</a:t>
          </a:r>
          <a:endParaRPr lang="en-US" sz="5200" kern="1200" dirty="0"/>
        </a:p>
      </dsp:txBody>
      <dsp:txXfrm>
        <a:off x="792910" y="83670"/>
        <a:ext cx="3510888" cy="1493277"/>
      </dsp:txXfrm>
    </dsp:sp>
    <dsp:sp modelId="{E32D2D7E-4096-FD40-9D80-EE11084C1A83}">
      <dsp:nvSpPr>
        <dsp:cNvPr id="0" name=""/>
        <dsp:cNvSpPr/>
      </dsp:nvSpPr>
      <dsp:spPr>
        <a:xfrm>
          <a:off x="1106832" y="1623406"/>
          <a:ext cx="351601" cy="1613369"/>
        </a:xfrm>
        <a:custGeom>
          <a:avLst/>
          <a:gdLst/>
          <a:ahLst/>
          <a:cxnLst/>
          <a:rect l="0" t="0" r="0" b="0"/>
          <a:pathLst>
            <a:path>
              <a:moveTo>
                <a:pt x="0" y="0"/>
              </a:moveTo>
              <a:lnTo>
                <a:pt x="0" y="1613369"/>
              </a:lnTo>
              <a:lnTo>
                <a:pt x="351601" y="1613369"/>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FE7FAB-4550-4443-88EF-66D6C8D2A9ED}">
      <dsp:nvSpPr>
        <dsp:cNvPr id="0" name=""/>
        <dsp:cNvSpPr/>
      </dsp:nvSpPr>
      <dsp:spPr>
        <a:xfrm>
          <a:off x="1458434" y="2206352"/>
          <a:ext cx="3297356" cy="206084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ctr" defTabSz="1333500" rtl="0">
            <a:lnSpc>
              <a:spcPct val="90000"/>
            </a:lnSpc>
            <a:spcBef>
              <a:spcPct val="0"/>
            </a:spcBef>
            <a:spcAft>
              <a:spcPct val="35000"/>
            </a:spcAft>
          </a:pPr>
          <a:r>
            <a:rPr lang="en-US" sz="3000" kern="1200" dirty="0" smtClean="0"/>
            <a:t>Small caches have significant impact on performance</a:t>
          </a:r>
          <a:endParaRPr lang="en-US" sz="3000" kern="1200" dirty="0"/>
        </a:p>
      </dsp:txBody>
      <dsp:txXfrm>
        <a:off x="1518794" y="2266712"/>
        <a:ext cx="3176636" cy="1940127"/>
      </dsp:txXfrm>
    </dsp:sp>
    <dsp:sp modelId="{048857E3-1096-6442-AF04-12B5D30D2C53}">
      <dsp:nvSpPr>
        <dsp:cNvPr id="0" name=""/>
        <dsp:cNvSpPr/>
      </dsp:nvSpPr>
      <dsp:spPr>
        <a:xfrm>
          <a:off x="4986110" y="756"/>
          <a:ext cx="3051250" cy="168962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68580" rIns="102870" bIns="68580" numCol="1" spcCol="1270" anchor="ctr" anchorCtr="0">
          <a:noAutofit/>
        </a:bodyPr>
        <a:lstStyle/>
        <a:p>
          <a:pPr lvl="0" algn="ctr" defTabSz="2400300" rtl="0">
            <a:lnSpc>
              <a:spcPct val="90000"/>
            </a:lnSpc>
            <a:spcBef>
              <a:spcPct val="0"/>
            </a:spcBef>
            <a:spcAft>
              <a:spcPct val="35000"/>
            </a:spcAft>
          </a:pPr>
          <a:r>
            <a:rPr lang="en-US" sz="5400" kern="1200" dirty="0" smtClean="0"/>
            <a:t>Block Size</a:t>
          </a:r>
          <a:endParaRPr lang="en-US" sz="5400" kern="1200" dirty="0"/>
        </a:p>
      </dsp:txBody>
      <dsp:txXfrm>
        <a:off x="5035597" y="50243"/>
        <a:ext cx="2952276" cy="1590653"/>
      </dsp:txXfrm>
    </dsp:sp>
    <dsp:sp modelId="{D018A09F-8E79-8348-8335-D09F4154CCA4}">
      <dsp:nvSpPr>
        <dsp:cNvPr id="0" name=""/>
        <dsp:cNvSpPr/>
      </dsp:nvSpPr>
      <dsp:spPr>
        <a:xfrm>
          <a:off x="5291236" y="1690383"/>
          <a:ext cx="305125" cy="1545635"/>
        </a:xfrm>
        <a:custGeom>
          <a:avLst/>
          <a:gdLst/>
          <a:ahLst/>
          <a:cxnLst/>
          <a:rect l="0" t="0" r="0" b="0"/>
          <a:pathLst>
            <a:path>
              <a:moveTo>
                <a:pt x="0" y="0"/>
              </a:moveTo>
              <a:lnTo>
                <a:pt x="0" y="1545635"/>
              </a:lnTo>
              <a:lnTo>
                <a:pt x="305125" y="1545635"/>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B8D0ED-9830-E94A-81F4-6094924293A7}">
      <dsp:nvSpPr>
        <dsp:cNvPr id="0" name=""/>
        <dsp:cNvSpPr/>
      </dsp:nvSpPr>
      <dsp:spPr>
        <a:xfrm>
          <a:off x="5596361" y="2205595"/>
          <a:ext cx="3297356" cy="206084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ctr" defTabSz="1333500" rtl="0">
            <a:lnSpc>
              <a:spcPct val="90000"/>
            </a:lnSpc>
            <a:spcBef>
              <a:spcPct val="0"/>
            </a:spcBef>
            <a:spcAft>
              <a:spcPct val="35000"/>
            </a:spcAft>
          </a:pPr>
          <a:r>
            <a:rPr lang="en-US" sz="3000" kern="1200" dirty="0" smtClean="0"/>
            <a:t>The unit of data exchanged between cache and main memory</a:t>
          </a:r>
          <a:endParaRPr lang="en-US" sz="3000" kern="1200" dirty="0"/>
        </a:p>
      </dsp:txBody>
      <dsp:txXfrm>
        <a:off x="5656721" y="2265955"/>
        <a:ext cx="3176636" cy="194012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B4CDDF-D6CD-5B4D-9222-7B541575C81C}">
      <dsp:nvSpPr>
        <dsp:cNvPr id="0" name=""/>
        <dsp:cNvSpPr/>
      </dsp:nvSpPr>
      <dsp:spPr>
        <a:xfrm>
          <a:off x="0" y="1244795"/>
          <a:ext cx="9080500" cy="29688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04748" tIns="1353820" rIns="704748" bIns="163576" numCol="1" spcCol="1270" anchor="t" anchorCtr="0">
          <a:noAutofit/>
        </a:bodyPr>
        <a:lstStyle/>
        <a:p>
          <a:pPr marL="228600" lvl="1" indent="-228600" algn="l" defTabSz="1111250" rtl="0">
            <a:lnSpc>
              <a:spcPct val="90000"/>
            </a:lnSpc>
            <a:spcBef>
              <a:spcPct val="0"/>
            </a:spcBef>
            <a:spcAft>
              <a:spcPct val="15000"/>
            </a:spcAft>
            <a:buChar char="••"/>
          </a:pPr>
          <a:r>
            <a:rPr lang="en-US" sz="2500" kern="1200" dirty="0" smtClean="0"/>
            <a:t>can occur every time the block is updated</a:t>
          </a:r>
          <a:endParaRPr lang="en-US" sz="2500" kern="1200" dirty="0"/>
        </a:p>
        <a:p>
          <a:pPr marL="228600" lvl="1" indent="-228600" algn="l" defTabSz="1111250" rtl="0">
            <a:lnSpc>
              <a:spcPct val="90000"/>
            </a:lnSpc>
            <a:spcBef>
              <a:spcPct val="0"/>
            </a:spcBef>
            <a:spcAft>
              <a:spcPct val="15000"/>
            </a:spcAft>
            <a:buChar char="••"/>
          </a:pPr>
          <a:r>
            <a:rPr lang="en-US" sz="2500" kern="1200" dirty="0" smtClean="0"/>
            <a:t>can occur when the block is replaced</a:t>
          </a:r>
          <a:endParaRPr lang="en-US" sz="2500" kern="1200" dirty="0"/>
        </a:p>
        <a:p>
          <a:pPr marL="457200" lvl="2" indent="-228600" algn="l" defTabSz="1022350" rtl="0">
            <a:lnSpc>
              <a:spcPct val="90000"/>
            </a:lnSpc>
            <a:spcBef>
              <a:spcPct val="0"/>
            </a:spcBef>
            <a:spcAft>
              <a:spcPct val="15000"/>
            </a:spcAft>
            <a:buChar char="••"/>
          </a:pPr>
          <a:r>
            <a:rPr lang="en-US" sz="2300" kern="1200" dirty="0" smtClean="0"/>
            <a:t>minimizes write operations</a:t>
          </a:r>
          <a:endParaRPr lang="en-US" sz="2300" kern="1200" dirty="0"/>
        </a:p>
        <a:p>
          <a:pPr marL="457200" lvl="2" indent="-228600" algn="l" defTabSz="1022350" rtl="0">
            <a:lnSpc>
              <a:spcPct val="90000"/>
            </a:lnSpc>
            <a:spcBef>
              <a:spcPct val="0"/>
            </a:spcBef>
            <a:spcAft>
              <a:spcPct val="15000"/>
            </a:spcAft>
            <a:buChar char="••"/>
          </a:pPr>
          <a:r>
            <a:rPr lang="en-US" sz="2300" kern="1200" dirty="0" smtClean="0"/>
            <a:t>leaves main memory in an obsolete state</a:t>
          </a:r>
          <a:endParaRPr lang="en-US" sz="2300" kern="1200" dirty="0"/>
        </a:p>
      </dsp:txBody>
      <dsp:txXfrm>
        <a:off x="0" y="1244795"/>
        <a:ext cx="9080500" cy="2968875"/>
      </dsp:txXfrm>
    </dsp:sp>
    <dsp:sp modelId="{0EE621EE-7ADD-E344-84F4-86EEE9B48B86}">
      <dsp:nvSpPr>
        <dsp:cNvPr id="0" name=""/>
        <dsp:cNvSpPr/>
      </dsp:nvSpPr>
      <dsp:spPr>
        <a:xfrm>
          <a:off x="247647" y="1016199"/>
          <a:ext cx="7833947" cy="1312497"/>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0255" tIns="0" rIns="240255" bIns="0" numCol="1" spcCol="1270" anchor="ctr" anchorCtr="0">
          <a:noAutofit/>
        </a:bodyPr>
        <a:lstStyle/>
        <a:p>
          <a:pPr lvl="0" algn="l" defTabSz="1066800" rtl="0">
            <a:lnSpc>
              <a:spcPct val="90000"/>
            </a:lnSpc>
            <a:spcBef>
              <a:spcPct val="0"/>
            </a:spcBef>
            <a:spcAft>
              <a:spcPct val="35000"/>
            </a:spcAft>
          </a:pPr>
          <a:r>
            <a:rPr lang="en-US" sz="2400" kern="1200" dirty="0" smtClean="0"/>
            <a:t>Dictates when the memory write operation takes place</a:t>
          </a:r>
          <a:endParaRPr lang="en-US" sz="2400" kern="1200" dirty="0"/>
        </a:p>
      </dsp:txBody>
      <dsp:txXfrm>
        <a:off x="311718" y="1080270"/>
        <a:ext cx="7705805" cy="11843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1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5923" y="87312"/>
            <a:ext cx="2890665" cy="496412"/>
          </a:xfrm>
          <a:prstGeom prst="rect">
            <a:avLst/>
          </a:prstGeom>
        </p:spPr>
        <p:txBody>
          <a:bodyPr vert="horz" lIns="91440" tIns="45720" rIns="91440" bIns="45720" rtlCol="0"/>
          <a:lstStyle>
            <a:lvl1pPr algn="l">
              <a:defRPr sz="1200"/>
            </a:lvl1pPr>
          </a:lstStyle>
          <a:p>
            <a:r>
              <a:rPr lang="en-US" altLang="zh-TW" sz="1100" smtClean="0">
                <a:solidFill>
                  <a:schemeClr val="accent1">
                    <a:lumMod val="75000"/>
                  </a:schemeClr>
                </a:solidFill>
                <a:latin typeface="+mj-lt"/>
              </a:rPr>
              <a:t>Chap. 1: Computer System Overview</a:t>
            </a:r>
            <a:endParaRPr lang="zh-TW" altLang="en-US" sz="1100" dirty="0">
              <a:solidFill>
                <a:schemeClr val="accent1">
                  <a:lumMod val="75000"/>
                </a:schemeClr>
              </a:solidFill>
              <a:latin typeface="+mj-lt"/>
            </a:endParaRPr>
          </a:p>
        </p:txBody>
      </p:sp>
      <p:sp>
        <p:nvSpPr>
          <p:cNvPr id="3" name="日期版面配置區 2"/>
          <p:cNvSpPr>
            <a:spLocks noGrp="1"/>
          </p:cNvSpPr>
          <p:nvPr>
            <p:ph type="dt" sz="quarter" idx="1"/>
          </p:nvPr>
        </p:nvSpPr>
        <p:spPr>
          <a:xfrm>
            <a:off x="3776866" y="0"/>
            <a:ext cx="2890665" cy="496412"/>
          </a:xfrm>
          <a:prstGeom prst="rect">
            <a:avLst/>
          </a:prstGeom>
        </p:spPr>
        <p:txBody>
          <a:bodyPr vert="horz" lIns="91440" tIns="45720" rIns="91440" bIns="45720" rtlCol="0"/>
          <a:lstStyle>
            <a:lvl1pPr algn="r">
              <a:defRPr sz="1200"/>
            </a:lvl1pPr>
          </a:lstStyle>
          <a:p>
            <a:endParaRPr lang="zh-TW" altLang="en-US" dirty="0"/>
          </a:p>
        </p:txBody>
      </p:sp>
      <p:sp>
        <p:nvSpPr>
          <p:cNvPr id="4" name="頁尾版面配置區 3"/>
          <p:cNvSpPr>
            <a:spLocks noGrp="1"/>
          </p:cNvSpPr>
          <p:nvPr>
            <p:ph type="ftr" sz="quarter" idx="2"/>
          </p:nvPr>
        </p:nvSpPr>
        <p:spPr>
          <a:xfrm>
            <a:off x="3" y="9430221"/>
            <a:ext cx="2890665" cy="496412"/>
          </a:xfrm>
          <a:prstGeom prst="rect">
            <a:avLst/>
          </a:prstGeom>
        </p:spPr>
        <p:txBody>
          <a:bodyPr vert="horz" lIns="91440" tIns="45720" rIns="91440" bIns="45720" rtlCol="0" anchor="b"/>
          <a:lstStyle>
            <a:lvl1pPr algn="l">
              <a:defRPr sz="1200"/>
            </a:lvl1pPr>
          </a:lstStyle>
          <a:p>
            <a:r>
              <a:rPr lang="en-US" altLang="zh-TW" smtClean="0"/>
              <a:t>Chap. 1</a:t>
            </a:r>
            <a:endParaRPr lang="zh-TW" altLang="en-US"/>
          </a:p>
        </p:txBody>
      </p:sp>
      <p:sp>
        <p:nvSpPr>
          <p:cNvPr id="5" name="投影片編號版面配置區 4"/>
          <p:cNvSpPr>
            <a:spLocks noGrp="1"/>
          </p:cNvSpPr>
          <p:nvPr>
            <p:ph type="sldNum" sz="quarter" idx="3"/>
          </p:nvPr>
        </p:nvSpPr>
        <p:spPr>
          <a:xfrm>
            <a:off x="3715544" y="9307515"/>
            <a:ext cx="2890665" cy="496412"/>
          </a:xfrm>
          <a:prstGeom prst="rect">
            <a:avLst/>
          </a:prstGeom>
        </p:spPr>
        <p:txBody>
          <a:bodyPr vert="horz" lIns="91440" tIns="45720" rIns="91440" bIns="45720" rtlCol="0" anchor="b"/>
          <a:lstStyle>
            <a:lvl1pPr algn="r">
              <a:defRPr sz="1200"/>
            </a:lvl1pPr>
          </a:lstStyle>
          <a:p>
            <a:r>
              <a:rPr lang="en-US" altLang="zh-TW" dirty="0" smtClean="0">
                <a:solidFill>
                  <a:schemeClr val="tx1">
                    <a:lumMod val="65000"/>
                    <a:lumOff val="35000"/>
                  </a:schemeClr>
                </a:solidFill>
                <a:latin typeface="+mj-lt"/>
              </a:rPr>
              <a:t>Chap.1 -</a:t>
            </a:r>
            <a:r>
              <a:rPr lang="en-US" altLang="zh-TW" dirty="0" smtClean="0">
                <a:latin typeface="+mj-lt"/>
              </a:rPr>
              <a:t> </a:t>
            </a:r>
            <a:fld id="{CF65C4C1-181F-4D90-972A-A09BF3ED0831}" type="slidenum">
              <a:rPr lang="zh-TW" altLang="en-US" smtClean="0">
                <a:latin typeface="+mj-lt"/>
              </a:rPr>
              <a:t>‹#›</a:t>
            </a:fld>
            <a:endParaRPr lang="zh-TW" altLang="en-US" dirty="0">
              <a:latin typeface="+mj-lt"/>
            </a:endParaRPr>
          </a:p>
        </p:txBody>
      </p:sp>
    </p:spTree>
    <p:extLst>
      <p:ext uri="{BB962C8B-B14F-4D97-AF65-F5344CB8AC3E}">
        <p14:creationId xmlns:p14="http://schemas.microsoft.com/office/powerpoint/2010/main" val="124055349"/>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8256" y="11114"/>
            <a:ext cx="2889938" cy="496412"/>
          </a:xfrm>
          <a:prstGeom prst="rect">
            <a:avLst/>
          </a:prstGeom>
        </p:spPr>
        <p:txBody>
          <a:bodyPr vert="horz" lIns="91440" tIns="45720" rIns="91440" bIns="45720" rtlCol="0"/>
          <a:lstStyle>
            <a:lvl1pPr algn="l" fontAlgn="auto">
              <a:spcBef>
                <a:spcPts val="0"/>
              </a:spcBef>
              <a:spcAft>
                <a:spcPts val="0"/>
              </a:spcAft>
              <a:defRPr sz="1200" i="1">
                <a:latin typeface="+mn-lt"/>
              </a:defRPr>
            </a:lvl1pPr>
          </a:lstStyle>
          <a:p>
            <a:pPr>
              <a:defRPr/>
            </a:pPr>
            <a:r>
              <a:rPr lang="en-US" altLang="zh-TW" smtClean="0"/>
              <a:t>Chap. 1: Computer System Overview</a:t>
            </a:r>
            <a:endParaRPr lang="en-US" dirty="0"/>
          </a:p>
        </p:txBody>
      </p:sp>
      <p:sp>
        <p:nvSpPr>
          <p:cNvPr id="3" name="Date Placeholder 2"/>
          <p:cNvSpPr>
            <a:spLocks noGrp="1"/>
          </p:cNvSpPr>
          <p:nvPr>
            <p:ph type="dt" idx="1"/>
          </p:nvPr>
        </p:nvSpPr>
        <p:spPr>
          <a:xfrm>
            <a:off x="3777607" y="0"/>
            <a:ext cx="2889938" cy="496412"/>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endParaRPr lang="en-US" dirty="0"/>
          </a:p>
        </p:txBody>
      </p:sp>
      <p:sp>
        <p:nvSpPr>
          <p:cNvPr id="4" name="Slide Image Placeholder 3"/>
          <p:cNvSpPr>
            <a:spLocks noGrp="1" noRot="1" noChangeAspect="1"/>
          </p:cNvSpPr>
          <p:nvPr>
            <p:ph type="sldImg" idx="2"/>
          </p:nvPr>
        </p:nvSpPr>
        <p:spPr>
          <a:xfrm>
            <a:off x="647700" y="746125"/>
            <a:ext cx="5373688" cy="37211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286544" y="4659312"/>
            <a:ext cx="6096000" cy="4667803"/>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 name="Footer Placeholder 5"/>
          <p:cNvSpPr>
            <a:spLocks noGrp="1"/>
          </p:cNvSpPr>
          <p:nvPr>
            <p:ph type="ftr" sz="quarter" idx="4"/>
          </p:nvPr>
        </p:nvSpPr>
        <p:spPr>
          <a:xfrm>
            <a:off x="-18256" y="9420700"/>
            <a:ext cx="2889938" cy="496412"/>
          </a:xfrm>
          <a:prstGeom prst="rect">
            <a:avLst/>
          </a:prstGeom>
        </p:spPr>
        <p:txBody>
          <a:bodyPr vert="horz" lIns="91440" tIns="45720" rIns="91440" bIns="45720" rtlCol="0" anchor="b"/>
          <a:lstStyle>
            <a:lvl1pPr algn="l" fontAlgn="auto">
              <a:spcBef>
                <a:spcPts val="0"/>
              </a:spcBef>
              <a:spcAft>
                <a:spcPts val="0"/>
              </a:spcAft>
              <a:defRPr sz="1200" i="1">
                <a:latin typeface="+mn-lt"/>
              </a:defRPr>
            </a:lvl1pPr>
          </a:lstStyle>
          <a:p>
            <a:pPr>
              <a:defRPr/>
            </a:pPr>
            <a:endParaRPr lang="en-US" dirty="0"/>
          </a:p>
        </p:txBody>
      </p:sp>
      <p:sp>
        <p:nvSpPr>
          <p:cNvPr id="7" name="Slide Number Placeholder 6"/>
          <p:cNvSpPr>
            <a:spLocks noGrp="1"/>
          </p:cNvSpPr>
          <p:nvPr>
            <p:ph type="sldNum" sz="quarter" idx="5"/>
          </p:nvPr>
        </p:nvSpPr>
        <p:spPr>
          <a:xfrm>
            <a:off x="3797407" y="9420700"/>
            <a:ext cx="2889938" cy="496412"/>
          </a:xfrm>
          <a:prstGeom prst="rect">
            <a:avLst/>
          </a:prstGeom>
        </p:spPr>
        <p:txBody>
          <a:bodyPr vert="horz" lIns="91440" tIns="45720" rIns="91440" bIns="45720" rtlCol="0" anchor="b"/>
          <a:lstStyle>
            <a:lvl1pPr algn="r" fontAlgn="auto">
              <a:spcBef>
                <a:spcPts val="0"/>
              </a:spcBef>
              <a:spcAft>
                <a:spcPts val="0"/>
              </a:spcAft>
              <a:defRPr sz="1600" u="sng">
                <a:latin typeface="+mn-lt"/>
                <a:ea typeface="Arial Unicode MS" panose="020B0604020202020204" pitchFamily="34" charset="-120"/>
                <a:cs typeface="Arial Unicode MS" panose="020B0604020202020204" pitchFamily="34" charset="-120"/>
              </a:defRPr>
            </a:lvl1pPr>
          </a:lstStyle>
          <a:p>
            <a:pPr>
              <a:defRPr/>
            </a:pPr>
            <a:fld id="{B1F781F4-099F-4112-9B1E-8A4E4163911A}" type="slidenum">
              <a:rPr lang="en-US" b="1" smtClean="0"/>
              <a:pPr>
                <a:defRPr/>
              </a:pPr>
              <a:t>‹#›</a:t>
            </a:fld>
            <a:endParaRPr lang="en-US" b="1" dirty="0"/>
          </a:p>
        </p:txBody>
      </p:sp>
    </p:spTree>
    <p:extLst>
      <p:ext uri="{BB962C8B-B14F-4D97-AF65-F5344CB8AC3E}">
        <p14:creationId xmlns:p14="http://schemas.microsoft.com/office/powerpoint/2010/main" val="3887828685"/>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4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400" dirty="0" smtClean="0">
                <a:latin typeface="+mn-lt"/>
                <a:ea typeface="ＭＳ Ｐゴシック" pitchFamily="-106" charset="-128"/>
                <a:cs typeface="ＭＳ Ｐゴシック" pitchFamily="-106" charset="-128"/>
              </a:rPr>
              <a:t>“</a:t>
            </a:r>
            <a:r>
              <a:rPr kumimoji="1" lang="en-US" sz="1400" dirty="0" smtClean="0">
                <a:latin typeface="+mn-lt"/>
                <a:ea typeface="ＭＳ Ｐゴシック" pitchFamily="-106" charset="-128"/>
                <a:cs typeface="ＭＳ Ｐゴシック" pitchFamily="-106" charset="-128"/>
              </a:rPr>
              <a:t>Operating</a:t>
            </a:r>
            <a:r>
              <a:rPr kumimoji="1" lang="en-US" sz="1400" baseline="0" dirty="0" smtClean="0">
                <a:latin typeface="+mn-lt"/>
                <a:ea typeface="ＭＳ Ｐゴシック" pitchFamily="-106" charset="-128"/>
                <a:cs typeface="ＭＳ Ｐゴシック" pitchFamily="-106" charset="-128"/>
              </a:rPr>
              <a:t> Systems: Internal and Design Principles</a:t>
            </a:r>
            <a:r>
              <a:rPr lang="en-US" sz="1400" dirty="0" smtClean="0">
                <a:latin typeface="+mn-lt"/>
                <a:ea typeface="ＭＳ Ｐゴシック" pitchFamily="-106" charset="-128"/>
                <a:cs typeface="ＭＳ Ｐゴシック" pitchFamily="-106" charset="-128"/>
              </a:rPr>
              <a:t>”, 7/e, by William Stallings, Chapter 1 “</a:t>
            </a:r>
            <a:r>
              <a:rPr kumimoji="1" lang="en-GB" sz="1400" dirty="0" smtClean="0">
                <a:latin typeface="+mn-lt"/>
                <a:ea typeface="ＭＳ Ｐゴシック" pitchFamily="-106" charset="-128"/>
                <a:cs typeface="ＭＳ Ｐゴシック" pitchFamily="-106" charset="-128"/>
              </a:rPr>
              <a:t>Computer</a:t>
            </a:r>
            <a:r>
              <a:rPr kumimoji="1" lang="en-GB" sz="1400" baseline="0" dirty="0" smtClean="0">
                <a:latin typeface="+mn-lt"/>
                <a:ea typeface="ＭＳ Ｐゴシック" pitchFamily="-106" charset="-128"/>
                <a:cs typeface="ＭＳ Ｐゴシック" pitchFamily="-106" charset="-128"/>
              </a:rPr>
              <a:t> System Overview</a:t>
            </a:r>
            <a:r>
              <a:rPr lang="en-US" sz="1400" dirty="0" smtClean="0">
                <a:latin typeface="+mn-lt"/>
                <a:ea typeface="ＭＳ Ｐゴシック" pitchFamily="-106" charset="-128"/>
                <a:cs typeface="ＭＳ Ｐゴシック" pitchFamily="-106" charset="-128"/>
              </a:rPr>
              <a:t>”.</a:t>
            </a:r>
            <a:endParaRPr lang="en-AU" sz="1400" dirty="0" smtClean="0">
              <a:latin typeface="+mn-lt"/>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300" dirty="0" smtClean="0">
              <a:latin typeface="+mn-lt"/>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kern="1200" baseline="0" dirty="0" smtClean="0">
                <a:solidFill>
                  <a:schemeClr val="tx1"/>
                </a:solidFill>
                <a:latin typeface="+mn-lt"/>
                <a:ea typeface="+mn-ea"/>
                <a:cs typeface="+mn-cs"/>
              </a:rPr>
              <a:t>Digital Signal Processors (</a:t>
            </a:r>
            <a:r>
              <a:rPr lang="en-US" sz="1400" b="1" kern="1200" baseline="0" dirty="0" smtClean="0">
                <a:solidFill>
                  <a:schemeClr val="tx1"/>
                </a:solidFill>
                <a:latin typeface="+mn-lt"/>
                <a:ea typeface="+mn-ea"/>
                <a:cs typeface="+mn-cs"/>
              </a:rPr>
              <a:t>DSPs</a:t>
            </a:r>
            <a:r>
              <a:rPr lang="en-US" sz="1400" kern="1200" baseline="0" dirty="0" smtClean="0">
                <a:solidFill>
                  <a:schemeClr val="tx1"/>
                </a:solidFill>
                <a:latin typeface="+mn-lt"/>
                <a:ea typeface="+mn-ea"/>
                <a:cs typeface="+mn-cs"/>
              </a:rPr>
              <a:t>) are also present, for dealing with streaming signals—such as audio or video. </a:t>
            </a:r>
          </a:p>
          <a:p>
            <a:r>
              <a:rPr lang="en-US" sz="1400" b="1" kern="1200" baseline="0" dirty="0" smtClean="0">
                <a:solidFill>
                  <a:schemeClr val="tx1"/>
                </a:solidFill>
                <a:latin typeface="+mn-lt"/>
                <a:ea typeface="+mn-ea"/>
                <a:cs typeface="+mn-cs"/>
              </a:rPr>
              <a:t>DSPs</a:t>
            </a:r>
            <a:r>
              <a:rPr lang="en-US" sz="1400" kern="1200" baseline="0" dirty="0" smtClean="0">
                <a:solidFill>
                  <a:schemeClr val="tx1"/>
                </a:solidFill>
                <a:latin typeface="+mn-lt"/>
                <a:ea typeface="+mn-ea"/>
                <a:cs typeface="+mn-cs"/>
              </a:rPr>
              <a:t> used to be embedded in I/O devices, like modems, but they are now becoming first-class computational devices, especially in handhelds. </a:t>
            </a:r>
          </a:p>
          <a:p>
            <a:endParaRPr lang="en-US" sz="1400" kern="1200" baseline="0" dirty="0" smtClean="0">
              <a:solidFill>
                <a:schemeClr val="tx1"/>
              </a:solidFill>
              <a:latin typeface="+mn-lt"/>
              <a:ea typeface="+mn-ea"/>
              <a:cs typeface="+mn-cs"/>
            </a:endParaRPr>
          </a:p>
          <a:p>
            <a:r>
              <a:rPr lang="en-US" sz="1400" kern="1200" baseline="0" dirty="0" smtClean="0">
                <a:solidFill>
                  <a:schemeClr val="tx1"/>
                </a:solidFill>
                <a:latin typeface="+mn-lt"/>
                <a:ea typeface="+mn-ea"/>
                <a:cs typeface="+mn-cs"/>
              </a:rPr>
              <a:t>Other specialized computational devices (fixed function units) co-exist with the CPU to support other standard computations, such as encoding/decoding speech and video (</a:t>
            </a:r>
            <a:r>
              <a:rPr lang="en-US" sz="1400" b="1" kern="1200" baseline="0" dirty="0" smtClean="0">
                <a:solidFill>
                  <a:schemeClr val="tx1"/>
                </a:solidFill>
                <a:latin typeface="+mn-lt"/>
                <a:ea typeface="+mn-ea"/>
                <a:cs typeface="+mn-cs"/>
              </a:rPr>
              <a:t>codecs</a:t>
            </a:r>
            <a:r>
              <a:rPr lang="en-US" sz="1400" kern="1200" baseline="0" dirty="0" smtClean="0">
                <a:solidFill>
                  <a:schemeClr val="tx1"/>
                </a:solidFill>
                <a:latin typeface="+mn-lt"/>
                <a:ea typeface="+mn-ea"/>
                <a:cs typeface="+mn-cs"/>
              </a:rPr>
              <a:t>), or providing support for encryption and security.</a:t>
            </a:r>
          </a:p>
          <a:p>
            <a:endParaRPr lang="en-US" sz="14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400" u="sng" kern="1200" baseline="0" dirty="0" smtClean="0">
                <a:solidFill>
                  <a:schemeClr val="tx1"/>
                </a:solidFill>
                <a:latin typeface="+mn-lt"/>
                <a:ea typeface="+mn-ea"/>
                <a:cs typeface="+mn-cs"/>
              </a:rPr>
              <a:t>To satisfy the requirements of </a:t>
            </a:r>
            <a:r>
              <a:rPr lang="en-US" sz="1400" b="1" u="sng" kern="1200" baseline="0" dirty="0" smtClean="0">
                <a:solidFill>
                  <a:schemeClr val="tx1"/>
                </a:solidFill>
                <a:latin typeface="+mn-lt"/>
                <a:ea typeface="+mn-ea"/>
                <a:cs typeface="+mn-cs"/>
              </a:rPr>
              <a:t>handheld</a:t>
            </a:r>
            <a:r>
              <a:rPr lang="en-US" sz="1400" u="sng" kern="1200" baseline="0" dirty="0" smtClean="0">
                <a:solidFill>
                  <a:schemeClr val="tx1"/>
                </a:solidFill>
                <a:latin typeface="+mn-lt"/>
                <a:ea typeface="+mn-ea"/>
                <a:cs typeface="+mn-cs"/>
              </a:rPr>
              <a:t> </a:t>
            </a:r>
            <a:r>
              <a:rPr lang="en-US" sz="1400" b="1" u="sng" kern="1200" baseline="0" dirty="0" smtClean="0">
                <a:solidFill>
                  <a:schemeClr val="tx1"/>
                </a:solidFill>
                <a:latin typeface="+mn-lt"/>
                <a:ea typeface="+mn-ea"/>
                <a:cs typeface="+mn-cs"/>
              </a:rPr>
              <a:t>devices</a:t>
            </a:r>
            <a:r>
              <a:rPr lang="en-US" sz="1400" kern="1200" baseline="0" dirty="0" smtClean="0">
                <a:solidFill>
                  <a:schemeClr val="tx1"/>
                </a:solidFill>
                <a:latin typeface="+mn-lt"/>
                <a:ea typeface="+mn-ea"/>
                <a:cs typeface="+mn-cs"/>
              </a:rPr>
              <a:t>, the classic microprocessor is giving way to the </a:t>
            </a:r>
            <a:r>
              <a:rPr lang="en-US" sz="1400" u="sng" kern="1200" baseline="0" dirty="0" smtClean="0">
                <a:solidFill>
                  <a:schemeClr val="tx1"/>
                </a:solidFill>
                <a:latin typeface="+mn-lt"/>
                <a:ea typeface="+mn-ea"/>
                <a:cs typeface="+mn-cs"/>
              </a:rPr>
              <a:t>System on a Chip (</a:t>
            </a:r>
            <a:r>
              <a:rPr lang="en-US" sz="1400" b="1" u="sng" kern="1200" baseline="0" dirty="0" smtClean="0">
                <a:solidFill>
                  <a:schemeClr val="tx1"/>
                </a:solidFill>
                <a:latin typeface="+mn-lt"/>
                <a:ea typeface="+mn-ea"/>
                <a:cs typeface="+mn-cs"/>
              </a:rPr>
              <a:t>SoC</a:t>
            </a:r>
            <a:r>
              <a:rPr lang="en-US" sz="1400" kern="1200" baseline="0" dirty="0" smtClean="0">
                <a:solidFill>
                  <a:schemeClr val="tx1"/>
                </a:solidFill>
                <a:latin typeface="+mn-lt"/>
                <a:ea typeface="+mn-ea"/>
                <a:cs typeface="+mn-cs"/>
              </a:rPr>
              <a:t>), where not just the </a:t>
            </a:r>
            <a:r>
              <a:rPr lang="en-US" sz="1400" b="1" kern="1200" baseline="0" dirty="0" smtClean="0">
                <a:solidFill>
                  <a:schemeClr val="tx1"/>
                </a:solidFill>
                <a:latin typeface="+mn-lt"/>
                <a:ea typeface="+mn-ea"/>
                <a:cs typeface="+mn-cs"/>
              </a:rPr>
              <a:t>CPUs</a:t>
            </a:r>
            <a:r>
              <a:rPr lang="en-US" sz="1400" kern="1200" baseline="0" dirty="0" smtClean="0">
                <a:solidFill>
                  <a:schemeClr val="tx1"/>
                </a:solidFill>
                <a:latin typeface="+mn-lt"/>
                <a:ea typeface="+mn-ea"/>
                <a:cs typeface="+mn-cs"/>
              </a:rPr>
              <a:t> and </a:t>
            </a:r>
            <a:r>
              <a:rPr lang="en-US" sz="1400" b="1" kern="1200" baseline="0" dirty="0" smtClean="0">
                <a:solidFill>
                  <a:schemeClr val="tx1"/>
                </a:solidFill>
                <a:latin typeface="+mn-lt"/>
                <a:ea typeface="+mn-ea"/>
                <a:cs typeface="+mn-cs"/>
              </a:rPr>
              <a:t>caches</a:t>
            </a:r>
            <a:r>
              <a:rPr lang="en-US" sz="1400" kern="1200" baseline="0" dirty="0" smtClean="0">
                <a:solidFill>
                  <a:schemeClr val="tx1"/>
                </a:solidFill>
                <a:latin typeface="+mn-lt"/>
                <a:ea typeface="+mn-ea"/>
                <a:cs typeface="+mn-cs"/>
              </a:rPr>
              <a:t> are on the same chip, but also many of the other components of the system, such as </a:t>
            </a:r>
            <a:r>
              <a:rPr lang="en-US" sz="1400" b="1" kern="1200" baseline="0" dirty="0" smtClean="0">
                <a:solidFill>
                  <a:schemeClr val="tx1"/>
                </a:solidFill>
                <a:latin typeface="+mn-lt"/>
                <a:ea typeface="+mn-ea"/>
                <a:cs typeface="+mn-cs"/>
              </a:rPr>
              <a:t>DSPs</a:t>
            </a:r>
            <a:r>
              <a:rPr lang="en-US" sz="1400" kern="1200" baseline="0" dirty="0" smtClean="0">
                <a:solidFill>
                  <a:schemeClr val="tx1"/>
                </a:solidFill>
                <a:latin typeface="+mn-lt"/>
                <a:ea typeface="+mn-ea"/>
                <a:cs typeface="+mn-cs"/>
              </a:rPr>
              <a:t>, </a:t>
            </a:r>
            <a:r>
              <a:rPr lang="en-US" sz="1400" b="1" kern="1200" baseline="0" dirty="0" smtClean="0">
                <a:solidFill>
                  <a:schemeClr val="tx1"/>
                </a:solidFill>
                <a:latin typeface="+mn-lt"/>
                <a:ea typeface="+mn-ea"/>
                <a:cs typeface="+mn-cs"/>
              </a:rPr>
              <a:t>GPUs</a:t>
            </a:r>
            <a:r>
              <a:rPr lang="en-US" sz="1400" kern="1200" baseline="0" dirty="0" smtClean="0">
                <a:solidFill>
                  <a:schemeClr val="tx1"/>
                </a:solidFill>
                <a:latin typeface="+mn-lt"/>
                <a:ea typeface="+mn-ea"/>
                <a:cs typeface="+mn-cs"/>
              </a:rPr>
              <a:t>, </a:t>
            </a:r>
            <a:r>
              <a:rPr lang="en-US" sz="1400" b="1" kern="1200" baseline="0" dirty="0" smtClean="0">
                <a:solidFill>
                  <a:schemeClr val="tx1"/>
                </a:solidFill>
                <a:latin typeface="+mn-lt"/>
                <a:ea typeface="+mn-ea"/>
                <a:cs typeface="+mn-cs"/>
              </a:rPr>
              <a:t>I/O</a:t>
            </a:r>
            <a:r>
              <a:rPr lang="en-US" sz="1400" kern="1200" baseline="0" dirty="0" smtClean="0">
                <a:solidFill>
                  <a:schemeClr val="tx1"/>
                </a:solidFill>
                <a:latin typeface="+mn-lt"/>
                <a:ea typeface="+mn-ea"/>
                <a:cs typeface="+mn-cs"/>
              </a:rPr>
              <a:t> devices (such as </a:t>
            </a:r>
            <a:r>
              <a:rPr lang="en-US" sz="1400" b="1" kern="1200" baseline="0" dirty="0" smtClean="0">
                <a:solidFill>
                  <a:schemeClr val="tx1"/>
                </a:solidFill>
                <a:latin typeface="+mn-lt"/>
                <a:ea typeface="+mn-ea"/>
                <a:cs typeface="+mn-cs"/>
              </a:rPr>
              <a:t>radios</a:t>
            </a:r>
            <a:r>
              <a:rPr lang="en-US" sz="1400" kern="1200" baseline="0" dirty="0" smtClean="0">
                <a:solidFill>
                  <a:schemeClr val="tx1"/>
                </a:solidFill>
                <a:latin typeface="+mn-lt"/>
                <a:ea typeface="+mn-ea"/>
                <a:cs typeface="+mn-cs"/>
              </a:rPr>
              <a:t> and </a:t>
            </a:r>
            <a:r>
              <a:rPr lang="en-US" sz="1400" b="1" kern="1200" baseline="0" dirty="0" smtClean="0">
                <a:solidFill>
                  <a:schemeClr val="tx1"/>
                </a:solidFill>
                <a:latin typeface="+mn-lt"/>
                <a:ea typeface="+mn-ea"/>
                <a:cs typeface="+mn-cs"/>
              </a:rPr>
              <a:t>codecs</a:t>
            </a:r>
            <a:r>
              <a:rPr lang="en-US" sz="1400" kern="1200" baseline="0" dirty="0" smtClean="0">
                <a:solidFill>
                  <a:schemeClr val="tx1"/>
                </a:solidFill>
                <a:latin typeface="+mn-lt"/>
                <a:ea typeface="+mn-ea"/>
                <a:cs typeface="+mn-cs"/>
              </a:rPr>
              <a:t>), and main memory.</a:t>
            </a:r>
            <a:endParaRPr lang="en-US" sz="1400"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kern="1200" baseline="0" dirty="0" smtClean="0">
                <a:solidFill>
                  <a:schemeClr val="tx1"/>
                </a:solidFill>
                <a:latin typeface="+mn-lt"/>
                <a:ea typeface="+mn-ea"/>
                <a:cs typeface="+mn-cs"/>
              </a:rPr>
              <a:t>A program to be executed by a processor consists of a set of instructions stored in memory. </a:t>
            </a:r>
          </a:p>
          <a:p>
            <a:r>
              <a:rPr lang="en-US" sz="1400" kern="1200" baseline="0" dirty="0" smtClean="0">
                <a:solidFill>
                  <a:schemeClr val="tx1"/>
                </a:solidFill>
                <a:latin typeface="+mn-lt"/>
                <a:ea typeface="+mn-ea"/>
                <a:cs typeface="+mn-cs"/>
              </a:rPr>
              <a:t>In its simplest form, instruction processing consists of two steps: </a:t>
            </a:r>
          </a:p>
          <a:p>
            <a:r>
              <a:rPr lang="en-US" sz="1400" kern="1200" baseline="0" dirty="0" smtClean="0">
                <a:solidFill>
                  <a:schemeClr val="tx1"/>
                </a:solidFill>
                <a:latin typeface="+mn-lt"/>
                <a:ea typeface="+mn-ea"/>
                <a:cs typeface="+mn-cs"/>
              </a:rPr>
              <a:t>The processor reads ( </a:t>
            </a:r>
            <a:r>
              <a:rPr lang="en-US" sz="1400" b="1" i="1" kern="1200" baseline="0" dirty="0" smtClean="0">
                <a:solidFill>
                  <a:schemeClr val="tx1"/>
                </a:solidFill>
                <a:latin typeface="+mn-lt"/>
                <a:ea typeface="+mn-ea"/>
                <a:cs typeface="+mn-cs"/>
              </a:rPr>
              <a:t>fetches</a:t>
            </a:r>
            <a:r>
              <a:rPr lang="en-US" sz="1400" i="1" kern="1200" baseline="0" dirty="0" smtClean="0">
                <a:solidFill>
                  <a:schemeClr val="tx1"/>
                </a:solidFill>
                <a:latin typeface="+mn-lt"/>
                <a:ea typeface="+mn-ea"/>
                <a:cs typeface="+mn-cs"/>
              </a:rPr>
              <a:t> ) instructions from memory one at a time and executes each </a:t>
            </a:r>
            <a:r>
              <a:rPr lang="en-US" sz="1400" kern="1200" baseline="0" dirty="0" smtClean="0">
                <a:solidFill>
                  <a:schemeClr val="tx1"/>
                </a:solidFill>
                <a:latin typeface="+mn-lt"/>
                <a:ea typeface="+mn-ea"/>
                <a:cs typeface="+mn-cs"/>
              </a:rPr>
              <a:t>instruction. </a:t>
            </a:r>
          </a:p>
          <a:p>
            <a:r>
              <a:rPr lang="en-US" sz="1400" b="1" kern="1200" baseline="0" dirty="0" smtClean="0">
                <a:solidFill>
                  <a:schemeClr val="tx1"/>
                </a:solidFill>
                <a:latin typeface="+mn-lt"/>
                <a:ea typeface="+mn-ea"/>
                <a:cs typeface="+mn-cs"/>
              </a:rPr>
              <a:t>Program execution </a:t>
            </a:r>
            <a:r>
              <a:rPr lang="en-US" sz="1400" kern="1200" baseline="0" dirty="0" smtClean="0">
                <a:solidFill>
                  <a:schemeClr val="tx1"/>
                </a:solidFill>
                <a:latin typeface="+mn-lt"/>
                <a:ea typeface="+mn-ea"/>
                <a:cs typeface="+mn-cs"/>
              </a:rPr>
              <a:t>consists of repeating the process of instruction fetch and instruction execution. </a:t>
            </a:r>
          </a:p>
          <a:p>
            <a:r>
              <a:rPr lang="en-US" sz="1400" b="1" kern="1200" baseline="0" dirty="0" smtClean="0">
                <a:solidFill>
                  <a:schemeClr val="tx1"/>
                </a:solidFill>
                <a:latin typeface="+mn-lt"/>
                <a:ea typeface="+mn-ea"/>
                <a:cs typeface="+mn-cs"/>
              </a:rPr>
              <a:t>Instruction execution </a:t>
            </a:r>
            <a:r>
              <a:rPr lang="en-US" sz="1400" kern="1200" baseline="0" dirty="0" smtClean="0">
                <a:solidFill>
                  <a:schemeClr val="tx1"/>
                </a:solidFill>
                <a:latin typeface="+mn-lt"/>
                <a:ea typeface="+mn-ea"/>
                <a:cs typeface="+mn-cs"/>
              </a:rPr>
              <a:t>may involve several operations and depends on the nature of the instruction.</a:t>
            </a:r>
            <a:endParaRPr lang="en-NZ" sz="140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kern="1200" baseline="0" dirty="0" smtClean="0">
                <a:solidFill>
                  <a:schemeClr val="tx1"/>
                </a:solidFill>
                <a:latin typeface="+mn-lt"/>
                <a:ea typeface="+mn-ea"/>
                <a:cs typeface="+mn-cs"/>
              </a:rPr>
              <a:t>The processing required for a single instruction is called an </a:t>
            </a:r>
            <a:r>
              <a:rPr lang="en-US" sz="1400" i="1" kern="1200" baseline="0" dirty="0" smtClean="0">
                <a:solidFill>
                  <a:schemeClr val="tx1"/>
                </a:solidFill>
                <a:latin typeface="+mn-lt"/>
                <a:ea typeface="+mn-ea"/>
                <a:cs typeface="+mn-cs"/>
              </a:rPr>
              <a:t>instruction cycle. </a:t>
            </a:r>
          </a:p>
          <a:p>
            <a:r>
              <a:rPr lang="en-US" sz="1400" kern="1200" baseline="0" dirty="0" smtClean="0">
                <a:solidFill>
                  <a:schemeClr val="tx1"/>
                </a:solidFill>
                <a:latin typeface="+mn-lt"/>
                <a:ea typeface="+mn-ea"/>
                <a:cs typeface="+mn-cs"/>
              </a:rPr>
              <a:t>Using a simplified two-step description, the instruction cycle is depicted in Fig. 1.2 . </a:t>
            </a:r>
          </a:p>
          <a:p>
            <a:r>
              <a:rPr lang="en-US" sz="1400" kern="1200" baseline="0" dirty="0" smtClean="0">
                <a:solidFill>
                  <a:schemeClr val="tx1"/>
                </a:solidFill>
                <a:latin typeface="+mn-lt"/>
                <a:ea typeface="+mn-ea"/>
                <a:cs typeface="+mn-cs"/>
              </a:rPr>
              <a:t>The two steps are referred to as the </a:t>
            </a:r>
            <a:r>
              <a:rPr lang="en-US" sz="1400" b="1" i="1" kern="1200" baseline="0" dirty="0" smtClean="0">
                <a:solidFill>
                  <a:schemeClr val="tx1"/>
                </a:solidFill>
                <a:latin typeface="+mn-lt"/>
                <a:ea typeface="+mn-ea"/>
                <a:cs typeface="+mn-cs"/>
              </a:rPr>
              <a:t>fetch</a:t>
            </a:r>
            <a:r>
              <a:rPr lang="en-US" sz="1400" i="1" kern="1200" baseline="0" dirty="0" smtClean="0">
                <a:solidFill>
                  <a:schemeClr val="tx1"/>
                </a:solidFill>
                <a:latin typeface="+mn-lt"/>
                <a:ea typeface="+mn-ea"/>
                <a:cs typeface="+mn-cs"/>
              </a:rPr>
              <a:t> stage and the </a:t>
            </a:r>
            <a:r>
              <a:rPr lang="en-US" sz="1400" b="1" i="1" kern="1200" baseline="0" dirty="0" smtClean="0">
                <a:solidFill>
                  <a:schemeClr val="tx1"/>
                </a:solidFill>
                <a:latin typeface="+mn-lt"/>
                <a:ea typeface="+mn-ea"/>
                <a:cs typeface="+mn-cs"/>
              </a:rPr>
              <a:t>execute</a:t>
            </a:r>
            <a:r>
              <a:rPr lang="en-US" sz="1400" i="1" kern="1200" baseline="0" dirty="0" smtClean="0">
                <a:solidFill>
                  <a:schemeClr val="tx1"/>
                </a:solidFill>
                <a:latin typeface="+mn-lt"/>
                <a:ea typeface="+mn-ea"/>
                <a:cs typeface="+mn-cs"/>
              </a:rPr>
              <a:t> stage. </a:t>
            </a:r>
          </a:p>
          <a:p>
            <a:r>
              <a:rPr lang="en-US" sz="1400" i="1" kern="1200" baseline="0" dirty="0" smtClean="0">
                <a:solidFill>
                  <a:schemeClr val="tx1"/>
                </a:solidFill>
                <a:latin typeface="+mn-lt"/>
                <a:ea typeface="+mn-ea"/>
                <a:cs typeface="+mn-cs"/>
              </a:rPr>
              <a:t>Program execution </a:t>
            </a:r>
            <a:r>
              <a:rPr lang="en-US" sz="1400" kern="1200" baseline="0" dirty="0" smtClean="0">
                <a:solidFill>
                  <a:schemeClr val="tx1"/>
                </a:solidFill>
                <a:latin typeface="+mn-lt"/>
                <a:ea typeface="+mn-ea"/>
                <a:cs typeface="+mn-cs"/>
              </a:rPr>
              <a:t>halts only if the processor is turned off, some sort of unrecoverable error occurs, or a program instruction that halts the processor is encountered.</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fontScale="85000" lnSpcReduction="20000"/>
          </a:bodyPr>
          <a:lstStyle/>
          <a:p>
            <a:r>
              <a:rPr lang="en-US" sz="1400" kern="1200" baseline="0" dirty="0" smtClean="0">
                <a:solidFill>
                  <a:schemeClr val="tx1"/>
                </a:solidFill>
                <a:latin typeface="+mn-lt"/>
                <a:ea typeface="+mn-ea"/>
                <a:cs typeface="+mn-cs"/>
              </a:rPr>
              <a:t>Figure 1.4 illustrates a partial program execution, showing the relevant portions of memory and processor registers. The program fragment shown adds the contents of the memory word at address </a:t>
            </a:r>
            <a:r>
              <a:rPr lang="en-US" sz="1400" b="1" kern="1200" baseline="0" dirty="0" smtClean="0">
                <a:solidFill>
                  <a:schemeClr val="tx1"/>
                </a:solidFill>
                <a:latin typeface="+mn-lt"/>
                <a:ea typeface="+mn-ea"/>
                <a:cs typeface="+mn-cs"/>
              </a:rPr>
              <a:t>940</a:t>
            </a:r>
            <a:r>
              <a:rPr lang="en-US" sz="1400" kern="1200" baseline="0" dirty="0" smtClean="0">
                <a:solidFill>
                  <a:schemeClr val="tx1"/>
                </a:solidFill>
                <a:latin typeface="+mn-lt"/>
                <a:ea typeface="+mn-ea"/>
                <a:cs typeface="+mn-cs"/>
              </a:rPr>
              <a:t> to the contents of the memory word at address </a:t>
            </a:r>
            <a:r>
              <a:rPr lang="en-US" sz="1400" b="1" kern="1200" baseline="0" dirty="0" smtClean="0">
                <a:solidFill>
                  <a:schemeClr val="tx1"/>
                </a:solidFill>
                <a:latin typeface="+mn-lt"/>
                <a:ea typeface="+mn-ea"/>
                <a:cs typeface="+mn-cs"/>
              </a:rPr>
              <a:t>941</a:t>
            </a:r>
            <a:r>
              <a:rPr lang="en-US" sz="1400" kern="1200" baseline="0" dirty="0" smtClean="0">
                <a:solidFill>
                  <a:schemeClr val="tx1"/>
                </a:solidFill>
                <a:latin typeface="+mn-lt"/>
                <a:ea typeface="+mn-ea"/>
                <a:cs typeface="+mn-cs"/>
              </a:rPr>
              <a:t> and stores the result in the latter location. </a:t>
            </a:r>
          </a:p>
          <a:p>
            <a:r>
              <a:rPr lang="en-US" sz="1400" kern="1200" baseline="0" dirty="0" smtClean="0">
                <a:solidFill>
                  <a:schemeClr val="tx1"/>
                </a:solidFill>
                <a:latin typeface="+mn-lt"/>
                <a:ea typeface="+mn-ea"/>
                <a:cs typeface="+mn-cs"/>
              </a:rPr>
              <a:t>Three instructions, which can be described as three fetch and three execute stages, are required:</a:t>
            </a:r>
          </a:p>
          <a:p>
            <a:endParaRPr lang="en-US" sz="1400" kern="1200" baseline="0" dirty="0" smtClean="0">
              <a:solidFill>
                <a:schemeClr val="tx1"/>
              </a:solidFill>
              <a:latin typeface="+mn-lt"/>
              <a:ea typeface="+mn-ea"/>
              <a:cs typeface="+mn-cs"/>
            </a:endParaRPr>
          </a:p>
          <a:p>
            <a:pPr marL="0" indent="0">
              <a:buNone/>
            </a:pPr>
            <a:r>
              <a:rPr lang="en-US" sz="1400" b="0" kern="1200" baseline="0" dirty="0" smtClean="0">
                <a:solidFill>
                  <a:schemeClr val="tx1"/>
                </a:solidFill>
                <a:latin typeface="+mn-lt"/>
                <a:ea typeface="+mn-ea"/>
                <a:cs typeface="+mn-cs"/>
              </a:rPr>
              <a:t>1. The PC contains </a:t>
            </a:r>
            <a:r>
              <a:rPr lang="en-US" sz="1400" b="1" kern="1200" baseline="0" dirty="0" smtClean="0">
                <a:solidFill>
                  <a:schemeClr val="tx1"/>
                </a:solidFill>
                <a:latin typeface="+mn-lt"/>
                <a:ea typeface="+mn-ea"/>
                <a:cs typeface="+mn-cs"/>
              </a:rPr>
              <a:t>300</a:t>
            </a:r>
            <a:r>
              <a:rPr lang="en-US" sz="1400" b="0" kern="1200" baseline="0" dirty="0" smtClean="0">
                <a:solidFill>
                  <a:schemeClr val="tx1"/>
                </a:solidFill>
                <a:latin typeface="+mn-lt"/>
                <a:ea typeface="+mn-ea"/>
                <a:cs typeface="+mn-cs"/>
              </a:rPr>
              <a:t>, the address of the first instruction. This instruction (the </a:t>
            </a:r>
            <a:r>
              <a:rPr lang="en-US" sz="1400" kern="1200" baseline="0" dirty="0" smtClean="0">
                <a:solidFill>
                  <a:schemeClr val="tx1"/>
                </a:solidFill>
                <a:latin typeface="+mn-lt"/>
                <a:ea typeface="+mn-ea"/>
                <a:cs typeface="+mn-cs"/>
              </a:rPr>
              <a:t>value </a:t>
            </a:r>
            <a:r>
              <a:rPr lang="en-US" sz="1400" b="1" kern="1200" baseline="0" dirty="0" smtClean="0">
                <a:solidFill>
                  <a:schemeClr val="tx1"/>
                </a:solidFill>
                <a:latin typeface="+mn-lt"/>
                <a:ea typeface="+mn-ea"/>
                <a:cs typeface="+mn-cs"/>
              </a:rPr>
              <a:t>1940</a:t>
            </a:r>
            <a:r>
              <a:rPr lang="en-US" sz="1400" kern="1200" baseline="0" dirty="0" smtClean="0">
                <a:solidFill>
                  <a:schemeClr val="tx1"/>
                </a:solidFill>
                <a:latin typeface="+mn-lt"/>
                <a:ea typeface="+mn-ea"/>
                <a:cs typeface="+mn-cs"/>
              </a:rPr>
              <a:t> in hexadecimal) is loaded into the IR and the PC is incremented. </a:t>
            </a:r>
          </a:p>
          <a:p>
            <a:pPr marL="0" indent="0">
              <a:buNone/>
            </a:pPr>
            <a:r>
              <a:rPr lang="en-US" sz="1400" kern="1200" baseline="0" dirty="0" smtClean="0">
                <a:solidFill>
                  <a:schemeClr val="tx1"/>
                </a:solidFill>
                <a:latin typeface="+mn-lt"/>
                <a:ea typeface="+mn-ea"/>
                <a:cs typeface="+mn-cs"/>
              </a:rPr>
              <a:t>    Note that this process involves the use of a memory address register (</a:t>
            </a:r>
            <a:r>
              <a:rPr lang="en-US" sz="1400" b="1" kern="1200" baseline="0" dirty="0" smtClean="0">
                <a:solidFill>
                  <a:schemeClr val="tx1"/>
                </a:solidFill>
                <a:latin typeface="+mn-lt"/>
                <a:ea typeface="+mn-ea"/>
                <a:cs typeface="+mn-cs"/>
              </a:rPr>
              <a:t>MAR</a:t>
            </a:r>
            <a:r>
              <a:rPr lang="en-US" sz="1400" kern="1200" baseline="0" dirty="0" smtClean="0">
                <a:solidFill>
                  <a:schemeClr val="tx1"/>
                </a:solidFill>
                <a:latin typeface="+mn-lt"/>
                <a:ea typeface="+mn-ea"/>
                <a:cs typeface="+mn-cs"/>
              </a:rPr>
              <a:t>) and a memory buffer register (</a:t>
            </a:r>
            <a:r>
              <a:rPr lang="en-US" sz="1400" b="1" kern="1200" baseline="0" dirty="0" smtClean="0">
                <a:solidFill>
                  <a:schemeClr val="tx1"/>
                </a:solidFill>
                <a:latin typeface="+mn-lt"/>
                <a:ea typeface="+mn-ea"/>
                <a:cs typeface="+mn-cs"/>
              </a:rPr>
              <a:t>MBR</a:t>
            </a:r>
            <a:r>
              <a:rPr lang="en-US" sz="1400" kern="1200" baseline="0" dirty="0" smtClean="0">
                <a:solidFill>
                  <a:schemeClr val="tx1"/>
                </a:solidFill>
                <a:latin typeface="+mn-lt"/>
                <a:ea typeface="+mn-ea"/>
                <a:cs typeface="+mn-cs"/>
              </a:rPr>
              <a:t>). For simplicity, these intermediate registers are not shown. </a:t>
            </a:r>
          </a:p>
          <a:p>
            <a:r>
              <a:rPr lang="en-US" sz="1400" b="0" kern="1200" baseline="0" dirty="0" smtClean="0">
                <a:solidFill>
                  <a:schemeClr val="tx1"/>
                </a:solidFill>
                <a:latin typeface="+mn-lt"/>
                <a:ea typeface="+mn-ea"/>
                <a:cs typeface="+mn-cs"/>
              </a:rPr>
              <a:t>2. The first </a:t>
            </a:r>
            <a:r>
              <a:rPr lang="en-US" sz="1400" b="1" kern="1200" baseline="0" dirty="0" smtClean="0">
                <a:solidFill>
                  <a:schemeClr val="tx1"/>
                </a:solidFill>
                <a:latin typeface="+mn-lt"/>
                <a:ea typeface="+mn-ea"/>
                <a:cs typeface="+mn-cs"/>
              </a:rPr>
              <a:t>4</a:t>
            </a:r>
            <a:r>
              <a:rPr lang="en-US" sz="1400" b="0" kern="1200" baseline="0" dirty="0" smtClean="0">
                <a:solidFill>
                  <a:schemeClr val="tx1"/>
                </a:solidFill>
                <a:latin typeface="+mn-lt"/>
                <a:ea typeface="+mn-ea"/>
                <a:cs typeface="+mn-cs"/>
              </a:rPr>
              <a:t> bits (first hexadecimal digit) in the IR indicate that the AC is to be </a:t>
            </a:r>
            <a:r>
              <a:rPr lang="en-US" sz="1400" kern="1200" baseline="0" dirty="0" smtClean="0">
                <a:solidFill>
                  <a:schemeClr val="tx1"/>
                </a:solidFill>
                <a:latin typeface="+mn-lt"/>
                <a:ea typeface="+mn-ea"/>
                <a:cs typeface="+mn-cs"/>
              </a:rPr>
              <a:t>loaded from memory. </a:t>
            </a:r>
          </a:p>
          <a:p>
            <a:r>
              <a:rPr lang="en-US" sz="1400" kern="1200" baseline="0" dirty="0" smtClean="0">
                <a:solidFill>
                  <a:schemeClr val="tx1"/>
                </a:solidFill>
                <a:latin typeface="+mn-lt"/>
                <a:ea typeface="+mn-ea"/>
                <a:cs typeface="+mn-cs"/>
              </a:rPr>
              <a:t>    The remaining </a:t>
            </a:r>
            <a:r>
              <a:rPr lang="en-US" sz="1400" b="1" kern="1200" baseline="0" dirty="0" smtClean="0">
                <a:solidFill>
                  <a:schemeClr val="tx1"/>
                </a:solidFill>
                <a:latin typeface="+mn-lt"/>
                <a:ea typeface="+mn-ea"/>
                <a:cs typeface="+mn-cs"/>
              </a:rPr>
              <a:t>12</a:t>
            </a:r>
            <a:r>
              <a:rPr lang="en-US" sz="1400" kern="1200" baseline="0" dirty="0" smtClean="0">
                <a:solidFill>
                  <a:schemeClr val="tx1"/>
                </a:solidFill>
                <a:latin typeface="+mn-lt"/>
                <a:ea typeface="+mn-ea"/>
                <a:cs typeface="+mn-cs"/>
              </a:rPr>
              <a:t> bits (three hexadecimal digits) specify the address, which is </a:t>
            </a:r>
            <a:r>
              <a:rPr lang="en-US" sz="1400" u="sng" kern="1200" baseline="0" dirty="0" smtClean="0">
                <a:solidFill>
                  <a:schemeClr val="tx1"/>
                </a:solidFill>
                <a:latin typeface="+mn-lt"/>
                <a:ea typeface="+mn-ea"/>
                <a:cs typeface="+mn-cs"/>
              </a:rPr>
              <a:t>940</a:t>
            </a:r>
            <a:r>
              <a:rPr lang="en-US" sz="1400" kern="1200" baseline="0" dirty="0" smtClean="0">
                <a:solidFill>
                  <a:schemeClr val="tx1"/>
                </a:solidFill>
                <a:latin typeface="+mn-lt"/>
                <a:ea typeface="+mn-ea"/>
                <a:cs typeface="+mn-cs"/>
              </a:rPr>
              <a:t>.</a:t>
            </a:r>
          </a:p>
          <a:p>
            <a:r>
              <a:rPr lang="en-US" sz="1400" b="0" kern="1200" baseline="0" dirty="0" smtClean="0">
                <a:solidFill>
                  <a:schemeClr val="tx1"/>
                </a:solidFill>
                <a:latin typeface="+mn-lt"/>
                <a:ea typeface="+mn-ea"/>
                <a:cs typeface="+mn-cs"/>
              </a:rPr>
              <a:t>3. The next instruction (5941) is fetched from location </a:t>
            </a:r>
            <a:r>
              <a:rPr lang="en-US" sz="1400" b="0" u="sng" kern="1200" baseline="0" dirty="0" smtClean="0">
                <a:solidFill>
                  <a:schemeClr val="tx1"/>
                </a:solidFill>
                <a:latin typeface="+mn-lt"/>
                <a:ea typeface="+mn-ea"/>
                <a:cs typeface="+mn-cs"/>
              </a:rPr>
              <a:t>301</a:t>
            </a:r>
            <a:r>
              <a:rPr lang="en-US" sz="1400" b="0" kern="1200" baseline="0" dirty="0" smtClean="0">
                <a:solidFill>
                  <a:schemeClr val="tx1"/>
                </a:solidFill>
                <a:latin typeface="+mn-lt"/>
                <a:ea typeface="+mn-ea"/>
                <a:cs typeface="+mn-cs"/>
              </a:rPr>
              <a:t> and the PC is </a:t>
            </a:r>
            <a:r>
              <a:rPr lang="en-US" sz="1400" kern="1200" baseline="0" dirty="0" smtClean="0">
                <a:solidFill>
                  <a:schemeClr val="tx1"/>
                </a:solidFill>
                <a:latin typeface="+mn-lt"/>
                <a:ea typeface="+mn-ea"/>
                <a:cs typeface="+mn-cs"/>
              </a:rPr>
              <a:t>incremented.</a:t>
            </a:r>
          </a:p>
          <a:p>
            <a:r>
              <a:rPr lang="en-US" sz="1400" b="0" kern="1200" baseline="0" dirty="0" smtClean="0">
                <a:solidFill>
                  <a:schemeClr val="tx1"/>
                </a:solidFill>
                <a:latin typeface="+mn-lt"/>
                <a:ea typeface="+mn-ea"/>
                <a:cs typeface="+mn-cs"/>
              </a:rPr>
              <a:t>4. The old contents of the AC and the contents of location </a:t>
            </a:r>
            <a:r>
              <a:rPr lang="en-US" sz="1400" b="0" u="sng" kern="1200" baseline="0" dirty="0" smtClean="0">
                <a:solidFill>
                  <a:schemeClr val="tx1"/>
                </a:solidFill>
                <a:latin typeface="+mn-lt"/>
                <a:ea typeface="+mn-ea"/>
                <a:cs typeface="+mn-cs"/>
              </a:rPr>
              <a:t>941</a:t>
            </a:r>
            <a:r>
              <a:rPr lang="en-US" sz="1400" b="0" kern="1200" baseline="0" dirty="0" smtClean="0">
                <a:solidFill>
                  <a:schemeClr val="tx1"/>
                </a:solidFill>
                <a:latin typeface="+mn-lt"/>
                <a:ea typeface="+mn-ea"/>
                <a:cs typeface="+mn-cs"/>
              </a:rPr>
              <a:t> are added and the result is stored in the AC.</a:t>
            </a:r>
          </a:p>
          <a:p>
            <a:r>
              <a:rPr lang="en-US" sz="1400" b="0" kern="1200" baseline="0" dirty="0" smtClean="0">
                <a:solidFill>
                  <a:schemeClr val="tx1"/>
                </a:solidFill>
                <a:latin typeface="+mn-lt"/>
                <a:ea typeface="+mn-ea"/>
                <a:cs typeface="+mn-cs"/>
              </a:rPr>
              <a:t>5. The next instruction (2941) is fetched from location </a:t>
            </a:r>
            <a:r>
              <a:rPr lang="en-US" sz="1400" b="0" u="sng" kern="1200" baseline="0" dirty="0" smtClean="0">
                <a:solidFill>
                  <a:schemeClr val="tx1"/>
                </a:solidFill>
                <a:latin typeface="+mn-lt"/>
                <a:ea typeface="+mn-ea"/>
                <a:cs typeface="+mn-cs"/>
              </a:rPr>
              <a:t>302</a:t>
            </a:r>
            <a:r>
              <a:rPr lang="en-US" sz="1400" b="0" kern="1200" baseline="0" dirty="0" smtClean="0">
                <a:solidFill>
                  <a:schemeClr val="tx1"/>
                </a:solidFill>
                <a:latin typeface="+mn-lt"/>
                <a:ea typeface="+mn-ea"/>
                <a:cs typeface="+mn-cs"/>
              </a:rPr>
              <a:t> and the PC is incremented.</a:t>
            </a:r>
          </a:p>
          <a:p>
            <a:r>
              <a:rPr lang="en-US" sz="1400" b="0" kern="1200" baseline="0" dirty="0" smtClean="0">
                <a:solidFill>
                  <a:schemeClr val="tx1"/>
                </a:solidFill>
                <a:latin typeface="+mn-lt"/>
                <a:ea typeface="+mn-ea"/>
                <a:cs typeface="+mn-cs"/>
              </a:rPr>
              <a:t>6. The contents of the AC are stored in location </a:t>
            </a:r>
            <a:r>
              <a:rPr lang="en-US" sz="1400" b="0" u="sng" kern="1200" baseline="0" dirty="0" smtClean="0">
                <a:solidFill>
                  <a:schemeClr val="tx1"/>
                </a:solidFill>
                <a:latin typeface="+mn-lt"/>
                <a:ea typeface="+mn-ea"/>
                <a:cs typeface="+mn-cs"/>
              </a:rPr>
              <a:t>941</a:t>
            </a:r>
            <a:r>
              <a:rPr lang="en-US" sz="1400" b="0" kern="1200" baseline="0" dirty="0" smtClean="0">
                <a:solidFill>
                  <a:schemeClr val="tx1"/>
                </a:solidFill>
                <a:latin typeface="+mn-lt"/>
                <a:ea typeface="+mn-ea"/>
                <a:cs typeface="+mn-cs"/>
              </a:rPr>
              <a:t>.</a:t>
            </a:r>
          </a:p>
          <a:p>
            <a:endParaRPr lang="en-US" sz="1400" b="0" kern="1200" baseline="0" dirty="0" smtClean="0">
              <a:solidFill>
                <a:schemeClr val="tx1"/>
              </a:solidFill>
              <a:latin typeface="+mn-lt"/>
              <a:ea typeface="+mn-ea"/>
              <a:cs typeface="+mn-cs"/>
            </a:endParaRPr>
          </a:p>
          <a:p>
            <a:r>
              <a:rPr lang="en-US" sz="1400" kern="1200" baseline="0" dirty="0" smtClean="0">
                <a:solidFill>
                  <a:schemeClr val="tx1"/>
                </a:solidFill>
                <a:latin typeface="+mn-lt"/>
                <a:ea typeface="+mn-ea"/>
                <a:cs typeface="+mn-cs"/>
              </a:rPr>
              <a:t>In this example, three instruction cycles, each consisting of a fetch stage and an execute stage, are needed to add the contents of location </a:t>
            </a:r>
            <a:r>
              <a:rPr lang="en-US" sz="1400" u="sng" kern="1200" baseline="0" dirty="0" smtClean="0">
                <a:solidFill>
                  <a:schemeClr val="tx1"/>
                </a:solidFill>
                <a:latin typeface="+mn-lt"/>
                <a:ea typeface="+mn-ea"/>
                <a:cs typeface="+mn-cs"/>
              </a:rPr>
              <a:t>940</a:t>
            </a:r>
            <a:r>
              <a:rPr lang="en-US" sz="1400" kern="1200" baseline="0" dirty="0" smtClean="0">
                <a:solidFill>
                  <a:schemeClr val="tx1"/>
                </a:solidFill>
                <a:latin typeface="+mn-lt"/>
                <a:ea typeface="+mn-ea"/>
                <a:cs typeface="+mn-cs"/>
              </a:rPr>
              <a:t> to the contents of </a:t>
            </a:r>
            <a:r>
              <a:rPr lang="en-US" sz="1400" u="sng" kern="1200" baseline="0" dirty="0" smtClean="0">
                <a:solidFill>
                  <a:schemeClr val="tx1"/>
                </a:solidFill>
                <a:latin typeface="+mn-lt"/>
                <a:ea typeface="+mn-ea"/>
                <a:cs typeface="+mn-cs"/>
              </a:rPr>
              <a:t>941</a:t>
            </a:r>
            <a:r>
              <a:rPr lang="en-US" sz="1400" kern="1200" baseline="0" dirty="0" smtClean="0">
                <a:solidFill>
                  <a:schemeClr val="tx1"/>
                </a:solidFill>
                <a:latin typeface="+mn-lt"/>
                <a:ea typeface="+mn-ea"/>
                <a:cs typeface="+mn-cs"/>
              </a:rPr>
              <a:t>. With a more complex set of instructions, fewer instruction cycles would be needed. </a:t>
            </a:r>
          </a:p>
          <a:p>
            <a:r>
              <a:rPr lang="en-US" sz="1400" kern="1200" baseline="0" dirty="0" smtClean="0">
                <a:solidFill>
                  <a:schemeClr val="tx1"/>
                </a:solidFill>
                <a:latin typeface="+mn-lt"/>
                <a:ea typeface="+mn-ea"/>
                <a:cs typeface="+mn-cs"/>
              </a:rPr>
              <a:t>Most modern processors include instructions that contain more than one address. Thus the execution stage for a particular instruction may involve more than one reference to memory. Also, instead of memory references, an instruction may specify an I/O operation.</a:t>
            </a:r>
            <a:endParaRPr lang="en-NZ" sz="140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kern="1200" baseline="0" dirty="0" smtClean="0">
                <a:solidFill>
                  <a:schemeClr val="tx1"/>
                </a:solidFill>
                <a:latin typeface="+mn-lt"/>
                <a:ea typeface="+mn-ea"/>
                <a:cs typeface="+mn-cs"/>
              </a:rPr>
              <a:t>Virtually all computers provide a mechanism by which other modules (</a:t>
            </a:r>
            <a:r>
              <a:rPr lang="en-US" sz="1400" b="1" kern="1200" baseline="0" dirty="0" smtClean="0">
                <a:solidFill>
                  <a:schemeClr val="tx1"/>
                </a:solidFill>
                <a:latin typeface="+mn-lt"/>
                <a:ea typeface="+mn-ea"/>
                <a:cs typeface="+mn-cs"/>
              </a:rPr>
              <a:t>I/O</a:t>
            </a:r>
            <a:r>
              <a:rPr lang="en-US" sz="1400" kern="1200" baseline="0" dirty="0" smtClean="0">
                <a:solidFill>
                  <a:schemeClr val="tx1"/>
                </a:solidFill>
                <a:latin typeface="+mn-lt"/>
                <a:ea typeface="+mn-ea"/>
                <a:cs typeface="+mn-cs"/>
              </a:rPr>
              <a:t>, </a:t>
            </a:r>
            <a:r>
              <a:rPr lang="en-US" sz="1400" b="1" kern="1200" baseline="0" dirty="0" smtClean="0">
                <a:solidFill>
                  <a:schemeClr val="tx1"/>
                </a:solidFill>
                <a:latin typeface="+mn-lt"/>
                <a:ea typeface="+mn-ea"/>
                <a:cs typeface="+mn-cs"/>
              </a:rPr>
              <a:t>memory</a:t>
            </a:r>
            <a:r>
              <a:rPr lang="en-US" sz="1400" kern="1200" baseline="0" dirty="0" smtClean="0">
                <a:solidFill>
                  <a:schemeClr val="tx1"/>
                </a:solidFill>
                <a:latin typeface="+mn-lt"/>
                <a:ea typeface="+mn-ea"/>
                <a:cs typeface="+mn-cs"/>
              </a:rPr>
              <a:t>) may interrupt the normal sequencing of the processor.</a:t>
            </a:r>
          </a:p>
          <a:p>
            <a:endParaRPr lang="en-US" sz="1400" kern="1200" baseline="0" dirty="0" smtClean="0">
              <a:solidFill>
                <a:schemeClr val="tx1"/>
              </a:solidFill>
              <a:latin typeface="+mn-lt"/>
              <a:ea typeface="+mn-ea"/>
              <a:cs typeface="+mn-cs"/>
            </a:endParaRPr>
          </a:p>
          <a:p>
            <a:r>
              <a:rPr lang="en-US" sz="1400" kern="1200" baseline="0" dirty="0" smtClean="0">
                <a:solidFill>
                  <a:schemeClr val="tx1"/>
                </a:solidFill>
                <a:latin typeface="+mn-lt"/>
                <a:ea typeface="+mn-ea"/>
                <a:cs typeface="+mn-cs"/>
              </a:rPr>
              <a:t>Interrupts are provided primarily as a way to improve processor utilization. </a:t>
            </a:r>
          </a:p>
          <a:p>
            <a:r>
              <a:rPr lang="en-US" sz="1400" kern="1200" baseline="0" dirty="0" smtClean="0">
                <a:solidFill>
                  <a:schemeClr val="tx1"/>
                </a:solidFill>
                <a:latin typeface="+mn-lt"/>
                <a:ea typeface="+mn-ea"/>
                <a:cs typeface="+mn-cs"/>
              </a:rPr>
              <a:t>For example, most I/O devices are much slower than the processor. </a:t>
            </a:r>
          </a:p>
          <a:p>
            <a:r>
              <a:rPr lang="en-US" sz="1400" kern="1200" baseline="0" dirty="0" smtClean="0">
                <a:solidFill>
                  <a:schemeClr val="tx1"/>
                </a:solidFill>
                <a:latin typeface="+mn-lt"/>
                <a:ea typeface="+mn-ea"/>
                <a:cs typeface="+mn-cs"/>
              </a:rPr>
              <a:t>Suppose that the processor is transferring data to a printer using the instruction cycle scheme of Fig. 1.2 . </a:t>
            </a:r>
          </a:p>
          <a:p>
            <a:r>
              <a:rPr lang="en-US" sz="1400" kern="1200" baseline="0" dirty="0" smtClean="0">
                <a:solidFill>
                  <a:schemeClr val="tx1"/>
                </a:solidFill>
                <a:latin typeface="+mn-lt"/>
                <a:ea typeface="+mn-ea"/>
                <a:cs typeface="+mn-cs"/>
              </a:rPr>
              <a:t>After each write operation, the processor must pause and remain idle until the printer catches up. </a:t>
            </a:r>
          </a:p>
          <a:p>
            <a:r>
              <a:rPr lang="en-US" sz="1400" kern="1200" baseline="0" dirty="0" smtClean="0">
                <a:solidFill>
                  <a:schemeClr val="tx1"/>
                </a:solidFill>
                <a:latin typeface="+mn-lt"/>
                <a:ea typeface="+mn-ea"/>
                <a:cs typeface="+mn-cs"/>
              </a:rPr>
              <a:t>The length of this pause may be on the order of many thousands or even millions of instruction cycles. </a:t>
            </a:r>
          </a:p>
          <a:p>
            <a:r>
              <a:rPr lang="en-US" sz="1400" kern="1200" baseline="0" dirty="0" smtClean="0">
                <a:solidFill>
                  <a:schemeClr val="tx1"/>
                </a:solidFill>
                <a:latin typeface="+mn-lt"/>
                <a:ea typeface="+mn-ea"/>
                <a:cs typeface="+mn-cs"/>
              </a:rPr>
              <a:t>Clearly, this is a very wasteful use of the processor.</a:t>
            </a:r>
            <a:endParaRPr lang="en-US" sz="1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sz="1400" dirty="0" smtClean="0"/>
              <a:t>Table 1.1 lists the most common classes of </a:t>
            </a:r>
            <a:r>
              <a:rPr lang="en-NZ" sz="1400" b="1" dirty="0" smtClean="0"/>
              <a:t>interrupts</a:t>
            </a:r>
            <a:r>
              <a:rPr lang="en-NZ" sz="1400" dirty="0" smtClean="0"/>
              <a:t>.</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fontScale="85000" lnSpcReduction="20000"/>
          </a:bodyPr>
          <a:lstStyle/>
          <a:p>
            <a:r>
              <a:rPr lang="en-US" sz="1400" kern="1200" baseline="0" dirty="0" smtClean="0">
                <a:solidFill>
                  <a:schemeClr val="tx1"/>
                </a:solidFill>
                <a:latin typeface="+mn-lt"/>
                <a:ea typeface="+mn-ea"/>
                <a:cs typeface="+mn-cs"/>
              </a:rPr>
              <a:t>To give a specific example, consider a PC that operates at </a:t>
            </a:r>
            <a:r>
              <a:rPr lang="en-US" sz="1400" b="1" kern="1200" baseline="0" dirty="0" smtClean="0">
                <a:solidFill>
                  <a:schemeClr val="tx1"/>
                </a:solidFill>
                <a:latin typeface="+mn-lt"/>
                <a:ea typeface="+mn-ea"/>
                <a:cs typeface="+mn-cs"/>
              </a:rPr>
              <a:t>1 GHz</a:t>
            </a:r>
            <a:r>
              <a:rPr lang="en-US" sz="1400" kern="1200" baseline="0" dirty="0" smtClean="0">
                <a:solidFill>
                  <a:schemeClr val="tx1"/>
                </a:solidFill>
                <a:latin typeface="+mn-lt"/>
                <a:ea typeface="+mn-ea"/>
                <a:cs typeface="+mn-cs"/>
              </a:rPr>
              <a:t>, which would allow roughly 10**9 instructions per second. </a:t>
            </a:r>
          </a:p>
          <a:p>
            <a:r>
              <a:rPr lang="en-US" sz="1400" kern="1200" baseline="0" dirty="0" smtClean="0">
                <a:solidFill>
                  <a:schemeClr val="tx1"/>
                </a:solidFill>
                <a:latin typeface="+mn-lt"/>
                <a:ea typeface="+mn-ea"/>
                <a:cs typeface="+mn-cs"/>
              </a:rPr>
              <a:t>A typical hard disk has a rotational speed of </a:t>
            </a:r>
            <a:r>
              <a:rPr lang="en-US" sz="1400" b="1" kern="1200" baseline="0" dirty="0" smtClean="0">
                <a:solidFill>
                  <a:schemeClr val="tx1"/>
                </a:solidFill>
                <a:latin typeface="+mn-lt"/>
                <a:ea typeface="+mn-ea"/>
                <a:cs typeface="+mn-cs"/>
              </a:rPr>
              <a:t>7200</a:t>
            </a:r>
            <a:r>
              <a:rPr lang="en-US" sz="1400" kern="1200" baseline="0" dirty="0" smtClean="0">
                <a:solidFill>
                  <a:schemeClr val="tx1"/>
                </a:solidFill>
                <a:latin typeface="+mn-lt"/>
                <a:ea typeface="+mn-ea"/>
                <a:cs typeface="+mn-cs"/>
              </a:rPr>
              <a:t> revolutions per minute for a half-track rotation time of 4 ms, which is 4 million times slower than the processor.</a:t>
            </a:r>
          </a:p>
          <a:p>
            <a:r>
              <a:rPr lang="en-US" sz="1400" kern="1200" baseline="0" dirty="0" smtClean="0">
                <a:solidFill>
                  <a:schemeClr val="tx1"/>
                </a:solidFill>
                <a:latin typeface="+mn-lt"/>
                <a:ea typeface="+mn-ea"/>
                <a:cs typeface="+mn-cs"/>
              </a:rPr>
              <a:t>Figure 1.5a illustrates this state of affairs. The user program performs a series of </a:t>
            </a:r>
            <a:r>
              <a:rPr lang="en-US" sz="1400" b="1" kern="1200" baseline="0" dirty="0" smtClean="0">
                <a:solidFill>
                  <a:schemeClr val="tx1"/>
                </a:solidFill>
                <a:latin typeface="+mn-lt"/>
                <a:ea typeface="+mn-ea"/>
                <a:cs typeface="+mn-cs"/>
              </a:rPr>
              <a:t>WRITE</a:t>
            </a:r>
            <a:r>
              <a:rPr lang="en-US" sz="1400" kern="1200" baseline="0" dirty="0" smtClean="0">
                <a:solidFill>
                  <a:schemeClr val="tx1"/>
                </a:solidFill>
                <a:latin typeface="+mn-lt"/>
                <a:ea typeface="+mn-ea"/>
                <a:cs typeface="+mn-cs"/>
              </a:rPr>
              <a:t> calls interleaved with processing. </a:t>
            </a:r>
          </a:p>
          <a:p>
            <a:r>
              <a:rPr lang="en-US" sz="1400" kern="1200" baseline="0" dirty="0" smtClean="0">
                <a:solidFill>
                  <a:schemeClr val="tx1"/>
                </a:solidFill>
                <a:latin typeface="+mn-lt"/>
                <a:ea typeface="+mn-ea"/>
                <a:cs typeface="+mn-cs"/>
              </a:rPr>
              <a:t>The solid vertical lines represent segments of code in a program. </a:t>
            </a:r>
            <a:r>
              <a:rPr lang="en-US" sz="1400" u="sng" kern="1200" baseline="0" dirty="0" smtClean="0">
                <a:solidFill>
                  <a:schemeClr val="tx1"/>
                </a:solidFill>
                <a:latin typeface="+mn-lt"/>
                <a:ea typeface="+mn-ea"/>
                <a:cs typeface="+mn-cs"/>
              </a:rPr>
              <a:t>Code segments 1, 2, and 3</a:t>
            </a:r>
            <a:r>
              <a:rPr lang="en-US" sz="1400" u="none" kern="1200" baseline="0" dirty="0" smtClean="0">
                <a:solidFill>
                  <a:schemeClr val="tx1"/>
                </a:solidFill>
                <a:latin typeface="+mn-lt"/>
                <a:ea typeface="+mn-ea"/>
                <a:cs typeface="+mn-cs"/>
              </a:rPr>
              <a:t> </a:t>
            </a:r>
            <a:r>
              <a:rPr lang="en-US" sz="1400" kern="1200" baseline="0" dirty="0" smtClean="0">
                <a:solidFill>
                  <a:schemeClr val="tx1"/>
                </a:solidFill>
                <a:latin typeface="+mn-lt"/>
                <a:ea typeface="+mn-ea"/>
                <a:cs typeface="+mn-cs"/>
              </a:rPr>
              <a:t>refer to sequences of instructions that do not involve I/O. </a:t>
            </a:r>
          </a:p>
          <a:p>
            <a:r>
              <a:rPr lang="en-US" sz="1400" kern="1200" baseline="0" dirty="0" smtClean="0">
                <a:solidFill>
                  <a:schemeClr val="tx1"/>
                </a:solidFill>
                <a:latin typeface="+mn-lt"/>
                <a:ea typeface="+mn-ea"/>
                <a:cs typeface="+mn-cs"/>
              </a:rPr>
              <a:t>The </a:t>
            </a:r>
            <a:r>
              <a:rPr lang="en-US" sz="1400" b="1" kern="1200" baseline="0" dirty="0" smtClean="0">
                <a:solidFill>
                  <a:schemeClr val="tx1"/>
                </a:solidFill>
                <a:latin typeface="+mn-lt"/>
                <a:ea typeface="+mn-ea"/>
                <a:cs typeface="+mn-cs"/>
              </a:rPr>
              <a:t>WRITE</a:t>
            </a:r>
            <a:r>
              <a:rPr lang="en-US" sz="1400" kern="1200" baseline="0" dirty="0" smtClean="0">
                <a:solidFill>
                  <a:schemeClr val="tx1"/>
                </a:solidFill>
                <a:latin typeface="+mn-lt"/>
                <a:ea typeface="+mn-ea"/>
                <a:cs typeface="+mn-cs"/>
              </a:rPr>
              <a:t> calls are to an I/O routine that is a system utility and that will perform the actual I/O operation. The I/O program consists of three sections:</a:t>
            </a:r>
          </a:p>
          <a:p>
            <a:r>
              <a:rPr lang="en-US" sz="1400" kern="1200" baseline="0" dirty="0" smtClean="0">
                <a:solidFill>
                  <a:schemeClr val="tx1"/>
                </a:solidFill>
                <a:latin typeface="+mn-lt"/>
                <a:ea typeface="+mn-ea"/>
                <a:cs typeface="+mn-cs"/>
              </a:rPr>
              <a:t>• A sequence of instructions, </a:t>
            </a:r>
            <a:r>
              <a:rPr lang="en-US" sz="1400" u="sng" kern="1200" baseline="0" dirty="0" smtClean="0">
                <a:solidFill>
                  <a:schemeClr val="tx1"/>
                </a:solidFill>
                <a:latin typeface="+mn-lt"/>
                <a:ea typeface="+mn-ea"/>
                <a:cs typeface="+mn-cs"/>
              </a:rPr>
              <a:t>labeled 4</a:t>
            </a:r>
            <a:r>
              <a:rPr lang="en-US" sz="1400" kern="1200" baseline="0" dirty="0" smtClean="0">
                <a:solidFill>
                  <a:schemeClr val="tx1"/>
                </a:solidFill>
                <a:latin typeface="+mn-lt"/>
                <a:ea typeface="+mn-ea"/>
                <a:cs typeface="+mn-cs"/>
              </a:rPr>
              <a:t> in the figure, to prepare for the actual I/O operation. This may include copying the data to be output into a special buffer and preparing the parameters for a device command.</a:t>
            </a:r>
          </a:p>
          <a:p>
            <a:r>
              <a:rPr lang="en-US" sz="1400" kern="1200" baseline="0" dirty="0" smtClean="0">
                <a:solidFill>
                  <a:schemeClr val="tx1"/>
                </a:solidFill>
                <a:latin typeface="+mn-lt"/>
                <a:ea typeface="+mn-ea"/>
                <a:cs typeface="+mn-cs"/>
              </a:rPr>
              <a:t>• The actual I/O command. Without the use of interrupts, once this command is issued, the program must wait for the I/O device to perform the requested function (or periodically check the status, or poll, the I/O device). The program might wait by simply repeatedly performing a test operation to determine if the I/O operation is done.</a:t>
            </a:r>
          </a:p>
          <a:p>
            <a:r>
              <a:rPr lang="en-US" sz="1400" kern="1200" baseline="0" dirty="0" smtClean="0">
                <a:solidFill>
                  <a:schemeClr val="tx1"/>
                </a:solidFill>
                <a:latin typeface="+mn-lt"/>
                <a:ea typeface="+mn-ea"/>
                <a:cs typeface="+mn-cs"/>
              </a:rPr>
              <a:t>• A sequence of instructions, </a:t>
            </a:r>
            <a:r>
              <a:rPr lang="en-US" sz="1400" u="sng" kern="1200" baseline="0" dirty="0" smtClean="0">
                <a:solidFill>
                  <a:schemeClr val="tx1"/>
                </a:solidFill>
                <a:latin typeface="+mn-lt"/>
                <a:ea typeface="+mn-ea"/>
                <a:cs typeface="+mn-cs"/>
              </a:rPr>
              <a:t>labeled 5</a:t>
            </a:r>
            <a:r>
              <a:rPr lang="en-US" sz="1400" kern="1200" baseline="0" dirty="0" smtClean="0">
                <a:solidFill>
                  <a:schemeClr val="tx1"/>
                </a:solidFill>
                <a:latin typeface="+mn-lt"/>
                <a:ea typeface="+mn-ea"/>
                <a:cs typeface="+mn-cs"/>
              </a:rPr>
              <a:t> in the figure, to complete the operation. This may include setting a flag indicating the success or failure of the operation. The dashed line represents the path of execution followed by the processor; that is, this line shows the sequence in which instructions are executed. </a:t>
            </a:r>
          </a:p>
          <a:p>
            <a:r>
              <a:rPr lang="en-US" sz="1400" kern="1200" baseline="0" dirty="0" smtClean="0">
                <a:solidFill>
                  <a:schemeClr val="tx1"/>
                </a:solidFill>
                <a:latin typeface="+mn-lt"/>
                <a:ea typeface="+mn-ea"/>
                <a:cs typeface="+mn-cs"/>
              </a:rPr>
              <a:t>Thus, after the first </a:t>
            </a:r>
            <a:r>
              <a:rPr lang="en-US" sz="1400" b="1" kern="1200" baseline="0" dirty="0" smtClean="0">
                <a:solidFill>
                  <a:schemeClr val="tx1"/>
                </a:solidFill>
                <a:latin typeface="+mn-lt"/>
                <a:ea typeface="+mn-ea"/>
                <a:cs typeface="+mn-cs"/>
              </a:rPr>
              <a:t>WRITE</a:t>
            </a:r>
            <a:r>
              <a:rPr lang="en-US" sz="1400" kern="1200" baseline="0" dirty="0" smtClean="0">
                <a:solidFill>
                  <a:schemeClr val="tx1"/>
                </a:solidFill>
                <a:latin typeface="+mn-lt"/>
                <a:ea typeface="+mn-ea"/>
                <a:cs typeface="+mn-cs"/>
              </a:rPr>
              <a:t> instruction is encountered, the user program is interrupted and execution continues with the I/O program. After the I/O program execution is complete, execution resumes in the user program immediately following the </a:t>
            </a:r>
            <a:r>
              <a:rPr lang="en-US" sz="1400" b="1" kern="1200" baseline="0" dirty="0" smtClean="0">
                <a:solidFill>
                  <a:schemeClr val="tx1"/>
                </a:solidFill>
                <a:latin typeface="+mn-lt"/>
                <a:ea typeface="+mn-ea"/>
                <a:cs typeface="+mn-cs"/>
              </a:rPr>
              <a:t>WRITE</a:t>
            </a:r>
            <a:r>
              <a:rPr lang="en-US" sz="1400" kern="1200" baseline="0" dirty="0" smtClean="0">
                <a:solidFill>
                  <a:schemeClr val="tx1"/>
                </a:solidFill>
                <a:latin typeface="+mn-lt"/>
                <a:ea typeface="+mn-ea"/>
                <a:cs typeface="+mn-cs"/>
              </a:rPr>
              <a:t> Instruction. </a:t>
            </a:r>
          </a:p>
          <a:p>
            <a:r>
              <a:rPr lang="en-US" sz="1400" kern="1200" baseline="0" dirty="0" smtClean="0">
                <a:solidFill>
                  <a:schemeClr val="tx1"/>
                </a:solidFill>
                <a:latin typeface="+mn-lt"/>
                <a:ea typeface="+mn-ea"/>
                <a:cs typeface="+mn-cs"/>
              </a:rPr>
              <a:t>Because the I/O operation may take a relatively long time to complete, the I/O program is hung up waiting for the operation to complete; hence, the user program is stopped at the point of the </a:t>
            </a:r>
            <a:r>
              <a:rPr lang="en-US" sz="1400" b="1" kern="1200" baseline="0" dirty="0" smtClean="0">
                <a:solidFill>
                  <a:schemeClr val="tx1"/>
                </a:solidFill>
                <a:latin typeface="+mn-lt"/>
                <a:ea typeface="+mn-ea"/>
                <a:cs typeface="+mn-cs"/>
              </a:rPr>
              <a:t>WRITE</a:t>
            </a:r>
            <a:r>
              <a:rPr lang="en-US" sz="1400" kern="1200" baseline="0" dirty="0" smtClean="0">
                <a:solidFill>
                  <a:schemeClr val="tx1"/>
                </a:solidFill>
                <a:latin typeface="+mn-lt"/>
                <a:ea typeface="+mn-ea"/>
                <a:cs typeface="+mn-cs"/>
              </a:rPr>
              <a:t> call for some considerable period of time.</a:t>
            </a:r>
            <a:endParaRPr lang="en-US" sz="1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fontScale="92500"/>
          </a:bodyPr>
          <a:lstStyle/>
          <a:p>
            <a:r>
              <a:rPr lang="en-US" sz="1400" kern="1200" baseline="0" dirty="0" smtClean="0">
                <a:solidFill>
                  <a:schemeClr val="tx1"/>
                </a:solidFill>
                <a:latin typeface="+mn-lt"/>
                <a:ea typeface="+mn-ea"/>
                <a:cs typeface="+mn-cs"/>
              </a:rPr>
              <a:t>With interrupts, the processor can be engaged in executing other instructions while an I/O operation is in progress. </a:t>
            </a:r>
          </a:p>
          <a:p>
            <a:r>
              <a:rPr lang="en-US" sz="1400" kern="1200" baseline="0" dirty="0" smtClean="0">
                <a:solidFill>
                  <a:schemeClr val="tx1"/>
                </a:solidFill>
                <a:latin typeface="+mn-lt"/>
                <a:ea typeface="+mn-ea"/>
                <a:cs typeface="+mn-cs"/>
              </a:rPr>
              <a:t>Consider the flow of control in Fig. 1.5b . As before, the user program reaches a point at which it makes a system call in the form of a WRITE call. </a:t>
            </a:r>
          </a:p>
          <a:p>
            <a:r>
              <a:rPr lang="en-US" sz="1400" kern="1200" baseline="0" dirty="0" smtClean="0">
                <a:solidFill>
                  <a:schemeClr val="tx1"/>
                </a:solidFill>
                <a:latin typeface="+mn-lt"/>
                <a:ea typeface="+mn-ea"/>
                <a:cs typeface="+mn-cs"/>
              </a:rPr>
              <a:t>The I/O program that is invoked in this case consists only of the preparation code and the actual I/O command. </a:t>
            </a:r>
          </a:p>
          <a:p>
            <a:r>
              <a:rPr lang="en-US" sz="1400" kern="1200" baseline="0" dirty="0" smtClean="0">
                <a:solidFill>
                  <a:schemeClr val="tx1"/>
                </a:solidFill>
                <a:latin typeface="+mn-lt"/>
                <a:ea typeface="+mn-ea"/>
                <a:cs typeface="+mn-cs"/>
              </a:rPr>
              <a:t>After these few instructions have been executed, control returns to the user program. </a:t>
            </a:r>
          </a:p>
          <a:p>
            <a:r>
              <a:rPr lang="en-US" sz="1400" kern="1200" baseline="0" dirty="0" smtClean="0">
                <a:solidFill>
                  <a:schemeClr val="tx1"/>
                </a:solidFill>
                <a:latin typeface="+mn-lt"/>
                <a:ea typeface="+mn-ea"/>
                <a:cs typeface="+mn-cs"/>
              </a:rPr>
              <a:t>Meanwhile, the external device is busy accepting data from computer memory and printing it. </a:t>
            </a:r>
          </a:p>
          <a:p>
            <a:r>
              <a:rPr lang="en-US" sz="1400" kern="1200" baseline="0" dirty="0" smtClean="0">
                <a:solidFill>
                  <a:schemeClr val="tx1"/>
                </a:solidFill>
                <a:latin typeface="+mn-lt"/>
                <a:ea typeface="+mn-ea"/>
                <a:cs typeface="+mn-cs"/>
              </a:rPr>
              <a:t>This I/O operation is conducted </a:t>
            </a:r>
            <a:r>
              <a:rPr lang="en-US" sz="1400" b="1" kern="1200" baseline="0" dirty="0" smtClean="0">
                <a:solidFill>
                  <a:schemeClr val="tx1"/>
                </a:solidFill>
                <a:latin typeface="+mn-lt"/>
                <a:ea typeface="+mn-ea"/>
                <a:cs typeface="+mn-cs"/>
              </a:rPr>
              <a:t>concurrently</a:t>
            </a:r>
            <a:r>
              <a:rPr lang="en-US" sz="1400" kern="1200" baseline="0" dirty="0" smtClean="0">
                <a:solidFill>
                  <a:schemeClr val="tx1"/>
                </a:solidFill>
                <a:latin typeface="+mn-lt"/>
                <a:ea typeface="+mn-ea"/>
                <a:cs typeface="+mn-cs"/>
              </a:rPr>
              <a:t> with the execution of instructions in the user program. </a:t>
            </a:r>
          </a:p>
          <a:p>
            <a:r>
              <a:rPr lang="en-US" sz="1400" kern="1200" baseline="0" dirty="0" smtClean="0">
                <a:solidFill>
                  <a:schemeClr val="tx1"/>
                </a:solidFill>
                <a:latin typeface="+mn-lt"/>
                <a:ea typeface="+mn-ea"/>
                <a:cs typeface="+mn-cs"/>
              </a:rPr>
              <a:t>When the external device becomes ready to be serviced, that is, when it is ready to accept more data from the processor, the I/O module for that external device sends an </a:t>
            </a:r>
            <a:r>
              <a:rPr lang="en-US" sz="1400" b="1" i="1" kern="1200" baseline="0" dirty="0" smtClean="0">
                <a:solidFill>
                  <a:schemeClr val="tx1"/>
                </a:solidFill>
                <a:latin typeface="+mn-lt"/>
                <a:ea typeface="+mn-ea"/>
                <a:cs typeface="+mn-cs"/>
              </a:rPr>
              <a:t>interrupt</a:t>
            </a:r>
            <a:r>
              <a:rPr lang="en-US" sz="1400" i="1" kern="1200" baseline="0" dirty="0" smtClean="0">
                <a:solidFill>
                  <a:schemeClr val="tx1"/>
                </a:solidFill>
                <a:latin typeface="+mn-lt"/>
                <a:ea typeface="+mn-ea"/>
                <a:cs typeface="+mn-cs"/>
              </a:rPr>
              <a:t> request signal to the processor. </a:t>
            </a:r>
          </a:p>
          <a:p>
            <a:r>
              <a:rPr lang="en-US" sz="1400" i="1" kern="1200" baseline="0" dirty="0" smtClean="0">
                <a:solidFill>
                  <a:schemeClr val="tx1"/>
                </a:solidFill>
                <a:latin typeface="+mn-lt"/>
                <a:ea typeface="+mn-ea"/>
                <a:cs typeface="+mn-cs"/>
              </a:rPr>
              <a:t>The processor responds by </a:t>
            </a:r>
            <a:r>
              <a:rPr lang="en-US" sz="1400" kern="1200" baseline="0" dirty="0" smtClean="0">
                <a:solidFill>
                  <a:schemeClr val="tx1"/>
                </a:solidFill>
                <a:latin typeface="+mn-lt"/>
                <a:ea typeface="+mn-ea"/>
                <a:cs typeface="+mn-cs"/>
              </a:rPr>
              <a:t>suspending operation of the current program; branching off to a routine to service that particular I/O device, known as an interrupt handler; and resuming the original execution after the device is serviced. </a:t>
            </a:r>
          </a:p>
          <a:p>
            <a:r>
              <a:rPr lang="en-US" sz="1400" kern="1200" baseline="0" dirty="0" smtClean="0">
                <a:solidFill>
                  <a:schemeClr val="tx1"/>
                </a:solidFill>
                <a:latin typeface="+mn-lt"/>
                <a:ea typeface="+mn-ea"/>
                <a:cs typeface="+mn-cs"/>
              </a:rPr>
              <a:t>The points at which such interrupts occur are indicated by in Fig. 1.5b . Note that an interrupt can occur at any point in the main program, not just at one specific instruction.</a:t>
            </a:r>
            <a:endParaRPr lang="en-NZ" sz="140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lnSpcReduction="10000"/>
          </a:bodyPr>
          <a:lstStyle/>
          <a:p>
            <a:r>
              <a:rPr lang="en-US" sz="1400" kern="1200" baseline="0" dirty="0" smtClean="0">
                <a:solidFill>
                  <a:schemeClr val="tx1"/>
                </a:solidFill>
                <a:latin typeface="+mn-lt"/>
                <a:ea typeface="+mn-ea"/>
                <a:cs typeface="+mn-cs"/>
              </a:rPr>
              <a:t>To accommodate </a:t>
            </a:r>
            <a:r>
              <a:rPr lang="en-US" sz="1400" b="1" kern="1200" baseline="0" dirty="0" smtClean="0">
                <a:solidFill>
                  <a:schemeClr val="tx1"/>
                </a:solidFill>
                <a:latin typeface="+mn-lt"/>
                <a:ea typeface="+mn-ea"/>
                <a:cs typeface="+mn-cs"/>
              </a:rPr>
              <a:t>interrupts</a:t>
            </a:r>
            <a:r>
              <a:rPr lang="en-US" sz="1400" kern="1200" baseline="0" dirty="0" smtClean="0">
                <a:solidFill>
                  <a:schemeClr val="tx1"/>
                </a:solidFill>
                <a:latin typeface="+mn-lt"/>
                <a:ea typeface="+mn-ea"/>
                <a:cs typeface="+mn-cs"/>
              </a:rPr>
              <a:t>, an </a:t>
            </a:r>
            <a:r>
              <a:rPr lang="en-US" sz="1400" i="1" u="sng" kern="1200" baseline="0" dirty="0" smtClean="0">
                <a:solidFill>
                  <a:schemeClr val="tx1"/>
                </a:solidFill>
                <a:latin typeface="+mn-lt"/>
                <a:ea typeface="+mn-ea"/>
                <a:cs typeface="+mn-cs"/>
              </a:rPr>
              <a:t>interrupt stage </a:t>
            </a:r>
            <a:r>
              <a:rPr lang="en-US" sz="1400" i="1" kern="1200" baseline="0" dirty="0" smtClean="0">
                <a:solidFill>
                  <a:schemeClr val="tx1"/>
                </a:solidFill>
                <a:latin typeface="+mn-lt"/>
                <a:ea typeface="+mn-ea"/>
                <a:cs typeface="+mn-cs"/>
              </a:rPr>
              <a:t>is added to the instruction cycle, </a:t>
            </a:r>
            <a:r>
              <a:rPr lang="en-US" sz="1400" kern="1200" baseline="0" dirty="0" smtClean="0">
                <a:solidFill>
                  <a:schemeClr val="tx1"/>
                </a:solidFill>
                <a:latin typeface="+mn-lt"/>
                <a:ea typeface="+mn-ea"/>
                <a:cs typeface="+mn-cs"/>
              </a:rPr>
              <a:t>as shown in Fig. 1.7 (compare Fig. 1.2 ). </a:t>
            </a:r>
          </a:p>
          <a:p>
            <a:r>
              <a:rPr lang="en-US" sz="1400" kern="1200" baseline="0" dirty="0" smtClean="0">
                <a:solidFill>
                  <a:schemeClr val="tx1"/>
                </a:solidFill>
                <a:latin typeface="+mn-lt"/>
                <a:ea typeface="+mn-ea"/>
                <a:cs typeface="+mn-cs"/>
              </a:rPr>
              <a:t>In the interrupt stage, the processor checks to see if any interrupts have occurred, indicated by the presence of an interrupt signal. If </a:t>
            </a:r>
            <a:r>
              <a:rPr lang="en-US" sz="1400" b="1" kern="1200" baseline="0" dirty="0" smtClean="0">
                <a:solidFill>
                  <a:schemeClr val="tx1"/>
                </a:solidFill>
                <a:latin typeface="+mn-lt"/>
                <a:ea typeface="+mn-ea"/>
                <a:cs typeface="+mn-cs"/>
              </a:rPr>
              <a:t>no</a:t>
            </a:r>
            <a:r>
              <a:rPr lang="en-US" sz="1400" kern="1200" baseline="0" dirty="0" smtClean="0">
                <a:solidFill>
                  <a:schemeClr val="tx1"/>
                </a:solidFill>
                <a:latin typeface="+mn-lt"/>
                <a:ea typeface="+mn-ea"/>
                <a:cs typeface="+mn-cs"/>
              </a:rPr>
              <a:t> interrupts are pending, the processor proceeds to the fetch stage and fetches the next instruction of the current program. </a:t>
            </a:r>
          </a:p>
          <a:p>
            <a:r>
              <a:rPr lang="en-US" sz="1400" kern="1200" baseline="0" dirty="0" smtClean="0">
                <a:solidFill>
                  <a:schemeClr val="tx1"/>
                </a:solidFill>
                <a:latin typeface="+mn-lt"/>
                <a:ea typeface="+mn-ea"/>
                <a:cs typeface="+mn-cs"/>
              </a:rPr>
              <a:t>If an interrupt is </a:t>
            </a:r>
            <a:r>
              <a:rPr lang="en-US" sz="1400" b="1" kern="1200" baseline="0" dirty="0" smtClean="0">
                <a:solidFill>
                  <a:schemeClr val="tx1"/>
                </a:solidFill>
                <a:latin typeface="+mn-lt"/>
                <a:ea typeface="+mn-ea"/>
                <a:cs typeface="+mn-cs"/>
              </a:rPr>
              <a:t>pending</a:t>
            </a:r>
            <a:r>
              <a:rPr lang="en-US" sz="1400" kern="1200" baseline="0" dirty="0" smtClean="0">
                <a:solidFill>
                  <a:schemeClr val="tx1"/>
                </a:solidFill>
                <a:latin typeface="+mn-lt"/>
                <a:ea typeface="+mn-ea"/>
                <a:cs typeface="+mn-cs"/>
              </a:rPr>
              <a:t>, the processor suspends execution of the current program and executes an </a:t>
            </a:r>
            <a:r>
              <a:rPr lang="en-US" sz="1400" i="1" u="sng" kern="1200" baseline="0" dirty="0" smtClean="0">
                <a:solidFill>
                  <a:schemeClr val="tx1"/>
                </a:solidFill>
                <a:latin typeface="+mn-lt"/>
                <a:ea typeface="+mn-ea"/>
                <a:cs typeface="+mn-cs"/>
              </a:rPr>
              <a:t>interrupt handler </a:t>
            </a:r>
            <a:r>
              <a:rPr lang="en-US" sz="1400" u="sng" kern="1200" baseline="0" dirty="0" smtClean="0">
                <a:solidFill>
                  <a:schemeClr val="tx1"/>
                </a:solidFill>
                <a:latin typeface="+mn-lt"/>
                <a:ea typeface="+mn-ea"/>
                <a:cs typeface="+mn-cs"/>
              </a:rPr>
              <a:t>routine</a:t>
            </a:r>
            <a:r>
              <a:rPr lang="en-US" sz="1400" kern="1200" baseline="0" dirty="0" smtClean="0">
                <a:solidFill>
                  <a:schemeClr val="tx1"/>
                </a:solidFill>
                <a:latin typeface="+mn-lt"/>
                <a:ea typeface="+mn-ea"/>
                <a:cs typeface="+mn-cs"/>
              </a:rPr>
              <a:t>. </a:t>
            </a:r>
          </a:p>
          <a:p>
            <a:r>
              <a:rPr lang="en-US" sz="1400" kern="1200" baseline="0" dirty="0" smtClean="0">
                <a:solidFill>
                  <a:schemeClr val="tx1"/>
                </a:solidFill>
                <a:latin typeface="+mn-lt"/>
                <a:ea typeface="+mn-ea"/>
                <a:cs typeface="+mn-cs"/>
              </a:rPr>
              <a:t>The interrupt-handler routine is generally part of the </a:t>
            </a:r>
            <a:r>
              <a:rPr lang="en-US" sz="1400" b="1" kern="1200" baseline="0" dirty="0" smtClean="0">
                <a:solidFill>
                  <a:schemeClr val="tx1"/>
                </a:solidFill>
                <a:latin typeface="+mn-lt"/>
                <a:ea typeface="+mn-ea"/>
                <a:cs typeface="+mn-cs"/>
              </a:rPr>
              <a:t>OS</a:t>
            </a:r>
            <a:r>
              <a:rPr lang="en-US" sz="1400" kern="1200" baseline="0" dirty="0" smtClean="0">
                <a:solidFill>
                  <a:schemeClr val="tx1"/>
                </a:solidFill>
                <a:latin typeface="+mn-lt"/>
                <a:ea typeface="+mn-ea"/>
                <a:cs typeface="+mn-cs"/>
              </a:rPr>
              <a:t>. Typically, this routine determines the nature of the interrupt and performs whatever actions are needed. </a:t>
            </a:r>
          </a:p>
          <a:p>
            <a:r>
              <a:rPr lang="en-US" sz="1400" kern="1200" baseline="0" dirty="0" smtClean="0">
                <a:solidFill>
                  <a:schemeClr val="tx1"/>
                </a:solidFill>
                <a:latin typeface="+mn-lt"/>
                <a:ea typeface="+mn-ea"/>
                <a:cs typeface="+mn-cs"/>
              </a:rPr>
              <a:t>In the example we have been using, the handler determines which I/O module generated the interrupt and may </a:t>
            </a:r>
            <a:r>
              <a:rPr lang="en-US" sz="1400" u="sng" kern="1200" baseline="0" dirty="0" smtClean="0">
                <a:solidFill>
                  <a:schemeClr val="tx1"/>
                </a:solidFill>
                <a:latin typeface="+mn-lt"/>
                <a:ea typeface="+mn-ea"/>
                <a:cs typeface="+mn-cs"/>
              </a:rPr>
              <a:t>branch to a program </a:t>
            </a:r>
            <a:r>
              <a:rPr lang="en-US" sz="1400" kern="1200" baseline="0" dirty="0" smtClean="0">
                <a:solidFill>
                  <a:schemeClr val="tx1"/>
                </a:solidFill>
                <a:latin typeface="+mn-lt"/>
                <a:ea typeface="+mn-ea"/>
                <a:cs typeface="+mn-cs"/>
              </a:rPr>
              <a:t>that will write more data out to that I/O module. When the interrupt-handler routine is completed, the processor can </a:t>
            </a:r>
            <a:r>
              <a:rPr lang="en-US" sz="1400" b="1" kern="1200" baseline="0" dirty="0" smtClean="0">
                <a:solidFill>
                  <a:schemeClr val="tx1"/>
                </a:solidFill>
                <a:latin typeface="+mn-lt"/>
                <a:ea typeface="+mn-ea"/>
                <a:cs typeface="+mn-cs"/>
              </a:rPr>
              <a:t>resume</a:t>
            </a:r>
            <a:r>
              <a:rPr lang="en-US" sz="1400" kern="1200" baseline="0" dirty="0" smtClean="0">
                <a:solidFill>
                  <a:schemeClr val="tx1"/>
                </a:solidFill>
                <a:latin typeface="+mn-lt"/>
                <a:ea typeface="+mn-ea"/>
                <a:cs typeface="+mn-cs"/>
              </a:rPr>
              <a:t> execution of the user program at the point of interruption.</a:t>
            </a:r>
          </a:p>
          <a:p>
            <a:r>
              <a:rPr lang="en-US" sz="1400" kern="1200" baseline="0" dirty="0" smtClean="0">
                <a:solidFill>
                  <a:schemeClr val="tx1"/>
                </a:solidFill>
                <a:latin typeface="+mn-lt"/>
                <a:ea typeface="+mn-ea"/>
                <a:cs typeface="+mn-cs"/>
              </a:rPr>
              <a:t>It is clear that there is some </a:t>
            </a:r>
            <a:r>
              <a:rPr lang="en-US" sz="1400" b="1" kern="1200" baseline="0" dirty="0" smtClean="0">
                <a:solidFill>
                  <a:schemeClr val="tx1"/>
                </a:solidFill>
                <a:latin typeface="+mn-lt"/>
                <a:ea typeface="+mn-ea"/>
                <a:cs typeface="+mn-cs"/>
              </a:rPr>
              <a:t>overhead</a:t>
            </a:r>
            <a:r>
              <a:rPr lang="en-US" sz="1400" kern="1200" baseline="0" dirty="0" smtClean="0">
                <a:solidFill>
                  <a:schemeClr val="tx1"/>
                </a:solidFill>
                <a:latin typeface="+mn-lt"/>
                <a:ea typeface="+mn-ea"/>
                <a:cs typeface="+mn-cs"/>
              </a:rPr>
              <a:t> involved in this process. Extra instructions must be executed (in the interrupt handler) to determine the nature of the interrupt and to decide on the appropriate action. </a:t>
            </a:r>
          </a:p>
          <a:p>
            <a:r>
              <a:rPr lang="en-US" sz="1400" kern="1200" baseline="0" dirty="0" smtClean="0">
                <a:solidFill>
                  <a:schemeClr val="tx1"/>
                </a:solidFill>
                <a:latin typeface="+mn-lt"/>
                <a:ea typeface="+mn-ea"/>
                <a:cs typeface="+mn-cs"/>
              </a:rPr>
              <a:t>Nevertheless, because of the relatively large amount of time that would be </a:t>
            </a:r>
            <a:r>
              <a:rPr lang="en-US" sz="1400" b="1" kern="1200" baseline="0" dirty="0" smtClean="0">
                <a:solidFill>
                  <a:schemeClr val="tx1"/>
                </a:solidFill>
                <a:latin typeface="+mn-lt"/>
                <a:ea typeface="+mn-ea"/>
                <a:cs typeface="+mn-cs"/>
              </a:rPr>
              <a:t>wasted</a:t>
            </a:r>
            <a:r>
              <a:rPr lang="en-US" sz="1400" kern="1200" baseline="0" dirty="0" smtClean="0">
                <a:solidFill>
                  <a:schemeClr val="tx1"/>
                </a:solidFill>
                <a:latin typeface="+mn-lt"/>
                <a:ea typeface="+mn-ea"/>
                <a:cs typeface="+mn-cs"/>
              </a:rPr>
              <a:t> by </a:t>
            </a:r>
            <a:r>
              <a:rPr lang="en-US" sz="1400" u="sng" kern="1200" baseline="0" dirty="0" smtClean="0">
                <a:solidFill>
                  <a:schemeClr val="tx1"/>
                </a:solidFill>
                <a:latin typeface="+mn-lt"/>
                <a:ea typeface="+mn-ea"/>
                <a:cs typeface="+mn-cs"/>
              </a:rPr>
              <a:t>simply waiting on an I/O operation</a:t>
            </a:r>
            <a:r>
              <a:rPr lang="en-US" sz="1400" kern="1200" baseline="0" dirty="0" smtClean="0">
                <a:solidFill>
                  <a:schemeClr val="tx1"/>
                </a:solidFill>
                <a:latin typeface="+mn-lt"/>
                <a:ea typeface="+mn-ea"/>
                <a:cs typeface="+mn-cs"/>
              </a:rPr>
              <a:t>, the processor can be employed much more efficiently with the use of interrupts.</a:t>
            </a:r>
            <a:endParaRPr lang="en-US" sz="1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400" kern="1200" baseline="0" dirty="0" smtClean="0">
                <a:solidFill>
                  <a:schemeClr val="tx1"/>
                </a:solidFill>
                <a:latin typeface="+mn-lt"/>
                <a:ea typeface="+mn-ea"/>
                <a:cs typeface="+mn-cs"/>
              </a:rPr>
              <a:t>An operating system (</a:t>
            </a:r>
            <a:r>
              <a:rPr lang="en-US" sz="1400" b="1" kern="1200" baseline="0" dirty="0" smtClean="0">
                <a:solidFill>
                  <a:schemeClr val="tx1"/>
                </a:solidFill>
                <a:latin typeface="+mn-lt"/>
                <a:ea typeface="+mn-ea"/>
                <a:cs typeface="+mn-cs"/>
              </a:rPr>
              <a:t>OS</a:t>
            </a:r>
            <a:r>
              <a:rPr lang="en-US" sz="1400" kern="1200" baseline="0" dirty="0" smtClean="0">
                <a:solidFill>
                  <a:schemeClr val="tx1"/>
                </a:solidFill>
                <a:latin typeface="+mn-lt"/>
                <a:ea typeface="+mn-ea"/>
                <a:cs typeface="+mn-cs"/>
              </a:rPr>
              <a:t>) exploits the hardware resources of one or more processors to provide a set of services to system users.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kern="1200" baseline="0" dirty="0" smtClean="0">
                <a:solidFill>
                  <a:schemeClr val="tx1"/>
                </a:solidFill>
                <a:latin typeface="+mn-lt"/>
                <a:ea typeface="+mn-ea"/>
                <a:cs typeface="+mn-cs"/>
              </a:rPr>
              <a:t>The OS also manages secondary memory and I/O (</a:t>
            </a:r>
            <a:r>
              <a:rPr lang="en-US" sz="1400" b="1" kern="1200" baseline="0" dirty="0" smtClean="0">
                <a:solidFill>
                  <a:schemeClr val="tx1"/>
                </a:solidFill>
                <a:latin typeface="+mn-lt"/>
                <a:ea typeface="+mn-ea"/>
                <a:cs typeface="+mn-cs"/>
              </a:rPr>
              <a:t>input/output</a:t>
            </a:r>
            <a:r>
              <a:rPr lang="en-US" sz="1400" kern="1200" baseline="0" dirty="0" smtClean="0">
                <a:solidFill>
                  <a:schemeClr val="tx1"/>
                </a:solidFill>
                <a:latin typeface="+mn-lt"/>
                <a:ea typeface="+mn-ea"/>
                <a:cs typeface="+mn-cs"/>
              </a:rPr>
              <a:t>) devices on behalf of its users.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kern="1200" baseline="0" dirty="0" smtClean="0">
                <a:solidFill>
                  <a:schemeClr val="tx1"/>
                </a:solidFill>
                <a:latin typeface="+mn-lt"/>
                <a:ea typeface="+mn-ea"/>
                <a:cs typeface="+mn-cs"/>
              </a:rPr>
              <a:t>Accordingly, it is important to have some understanding of the underlying computer system hardware before we begin our examination of operating systems.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kern="1200" baseline="0" dirty="0" smtClean="0">
                <a:solidFill>
                  <a:schemeClr val="tx1"/>
                </a:solidFill>
                <a:latin typeface="+mn-lt"/>
                <a:ea typeface="+mn-ea"/>
                <a:cs typeface="+mn-cs"/>
              </a:rPr>
              <a:t>So far, we have discussed the occurrence of </a:t>
            </a:r>
            <a:r>
              <a:rPr lang="en-US" sz="1400" u="sng" kern="1200" baseline="0" dirty="0" smtClean="0">
                <a:solidFill>
                  <a:schemeClr val="tx1"/>
                </a:solidFill>
                <a:latin typeface="+mn-lt"/>
                <a:ea typeface="+mn-ea"/>
                <a:cs typeface="+mn-cs"/>
              </a:rPr>
              <a:t>a single </a:t>
            </a:r>
            <a:r>
              <a:rPr lang="en-US" sz="1400" b="1" u="sng" kern="1200" baseline="0" dirty="0" smtClean="0">
                <a:solidFill>
                  <a:schemeClr val="tx1"/>
                </a:solidFill>
                <a:latin typeface="+mn-lt"/>
                <a:ea typeface="+mn-ea"/>
                <a:cs typeface="+mn-cs"/>
              </a:rPr>
              <a:t>interrupt</a:t>
            </a:r>
            <a:r>
              <a:rPr lang="en-US" sz="1400" kern="1200" baseline="0" dirty="0" smtClean="0">
                <a:solidFill>
                  <a:schemeClr val="tx1"/>
                </a:solidFill>
                <a:latin typeface="+mn-lt"/>
                <a:ea typeface="+mn-ea"/>
                <a:cs typeface="+mn-cs"/>
              </a:rPr>
              <a:t>. </a:t>
            </a:r>
          </a:p>
          <a:p>
            <a:r>
              <a:rPr lang="en-US" sz="1400" kern="1200" baseline="0" dirty="0" smtClean="0">
                <a:solidFill>
                  <a:schemeClr val="tx1"/>
                </a:solidFill>
                <a:latin typeface="+mn-lt"/>
                <a:ea typeface="+mn-ea"/>
                <a:cs typeface="+mn-cs"/>
              </a:rPr>
              <a:t>Suppose, however, that one or more interrupts can occur while an interrupt is being processed. </a:t>
            </a:r>
          </a:p>
          <a:p>
            <a:endParaRPr lang="en-US" sz="1400" kern="1200" baseline="0" dirty="0" smtClean="0">
              <a:solidFill>
                <a:schemeClr val="tx1"/>
              </a:solidFill>
              <a:latin typeface="+mn-lt"/>
              <a:ea typeface="+mn-ea"/>
              <a:cs typeface="+mn-cs"/>
            </a:endParaRPr>
          </a:p>
          <a:p>
            <a:r>
              <a:rPr lang="en-US" sz="1400" kern="1200" baseline="0" dirty="0" smtClean="0">
                <a:solidFill>
                  <a:schemeClr val="tx1"/>
                </a:solidFill>
                <a:latin typeface="+mn-lt"/>
                <a:ea typeface="+mn-ea"/>
                <a:cs typeface="+mn-cs"/>
              </a:rPr>
              <a:t>For example, a program may be receiving data from a communications line and printing results at the same time. </a:t>
            </a:r>
          </a:p>
          <a:p>
            <a:r>
              <a:rPr lang="en-US" sz="1400" kern="1200" baseline="0" dirty="0" smtClean="0">
                <a:solidFill>
                  <a:schemeClr val="tx1"/>
                </a:solidFill>
                <a:latin typeface="+mn-lt"/>
                <a:ea typeface="+mn-ea"/>
                <a:cs typeface="+mn-cs"/>
              </a:rPr>
              <a:t>The printer will generate an </a:t>
            </a:r>
            <a:r>
              <a:rPr lang="en-US" sz="1400" b="1" kern="1200" baseline="0" dirty="0" smtClean="0">
                <a:solidFill>
                  <a:schemeClr val="tx1"/>
                </a:solidFill>
                <a:latin typeface="+mn-lt"/>
                <a:ea typeface="+mn-ea"/>
                <a:cs typeface="+mn-cs"/>
              </a:rPr>
              <a:t>interrupt</a:t>
            </a:r>
            <a:r>
              <a:rPr lang="en-US" sz="1400" kern="1200" baseline="0" dirty="0" smtClean="0">
                <a:solidFill>
                  <a:schemeClr val="tx1"/>
                </a:solidFill>
                <a:latin typeface="+mn-lt"/>
                <a:ea typeface="+mn-ea"/>
                <a:cs typeface="+mn-cs"/>
              </a:rPr>
              <a:t> every time that it completes a print operation. </a:t>
            </a:r>
          </a:p>
          <a:p>
            <a:r>
              <a:rPr lang="en-US" sz="1400" kern="1200" baseline="0" dirty="0" smtClean="0">
                <a:solidFill>
                  <a:schemeClr val="tx1"/>
                </a:solidFill>
                <a:latin typeface="+mn-lt"/>
                <a:ea typeface="+mn-ea"/>
                <a:cs typeface="+mn-cs"/>
              </a:rPr>
              <a:t>The communication line controller will generate an </a:t>
            </a:r>
            <a:r>
              <a:rPr lang="en-US" sz="1400" b="1" kern="1200" baseline="0" dirty="0" smtClean="0">
                <a:solidFill>
                  <a:schemeClr val="tx1"/>
                </a:solidFill>
                <a:latin typeface="+mn-lt"/>
                <a:ea typeface="+mn-ea"/>
                <a:cs typeface="+mn-cs"/>
              </a:rPr>
              <a:t>interrupt</a:t>
            </a:r>
            <a:r>
              <a:rPr lang="en-US" sz="1400" kern="1200" baseline="0" dirty="0" smtClean="0">
                <a:solidFill>
                  <a:schemeClr val="tx1"/>
                </a:solidFill>
                <a:latin typeface="+mn-lt"/>
                <a:ea typeface="+mn-ea"/>
                <a:cs typeface="+mn-cs"/>
              </a:rPr>
              <a:t> every time a unit of data arrives. </a:t>
            </a:r>
          </a:p>
          <a:p>
            <a:endParaRPr lang="en-US" sz="1400" kern="1200" baseline="0" dirty="0" smtClean="0">
              <a:solidFill>
                <a:schemeClr val="tx1"/>
              </a:solidFill>
              <a:latin typeface="+mn-lt"/>
              <a:ea typeface="+mn-ea"/>
              <a:cs typeface="+mn-cs"/>
            </a:endParaRPr>
          </a:p>
          <a:p>
            <a:r>
              <a:rPr lang="en-US" sz="1400" kern="1200" baseline="0" dirty="0" smtClean="0">
                <a:solidFill>
                  <a:schemeClr val="tx1"/>
                </a:solidFill>
                <a:latin typeface="+mn-lt"/>
                <a:ea typeface="+mn-ea"/>
                <a:cs typeface="+mn-cs"/>
              </a:rPr>
              <a:t>The unit could either be a single character or a block, depending on the nature of the communications discipline. </a:t>
            </a:r>
          </a:p>
          <a:p>
            <a:r>
              <a:rPr lang="en-US" sz="1400" kern="1200" baseline="0" dirty="0" smtClean="0">
                <a:solidFill>
                  <a:schemeClr val="tx1"/>
                </a:solidFill>
                <a:latin typeface="+mn-lt"/>
                <a:ea typeface="+mn-ea"/>
                <a:cs typeface="+mn-cs"/>
              </a:rPr>
              <a:t>In any case, it is possible for a communications interrupt to occur while a printer interrupt is being processed.</a:t>
            </a:r>
            <a:endParaRPr lang="en-NZ" sz="1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kern="1200" baseline="0" dirty="0" smtClean="0">
                <a:solidFill>
                  <a:schemeClr val="tx1"/>
                </a:solidFill>
                <a:latin typeface="+mn-lt"/>
                <a:ea typeface="+mn-ea"/>
                <a:cs typeface="+mn-cs"/>
              </a:rPr>
              <a:t>Two approaches can be taken to dealing with </a:t>
            </a:r>
            <a:r>
              <a:rPr lang="en-US" sz="1400" b="1" kern="1200" baseline="0" dirty="0" smtClean="0">
                <a:solidFill>
                  <a:schemeClr val="tx1"/>
                </a:solidFill>
                <a:latin typeface="+mn-lt"/>
                <a:ea typeface="+mn-ea"/>
                <a:cs typeface="+mn-cs"/>
              </a:rPr>
              <a:t>multiple interrupts</a:t>
            </a:r>
            <a:r>
              <a:rPr lang="en-US" sz="1400" kern="1200" baseline="0" dirty="0" smtClean="0">
                <a:solidFill>
                  <a:schemeClr val="tx1"/>
                </a:solidFill>
                <a:latin typeface="+mn-lt"/>
                <a:ea typeface="+mn-ea"/>
                <a:cs typeface="+mn-cs"/>
              </a:rPr>
              <a:t>. </a:t>
            </a:r>
          </a:p>
          <a:p>
            <a:r>
              <a:rPr lang="en-US" sz="1400" u="sng" kern="1200" baseline="0" dirty="0" smtClean="0">
                <a:solidFill>
                  <a:schemeClr val="tx1"/>
                </a:solidFill>
                <a:latin typeface="+mn-lt"/>
                <a:ea typeface="+mn-ea"/>
                <a:cs typeface="+mn-cs"/>
              </a:rPr>
              <a:t>The first </a:t>
            </a:r>
            <a:r>
              <a:rPr lang="en-US" sz="1400" kern="1200" baseline="0" dirty="0" smtClean="0">
                <a:solidFill>
                  <a:schemeClr val="tx1"/>
                </a:solidFill>
                <a:latin typeface="+mn-lt"/>
                <a:ea typeface="+mn-ea"/>
                <a:cs typeface="+mn-cs"/>
              </a:rPr>
              <a:t>is to disable interrupts while an interrupt is being processed. </a:t>
            </a:r>
            <a:r>
              <a:rPr lang="en-US" sz="1400" u="sng" kern="1200" baseline="0" dirty="0" smtClean="0">
                <a:solidFill>
                  <a:schemeClr val="tx1"/>
                </a:solidFill>
                <a:latin typeface="+mn-lt"/>
                <a:ea typeface="+mn-ea"/>
                <a:cs typeface="+mn-cs"/>
              </a:rPr>
              <a:t>A </a:t>
            </a:r>
            <a:r>
              <a:rPr lang="en-US" sz="1400" i="1" u="sng" kern="1200" baseline="0" dirty="0" smtClean="0">
                <a:solidFill>
                  <a:schemeClr val="tx1"/>
                </a:solidFill>
                <a:latin typeface="+mn-lt"/>
                <a:ea typeface="+mn-ea"/>
                <a:cs typeface="+mn-cs"/>
              </a:rPr>
              <a:t>disabled interrupt </a:t>
            </a:r>
            <a:r>
              <a:rPr lang="en-US" sz="1400" kern="1200" baseline="0" dirty="0" smtClean="0">
                <a:solidFill>
                  <a:schemeClr val="tx1"/>
                </a:solidFill>
                <a:latin typeface="+mn-lt"/>
                <a:ea typeface="+mn-ea"/>
                <a:cs typeface="+mn-cs"/>
              </a:rPr>
              <a:t>simply means that the processor ignores any new interrupt request signal. </a:t>
            </a:r>
          </a:p>
          <a:p>
            <a:r>
              <a:rPr lang="en-US" sz="1400" kern="1200" baseline="0" dirty="0" smtClean="0">
                <a:solidFill>
                  <a:schemeClr val="tx1"/>
                </a:solidFill>
                <a:latin typeface="+mn-lt"/>
                <a:ea typeface="+mn-ea"/>
                <a:cs typeface="+mn-cs"/>
              </a:rPr>
              <a:t>If an interrupt occurs during this time, it generally remains pending and will be checked by the processor after the processor has reenabled interrupts. </a:t>
            </a:r>
          </a:p>
          <a:p>
            <a:r>
              <a:rPr lang="en-US" sz="1400" kern="1200" baseline="0" dirty="0" smtClean="0">
                <a:solidFill>
                  <a:schemeClr val="tx1"/>
                </a:solidFill>
                <a:latin typeface="+mn-lt"/>
                <a:ea typeface="+mn-ea"/>
                <a:cs typeface="+mn-cs"/>
              </a:rPr>
              <a:t>Thus, if an interrupt occurs when a user program is executing, then interrupts are disabled immediately. </a:t>
            </a:r>
          </a:p>
          <a:p>
            <a:r>
              <a:rPr lang="en-US" sz="1400" kern="1200" baseline="0" dirty="0" smtClean="0">
                <a:solidFill>
                  <a:schemeClr val="tx1"/>
                </a:solidFill>
                <a:latin typeface="+mn-lt"/>
                <a:ea typeface="+mn-ea"/>
                <a:cs typeface="+mn-cs"/>
              </a:rPr>
              <a:t>After the interrupt-handler routine completes, interrupts are reenabled before resuming the user program, and the processor checks to see if additional interrupts have occurred. This approach is simple, as interrupts are handled in strict sequential order (Fig. 1.12a).</a:t>
            </a:r>
            <a:endParaRPr lang="en-US" sz="1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kern="1200" baseline="0" dirty="0" smtClean="0">
                <a:solidFill>
                  <a:schemeClr val="tx1"/>
                </a:solidFill>
                <a:latin typeface="+mn-lt"/>
                <a:ea typeface="+mn-ea"/>
                <a:cs typeface="+mn-cs"/>
              </a:rPr>
              <a:t>The </a:t>
            </a:r>
            <a:r>
              <a:rPr lang="en-US" sz="1400" b="1" kern="1200" baseline="0" dirty="0" smtClean="0">
                <a:solidFill>
                  <a:schemeClr val="tx1"/>
                </a:solidFill>
                <a:latin typeface="+mn-lt"/>
                <a:ea typeface="+mn-ea"/>
                <a:cs typeface="+mn-cs"/>
              </a:rPr>
              <a:t>drawback</a:t>
            </a:r>
            <a:r>
              <a:rPr lang="en-US" sz="1400" kern="1200" baseline="0" dirty="0" smtClean="0">
                <a:solidFill>
                  <a:schemeClr val="tx1"/>
                </a:solidFill>
                <a:latin typeface="+mn-lt"/>
                <a:ea typeface="+mn-ea"/>
                <a:cs typeface="+mn-cs"/>
              </a:rPr>
              <a:t> to the preceding approach is that it does </a:t>
            </a:r>
            <a:r>
              <a:rPr lang="en-US" sz="1400" b="1" kern="1200" baseline="0" dirty="0" smtClean="0">
                <a:solidFill>
                  <a:schemeClr val="tx1"/>
                </a:solidFill>
                <a:latin typeface="+mn-lt"/>
                <a:ea typeface="+mn-ea"/>
                <a:cs typeface="+mn-cs"/>
              </a:rPr>
              <a:t>not</a:t>
            </a:r>
            <a:r>
              <a:rPr lang="en-US" sz="1400" kern="1200" baseline="0" dirty="0" smtClean="0">
                <a:solidFill>
                  <a:schemeClr val="tx1"/>
                </a:solidFill>
                <a:latin typeface="+mn-lt"/>
                <a:ea typeface="+mn-ea"/>
                <a:cs typeface="+mn-cs"/>
              </a:rPr>
              <a:t> take into account relative </a:t>
            </a:r>
            <a:r>
              <a:rPr lang="en-US" sz="1400" u="sng" kern="1200" baseline="0" dirty="0" smtClean="0">
                <a:solidFill>
                  <a:schemeClr val="tx1"/>
                </a:solidFill>
                <a:latin typeface="+mn-lt"/>
                <a:ea typeface="+mn-ea"/>
                <a:cs typeface="+mn-cs"/>
              </a:rPr>
              <a:t>priority or time-critical needs</a:t>
            </a:r>
            <a:r>
              <a:rPr lang="en-US" sz="1400" kern="1200" baseline="0" dirty="0" smtClean="0">
                <a:solidFill>
                  <a:schemeClr val="tx1"/>
                </a:solidFill>
                <a:latin typeface="+mn-lt"/>
                <a:ea typeface="+mn-ea"/>
                <a:cs typeface="+mn-cs"/>
              </a:rPr>
              <a:t>. </a:t>
            </a:r>
          </a:p>
          <a:p>
            <a:r>
              <a:rPr lang="en-US" sz="1400" kern="1200" baseline="0" dirty="0" smtClean="0">
                <a:solidFill>
                  <a:schemeClr val="tx1"/>
                </a:solidFill>
                <a:latin typeface="+mn-lt"/>
                <a:ea typeface="+mn-ea"/>
                <a:cs typeface="+mn-cs"/>
              </a:rPr>
              <a:t>For example, when input arrives from the communications line, it may need to be absorbed rapidly to make room for more input. </a:t>
            </a:r>
          </a:p>
          <a:p>
            <a:r>
              <a:rPr lang="en-US" sz="1400" kern="1200" baseline="0" dirty="0" smtClean="0">
                <a:solidFill>
                  <a:schemeClr val="tx1"/>
                </a:solidFill>
                <a:latin typeface="+mn-lt"/>
                <a:ea typeface="+mn-ea"/>
                <a:cs typeface="+mn-cs"/>
              </a:rPr>
              <a:t>If the first batch of input has not been processed before the second batch arrives, data may be lost because the buffer on the I/O device may fill and overflow.</a:t>
            </a:r>
          </a:p>
          <a:p>
            <a:endParaRPr lang="en-US" sz="1400" kern="1200" baseline="0" dirty="0" smtClean="0">
              <a:solidFill>
                <a:schemeClr val="tx1"/>
              </a:solidFill>
              <a:latin typeface="+mn-lt"/>
              <a:ea typeface="+mn-ea"/>
              <a:cs typeface="+mn-cs"/>
            </a:endParaRPr>
          </a:p>
          <a:p>
            <a:r>
              <a:rPr lang="en-US" sz="1400" u="sng" kern="1200" baseline="0" dirty="0" smtClean="0">
                <a:solidFill>
                  <a:schemeClr val="tx1"/>
                </a:solidFill>
                <a:latin typeface="+mn-lt"/>
                <a:ea typeface="+mn-ea"/>
                <a:cs typeface="+mn-cs"/>
              </a:rPr>
              <a:t>A second approach </a:t>
            </a:r>
            <a:r>
              <a:rPr lang="en-US" sz="1400" kern="1200" baseline="0" dirty="0" smtClean="0">
                <a:solidFill>
                  <a:schemeClr val="tx1"/>
                </a:solidFill>
                <a:latin typeface="+mn-lt"/>
                <a:ea typeface="+mn-ea"/>
                <a:cs typeface="+mn-cs"/>
              </a:rPr>
              <a:t>is to define </a:t>
            </a:r>
            <a:r>
              <a:rPr lang="en-US" sz="1400" b="1" kern="1200" baseline="0" dirty="0" smtClean="0">
                <a:solidFill>
                  <a:schemeClr val="tx1"/>
                </a:solidFill>
                <a:latin typeface="+mn-lt"/>
                <a:ea typeface="+mn-ea"/>
                <a:cs typeface="+mn-cs"/>
              </a:rPr>
              <a:t>priorities for interrupts </a:t>
            </a:r>
            <a:r>
              <a:rPr lang="en-US" sz="1400" kern="1200" baseline="0" dirty="0" smtClean="0">
                <a:solidFill>
                  <a:schemeClr val="tx1"/>
                </a:solidFill>
                <a:latin typeface="+mn-lt"/>
                <a:ea typeface="+mn-ea"/>
                <a:cs typeface="+mn-cs"/>
              </a:rPr>
              <a:t>and to allow an interrupt of higher priority to cause a lower-priority interrupt handler to be interrupted (Fig. 1.12b).</a:t>
            </a:r>
            <a:endParaRPr lang="en-US" sz="1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fontScale="92500"/>
          </a:bodyPr>
          <a:lstStyle/>
          <a:p>
            <a:r>
              <a:rPr lang="en-US" sz="1400" kern="1200" baseline="0" dirty="0" smtClean="0">
                <a:solidFill>
                  <a:schemeClr val="tx1"/>
                </a:solidFill>
                <a:latin typeface="+mn-lt"/>
                <a:ea typeface="+mn-ea"/>
                <a:cs typeface="+mn-cs"/>
              </a:rPr>
              <a:t>As an example of this second approach, consider a system with three I/O devices: a printer, a disk, and a communications line, with increasing priorities of </a:t>
            </a:r>
            <a:r>
              <a:rPr lang="en-US" sz="1400" u="sng" kern="1200" baseline="0" dirty="0" smtClean="0">
                <a:solidFill>
                  <a:schemeClr val="tx1"/>
                </a:solidFill>
                <a:latin typeface="+mn-lt"/>
                <a:ea typeface="+mn-ea"/>
                <a:cs typeface="+mn-cs"/>
              </a:rPr>
              <a:t>2, 4, and 5</a:t>
            </a:r>
            <a:r>
              <a:rPr lang="en-US" sz="1400" kern="1200" baseline="0" dirty="0" smtClean="0">
                <a:solidFill>
                  <a:schemeClr val="tx1"/>
                </a:solidFill>
                <a:latin typeface="+mn-lt"/>
                <a:ea typeface="+mn-ea"/>
                <a:cs typeface="+mn-cs"/>
              </a:rPr>
              <a:t>, respectively. </a:t>
            </a:r>
          </a:p>
          <a:p>
            <a:r>
              <a:rPr lang="en-US" sz="1400" kern="1200" baseline="0" dirty="0" smtClean="0">
                <a:solidFill>
                  <a:schemeClr val="tx1"/>
                </a:solidFill>
                <a:latin typeface="+mn-lt"/>
                <a:ea typeface="+mn-ea"/>
                <a:cs typeface="+mn-cs"/>
              </a:rPr>
              <a:t>Figure 1.13 , based on an example in [TANE06], illustrates a possible sequence. A user program begins at </a:t>
            </a:r>
            <a:r>
              <a:rPr lang="en-US" sz="1400" i="1" u="sng" kern="1200" baseline="0" dirty="0" smtClean="0">
                <a:solidFill>
                  <a:schemeClr val="tx1"/>
                </a:solidFill>
                <a:latin typeface="+mn-lt"/>
                <a:ea typeface="+mn-ea"/>
                <a:cs typeface="+mn-cs"/>
              </a:rPr>
              <a:t>t = 0</a:t>
            </a:r>
            <a:r>
              <a:rPr lang="en-US" sz="1400" i="1" kern="1200" baseline="0" dirty="0" smtClean="0">
                <a:solidFill>
                  <a:schemeClr val="tx1"/>
                </a:solidFill>
                <a:latin typeface="+mn-lt"/>
                <a:ea typeface="+mn-ea"/>
                <a:cs typeface="+mn-cs"/>
              </a:rPr>
              <a:t> . At </a:t>
            </a:r>
            <a:r>
              <a:rPr lang="en-US" sz="1400" i="1" u="sng" kern="1200" baseline="0" dirty="0" smtClean="0">
                <a:solidFill>
                  <a:schemeClr val="tx1"/>
                </a:solidFill>
                <a:latin typeface="+mn-lt"/>
                <a:ea typeface="+mn-ea"/>
                <a:cs typeface="+mn-cs"/>
              </a:rPr>
              <a:t>t = 10</a:t>
            </a:r>
            <a:r>
              <a:rPr lang="en-US" sz="1400" i="1" kern="1200" baseline="0" dirty="0" smtClean="0">
                <a:solidFill>
                  <a:schemeClr val="tx1"/>
                </a:solidFill>
                <a:latin typeface="+mn-lt"/>
                <a:ea typeface="+mn-ea"/>
                <a:cs typeface="+mn-cs"/>
              </a:rPr>
              <a:t> , a printer interrupt </a:t>
            </a:r>
            <a:r>
              <a:rPr lang="en-US" sz="1400" kern="1200" baseline="0" dirty="0" smtClean="0">
                <a:solidFill>
                  <a:schemeClr val="tx1"/>
                </a:solidFill>
                <a:latin typeface="+mn-lt"/>
                <a:ea typeface="+mn-ea"/>
                <a:cs typeface="+mn-cs"/>
              </a:rPr>
              <a:t>occurs; user information is placed on the control stack and execution continues at the printer interrupt service routine (ISR). While this routine is still executing, at </a:t>
            </a:r>
            <a:r>
              <a:rPr lang="en-US" sz="1400" i="1" u="sng" kern="1200" baseline="0" dirty="0" smtClean="0">
                <a:solidFill>
                  <a:schemeClr val="tx1"/>
                </a:solidFill>
                <a:latin typeface="+mn-lt"/>
                <a:ea typeface="+mn-ea"/>
                <a:cs typeface="+mn-cs"/>
              </a:rPr>
              <a:t>t = 15</a:t>
            </a:r>
            <a:r>
              <a:rPr lang="en-US" sz="1400" i="1" kern="1200" baseline="0" dirty="0" smtClean="0">
                <a:solidFill>
                  <a:schemeClr val="tx1"/>
                </a:solidFill>
                <a:latin typeface="+mn-lt"/>
                <a:ea typeface="+mn-ea"/>
                <a:cs typeface="+mn-cs"/>
              </a:rPr>
              <a:t> a communications interrupt occurs. </a:t>
            </a:r>
          </a:p>
          <a:p>
            <a:r>
              <a:rPr lang="en-US" sz="1400" i="1" kern="1200" baseline="0" dirty="0" smtClean="0">
                <a:solidFill>
                  <a:schemeClr val="tx1"/>
                </a:solidFill>
                <a:latin typeface="+mn-lt"/>
                <a:ea typeface="+mn-ea"/>
                <a:cs typeface="+mn-cs"/>
              </a:rPr>
              <a:t>Because the communications line has </a:t>
            </a:r>
            <a:r>
              <a:rPr lang="en-US" sz="1400" kern="1200" baseline="0" dirty="0" smtClean="0">
                <a:solidFill>
                  <a:schemeClr val="tx1"/>
                </a:solidFill>
                <a:latin typeface="+mn-lt"/>
                <a:ea typeface="+mn-ea"/>
                <a:cs typeface="+mn-cs"/>
              </a:rPr>
              <a:t>higher priority than the printer, the interrupt request is honored. </a:t>
            </a:r>
          </a:p>
          <a:p>
            <a:r>
              <a:rPr lang="en-US" sz="1400" kern="1200" baseline="0" dirty="0" smtClean="0">
                <a:solidFill>
                  <a:schemeClr val="tx1"/>
                </a:solidFill>
                <a:latin typeface="+mn-lt"/>
                <a:ea typeface="+mn-ea"/>
                <a:cs typeface="+mn-cs"/>
              </a:rPr>
              <a:t>The printer ISR is interrupted, its state is pushed onto the stack, and execution continues at the communications ISR. </a:t>
            </a:r>
          </a:p>
          <a:p>
            <a:r>
              <a:rPr lang="en-US" sz="1400" kern="1200" baseline="0" dirty="0" smtClean="0">
                <a:solidFill>
                  <a:schemeClr val="tx1"/>
                </a:solidFill>
                <a:latin typeface="+mn-lt"/>
                <a:ea typeface="+mn-ea"/>
                <a:cs typeface="+mn-cs"/>
              </a:rPr>
              <a:t>While this routine is executing, a disk interrupt occurs (</a:t>
            </a:r>
            <a:r>
              <a:rPr lang="en-US" sz="1400" i="1" kern="1200" baseline="0" dirty="0" smtClean="0">
                <a:solidFill>
                  <a:schemeClr val="tx1"/>
                </a:solidFill>
                <a:latin typeface="+mn-lt"/>
                <a:ea typeface="+mn-ea"/>
                <a:cs typeface="+mn-cs"/>
              </a:rPr>
              <a:t>t = 20) . </a:t>
            </a:r>
            <a:r>
              <a:rPr lang="en-US" sz="1400" kern="1200" baseline="0" dirty="0" smtClean="0">
                <a:solidFill>
                  <a:schemeClr val="tx1"/>
                </a:solidFill>
                <a:latin typeface="+mn-lt"/>
                <a:ea typeface="+mn-ea"/>
                <a:cs typeface="+mn-cs"/>
              </a:rPr>
              <a:t>Because this interrupt is of lower priority, it is simply held, and the communications ISR runs to completion.</a:t>
            </a:r>
          </a:p>
          <a:p>
            <a:r>
              <a:rPr lang="en-US" sz="1400" kern="1200" baseline="0" dirty="0" smtClean="0">
                <a:solidFill>
                  <a:schemeClr val="tx1"/>
                </a:solidFill>
                <a:latin typeface="+mn-lt"/>
                <a:ea typeface="+mn-ea"/>
                <a:cs typeface="+mn-cs"/>
              </a:rPr>
              <a:t>When the communications ISR is complete (</a:t>
            </a:r>
            <a:r>
              <a:rPr lang="en-US" sz="1400" i="1" kern="1200" baseline="0" dirty="0" smtClean="0">
                <a:solidFill>
                  <a:schemeClr val="tx1"/>
                </a:solidFill>
                <a:latin typeface="+mn-lt"/>
                <a:ea typeface="+mn-ea"/>
                <a:cs typeface="+mn-cs"/>
              </a:rPr>
              <a:t>t = 25) , the previous processor </a:t>
            </a:r>
            <a:r>
              <a:rPr lang="en-US" sz="1400" kern="1200" baseline="0" dirty="0" smtClean="0">
                <a:solidFill>
                  <a:schemeClr val="tx1"/>
                </a:solidFill>
                <a:latin typeface="+mn-lt"/>
                <a:ea typeface="+mn-ea"/>
                <a:cs typeface="+mn-cs"/>
              </a:rPr>
              <a:t>state is restored, which is the execution of the printer ISR. </a:t>
            </a:r>
          </a:p>
          <a:p>
            <a:r>
              <a:rPr lang="en-US" sz="1400" kern="1200" baseline="0" dirty="0" smtClean="0">
                <a:solidFill>
                  <a:schemeClr val="tx1"/>
                </a:solidFill>
                <a:latin typeface="+mn-lt"/>
                <a:ea typeface="+mn-ea"/>
                <a:cs typeface="+mn-cs"/>
              </a:rPr>
              <a:t>However, before even a single instruction in that routine can be executed, the processor honors the higherpriority disk interrupt and transfers control to the disk ISR. </a:t>
            </a:r>
          </a:p>
          <a:p>
            <a:r>
              <a:rPr lang="en-US" sz="1400" kern="1200" baseline="0" dirty="0" smtClean="0">
                <a:solidFill>
                  <a:schemeClr val="tx1"/>
                </a:solidFill>
                <a:latin typeface="+mn-lt"/>
                <a:ea typeface="+mn-ea"/>
                <a:cs typeface="+mn-cs"/>
              </a:rPr>
              <a:t>Only when that routine is complete (</a:t>
            </a:r>
            <a:r>
              <a:rPr lang="en-US" sz="1400" i="1" kern="1200" baseline="0" dirty="0" smtClean="0">
                <a:solidFill>
                  <a:schemeClr val="tx1"/>
                </a:solidFill>
                <a:latin typeface="+mn-lt"/>
                <a:ea typeface="+mn-ea"/>
                <a:cs typeface="+mn-cs"/>
              </a:rPr>
              <a:t>t  = 35) is the printer ISR resumed. When that routine completes </a:t>
            </a:r>
            <a:r>
              <a:rPr lang="en-US" sz="1400" kern="1200" baseline="0" dirty="0" smtClean="0">
                <a:solidFill>
                  <a:schemeClr val="tx1"/>
                </a:solidFill>
                <a:latin typeface="+mn-lt"/>
                <a:ea typeface="+mn-ea"/>
                <a:cs typeface="+mn-cs"/>
              </a:rPr>
              <a:t>(</a:t>
            </a:r>
            <a:r>
              <a:rPr lang="en-US" sz="1400" i="1" kern="1200" baseline="0" dirty="0" smtClean="0">
                <a:solidFill>
                  <a:schemeClr val="tx1"/>
                </a:solidFill>
                <a:latin typeface="+mn-lt"/>
                <a:ea typeface="+mn-ea"/>
                <a:cs typeface="+mn-cs"/>
              </a:rPr>
              <a:t>t = 40) , control finally returns to the user program.</a:t>
            </a:r>
            <a:endParaRPr lang="en-US" sz="140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kern="1200" baseline="0" dirty="0" smtClean="0">
                <a:solidFill>
                  <a:schemeClr val="tx1"/>
                </a:solidFill>
                <a:latin typeface="+mn-lt"/>
                <a:ea typeface="+mn-ea"/>
                <a:cs typeface="+mn-cs"/>
              </a:rPr>
              <a:t>The design constraints on a computer’s memory can be summed up by three questions: </a:t>
            </a:r>
          </a:p>
          <a:p>
            <a:r>
              <a:rPr lang="en-US" sz="1400" kern="1200" baseline="0" dirty="0" smtClean="0">
                <a:solidFill>
                  <a:schemeClr val="tx1"/>
                </a:solidFill>
                <a:latin typeface="+mn-lt"/>
                <a:ea typeface="+mn-ea"/>
                <a:cs typeface="+mn-cs"/>
              </a:rPr>
              <a:t>How much?  How fast?  How expensive? </a:t>
            </a:r>
          </a:p>
          <a:p>
            <a:endParaRPr lang="en-US" sz="1400" kern="1200" baseline="0" dirty="0" smtClean="0">
              <a:solidFill>
                <a:schemeClr val="tx1"/>
              </a:solidFill>
              <a:latin typeface="+mn-lt"/>
              <a:ea typeface="+mn-ea"/>
              <a:cs typeface="+mn-cs"/>
            </a:endParaRPr>
          </a:p>
          <a:p>
            <a:r>
              <a:rPr lang="en-US" sz="1400" kern="1200" baseline="0" dirty="0" smtClean="0">
                <a:solidFill>
                  <a:schemeClr val="tx1"/>
                </a:solidFill>
                <a:latin typeface="+mn-lt"/>
                <a:ea typeface="+mn-ea"/>
                <a:cs typeface="+mn-cs"/>
              </a:rPr>
              <a:t>The question of </a:t>
            </a:r>
            <a:r>
              <a:rPr lang="en-US" sz="1400" b="0" u="sng" kern="1200" baseline="0" dirty="0" smtClean="0">
                <a:solidFill>
                  <a:schemeClr val="tx1"/>
                </a:solidFill>
                <a:latin typeface="+mn-lt"/>
                <a:ea typeface="+mn-ea"/>
                <a:cs typeface="+mn-cs"/>
              </a:rPr>
              <a:t>how much</a:t>
            </a:r>
            <a:r>
              <a:rPr lang="en-US" sz="1400" b="0" u="none" kern="1200" baseline="0" dirty="0" smtClean="0">
                <a:solidFill>
                  <a:schemeClr val="tx1"/>
                </a:solidFill>
                <a:latin typeface="+mn-lt"/>
                <a:ea typeface="+mn-ea"/>
                <a:cs typeface="+mn-cs"/>
              </a:rPr>
              <a:t> </a:t>
            </a:r>
            <a:r>
              <a:rPr lang="en-US" sz="1400" kern="1200" baseline="0" dirty="0" smtClean="0">
                <a:solidFill>
                  <a:schemeClr val="tx1"/>
                </a:solidFill>
                <a:latin typeface="+mn-lt"/>
                <a:ea typeface="+mn-ea"/>
                <a:cs typeface="+mn-cs"/>
              </a:rPr>
              <a:t>is somewhat open ended. If the capacity is there, applications will likely be developed to use it. </a:t>
            </a:r>
          </a:p>
          <a:p>
            <a:r>
              <a:rPr lang="en-US" sz="1400" kern="1200" baseline="0" dirty="0" smtClean="0">
                <a:solidFill>
                  <a:schemeClr val="tx1"/>
                </a:solidFill>
                <a:latin typeface="+mn-lt"/>
                <a:ea typeface="+mn-ea"/>
                <a:cs typeface="+mn-cs"/>
              </a:rPr>
              <a:t>The question </a:t>
            </a:r>
            <a:r>
              <a:rPr lang="en-US" sz="1400" u="none" kern="1200" baseline="0" dirty="0" smtClean="0">
                <a:solidFill>
                  <a:schemeClr val="tx1"/>
                </a:solidFill>
                <a:latin typeface="+mn-lt"/>
                <a:ea typeface="+mn-ea"/>
                <a:cs typeface="+mn-cs"/>
              </a:rPr>
              <a:t>of</a:t>
            </a:r>
            <a:r>
              <a:rPr lang="en-US" sz="1400" u="sng" kern="1200" baseline="0" dirty="0" smtClean="0">
                <a:solidFill>
                  <a:schemeClr val="tx1"/>
                </a:solidFill>
                <a:latin typeface="+mn-lt"/>
                <a:ea typeface="+mn-ea"/>
                <a:cs typeface="+mn-cs"/>
              </a:rPr>
              <a:t> how fast </a:t>
            </a:r>
            <a:r>
              <a:rPr lang="en-US" sz="1400" kern="1200" baseline="0" dirty="0" smtClean="0">
                <a:solidFill>
                  <a:schemeClr val="tx1"/>
                </a:solidFill>
                <a:latin typeface="+mn-lt"/>
                <a:ea typeface="+mn-ea"/>
                <a:cs typeface="+mn-cs"/>
              </a:rPr>
              <a:t>is, in a sense, easier to answer. To achieve greatest performance, the memory must be able to keep up with the processor. That is, as the processor is executing instructions, we would </a:t>
            </a:r>
            <a:r>
              <a:rPr lang="en-US" sz="1400" b="1" kern="1200" baseline="0" dirty="0" smtClean="0">
                <a:solidFill>
                  <a:schemeClr val="tx1"/>
                </a:solidFill>
                <a:latin typeface="+mn-lt"/>
                <a:ea typeface="+mn-ea"/>
                <a:cs typeface="+mn-cs"/>
              </a:rPr>
              <a:t>not</a:t>
            </a:r>
            <a:r>
              <a:rPr lang="en-US" sz="1400" kern="1200" baseline="0" dirty="0" smtClean="0">
                <a:solidFill>
                  <a:schemeClr val="tx1"/>
                </a:solidFill>
                <a:latin typeface="+mn-lt"/>
                <a:ea typeface="+mn-ea"/>
                <a:cs typeface="+mn-cs"/>
              </a:rPr>
              <a:t> want it to have to pause waiting for instructions or operands. </a:t>
            </a:r>
          </a:p>
          <a:p>
            <a:r>
              <a:rPr lang="en-US" sz="1400" kern="1200" baseline="0" dirty="0" smtClean="0">
                <a:solidFill>
                  <a:schemeClr val="tx1"/>
                </a:solidFill>
                <a:latin typeface="+mn-lt"/>
                <a:ea typeface="+mn-ea"/>
                <a:cs typeface="+mn-cs"/>
              </a:rPr>
              <a:t>The </a:t>
            </a:r>
            <a:r>
              <a:rPr lang="en-US" sz="1400" u="sng" kern="1200" baseline="0" dirty="0" smtClean="0">
                <a:solidFill>
                  <a:schemeClr val="tx1"/>
                </a:solidFill>
                <a:latin typeface="+mn-lt"/>
                <a:ea typeface="+mn-ea"/>
                <a:cs typeface="+mn-cs"/>
              </a:rPr>
              <a:t>final</a:t>
            </a:r>
            <a:r>
              <a:rPr lang="en-US" sz="1400" kern="1200" baseline="0" dirty="0" smtClean="0">
                <a:solidFill>
                  <a:schemeClr val="tx1"/>
                </a:solidFill>
                <a:latin typeface="+mn-lt"/>
                <a:ea typeface="+mn-ea"/>
                <a:cs typeface="+mn-cs"/>
              </a:rPr>
              <a:t> question must also be considered. For a practical system, the </a:t>
            </a:r>
            <a:r>
              <a:rPr lang="en-US" sz="1400" b="1" kern="1200" baseline="0" dirty="0" smtClean="0">
                <a:solidFill>
                  <a:schemeClr val="tx1"/>
                </a:solidFill>
                <a:latin typeface="+mn-lt"/>
                <a:ea typeface="+mn-ea"/>
                <a:cs typeface="+mn-cs"/>
              </a:rPr>
              <a:t>cost</a:t>
            </a:r>
            <a:r>
              <a:rPr lang="en-US" sz="1400" kern="1200" baseline="0" dirty="0" smtClean="0">
                <a:solidFill>
                  <a:schemeClr val="tx1"/>
                </a:solidFill>
                <a:latin typeface="+mn-lt"/>
                <a:ea typeface="+mn-ea"/>
                <a:cs typeface="+mn-cs"/>
              </a:rPr>
              <a:t> of memory must be reasonable in relationship to other components.</a:t>
            </a:r>
            <a:endParaRPr lang="en-US" sz="1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fontScale="92500" lnSpcReduction="20000"/>
          </a:bodyPr>
          <a:lstStyle/>
          <a:p>
            <a:r>
              <a:rPr lang="en-US" sz="1400" kern="1200" baseline="0" dirty="0" smtClean="0">
                <a:solidFill>
                  <a:schemeClr val="tx1"/>
                </a:solidFill>
                <a:latin typeface="+mn-lt"/>
                <a:ea typeface="+mn-ea"/>
                <a:cs typeface="+mn-cs"/>
              </a:rPr>
              <a:t>The way out of this dilemma is to not rely on a single memory component or technology, but to employ a </a:t>
            </a:r>
            <a:r>
              <a:rPr lang="en-US" sz="1400" b="1" kern="1200" baseline="0" dirty="0" smtClean="0">
                <a:solidFill>
                  <a:schemeClr val="tx1"/>
                </a:solidFill>
                <a:latin typeface="+mn-lt"/>
                <a:ea typeface="+mn-ea"/>
                <a:cs typeface="+mn-cs"/>
              </a:rPr>
              <a:t>memory hierarchy</a:t>
            </a:r>
            <a:r>
              <a:rPr lang="en-US" sz="1400" b="0" kern="1200" baseline="0" dirty="0" smtClean="0">
                <a:solidFill>
                  <a:schemeClr val="tx1"/>
                </a:solidFill>
                <a:latin typeface="+mn-lt"/>
                <a:ea typeface="+mn-ea"/>
                <a:cs typeface="+mn-cs"/>
              </a:rPr>
              <a:t> . </a:t>
            </a:r>
          </a:p>
          <a:p>
            <a:r>
              <a:rPr lang="en-US" sz="1400" b="0" kern="1200" baseline="0" dirty="0" smtClean="0">
                <a:solidFill>
                  <a:schemeClr val="tx1"/>
                </a:solidFill>
                <a:latin typeface="+mn-lt"/>
                <a:ea typeface="+mn-ea"/>
                <a:cs typeface="+mn-cs"/>
              </a:rPr>
              <a:t>A typical hierarchy is illustrated in </a:t>
            </a:r>
            <a:r>
              <a:rPr lang="en-US" sz="1400" kern="1200" baseline="0" dirty="0" smtClean="0">
                <a:solidFill>
                  <a:schemeClr val="tx1"/>
                </a:solidFill>
                <a:latin typeface="+mn-lt"/>
                <a:ea typeface="+mn-ea"/>
                <a:cs typeface="+mn-cs"/>
              </a:rPr>
              <a:t>Fig. 1.14 . As one goes down the hierarchy, the following occur:</a:t>
            </a:r>
          </a:p>
          <a:p>
            <a:r>
              <a:rPr lang="en-US" sz="1400" b="1" kern="1200" baseline="0" dirty="0" smtClean="0">
                <a:solidFill>
                  <a:schemeClr val="tx1"/>
                </a:solidFill>
                <a:latin typeface="+mn-lt"/>
                <a:ea typeface="+mn-ea"/>
                <a:cs typeface="+mn-cs"/>
              </a:rPr>
              <a:t>a. Decreasing cost per bit</a:t>
            </a:r>
          </a:p>
          <a:p>
            <a:r>
              <a:rPr lang="en-US" sz="1400" b="1" kern="1200" baseline="0" dirty="0" smtClean="0">
                <a:solidFill>
                  <a:schemeClr val="tx1"/>
                </a:solidFill>
                <a:latin typeface="+mn-lt"/>
                <a:ea typeface="+mn-ea"/>
                <a:cs typeface="+mn-cs"/>
              </a:rPr>
              <a:t>b. Increasing capacity</a:t>
            </a:r>
          </a:p>
          <a:p>
            <a:r>
              <a:rPr lang="en-US" sz="1400" b="1" kern="1200" baseline="0" dirty="0" smtClean="0">
                <a:solidFill>
                  <a:schemeClr val="tx1"/>
                </a:solidFill>
                <a:latin typeface="+mn-lt"/>
                <a:ea typeface="+mn-ea"/>
                <a:cs typeface="+mn-cs"/>
              </a:rPr>
              <a:t>c. Increasing access time</a:t>
            </a:r>
          </a:p>
          <a:p>
            <a:r>
              <a:rPr lang="en-US" sz="1400" b="1" kern="1200" baseline="0" dirty="0" smtClean="0">
                <a:solidFill>
                  <a:schemeClr val="tx1"/>
                </a:solidFill>
                <a:latin typeface="+mn-lt"/>
                <a:ea typeface="+mn-ea"/>
                <a:cs typeface="+mn-cs"/>
              </a:rPr>
              <a:t>d. Decreasing frequency of access to the memory by the processor</a:t>
            </a:r>
          </a:p>
          <a:p>
            <a:endParaRPr lang="en-US" sz="1400" b="1" kern="1200" baseline="0" dirty="0" smtClean="0">
              <a:solidFill>
                <a:schemeClr val="tx1"/>
              </a:solidFill>
              <a:latin typeface="+mn-lt"/>
              <a:ea typeface="+mn-ea"/>
              <a:cs typeface="+mn-cs"/>
            </a:endParaRPr>
          </a:p>
          <a:p>
            <a:r>
              <a:rPr lang="en-US" sz="1400" kern="1200" baseline="0" dirty="0" smtClean="0">
                <a:solidFill>
                  <a:schemeClr val="tx1"/>
                </a:solidFill>
                <a:latin typeface="+mn-lt"/>
                <a:ea typeface="+mn-ea"/>
                <a:cs typeface="+mn-cs"/>
              </a:rPr>
              <a:t>Thus, </a:t>
            </a:r>
            <a:r>
              <a:rPr lang="en-US" sz="1400" u="sng" kern="1200" baseline="0" dirty="0" smtClean="0">
                <a:solidFill>
                  <a:schemeClr val="tx1"/>
                </a:solidFill>
                <a:latin typeface="+mn-lt"/>
                <a:ea typeface="+mn-ea"/>
                <a:cs typeface="+mn-cs"/>
              </a:rPr>
              <a:t>smaller, more expensive, faster </a:t>
            </a:r>
            <a:r>
              <a:rPr lang="en-US" sz="1400" kern="1200" baseline="0" dirty="0" smtClean="0">
                <a:solidFill>
                  <a:schemeClr val="tx1"/>
                </a:solidFill>
                <a:latin typeface="+mn-lt"/>
                <a:ea typeface="+mn-ea"/>
                <a:cs typeface="+mn-cs"/>
              </a:rPr>
              <a:t>memories are supplemented by </a:t>
            </a:r>
            <a:r>
              <a:rPr lang="en-US" sz="1400" u="sng" kern="1200" baseline="0" dirty="0" smtClean="0">
                <a:solidFill>
                  <a:schemeClr val="tx1"/>
                </a:solidFill>
                <a:latin typeface="+mn-lt"/>
                <a:ea typeface="+mn-ea"/>
                <a:cs typeface="+mn-cs"/>
              </a:rPr>
              <a:t>larger, cheaper, slower </a:t>
            </a:r>
            <a:r>
              <a:rPr lang="en-US" sz="1400" kern="1200" baseline="0" dirty="0" smtClean="0">
                <a:solidFill>
                  <a:schemeClr val="tx1"/>
                </a:solidFill>
                <a:latin typeface="+mn-lt"/>
                <a:ea typeface="+mn-ea"/>
                <a:cs typeface="+mn-cs"/>
              </a:rPr>
              <a:t>memories. The key to the success of this organization is the decreasing frequency of access at lower levels. </a:t>
            </a:r>
          </a:p>
          <a:p>
            <a:r>
              <a:rPr lang="en-US" sz="1400" kern="1200" baseline="0" dirty="0" smtClean="0">
                <a:solidFill>
                  <a:schemeClr val="tx1"/>
                </a:solidFill>
                <a:latin typeface="+mn-lt"/>
                <a:ea typeface="+mn-ea"/>
                <a:cs typeface="+mn-cs"/>
              </a:rPr>
              <a:t>We will examine this concept in greater detail later in this chapter, when we discuss the cache, and when we discuss virtual memory later in this book. A brief explanation is provided at this point. </a:t>
            </a:r>
          </a:p>
          <a:p>
            <a:endParaRPr lang="en-US" sz="1400" kern="1200" baseline="0" dirty="0" smtClean="0">
              <a:solidFill>
                <a:schemeClr val="tx1"/>
              </a:solidFill>
              <a:latin typeface="+mn-lt"/>
              <a:ea typeface="+mn-ea"/>
              <a:cs typeface="+mn-cs"/>
            </a:endParaRPr>
          </a:p>
          <a:p>
            <a:r>
              <a:rPr lang="en-US" sz="1400" kern="1200" baseline="0" dirty="0" smtClean="0">
                <a:solidFill>
                  <a:schemeClr val="tx1"/>
                </a:solidFill>
                <a:latin typeface="+mn-lt"/>
                <a:ea typeface="+mn-ea"/>
                <a:cs typeface="+mn-cs"/>
              </a:rPr>
              <a:t>Suppose that the processor has access to two levels of memory. </a:t>
            </a:r>
            <a:r>
              <a:rPr lang="en-US" sz="1400" u="sng" kern="1200" baseline="0" dirty="0" smtClean="0">
                <a:solidFill>
                  <a:schemeClr val="tx1"/>
                </a:solidFill>
                <a:latin typeface="+mn-lt"/>
                <a:ea typeface="+mn-ea"/>
                <a:cs typeface="+mn-cs"/>
              </a:rPr>
              <a:t>Level 1</a:t>
            </a:r>
            <a:r>
              <a:rPr lang="en-US" sz="1400" kern="1200" baseline="0" dirty="0" smtClean="0">
                <a:solidFill>
                  <a:schemeClr val="tx1"/>
                </a:solidFill>
                <a:latin typeface="+mn-lt"/>
                <a:ea typeface="+mn-ea"/>
                <a:cs typeface="+mn-cs"/>
              </a:rPr>
              <a:t> contains </a:t>
            </a:r>
            <a:r>
              <a:rPr lang="en-US" sz="1400" b="1" kern="1200" baseline="0" dirty="0" smtClean="0">
                <a:solidFill>
                  <a:schemeClr val="tx1"/>
                </a:solidFill>
                <a:latin typeface="+mn-lt"/>
                <a:ea typeface="+mn-ea"/>
                <a:cs typeface="+mn-cs"/>
              </a:rPr>
              <a:t>1,000</a:t>
            </a:r>
            <a:r>
              <a:rPr lang="en-US" sz="1400" kern="1200" baseline="0" dirty="0" smtClean="0">
                <a:solidFill>
                  <a:schemeClr val="tx1"/>
                </a:solidFill>
                <a:latin typeface="+mn-lt"/>
                <a:ea typeface="+mn-ea"/>
                <a:cs typeface="+mn-cs"/>
              </a:rPr>
              <a:t> bytes and has an access time of </a:t>
            </a:r>
            <a:r>
              <a:rPr lang="en-US" sz="1400" b="1" kern="1200" baseline="0" dirty="0" smtClean="0">
                <a:solidFill>
                  <a:schemeClr val="tx1"/>
                </a:solidFill>
                <a:latin typeface="+mn-lt"/>
                <a:ea typeface="+mn-ea"/>
                <a:cs typeface="+mn-cs"/>
              </a:rPr>
              <a:t>0.1</a:t>
            </a:r>
            <a:r>
              <a:rPr lang="en-US" sz="1400" kern="1200" baseline="0" dirty="0" smtClean="0">
                <a:solidFill>
                  <a:schemeClr val="tx1"/>
                </a:solidFill>
                <a:latin typeface="+mn-lt"/>
                <a:ea typeface="+mn-ea"/>
                <a:cs typeface="+mn-cs"/>
              </a:rPr>
              <a:t> μs; </a:t>
            </a:r>
            <a:r>
              <a:rPr lang="en-US" sz="1400" u="sng" kern="1200" baseline="0" dirty="0" smtClean="0">
                <a:solidFill>
                  <a:schemeClr val="tx1"/>
                </a:solidFill>
                <a:latin typeface="+mn-lt"/>
                <a:ea typeface="+mn-ea"/>
                <a:cs typeface="+mn-cs"/>
              </a:rPr>
              <a:t>level 2</a:t>
            </a:r>
            <a:r>
              <a:rPr lang="en-US" sz="1400" kern="1200" baseline="0" dirty="0" smtClean="0">
                <a:solidFill>
                  <a:schemeClr val="tx1"/>
                </a:solidFill>
                <a:latin typeface="+mn-lt"/>
                <a:ea typeface="+mn-ea"/>
                <a:cs typeface="+mn-cs"/>
              </a:rPr>
              <a:t> contains </a:t>
            </a:r>
            <a:r>
              <a:rPr lang="en-US" sz="1400" b="1" kern="1200" baseline="0" dirty="0" smtClean="0">
                <a:solidFill>
                  <a:schemeClr val="tx1"/>
                </a:solidFill>
                <a:latin typeface="+mn-lt"/>
                <a:ea typeface="+mn-ea"/>
                <a:cs typeface="+mn-cs"/>
              </a:rPr>
              <a:t>100,000</a:t>
            </a:r>
            <a:r>
              <a:rPr lang="en-US" sz="1400" kern="1200" baseline="0" dirty="0" smtClean="0">
                <a:solidFill>
                  <a:schemeClr val="tx1"/>
                </a:solidFill>
                <a:latin typeface="+mn-lt"/>
                <a:ea typeface="+mn-ea"/>
                <a:cs typeface="+mn-cs"/>
              </a:rPr>
              <a:t> bytes and has an access time of </a:t>
            </a:r>
            <a:r>
              <a:rPr lang="en-US" sz="1400" b="1" kern="1200" baseline="0" dirty="0" smtClean="0">
                <a:solidFill>
                  <a:schemeClr val="tx1"/>
                </a:solidFill>
                <a:latin typeface="+mn-lt"/>
                <a:ea typeface="+mn-ea"/>
                <a:cs typeface="+mn-cs"/>
              </a:rPr>
              <a:t>1</a:t>
            </a:r>
            <a:r>
              <a:rPr lang="en-US" sz="1400" kern="1200" baseline="0" dirty="0" smtClean="0">
                <a:solidFill>
                  <a:schemeClr val="tx1"/>
                </a:solidFill>
                <a:latin typeface="+mn-lt"/>
                <a:ea typeface="+mn-ea"/>
                <a:cs typeface="+mn-cs"/>
              </a:rPr>
              <a:t> μs. </a:t>
            </a:r>
          </a:p>
          <a:p>
            <a:r>
              <a:rPr lang="en-US" sz="1400" kern="1200" baseline="0" dirty="0" smtClean="0">
                <a:solidFill>
                  <a:schemeClr val="tx1"/>
                </a:solidFill>
                <a:latin typeface="+mn-lt"/>
                <a:ea typeface="+mn-ea"/>
                <a:cs typeface="+mn-cs"/>
              </a:rPr>
              <a:t>Assume that if a byte to be accessed is in </a:t>
            </a:r>
            <a:r>
              <a:rPr lang="en-US" sz="1400" u="sng" kern="1200" baseline="0" dirty="0" smtClean="0">
                <a:solidFill>
                  <a:schemeClr val="tx1"/>
                </a:solidFill>
                <a:latin typeface="+mn-lt"/>
                <a:ea typeface="+mn-ea"/>
                <a:cs typeface="+mn-cs"/>
              </a:rPr>
              <a:t>level 1</a:t>
            </a:r>
            <a:r>
              <a:rPr lang="en-US" sz="1400" kern="1200" baseline="0" dirty="0" smtClean="0">
                <a:solidFill>
                  <a:schemeClr val="tx1"/>
                </a:solidFill>
                <a:latin typeface="+mn-lt"/>
                <a:ea typeface="+mn-ea"/>
                <a:cs typeface="+mn-cs"/>
              </a:rPr>
              <a:t>, then the processor accesses it directly. If it is in </a:t>
            </a:r>
            <a:r>
              <a:rPr lang="en-US" sz="1400" u="sng" kern="1200" baseline="0" dirty="0" smtClean="0">
                <a:solidFill>
                  <a:schemeClr val="tx1"/>
                </a:solidFill>
                <a:latin typeface="+mn-lt"/>
                <a:ea typeface="+mn-ea"/>
                <a:cs typeface="+mn-cs"/>
              </a:rPr>
              <a:t>level 2</a:t>
            </a:r>
            <a:r>
              <a:rPr lang="en-US" sz="1400" kern="1200" baseline="0" dirty="0" smtClean="0">
                <a:solidFill>
                  <a:schemeClr val="tx1"/>
                </a:solidFill>
                <a:latin typeface="+mn-lt"/>
                <a:ea typeface="+mn-ea"/>
                <a:cs typeface="+mn-cs"/>
              </a:rPr>
              <a:t>, then the byte is first transferred to </a:t>
            </a:r>
            <a:r>
              <a:rPr lang="en-US" sz="1400" u="sng" kern="1200" baseline="0" dirty="0" smtClean="0">
                <a:solidFill>
                  <a:schemeClr val="tx1"/>
                </a:solidFill>
                <a:latin typeface="+mn-lt"/>
                <a:ea typeface="+mn-ea"/>
                <a:cs typeface="+mn-cs"/>
              </a:rPr>
              <a:t>level 1</a:t>
            </a:r>
            <a:r>
              <a:rPr lang="en-US" sz="1400" kern="1200" baseline="0" dirty="0" smtClean="0">
                <a:solidFill>
                  <a:schemeClr val="tx1"/>
                </a:solidFill>
                <a:latin typeface="+mn-lt"/>
                <a:ea typeface="+mn-ea"/>
                <a:cs typeface="+mn-cs"/>
              </a:rPr>
              <a:t> and then accessed by the processor. For simplicity, we ignore the time required for the processor to determine whether the byte is in </a:t>
            </a:r>
            <a:r>
              <a:rPr lang="en-US" sz="1400" u="sng" kern="1200" baseline="0" dirty="0" smtClean="0">
                <a:solidFill>
                  <a:schemeClr val="tx1"/>
                </a:solidFill>
                <a:latin typeface="+mn-lt"/>
                <a:ea typeface="+mn-ea"/>
                <a:cs typeface="+mn-cs"/>
              </a:rPr>
              <a:t>level 1</a:t>
            </a:r>
            <a:r>
              <a:rPr lang="en-US" sz="1400" kern="1200" baseline="0" dirty="0" smtClean="0">
                <a:solidFill>
                  <a:schemeClr val="tx1"/>
                </a:solidFill>
                <a:latin typeface="+mn-lt"/>
                <a:ea typeface="+mn-ea"/>
                <a:cs typeface="+mn-cs"/>
              </a:rPr>
              <a:t> or </a:t>
            </a:r>
            <a:r>
              <a:rPr lang="en-US" sz="1400" u="sng" kern="1200" baseline="0" dirty="0" smtClean="0">
                <a:solidFill>
                  <a:schemeClr val="tx1"/>
                </a:solidFill>
                <a:latin typeface="+mn-lt"/>
                <a:ea typeface="+mn-ea"/>
                <a:cs typeface="+mn-cs"/>
              </a:rPr>
              <a:t>level 2</a:t>
            </a:r>
            <a:r>
              <a:rPr lang="en-US" sz="14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fontScale="92500" lnSpcReduction="10000"/>
          </a:bodyPr>
          <a:lstStyle/>
          <a:p>
            <a:r>
              <a:rPr lang="en-US" sz="1400" kern="1200" baseline="0" dirty="0" smtClean="0">
                <a:solidFill>
                  <a:schemeClr val="tx1"/>
                </a:solidFill>
                <a:latin typeface="+mn-lt"/>
                <a:ea typeface="+mn-ea"/>
                <a:cs typeface="+mn-cs"/>
              </a:rPr>
              <a:t>Suppose that the processor has access to two levels of memory. Level 1 contains </a:t>
            </a:r>
            <a:r>
              <a:rPr lang="en-US" sz="1400" b="1" kern="1200" baseline="0" dirty="0" smtClean="0">
                <a:solidFill>
                  <a:schemeClr val="tx1"/>
                </a:solidFill>
                <a:latin typeface="+mn-lt"/>
                <a:ea typeface="+mn-ea"/>
                <a:cs typeface="+mn-cs"/>
              </a:rPr>
              <a:t>1,000</a:t>
            </a:r>
            <a:r>
              <a:rPr lang="en-US" sz="1400" kern="1200" baseline="0" dirty="0" smtClean="0">
                <a:solidFill>
                  <a:schemeClr val="tx1"/>
                </a:solidFill>
                <a:latin typeface="+mn-lt"/>
                <a:ea typeface="+mn-ea"/>
                <a:cs typeface="+mn-cs"/>
              </a:rPr>
              <a:t> bytes and has an access time of 0.1 μs; level 2 contains </a:t>
            </a:r>
            <a:r>
              <a:rPr lang="en-US" sz="1400" b="1" kern="1200" baseline="0" dirty="0" smtClean="0">
                <a:solidFill>
                  <a:schemeClr val="tx1"/>
                </a:solidFill>
                <a:latin typeface="+mn-lt"/>
                <a:ea typeface="+mn-ea"/>
                <a:cs typeface="+mn-cs"/>
              </a:rPr>
              <a:t>100,000</a:t>
            </a:r>
            <a:r>
              <a:rPr lang="en-US" sz="1400" kern="1200" baseline="0" dirty="0" smtClean="0">
                <a:solidFill>
                  <a:schemeClr val="tx1"/>
                </a:solidFill>
                <a:latin typeface="+mn-lt"/>
                <a:ea typeface="+mn-ea"/>
                <a:cs typeface="+mn-cs"/>
              </a:rPr>
              <a:t> bytes and has an access time of 1 μs. </a:t>
            </a:r>
          </a:p>
          <a:p>
            <a:r>
              <a:rPr lang="en-US" sz="1400" kern="1200" baseline="0" dirty="0" smtClean="0">
                <a:solidFill>
                  <a:schemeClr val="tx1"/>
                </a:solidFill>
                <a:latin typeface="+mn-lt"/>
                <a:ea typeface="+mn-ea"/>
                <a:cs typeface="+mn-cs"/>
              </a:rPr>
              <a:t>Assume that if a byte to be accessed is in level 1, then the processor accesses it directly. If it is in level 2, then the byte is first transferred to level 1 and then accessed by the processor. For simplicity, we ignore the time required for the processor to determine whether the byte is in level 1 or 2.</a:t>
            </a:r>
          </a:p>
          <a:p>
            <a:endParaRPr lang="en-US" sz="1400"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kern="1200" baseline="0" dirty="0" smtClean="0">
                <a:solidFill>
                  <a:schemeClr val="tx1"/>
                </a:solidFill>
                <a:latin typeface="+mn-lt"/>
                <a:ea typeface="+mn-ea"/>
                <a:cs typeface="+mn-cs"/>
              </a:rPr>
              <a:t>Figure 1.15 shows the general shape of the curve that models this situation. The figure shows the average access time to a two-level memory as a function of </a:t>
            </a:r>
            <a:r>
              <a:rPr lang="en-US" sz="1400" b="0" kern="1200" baseline="0" dirty="0" smtClean="0">
                <a:solidFill>
                  <a:schemeClr val="tx1"/>
                </a:solidFill>
                <a:latin typeface="+mn-lt"/>
                <a:ea typeface="+mn-ea"/>
                <a:cs typeface="+mn-cs"/>
              </a:rPr>
              <a:t>the </a:t>
            </a:r>
            <a:r>
              <a:rPr lang="en-US" sz="1400" b="1" kern="1200" baseline="0" dirty="0" smtClean="0">
                <a:solidFill>
                  <a:schemeClr val="tx1"/>
                </a:solidFill>
                <a:latin typeface="+mn-lt"/>
                <a:ea typeface="+mn-ea"/>
                <a:cs typeface="+mn-cs"/>
              </a:rPr>
              <a:t>hit ratio </a:t>
            </a:r>
            <a:r>
              <a:rPr lang="en-US" sz="1400" b="0" i="1" kern="1200" baseline="0" dirty="0" smtClean="0">
                <a:solidFill>
                  <a:schemeClr val="tx1"/>
                </a:solidFill>
                <a:latin typeface="+mn-lt"/>
                <a:ea typeface="+mn-ea"/>
                <a:cs typeface="+mn-cs"/>
              </a:rPr>
              <a:t>H , where H is defined as the fraction of all memory accesses that are found </a:t>
            </a:r>
            <a:r>
              <a:rPr lang="en-US" sz="1400" kern="1200" baseline="0" dirty="0" smtClean="0">
                <a:solidFill>
                  <a:schemeClr val="tx1"/>
                </a:solidFill>
                <a:latin typeface="+mn-lt"/>
                <a:ea typeface="+mn-ea"/>
                <a:cs typeface="+mn-cs"/>
              </a:rPr>
              <a:t>in the faster memory (e.g., the cache), </a:t>
            </a:r>
            <a:r>
              <a:rPr lang="en-US" sz="1400" b="1" i="1" kern="1200" baseline="0" dirty="0" smtClean="0">
                <a:solidFill>
                  <a:schemeClr val="tx1"/>
                </a:solidFill>
                <a:latin typeface="+mn-lt"/>
                <a:ea typeface="+mn-ea"/>
                <a:cs typeface="+mn-cs"/>
              </a:rPr>
              <a:t>T1</a:t>
            </a:r>
            <a:r>
              <a:rPr lang="en-US" sz="1400" i="1" kern="1200" baseline="0" dirty="0" smtClean="0">
                <a:solidFill>
                  <a:schemeClr val="tx1"/>
                </a:solidFill>
                <a:latin typeface="+mn-lt"/>
                <a:ea typeface="+mn-ea"/>
                <a:cs typeface="+mn-cs"/>
              </a:rPr>
              <a:t> is the access time to level 1, and </a:t>
            </a:r>
            <a:r>
              <a:rPr lang="en-US" sz="1400" b="1" i="1" kern="1200" baseline="0" dirty="0" smtClean="0">
                <a:solidFill>
                  <a:schemeClr val="tx1"/>
                </a:solidFill>
                <a:latin typeface="+mn-lt"/>
                <a:ea typeface="+mn-ea"/>
                <a:cs typeface="+mn-cs"/>
              </a:rPr>
              <a:t>T2</a:t>
            </a:r>
            <a:r>
              <a:rPr lang="en-US" sz="1400" i="1" kern="1200" baseline="0" dirty="0" smtClean="0">
                <a:solidFill>
                  <a:schemeClr val="tx1"/>
                </a:solidFill>
                <a:latin typeface="+mn-lt"/>
                <a:ea typeface="+mn-ea"/>
                <a:cs typeface="+mn-cs"/>
              </a:rPr>
              <a:t> is the </a:t>
            </a:r>
            <a:r>
              <a:rPr lang="en-US" sz="1400" kern="1200" baseline="0" dirty="0" smtClean="0">
                <a:solidFill>
                  <a:schemeClr val="tx1"/>
                </a:solidFill>
                <a:latin typeface="+mn-lt"/>
                <a:ea typeface="+mn-ea"/>
                <a:cs typeface="+mn-cs"/>
              </a:rPr>
              <a:t>access time to level 2.  As can be seen, for high percentages of level 1 access, the average total access time is much closer to that of level 1 than that of level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400" kern="1200" baseline="0" dirty="0" smtClean="0">
              <a:solidFill>
                <a:schemeClr val="tx1"/>
              </a:solidFill>
              <a:latin typeface="+mn-lt"/>
              <a:ea typeface="+mn-ea"/>
              <a:cs typeface="+mn-cs"/>
            </a:endParaRPr>
          </a:p>
          <a:p>
            <a:r>
              <a:rPr lang="en-US" sz="1400" kern="1200" baseline="0" dirty="0" smtClean="0">
                <a:solidFill>
                  <a:schemeClr val="tx1"/>
                </a:solidFill>
                <a:latin typeface="+mn-lt"/>
                <a:ea typeface="+mn-ea"/>
                <a:cs typeface="+mn-cs"/>
              </a:rPr>
              <a:t>In our example, suppose </a:t>
            </a:r>
            <a:r>
              <a:rPr lang="en-US" sz="1400" b="1" kern="1200" baseline="0" dirty="0" smtClean="0">
                <a:solidFill>
                  <a:schemeClr val="tx1"/>
                </a:solidFill>
                <a:latin typeface="+mn-lt"/>
                <a:ea typeface="+mn-ea"/>
                <a:cs typeface="+mn-cs"/>
              </a:rPr>
              <a:t>95</a:t>
            </a:r>
            <a:r>
              <a:rPr lang="en-US" sz="1400" kern="1200" baseline="0" dirty="0" smtClean="0">
                <a:solidFill>
                  <a:schemeClr val="tx1"/>
                </a:solidFill>
                <a:latin typeface="+mn-lt"/>
                <a:ea typeface="+mn-ea"/>
                <a:cs typeface="+mn-cs"/>
              </a:rPr>
              <a:t>% of the memory accesses are found in the cache (H = 0.95) . Then </a:t>
            </a:r>
            <a:r>
              <a:rPr lang="en-US" sz="1400" b="1" kern="1200" baseline="0" dirty="0" smtClean="0">
                <a:solidFill>
                  <a:schemeClr val="tx1"/>
                </a:solidFill>
                <a:latin typeface="+mn-lt"/>
                <a:ea typeface="+mn-ea"/>
                <a:cs typeface="+mn-cs"/>
              </a:rPr>
              <a:t>the average time </a:t>
            </a:r>
            <a:r>
              <a:rPr lang="en-US" sz="1400" kern="1200" baseline="0" dirty="0" smtClean="0">
                <a:solidFill>
                  <a:schemeClr val="tx1"/>
                </a:solidFill>
                <a:latin typeface="+mn-lt"/>
                <a:ea typeface="+mn-ea"/>
                <a:cs typeface="+mn-cs"/>
              </a:rPr>
              <a:t>to access a byte can be expressed as</a:t>
            </a:r>
          </a:p>
          <a:p>
            <a:r>
              <a:rPr lang="en-US" sz="1400" kern="1200" baseline="0" dirty="0" smtClean="0">
                <a:solidFill>
                  <a:schemeClr val="tx1"/>
                </a:solidFill>
                <a:latin typeface="+mn-lt"/>
                <a:ea typeface="+mn-ea"/>
                <a:cs typeface="+mn-cs"/>
              </a:rPr>
              <a:t>(0.95)*(0.1)s + (0.05)*(0.1 + 1)s =  (0.095 + 0.055)s =  0.15s.</a:t>
            </a:r>
          </a:p>
          <a:p>
            <a:r>
              <a:rPr lang="en-US" sz="1400" kern="1200" baseline="0" dirty="0" smtClean="0">
                <a:solidFill>
                  <a:schemeClr val="tx1"/>
                </a:solidFill>
                <a:latin typeface="+mn-lt"/>
                <a:ea typeface="+mn-ea"/>
                <a:cs typeface="+mn-cs"/>
              </a:rPr>
              <a:t>The result is close to the access time of the faster memory. So the strategy of using two memory levels works in principle, but only if conditions (a) through (d) in the preceding list apply. By employing a variety of technologies, a spectrum of memory systems exists that satisfies conditions (a) through (c). Fortunately, condition (d) is also generally valid.</a:t>
            </a:r>
            <a:endParaRPr lang="en-US" sz="1400"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kern="1200" baseline="0" dirty="0" smtClean="0">
                <a:solidFill>
                  <a:schemeClr val="tx1"/>
                </a:solidFill>
                <a:latin typeface="+mn-lt"/>
                <a:ea typeface="+mn-ea"/>
                <a:cs typeface="+mn-cs"/>
              </a:rPr>
              <a:t>The three forms of memory just described are, typically, volatile and employ semiconductor technology. </a:t>
            </a:r>
          </a:p>
          <a:p>
            <a:r>
              <a:rPr lang="en-US" sz="1400" kern="1200" baseline="0" dirty="0" smtClean="0">
                <a:solidFill>
                  <a:schemeClr val="tx1"/>
                </a:solidFill>
                <a:latin typeface="+mn-lt"/>
                <a:ea typeface="+mn-ea"/>
                <a:cs typeface="+mn-cs"/>
              </a:rPr>
              <a:t>The use of three levels exploits the fact that semiconductor memory comes in a variety of types, which differ in speed and cost. </a:t>
            </a:r>
          </a:p>
          <a:p>
            <a:r>
              <a:rPr lang="en-US" sz="1400" kern="1200" baseline="0" dirty="0" smtClean="0">
                <a:solidFill>
                  <a:schemeClr val="tx1"/>
                </a:solidFill>
                <a:latin typeface="+mn-lt"/>
                <a:ea typeface="+mn-ea"/>
                <a:cs typeface="+mn-cs"/>
              </a:rPr>
              <a:t>Data are stored more permanently on external mass storage devices, of which the most common are hard disk and removable media, such as removable disk, tape, and optical storage. </a:t>
            </a:r>
          </a:p>
          <a:p>
            <a:r>
              <a:rPr lang="en-US" sz="1400" kern="1200" baseline="0" dirty="0" smtClean="0">
                <a:solidFill>
                  <a:schemeClr val="tx1"/>
                </a:solidFill>
                <a:latin typeface="+mn-lt"/>
                <a:ea typeface="+mn-ea"/>
                <a:cs typeface="+mn-cs"/>
              </a:rPr>
              <a:t>External, nonvolatile memory is also referred to as </a:t>
            </a:r>
            <a:r>
              <a:rPr lang="en-US" sz="1400" b="1" kern="1200" baseline="0" dirty="0" smtClean="0">
                <a:solidFill>
                  <a:schemeClr val="tx1"/>
                </a:solidFill>
                <a:latin typeface="+mn-lt"/>
                <a:ea typeface="+mn-ea"/>
                <a:cs typeface="+mn-cs"/>
              </a:rPr>
              <a:t>secondary memory or auxiliary memory . </a:t>
            </a:r>
            <a:r>
              <a:rPr lang="en-US" sz="1400" b="0" kern="1200" baseline="0" dirty="0" smtClean="0">
                <a:solidFill>
                  <a:schemeClr val="tx1"/>
                </a:solidFill>
                <a:latin typeface="+mn-lt"/>
                <a:ea typeface="+mn-ea"/>
                <a:cs typeface="+mn-cs"/>
              </a:rPr>
              <a:t>These are used to store program and data files, and are usually </a:t>
            </a:r>
            <a:r>
              <a:rPr lang="en-US" sz="1400" kern="1200" baseline="0" dirty="0" smtClean="0">
                <a:solidFill>
                  <a:schemeClr val="tx1"/>
                </a:solidFill>
                <a:latin typeface="+mn-lt"/>
                <a:ea typeface="+mn-ea"/>
                <a:cs typeface="+mn-cs"/>
              </a:rPr>
              <a:t>visible to the programmer only in terms of files and records, as opposed to individual bytes or words. </a:t>
            </a:r>
          </a:p>
          <a:p>
            <a:r>
              <a:rPr lang="en-US" sz="1400" kern="1200" baseline="0" dirty="0" smtClean="0">
                <a:solidFill>
                  <a:schemeClr val="tx1"/>
                </a:solidFill>
                <a:latin typeface="+mn-lt"/>
                <a:ea typeface="+mn-ea"/>
                <a:cs typeface="+mn-cs"/>
              </a:rPr>
              <a:t>A hard disk is also used to provide an extension to main memory known as virtual memory, which is discussed in Chapter 8 .</a:t>
            </a:r>
            <a:endParaRPr lang="en-US" sz="1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lnSpcReduction="10000"/>
          </a:bodyPr>
          <a:lstStyle/>
          <a:p>
            <a:r>
              <a:rPr lang="en-US" sz="1400" kern="1200" baseline="0" dirty="0" smtClean="0">
                <a:solidFill>
                  <a:schemeClr val="tx1"/>
                </a:solidFill>
                <a:latin typeface="+mn-lt"/>
                <a:ea typeface="+mn-ea"/>
                <a:cs typeface="+mn-cs"/>
              </a:rPr>
              <a:t>Although cache memory is invisible to the OS, it interacts with other memory management hardware. </a:t>
            </a:r>
          </a:p>
          <a:p>
            <a:r>
              <a:rPr lang="en-US" sz="1400" kern="1200" baseline="0" dirty="0" smtClean="0">
                <a:solidFill>
                  <a:schemeClr val="tx1"/>
                </a:solidFill>
                <a:latin typeface="+mn-lt"/>
                <a:ea typeface="+mn-ea"/>
                <a:cs typeface="+mn-cs"/>
              </a:rPr>
              <a:t>Furthermore, many of the principles used in virtual memory schemes (discussed in Chapter 8 ) are also applied in cache memory.</a:t>
            </a:r>
          </a:p>
          <a:p>
            <a:endParaRPr lang="en-US" sz="1400" kern="1200" baseline="0" dirty="0" smtClean="0">
              <a:solidFill>
                <a:schemeClr val="tx1"/>
              </a:solidFill>
              <a:latin typeface="+mn-lt"/>
              <a:ea typeface="+mn-ea"/>
              <a:cs typeface="+mn-cs"/>
            </a:endParaRPr>
          </a:p>
          <a:p>
            <a:r>
              <a:rPr lang="en-US" sz="1400" kern="1200" baseline="0" dirty="0" smtClean="0">
                <a:solidFill>
                  <a:schemeClr val="tx1"/>
                </a:solidFill>
                <a:latin typeface="+mn-lt"/>
                <a:ea typeface="+mn-ea"/>
                <a:cs typeface="+mn-cs"/>
              </a:rPr>
              <a:t>On all </a:t>
            </a:r>
            <a:r>
              <a:rPr lang="en-US" sz="1400" b="1" kern="1200" baseline="0" dirty="0" smtClean="0">
                <a:solidFill>
                  <a:schemeClr val="tx1"/>
                </a:solidFill>
                <a:latin typeface="+mn-lt"/>
                <a:ea typeface="+mn-ea"/>
                <a:cs typeface="+mn-cs"/>
              </a:rPr>
              <a:t>instruction cycles</a:t>
            </a:r>
            <a:r>
              <a:rPr lang="en-US" sz="1400" kern="1200" baseline="0" dirty="0" smtClean="0">
                <a:solidFill>
                  <a:schemeClr val="tx1"/>
                </a:solidFill>
                <a:latin typeface="+mn-lt"/>
                <a:ea typeface="+mn-ea"/>
                <a:cs typeface="+mn-cs"/>
              </a:rPr>
              <a:t>, the processor accesses memory at least once, to fetch the instruction, and often one or more additional times, to fetch operands and/ or store results. </a:t>
            </a:r>
          </a:p>
          <a:p>
            <a:r>
              <a:rPr lang="en-US" sz="1400" kern="1200" baseline="0" dirty="0" smtClean="0">
                <a:solidFill>
                  <a:schemeClr val="tx1"/>
                </a:solidFill>
                <a:latin typeface="+mn-lt"/>
                <a:ea typeface="+mn-ea"/>
                <a:cs typeface="+mn-cs"/>
              </a:rPr>
              <a:t>The rate at which the processor can execute instructions is clearly limited by the memory cycle time (the time it takes to read one word from or write one word to memory). </a:t>
            </a:r>
          </a:p>
          <a:p>
            <a:r>
              <a:rPr lang="en-US" sz="1400" kern="1200" baseline="0" dirty="0" smtClean="0">
                <a:solidFill>
                  <a:schemeClr val="tx1"/>
                </a:solidFill>
                <a:latin typeface="+mn-lt"/>
                <a:ea typeface="+mn-ea"/>
                <a:cs typeface="+mn-cs"/>
              </a:rPr>
              <a:t>This </a:t>
            </a:r>
            <a:r>
              <a:rPr lang="en-US" sz="1400" b="1" kern="1200" baseline="0" dirty="0" smtClean="0">
                <a:solidFill>
                  <a:schemeClr val="tx1"/>
                </a:solidFill>
                <a:latin typeface="+mn-lt"/>
                <a:ea typeface="+mn-ea"/>
                <a:cs typeface="+mn-cs"/>
              </a:rPr>
              <a:t>limitation</a:t>
            </a:r>
            <a:r>
              <a:rPr lang="en-US" sz="1400" kern="1200" baseline="0" dirty="0" smtClean="0">
                <a:solidFill>
                  <a:schemeClr val="tx1"/>
                </a:solidFill>
                <a:latin typeface="+mn-lt"/>
                <a:ea typeface="+mn-ea"/>
                <a:cs typeface="+mn-cs"/>
              </a:rPr>
              <a:t> has been a significant problem because of the persistent </a:t>
            </a:r>
            <a:r>
              <a:rPr lang="en-US" sz="1400" b="1" kern="1200" baseline="0" dirty="0" smtClean="0">
                <a:solidFill>
                  <a:schemeClr val="tx1"/>
                </a:solidFill>
                <a:latin typeface="+mn-lt"/>
                <a:ea typeface="+mn-ea"/>
                <a:cs typeface="+mn-cs"/>
              </a:rPr>
              <a:t>mismatch</a:t>
            </a:r>
            <a:r>
              <a:rPr lang="en-US" sz="1400" kern="1200" baseline="0" dirty="0" smtClean="0">
                <a:solidFill>
                  <a:schemeClr val="tx1"/>
                </a:solidFill>
                <a:latin typeface="+mn-lt"/>
                <a:ea typeface="+mn-ea"/>
                <a:cs typeface="+mn-cs"/>
              </a:rPr>
              <a:t> between processor and main memory speeds: Over the years, processor speed has consistently increased more rapidly than memory access speed. </a:t>
            </a:r>
          </a:p>
          <a:p>
            <a:r>
              <a:rPr lang="en-US" sz="1400" kern="1200" baseline="0" dirty="0" smtClean="0">
                <a:solidFill>
                  <a:schemeClr val="tx1"/>
                </a:solidFill>
                <a:latin typeface="+mn-lt"/>
                <a:ea typeface="+mn-ea"/>
                <a:cs typeface="+mn-cs"/>
              </a:rPr>
              <a:t>We are faced with a trade-off among speed, cost, and size. Ideally, main memory should be built with the same technology as that of the processor registers, giving memory cycle times comparable to processor cycle times. </a:t>
            </a:r>
          </a:p>
          <a:p>
            <a:r>
              <a:rPr lang="en-US" sz="1400" kern="1200" baseline="0" dirty="0" smtClean="0">
                <a:solidFill>
                  <a:schemeClr val="tx1"/>
                </a:solidFill>
                <a:latin typeface="+mn-lt"/>
                <a:ea typeface="+mn-ea"/>
                <a:cs typeface="+mn-cs"/>
              </a:rPr>
              <a:t>This has always been too expensive a strategy. The solution is to exploit the principle of </a:t>
            </a:r>
            <a:r>
              <a:rPr lang="en-US" sz="1400" b="1" kern="1200" baseline="0" dirty="0" smtClean="0">
                <a:solidFill>
                  <a:schemeClr val="tx1"/>
                </a:solidFill>
                <a:latin typeface="+mn-lt"/>
                <a:ea typeface="+mn-ea"/>
                <a:cs typeface="+mn-cs"/>
              </a:rPr>
              <a:t>locality</a:t>
            </a:r>
            <a:r>
              <a:rPr lang="en-US" sz="1400" kern="1200" baseline="0" dirty="0" smtClean="0">
                <a:solidFill>
                  <a:schemeClr val="tx1"/>
                </a:solidFill>
                <a:latin typeface="+mn-lt"/>
                <a:ea typeface="+mn-ea"/>
                <a:cs typeface="+mn-cs"/>
              </a:rPr>
              <a:t> by providing a </a:t>
            </a:r>
            <a:r>
              <a:rPr lang="en-US" sz="1400" u="sng" kern="1200" baseline="0" dirty="0" smtClean="0">
                <a:solidFill>
                  <a:schemeClr val="tx1"/>
                </a:solidFill>
                <a:latin typeface="+mn-lt"/>
                <a:ea typeface="+mn-ea"/>
                <a:cs typeface="+mn-cs"/>
              </a:rPr>
              <a:t>small, fast memory </a:t>
            </a:r>
            <a:r>
              <a:rPr lang="en-US" sz="1400" kern="1200" baseline="0" dirty="0" smtClean="0">
                <a:solidFill>
                  <a:schemeClr val="tx1"/>
                </a:solidFill>
                <a:latin typeface="+mn-lt"/>
                <a:ea typeface="+mn-ea"/>
                <a:cs typeface="+mn-cs"/>
              </a:rPr>
              <a:t>between the processor and main memory, namely the </a:t>
            </a:r>
            <a:r>
              <a:rPr lang="en-US" sz="1400" b="1" kern="1200" baseline="0" dirty="0" smtClean="0">
                <a:solidFill>
                  <a:schemeClr val="tx1"/>
                </a:solidFill>
                <a:latin typeface="+mn-lt"/>
                <a:ea typeface="+mn-ea"/>
                <a:cs typeface="+mn-cs"/>
              </a:rPr>
              <a:t>cache</a:t>
            </a:r>
            <a:r>
              <a:rPr lang="en-US" sz="1400" kern="1200" baseline="0" dirty="0" smtClean="0">
                <a:solidFill>
                  <a:schemeClr val="tx1"/>
                </a:solidFill>
                <a:latin typeface="+mn-lt"/>
                <a:ea typeface="+mn-ea"/>
                <a:cs typeface="+mn-cs"/>
              </a:rPr>
              <a:t>.</a:t>
            </a:r>
            <a:endParaRPr lang="en-NZ" sz="140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NZ" sz="1400" dirty="0" smtClean="0"/>
              <a:t>Cache and main memory illustration.</a:t>
            </a:r>
          </a:p>
          <a:p>
            <a:endParaRPr lang="en-NZ" sz="14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kern="1200" baseline="0" dirty="0" smtClean="0">
                <a:solidFill>
                  <a:schemeClr val="tx1"/>
                </a:solidFill>
                <a:latin typeface="+mn-lt"/>
                <a:ea typeface="+mn-ea"/>
                <a:cs typeface="+mn-cs"/>
              </a:rPr>
              <a:t>Figure 1.16b depicts the use of multiple levels of cache.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kern="1200" baseline="0" dirty="0" smtClean="0">
                <a:solidFill>
                  <a:schemeClr val="tx1"/>
                </a:solidFill>
                <a:latin typeface="+mn-lt"/>
                <a:ea typeface="+mn-ea"/>
                <a:cs typeface="+mn-cs"/>
              </a:rPr>
              <a:t>The </a:t>
            </a:r>
            <a:r>
              <a:rPr lang="en-US" sz="1400" b="1" kern="1200" baseline="0" dirty="0" smtClean="0">
                <a:solidFill>
                  <a:schemeClr val="tx1"/>
                </a:solidFill>
                <a:latin typeface="+mn-lt"/>
                <a:ea typeface="+mn-ea"/>
                <a:cs typeface="+mn-cs"/>
              </a:rPr>
              <a:t>L2</a:t>
            </a:r>
            <a:r>
              <a:rPr lang="en-US" sz="1400" kern="1200" baseline="0" dirty="0" smtClean="0">
                <a:solidFill>
                  <a:schemeClr val="tx1"/>
                </a:solidFill>
                <a:latin typeface="+mn-lt"/>
                <a:ea typeface="+mn-ea"/>
                <a:cs typeface="+mn-cs"/>
              </a:rPr>
              <a:t> cache is slower and typically larger than the </a:t>
            </a:r>
            <a:r>
              <a:rPr lang="en-US" sz="1400" b="1" kern="1200" baseline="0" dirty="0" smtClean="0">
                <a:solidFill>
                  <a:schemeClr val="tx1"/>
                </a:solidFill>
                <a:latin typeface="+mn-lt"/>
                <a:ea typeface="+mn-ea"/>
                <a:cs typeface="+mn-cs"/>
              </a:rPr>
              <a:t>L1</a:t>
            </a:r>
            <a:r>
              <a:rPr lang="en-US" sz="1400" kern="1200" baseline="0" dirty="0" smtClean="0">
                <a:solidFill>
                  <a:schemeClr val="tx1"/>
                </a:solidFill>
                <a:latin typeface="+mn-lt"/>
                <a:ea typeface="+mn-ea"/>
                <a:cs typeface="+mn-cs"/>
              </a:rPr>
              <a:t> cache, and the </a:t>
            </a:r>
            <a:r>
              <a:rPr lang="en-US" sz="1400" b="1" kern="1200" baseline="0" dirty="0" smtClean="0">
                <a:solidFill>
                  <a:schemeClr val="tx1"/>
                </a:solidFill>
                <a:latin typeface="+mn-lt"/>
                <a:ea typeface="+mn-ea"/>
                <a:cs typeface="+mn-cs"/>
              </a:rPr>
              <a:t>L3</a:t>
            </a:r>
            <a:r>
              <a:rPr lang="en-US" sz="1400" kern="1200" baseline="0" dirty="0" smtClean="0">
                <a:solidFill>
                  <a:schemeClr val="tx1"/>
                </a:solidFill>
                <a:latin typeface="+mn-lt"/>
                <a:ea typeface="+mn-ea"/>
                <a:cs typeface="+mn-cs"/>
              </a:rPr>
              <a:t> cache is slower and typically larger than the </a:t>
            </a:r>
            <a:r>
              <a:rPr lang="en-US" sz="1400" b="1" kern="1200" baseline="0" dirty="0" smtClean="0">
                <a:solidFill>
                  <a:schemeClr val="tx1"/>
                </a:solidFill>
                <a:latin typeface="+mn-lt"/>
                <a:ea typeface="+mn-ea"/>
                <a:cs typeface="+mn-cs"/>
              </a:rPr>
              <a:t>L2</a:t>
            </a:r>
            <a:r>
              <a:rPr lang="en-US" sz="1400" kern="1200" baseline="0" dirty="0" smtClean="0">
                <a:solidFill>
                  <a:schemeClr val="tx1"/>
                </a:solidFill>
                <a:latin typeface="+mn-lt"/>
                <a:ea typeface="+mn-ea"/>
                <a:cs typeface="+mn-cs"/>
              </a:rPr>
              <a:t> cache.</a:t>
            </a:r>
            <a:endParaRPr lang="en-US" sz="1400"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kern="1200" baseline="0" dirty="0" smtClean="0">
                <a:solidFill>
                  <a:schemeClr val="tx1"/>
                </a:solidFill>
                <a:latin typeface="+mn-lt"/>
                <a:ea typeface="+mn-ea"/>
                <a:cs typeface="+mn-cs"/>
              </a:rPr>
              <a:t>At a top level, a computer consists of processor, memory, and I/O components, with one or more modules of each type. </a:t>
            </a:r>
          </a:p>
          <a:p>
            <a:r>
              <a:rPr lang="en-US" sz="1400" kern="1200" baseline="0" dirty="0" smtClean="0">
                <a:solidFill>
                  <a:schemeClr val="tx1"/>
                </a:solidFill>
                <a:latin typeface="+mn-lt"/>
                <a:ea typeface="+mn-ea"/>
                <a:cs typeface="+mn-cs"/>
              </a:rPr>
              <a:t>These components are interconnected in some fashion to achieve the main function of the computer, which is to execute programs. </a:t>
            </a:r>
          </a:p>
          <a:p>
            <a:r>
              <a:rPr lang="en-US" sz="1400" kern="1200" baseline="0" dirty="0" smtClean="0">
                <a:solidFill>
                  <a:schemeClr val="tx1"/>
                </a:solidFill>
                <a:latin typeface="+mn-lt"/>
                <a:ea typeface="+mn-ea"/>
                <a:cs typeface="+mn-cs"/>
              </a:rPr>
              <a:t>Thus, there are four main structural elements:</a:t>
            </a:r>
          </a:p>
          <a:p>
            <a:r>
              <a:rPr lang="en-US" sz="1400" b="1" kern="1200" baseline="0" dirty="0" smtClean="0">
                <a:solidFill>
                  <a:schemeClr val="tx1"/>
                </a:solidFill>
                <a:latin typeface="+mn-lt"/>
                <a:ea typeface="+mn-ea"/>
                <a:cs typeface="+mn-cs"/>
              </a:rPr>
              <a:t>* Processor</a:t>
            </a:r>
          </a:p>
          <a:p>
            <a:r>
              <a:rPr lang="en-US" sz="1400" b="1" kern="1200" baseline="0" dirty="0" smtClean="0">
                <a:solidFill>
                  <a:schemeClr val="tx1"/>
                </a:solidFill>
                <a:latin typeface="+mn-lt"/>
                <a:ea typeface="+mn-ea"/>
                <a:cs typeface="+mn-cs"/>
              </a:rPr>
              <a:t>* I/O Modules</a:t>
            </a:r>
          </a:p>
          <a:p>
            <a:r>
              <a:rPr lang="en-US" sz="1400" b="1" kern="1200" baseline="0" dirty="0" smtClean="0">
                <a:solidFill>
                  <a:schemeClr val="tx1"/>
                </a:solidFill>
                <a:latin typeface="+mn-lt"/>
                <a:ea typeface="+mn-ea"/>
                <a:cs typeface="+mn-cs"/>
              </a:rPr>
              <a:t>* Main Memory</a:t>
            </a:r>
          </a:p>
          <a:p>
            <a:r>
              <a:rPr lang="en-US" sz="1400" b="1" kern="1200" baseline="0" dirty="0" smtClean="0">
                <a:solidFill>
                  <a:schemeClr val="tx1"/>
                </a:solidFill>
                <a:latin typeface="+mn-lt"/>
                <a:ea typeface="+mn-ea"/>
                <a:cs typeface="+mn-cs"/>
              </a:rPr>
              <a:t>* System Bus</a:t>
            </a:r>
            <a:endParaRPr lang="en-NZ" sz="1400" b="1"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kern="1200" baseline="0" dirty="0" smtClean="0">
                <a:solidFill>
                  <a:schemeClr val="tx1"/>
                </a:solidFill>
                <a:latin typeface="+mn-lt"/>
                <a:ea typeface="+mn-ea"/>
                <a:cs typeface="+mn-cs"/>
              </a:rPr>
              <a:t>A detailed discussion of </a:t>
            </a:r>
            <a:r>
              <a:rPr lang="en-US" sz="1400" b="1" kern="1200" baseline="0" dirty="0" smtClean="0">
                <a:solidFill>
                  <a:schemeClr val="tx1"/>
                </a:solidFill>
                <a:latin typeface="+mn-lt"/>
                <a:ea typeface="+mn-ea"/>
                <a:cs typeface="+mn-cs"/>
              </a:rPr>
              <a:t>cache design </a:t>
            </a:r>
            <a:r>
              <a:rPr lang="en-US" sz="1400" kern="1200" baseline="0" dirty="0" smtClean="0">
                <a:solidFill>
                  <a:schemeClr val="tx1"/>
                </a:solidFill>
                <a:latin typeface="+mn-lt"/>
                <a:ea typeface="+mn-ea"/>
                <a:cs typeface="+mn-cs"/>
              </a:rPr>
              <a:t>is beyond the scope of this book. Key elements are briefly summarized here. </a:t>
            </a:r>
          </a:p>
          <a:p>
            <a:r>
              <a:rPr lang="en-US" sz="1400" kern="1200" baseline="0" dirty="0" smtClean="0">
                <a:solidFill>
                  <a:schemeClr val="tx1"/>
                </a:solidFill>
                <a:latin typeface="+mn-lt"/>
                <a:ea typeface="+mn-ea"/>
                <a:cs typeface="+mn-cs"/>
              </a:rPr>
              <a:t>We will see that similar design issues must be addressed in dealing with </a:t>
            </a:r>
            <a:r>
              <a:rPr lang="en-US" sz="1400" b="1" kern="1200" baseline="0" dirty="0" smtClean="0">
                <a:solidFill>
                  <a:schemeClr val="tx1"/>
                </a:solidFill>
                <a:latin typeface="+mn-lt"/>
                <a:ea typeface="+mn-ea"/>
                <a:cs typeface="+mn-cs"/>
              </a:rPr>
              <a:t>virtual memory </a:t>
            </a:r>
            <a:r>
              <a:rPr lang="en-US" sz="1400" kern="1200" baseline="0" dirty="0" smtClean="0">
                <a:solidFill>
                  <a:schemeClr val="tx1"/>
                </a:solidFill>
                <a:latin typeface="+mn-lt"/>
                <a:ea typeface="+mn-ea"/>
                <a:cs typeface="+mn-cs"/>
              </a:rPr>
              <a:t>and </a:t>
            </a:r>
            <a:r>
              <a:rPr lang="en-US" sz="1400" b="1" kern="1200" baseline="0" dirty="0" smtClean="0">
                <a:solidFill>
                  <a:schemeClr val="tx1"/>
                </a:solidFill>
                <a:latin typeface="+mn-lt"/>
                <a:ea typeface="+mn-ea"/>
                <a:cs typeface="+mn-cs"/>
              </a:rPr>
              <a:t>disk cache design</a:t>
            </a:r>
            <a:r>
              <a:rPr lang="en-US" sz="1400" kern="1200" baseline="0" dirty="0" smtClean="0">
                <a:solidFill>
                  <a:schemeClr val="tx1"/>
                </a:solidFill>
                <a:latin typeface="+mn-lt"/>
                <a:ea typeface="+mn-ea"/>
                <a:cs typeface="+mn-cs"/>
              </a:rPr>
              <a:t>. </a:t>
            </a:r>
          </a:p>
          <a:p>
            <a:endParaRPr lang="en-US" sz="1400" kern="1200" baseline="0" dirty="0" smtClean="0">
              <a:solidFill>
                <a:schemeClr val="tx1"/>
              </a:solidFill>
              <a:latin typeface="+mn-lt"/>
              <a:ea typeface="+mn-ea"/>
              <a:cs typeface="+mn-cs"/>
            </a:endParaRPr>
          </a:p>
          <a:p>
            <a:r>
              <a:rPr lang="en-US" sz="1400" kern="1200" baseline="0" dirty="0" smtClean="0">
                <a:solidFill>
                  <a:schemeClr val="tx1"/>
                </a:solidFill>
                <a:latin typeface="+mn-lt"/>
                <a:ea typeface="+mn-ea"/>
                <a:cs typeface="+mn-cs"/>
              </a:rPr>
              <a:t>They fall into the following categories:</a:t>
            </a:r>
          </a:p>
          <a:p>
            <a:r>
              <a:rPr lang="en-US" sz="1400" kern="1200" baseline="0" dirty="0" smtClean="0">
                <a:solidFill>
                  <a:schemeClr val="tx1"/>
                </a:solidFill>
                <a:latin typeface="+mn-lt"/>
                <a:ea typeface="+mn-ea"/>
                <a:cs typeface="+mn-cs"/>
              </a:rPr>
              <a:t>• </a:t>
            </a:r>
            <a:r>
              <a:rPr lang="en-US" sz="1400" b="1" kern="1200" baseline="0" dirty="0" smtClean="0">
                <a:solidFill>
                  <a:schemeClr val="tx1"/>
                </a:solidFill>
                <a:latin typeface="+mn-lt"/>
                <a:ea typeface="+mn-ea"/>
                <a:cs typeface="+mn-cs"/>
              </a:rPr>
              <a:t>Cache size</a:t>
            </a:r>
          </a:p>
          <a:p>
            <a:r>
              <a:rPr lang="en-US" sz="1400" b="1" kern="1200" baseline="0" dirty="0" smtClean="0">
                <a:solidFill>
                  <a:schemeClr val="tx1"/>
                </a:solidFill>
                <a:latin typeface="+mn-lt"/>
                <a:ea typeface="+mn-ea"/>
                <a:cs typeface="+mn-cs"/>
              </a:rPr>
              <a:t>• Block size</a:t>
            </a:r>
          </a:p>
          <a:p>
            <a:r>
              <a:rPr lang="en-US" sz="1400" b="1" kern="1200" baseline="0" dirty="0" smtClean="0">
                <a:solidFill>
                  <a:schemeClr val="tx1"/>
                </a:solidFill>
                <a:latin typeface="+mn-lt"/>
                <a:ea typeface="+mn-ea"/>
                <a:cs typeface="+mn-cs"/>
              </a:rPr>
              <a:t>• Mapping function</a:t>
            </a:r>
          </a:p>
          <a:p>
            <a:r>
              <a:rPr lang="en-US" sz="1400" b="1" kern="1200" baseline="0" dirty="0" smtClean="0">
                <a:solidFill>
                  <a:schemeClr val="tx1"/>
                </a:solidFill>
                <a:latin typeface="+mn-lt"/>
                <a:ea typeface="+mn-ea"/>
                <a:cs typeface="+mn-cs"/>
              </a:rPr>
              <a:t>• Replacement algorithm</a:t>
            </a:r>
          </a:p>
          <a:p>
            <a:r>
              <a:rPr lang="en-US" sz="1400" b="1" kern="1200" baseline="0" dirty="0" smtClean="0">
                <a:solidFill>
                  <a:schemeClr val="tx1"/>
                </a:solidFill>
                <a:latin typeface="+mn-lt"/>
                <a:ea typeface="+mn-ea"/>
                <a:cs typeface="+mn-cs"/>
              </a:rPr>
              <a:t>• Write policy</a:t>
            </a:r>
          </a:p>
          <a:p>
            <a:r>
              <a:rPr lang="en-US" sz="1400" b="1" kern="1200" baseline="0" dirty="0" smtClean="0">
                <a:solidFill>
                  <a:schemeClr val="tx1"/>
                </a:solidFill>
                <a:latin typeface="+mn-lt"/>
                <a:ea typeface="+mn-ea"/>
                <a:cs typeface="+mn-cs"/>
              </a:rPr>
              <a:t>• Number of cache levels</a:t>
            </a:r>
            <a:endParaRPr lang="en-NZ" sz="1400" b="1"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kern="1200" baseline="0" dirty="0" smtClean="0">
                <a:solidFill>
                  <a:schemeClr val="tx1"/>
                </a:solidFill>
                <a:latin typeface="+mn-lt"/>
                <a:ea typeface="+mn-ea"/>
                <a:cs typeface="+mn-cs"/>
              </a:rPr>
              <a:t>We have already dealt with the issue of </a:t>
            </a:r>
            <a:r>
              <a:rPr lang="en-US" sz="1400" b="1" kern="1200" baseline="0" dirty="0" smtClean="0">
                <a:solidFill>
                  <a:schemeClr val="tx1"/>
                </a:solidFill>
                <a:latin typeface="+mn-lt"/>
                <a:ea typeface="+mn-ea"/>
                <a:cs typeface="+mn-cs"/>
              </a:rPr>
              <a:t>cache size . </a:t>
            </a:r>
            <a:r>
              <a:rPr lang="en-US" sz="1400" b="0" kern="1200" baseline="0" dirty="0" smtClean="0">
                <a:solidFill>
                  <a:schemeClr val="tx1"/>
                </a:solidFill>
                <a:latin typeface="+mn-lt"/>
                <a:ea typeface="+mn-ea"/>
                <a:cs typeface="+mn-cs"/>
              </a:rPr>
              <a:t>It turns out that reasonably </a:t>
            </a:r>
            <a:r>
              <a:rPr lang="en-US" sz="1400" kern="1200" baseline="0" dirty="0" smtClean="0">
                <a:solidFill>
                  <a:schemeClr val="tx1"/>
                </a:solidFill>
                <a:latin typeface="+mn-lt"/>
                <a:ea typeface="+mn-ea"/>
                <a:cs typeface="+mn-cs"/>
              </a:rPr>
              <a:t>small caches can have a significant impact on performance. </a:t>
            </a:r>
          </a:p>
          <a:p>
            <a:r>
              <a:rPr lang="en-US" sz="1400" kern="1200" baseline="0" dirty="0" smtClean="0">
                <a:solidFill>
                  <a:schemeClr val="tx1"/>
                </a:solidFill>
                <a:latin typeface="+mn-lt"/>
                <a:ea typeface="+mn-ea"/>
                <a:cs typeface="+mn-cs"/>
              </a:rPr>
              <a:t>Another size issue is that of </a:t>
            </a:r>
            <a:r>
              <a:rPr lang="en-US" sz="1400" b="1" kern="1200" baseline="0" dirty="0" smtClean="0">
                <a:solidFill>
                  <a:schemeClr val="tx1"/>
                </a:solidFill>
                <a:latin typeface="+mn-lt"/>
                <a:ea typeface="+mn-ea"/>
                <a:cs typeface="+mn-cs"/>
              </a:rPr>
              <a:t>block size </a:t>
            </a:r>
            <a:r>
              <a:rPr lang="en-US" sz="1400" b="0" kern="1200" baseline="0" dirty="0" smtClean="0">
                <a:solidFill>
                  <a:schemeClr val="tx1"/>
                </a:solidFill>
                <a:latin typeface="+mn-lt"/>
                <a:ea typeface="+mn-ea"/>
                <a:cs typeface="+mn-cs"/>
              </a:rPr>
              <a:t>: the unit of data exchanged between cache and main memory</a:t>
            </a:r>
            <a:r>
              <a:rPr lang="en-US" sz="1400" b="1" kern="1200" baseline="0" dirty="0" smtClean="0">
                <a:solidFill>
                  <a:schemeClr val="tx1"/>
                </a:solidFill>
                <a:latin typeface="+mn-lt"/>
                <a:ea typeface="+mn-ea"/>
                <a:cs typeface="+mn-cs"/>
              </a:rPr>
              <a:t>. </a:t>
            </a:r>
          </a:p>
          <a:p>
            <a:r>
              <a:rPr lang="en-US" sz="1400" kern="1200" baseline="0" dirty="0" smtClean="0">
                <a:solidFill>
                  <a:schemeClr val="tx1"/>
                </a:solidFill>
                <a:latin typeface="+mn-lt"/>
                <a:ea typeface="+mn-ea"/>
                <a:cs typeface="+mn-cs"/>
              </a:rPr>
              <a:t>As the block size </a:t>
            </a:r>
            <a:r>
              <a:rPr lang="en-US" sz="1400" u="sng" kern="1200" baseline="0" dirty="0" smtClean="0">
                <a:solidFill>
                  <a:schemeClr val="tx1"/>
                </a:solidFill>
                <a:latin typeface="+mn-lt"/>
                <a:ea typeface="+mn-ea"/>
                <a:cs typeface="+mn-cs"/>
              </a:rPr>
              <a:t>increases</a:t>
            </a:r>
            <a:r>
              <a:rPr lang="en-US" sz="1400" kern="1200" baseline="0" dirty="0" smtClean="0">
                <a:solidFill>
                  <a:schemeClr val="tx1"/>
                </a:solidFill>
                <a:latin typeface="+mn-lt"/>
                <a:ea typeface="+mn-ea"/>
                <a:cs typeface="+mn-cs"/>
              </a:rPr>
              <a:t> from very small to larger sizes, the hit ratio will at first increase because of the principle of </a:t>
            </a:r>
            <a:r>
              <a:rPr lang="en-US" sz="1400" b="1" kern="1200" baseline="0" dirty="0" smtClean="0">
                <a:solidFill>
                  <a:schemeClr val="tx1"/>
                </a:solidFill>
                <a:latin typeface="+mn-lt"/>
                <a:ea typeface="+mn-ea"/>
                <a:cs typeface="+mn-cs"/>
              </a:rPr>
              <a:t>locality</a:t>
            </a:r>
            <a:r>
              <a:rPr lang="en-US" sz="1400" kern="1200" baseline="0" dirty="0" smtClean="0">
                <a:solidFill>
                  <a:schemeClr val="tx1"/>
                </a:solidFill>
                <a:latin typeface="+mn-lt"/>
                <a:ea typeface="+mn-ea"/>
                <a:cs typeface="+mn-cs"/>
              </a:rPr>
              <a:t>: the high probability that data in the vicinity of a referenced word are likely to be referenced in the near future. </a:t>
            </a:r>
          </a:p>
          <a:p>
            <a:r>
              <a:rPr lang="en-US" sz="1400" kern="1200" baseline="0" dirty="0" smtClean="0">
                <a:solidFill>
                  <a:schemeClr val="tx1"/>
                </a:solidFill>
                <a:latin typeface="+mn-lt"/>
                <a:ea typeface="+mn-ea"/>
                <a:cs typeface="+mn-cs"/>
              </a:rPr>
              <a:t>As the block size </a:t>
            </a:r>
            <a:r>
              <a:rPr lang="en-US" sz="1400" u="sng" kern="1200" baseline="0" dirty="0" smtClean="0">
                <a:solidFill>
                  <a:schemeClr val="tx1"/>
                </a:solidFill>
                <a:latin typeface="+mn-lt"/>
                <a:ea typeface="+mn-ea"/>
                <a:cs typeface="+mn-cs"/>
              </a:rPr>
              <a:t>increases</a:t>
            </a:r>
            <a:r>
              <a:rPr lang="en-US" sz="1400" kern="1200" baseline="0" dirty="0" smtClean="0">
                <a:solidFill>
                  <a:schemeClr val="tx1"/>
                </a:solidFill>
                <a:latin typeface="+mn-lt"/>
                <a:ea typeface="+mn-ea"/>
                <a:cs typeface="+mn-cs"/>
              </a:rPr>
              <a:t>, more useful data are brought into the cache. </a:t>
            </a:r>
          </a:p>
          <a:p>
            <a:r>
              <a:rPr lang="en-US" sz="1400" kern="1200" baseline="0" dirty="0" smtClean="0">
                <a:solidFill>
                  <a:schemeClr val="tx1"/>
                </a:solidFill>
                <a:latin typeface="+mn-lt"/>
                <a:ea typeface="+mn-ea"/>
                <a:cs typeface="+mn-cs"/>
              </a:rPr>
              <a:t>The hit ratio will begin to decrease, however, as the block becomes even bigger and the probability of using the newly fetched data becomes less than the probability of reusing the data that have to be moved out of the cache to make room for the </a:t>
            </a:r>
            <a:r>
              <a:rPr lang="en-US" sz="1400" b="1" kern="1200" baseline="0" dirty="0" smtClean="0">
                <a:solidFill>
                  <a:schemeClr val="tx1"/>
                </a:solidFill>
                <a:latin typeface="+mn-lt"/>
                <a:ea typeface="+mn-ea"/>
                <a:cs typeface="+mn-cs"/>
              </a:rPr>
              <a:t>new block</a:t>
            </a:r>
            <a:r>
              <a:rPr lang="en-US" sz="1400" kern="1200" baseline="0" dirty="0" smtClean="0">
                <a:solidFill>
                  <a:schemeClr val="tx1"/>
                </a:solidFill>
                <a:latin typeface="+mn-lt"/>
                <a:ea typeface="+mn-ea"/>
                <a:cs typeface="+mn-cs"/>
              </a:rPr>
              <a:t>.</a:t>
            </a:r>
            <a:endParaRPr lang="en-US" sz="1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kern="1200" baseline="0" dirty="0" smtClean="0">
                <a:solidFill>
                  <a:schemeClr val="tx1"/>
                </a:solidFill>
                <a:latin typeface="+mn-lt"/>
                <a:ea typeface="+mn-ea"/>
                <a:cs typeface="+mn-cs"/>
              </a:rPr>
              <a:t>The </a:t>
            </a:r>
            <a:r>
              <a:rPr lang="en-US" sz="1400" b="1" kern="1200" baseline="0" dirty="0" smtClean="0">
                <a:solidFill>
                  <a:schemeClr val="tx1"/>
                </a:solidFill>
                <a:latin typeface="+mn-lt"/>
                <a:ea typeface="+mn-ea"/>
                <a:cs typeface="+mn-cs"/>
              </a:rPr>
              <a:t>replacement algorithm </a:t>
            </a:r>
            <a:r>
              <a:rPr lang="en-US" sz="1400" b="0" kern="1200" baseline="0" dirty="0" smtClean="0">
                <a:solidFill>
                  <a:schemeClr val="tx1"/>
                </a:solidFill>
                <a:latin typeface="+mn-lt"/>
                <a:ea typeface="+mn-ea"/>
                <a:cs typeface="+mn-cs"/>
              </a:rPr>
              <a:t>chooses, within the constraints of the mapping</a:t>
            </a:r>
            <a:r>
              <a:rPr lang="en-US" sz="1400" b="1" kern="1200" baseline="0" dirty="0" smtClean="0">
                <a:solidFill>
                  <a:schemeClr val="tx1"/>
                </a:solidFill>
                <a:latin typeface="+mn-lt"/>
                <a:ea typeface="+mn-ea"/>
                <a:cs typeface="+mn-cs"/>
              </a:rPr>
              <a:t> </a:t>
            </a:r>
            <a:r>
              <a:rPr lang="en-US" sz="1400" kern="1200" baseline="0" dirty="0" smtClean="0">
                <a:solidFill>
                  <a:schemeClr val="tx1"/>
                </a:solidFill>
                <a:latin typeface="+mn-lt"/>
                <a:ea typeface="+mn-ea"/>
                <a:cs typeface="+mn-cs"/>
              </a:rPr>
              <a:t>function, which block to replace when a </a:t>
            </a:r>
            <a:r>
              <a:rPr lang="en-US" sz="1400" b="1" kern="1200" baseline="0" dirty="0" smtClean="0">
                <a:solidFill>
                  <a:schemeClr val="tx1"/>
                </a:solidFill>
                <a:latin typeface="+mn-lt"/>
                <a:ea typeface="+mn-ea"/>
                <a:cs typeface="+mn-cs"/>
              </a:rPr>
              <a:t>new</a:t>
            </a:r>
            <a:r>
              <a:rPr lang="en-US" sz="1400" kern="1200" baseline="0" dirty="0" smtClean="0">
                <a:solidFill>
                  <a:schemeClr val="tx1"/>
                </a:solidFill>
                <a:latin typeface="+mn-lt"/>
                <a:ea typeface="+mn-ea"/>
                <a:cs typeface="+mn-cs"/>
              </a:rPr>
              <a:t> block is to be loaded into the cache and the cache already has all slots filled with other blocks. </a:t>
            </a:r>
          </a:p>
          <a:p>
            <a:r>
              <a:rPr lang="en-US" sz="1400" kern="1200" baseline="0" dirty="0" smtClean="0">
                <a:solidFill>
                  <a:schemeClr val="tx1"/>
                </a:solidFill>
                <a:latin typeface="+mn-lt"/>
                <a:ea typeface="+mn-ea"/>
                <a:cs typeface="+mn-cs"/>
              </a:rPr>
              <a:t>We would like to replace the block that is </a:t>
            </a:r>
            <a:r>
              <a:rPr lang="en-US" sz="1400" u="sng" kern="1200" baseline="0" dirty="0" smtClean="0">
                <a:solidFill>
                  <a:schemeClr val="tx1"/>
                </a:solidFill>
                <a:latin typeface="+mn-lt"/>
                <a:ea typeface="+mn-ea"/>
                <a:cs typeface="+mn-cs"/>
              </a:rPr>
              <a:t>least likely to be needed </a:t>
            </a:r>
            <a:r>
              <a:rPr lang="en-US" sz="1400" kern="1200" baseline="0" dirty="0" smtClean="0">
                <a:solidFill>
                  <a:schemeClr val="tx1"/>
                </a:solidFill>
                <a:latin typeface="+mn-lt"/>
                <a:ea typeface="+mn-ea"/>
                <a:cs typeface="+mn-cs"/>
              </a:rPr>
              <a:t>again in the near future. </a:t>
            </a:r>
          </a:p>
          <a:p>
            <a:r>
              <a:rPr lang="en-US" sz="1400" kern="1200" baseline="0" dirty="0" smtClean="0">
                <a:solidFill>
                  <a:schemeClr val="tx1"/>
                </a:solidFill>
                <a:latin typeface="+mn-lt"/>
                <a:ea typeface="+mn-ea"/>
                <a:cs typeface="+mn-cs"/>
              </a:rPr>
              <a:t>Although it is impossible to identify such a block, a reasonably effective strategy is to replace the block that has been in the cache longest with no reference to it. </a:t>
            </a:r>
          </a:p>
          <a:p>
            <a:r>
              <a:rPr lang="en-US" sz="1400" kern="1200" baseline="0" dirty="0" smtClean="0">
                <a:solidFill>
                  <a:schemeClr val="tx1"/>
                </a:solidFill>
                <a:latin typeface="+mn-lt"/>
                <a:ea typeface="+mn-ea"/>
                <a:cs typeface="+mn-cs"/>
              </a:rPr>
              <a:t>This policy is referred to as the </a:t>
            </a:r>
            <a:r>
              <a:rPr lang="en-US" sz="1400" u="sng" kern="1200" baseline="0" dirty="0" smtClean="0">
                <a:solidFill>
                  <a:schemeClr val="tx1"/>
                </a:solidFill>
                <a:latin typeface="+mn-lt"/>
                <a:ea typeface="+mn-ea"/>
                <a:cs typeface="+mn-cs"/>
              </a:rPr>
              <a:t>least-recently-used</a:t>
            </a:r>
            <a:r>
              <a:rPr lang="en-US" sz="1400" kern="1200" baseline="0" dirty="0" smtClean="0">
                <a:solidFill>
                  <a:schemeClr val="tx1"/>
                </a:solidFill>
                <a:latin typeface="+mn-lt"/>
                <a:ea typeface="+mn-ea"/>
                <a:cs typeface="+mn-cs"/>
              </a:rPr>
              <a:t> (</a:t>
            </a:r>
            <a:r>
              <a:rPr lang="en-US" sz="1400" b="1" kern="1200" baseline="0" dirty="0" smtClean="0">
                <a:solidFill>
                  <a:schemeClr val="tx1"/>
                </a:solidFill>
                <a:latin typeface="+mn-lt"/>
                <a:ea typeface="+mn-ea"/>
                <a:cs typeface="+mn-cs"/>
              </a:rPr>
              <a:t>LRU</a:t>
            </a:r>
            <a:r>
              <a:rPr lang="en-US" sz="1400" kern="1200" baseline="0" dirty="0" smtClean="0">
                <a:solidFill>
                  <a:schemeClr val="tx1"/>
                </a:solidFill>
                <a:latin typeface="+mn-lt"/>
                <a:ea typeface="+mn-ea"/>
                <a:cs typeface="+mn-cs"/>
              </a:rPr>
              <a:t>) algorithm. Hardware mechanisms are needed to identify the </a:t>
            </a:r>
            <a:r>
              <a:rPr lang="en-US" sz="1400" u="sng" kern="1200" baseline="0" dirty="0" smtClean="0">
                <a:solidFill>
                  <a:schemeClr val="tx1"/>
                </a:solidFill>
                <a:latin typeface="+mn-lt"/>
                <a:ea typeface="+mn-ea"/>
                <a:cs typeface="+mn-cs"/>
              </a:rPr>
              <a:t>least-recently-used</a:t>
            </a:r>
            <a:r>
              <a:rPr lang="en-US" sz="1400" kern="1200" baseline="0" dirty="0" smtClean="0">
                <a:solidFill>
                  <a:schemeClr val="tx1"/>
                </a:solidFill>
                <a:latin typeface="+mn-lt"/>
                <a:ea typeface="+mn-ea"/>
                <a:cs typeface="+mn-cs"/>
              </a:rPr>
              <a:t> block.</a:t>
            </a:r>
            <a:endParaRPr lang="en-NZ" sz="140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kern="1200" baseline="0" dirty="0" smtClean="0">
                <a:solidFill>
                  <a:schemeClr val="tx1"/>
                </a:solidFill>
                <a:latin typeface="+mn-lt"/>
                <a:ea typeface="+mn-ea"/>
                <a:cs typeface="+mn-cs"/>
              </a:rPr>
              <a:t>If the contents of a block in the cache are </a:t>
            </a:r>
            <a:r>
              <a:rPr lang="en-US" sz="1400" b="1" kern="1200" baseline="0" dirty="0" smtClean="0">
                <a:solidFill>
                  <a:schemeClr val="tx1"/>
                </a:solidFill>
                <a:latin typeface="+mn-lt"/>
                <a:ea typeface="+mn-ea"/>
                <a:cs typeface="+mn-cs"/>
              </a:rPr>
              <a:t>altered</a:t>
            </a:r>
            <a:r>
              <a:rPr lang="en-US" sz="1400" kern="1200" baseline="0" dirty="0" smtClean="0">
                <a:solidFill>
                  <a:schemeClr val="tx1"/>
                </a:solidFill>
                <a:latin typeface="+mn-lt"/>
                <a:ea typeface="+mn-ea"/>
                <a:cs typeface="+mn-cs"/>
              </a:rPr>
              <a:t>, then it is necessary to </a:t>
            </a:r>
            <a:r>
              <a:rPr lang="en-US" sz="1400" u="sng" kern="1200" baseline="0" dirty="0" smtClean="0">
                <a:solidFill>
                  <a:schemeClr val="tx1"/>
                </a:solidFill>
                <a:latin typeface="+mn-lt"/>
                <a:ea typeface="+mn-ea"/>
                <a:cs typeface="+mn-cs"/>
              </a:rPr>
              <a:t>write it back to main memory </a:t>
            </a:r>
            <a:r>
              <a:rPr lang="en-US" sz="1400" kern="1200" baseline="0" dirty="0" smtClean="0">
                <a:solidFill>
                  <a:schemeClr val="tx1"/>
                </a:solidFill>
                <a:latin typeface="+mn-lt"/>
                <a:ea typeface="+mn-ea"/>
                <a:cs typeface="+mn-cs"/>
              </a:rPr>
              <a:t>before </a:t>
            </a:r>
            <a:r>
              <a:rPr lang="en-US" sz="1400" b="1" kern="1200" baseline="0" dirty="0" smtClean="0">
                <a:solidFill>
                  <a:schemeClr val="tx1"/>
                </a:solidFill>
                <a:latin typeface="+mn-lt"/>
                <a:ea typeface="+mn-ea"/>
                <a:cs typeface="+mn-cs"/>
              </a:rPr>
              <a:t>replacing</a:t>
            </a:r>
            <a:r>
              <a:rPr lang="en-US" sz="1400" kern="1200" baseline="0" dirty="0" smtClean="0">
                <a:solidFill>
                  <a:schemeClr val="tx1"/>
                </a:solidFill>
                <a:latin typeface="+mn-lt"/>
                <a:ea typeface="+mn-ea"/>
                <a:cs typeface="+mn-cs"/>
              </a:rPr>
              <a:t> it. </a:t>
            </a:r>
          </a:p>
          <a:p>
            <a:r>
              <a:rPr lang="en-US" sz="1400" kern="1200" baseline="0" dirty="0" smtClean="0">
                <a:solidFill>
                  <a:schemeClr val="tx1"/>
                </a:solidFill>
                <a:latin typeface="+mn-lt"/>
                <a:ea typeface="+mn-ea"/>
                <a:cs typeface="+mn-cs"/>
              </a:rPr>
              <a:t>The </a:t>
            </a:r>
            <a:r>
              <a:rPr lang="en-US" sz="1400" b="1" kern="1200" baseline="0" dirty="0" smtClean="0">
                <a:solidFill>
                  <a:schemeClr val="tx1"/>
                </a:solidFill>
                <a:latin typeface="+mn-lt"/>
                <a:ea typeface="+mn-ea"/>
                <a:cs typeface="+mn-cs"/>
              </a:rPr>
              <a:t>write policy </a:t>
            </a:r>
            <a:r>
              <a:rPr lang="en-US" sz="1400" b="0" kern="1200" baseline="0" dirty="0" smtClean="0">
                <a:solidFill>
                  <a:schemeClr val="tx1"/>
                </a:solidFill>
                <a:latin typeface="+mn-lt"/>
                <a:ea typeface="+mn-ea"/>
                <a:cs typeface="+mn-cs"/>
              </a:rPr>
              <a:t>dictates when the memory </a:t>
            </a:r>
            <a:r>
              <a:rPr lang="en-US" sz="1400" kern="1200" baseline="0" dirty="0" smtClean="0">
                <a:solidFill>
                  <a:schemeClr val="tx1"/>
                </a:solidFill>
                <a:latin typeface="+mn-lt"/>
                <a:ea typeface="+mn-ea"/>
                <a:cs typeface="+mn-cs"/>
              </a:rPr>
              <a:t>write operation takes place. </a:t>
            </a:r>
          </a:p>
          <a:p>
            <a:r>
              <a:rPr lang="en-US" sz="1400" kern="1200" baseline="0" dirty="0" smtClean="0">
                <a:solidFill>
                  <a:schemeClr val="tx1"/>
                </a:solidFill>
                <a:latin typeface="+mn-lt"/>
                <a:ea typeface="+mn-ea"/>
                <a:cs typeface="+mn-cs"/>
              </a:rPr>
              <a:t>At one extreme, the writing can occur </a:t>
            </a:r>
            <a:r>
              <a:rPr lang="en-US" sz="1400" u="sng" kern="1200" baseline="0" dirty="0" smtClean="0">
                <a:solidFill>
                  <a:schemeClr val="tx1"/>
                </a:solidFill>
                <a:latin typeface="+mn-lt"/>
                <a:ea typeface="+mn-ea"/>
                <a:cs typeface="+mn-cs"/>
              </a:rPr>
              <a:t>every time </a:t>
            </a:r>
            <a:r>
              <a:rPr lang="en-US" sz="1400" kern="1200" baseline="0" dirty="0" smtClean="0">
                <a:solidFill>
                  <a:schemeClr val="tx1"/>
                </a:solidFill>
                <a:latin typeface="+mn-lt"/>
                <a:ea typeface="+mn-ea"/>
                <a:cs typeface="+mn-cs"/>
              </a:rPr>
              <a:t>that the block is </a:t>
            </a:r>
            <a:r>
              <a:rPr lang="en-US" sz="1400" b="1" kern="1200" baseline="0" dirty="0" smtClean="0">
                <a:solidFill>
                  <a:schemeClr val="tx1"/>
                </a:solidFill>
                <a:latin typeface="+mn-lt"/>
                <a:ea typeface="+mn-ea"/>
                <a:cs typeface="+mn-cs"/>
              </a:rPr>
              <a:t>updated</a:t>
            </a:r>
            <a:r>
              <a:rPr lang="en-US" sz="1400" kern="1200" baseline="0" dirty="0" smtClean="0">
                <a:solidFill>
                  <a:schemeClr val="tx1"/>
                </a:solidFill>
                <a:latin typeface="+mn-lt"/>
                <a:ea typeface="+mn-ea"/>
                <a:cs typeface="+mn-cs"/>
              </a:rPr>
              <a:t>. </a:t>
            </a:r>
          </a:p>
          <a:p>
            <a:r>
              <a:rPr lang="en-US" sz="1400" kern="1200" baseline="0" dirty="0" smtClean="0">
                <a:solidFill>
                  <a:schemeClr val="tx1"/>
                </a:solidFill>
                <a:latin typeface="+mn-lt"/>
                <a:ea typeface="+mn-ea"/>
                <a:cs typeface="+mn-cs"/>
              </a:rPr>
              <a:t>At the other extreme, the writing occurs </a:t>
            </a:r>
            <a:r>
              <a:rPr lang="en-US" sz="1400" u="sng" kern="1200" baseline="0" dirty="0" smtClean="0">
                <a:solidFill>
                  <a:schemeClr val="tx1"/>
                </a:solidFill>
                <a:latin typeface="+mn-lt"/>
                <a:ea typeface="+mn-ea"/>
                <a:cs typeface="+mn-cs"/>
              </a:rPr>
              <a:t>only when </a:t>
            </a:r>
            <a:r>
              <a:rPr lang="en-US" sz="1400" kern="1200" baseline="0" dirty="0" smtClean="0">
                <a:solidFill>
                  <a:schemeClr val="tx1"/>
                </a:solidFill>
                <a:latin typeface="+mn-lt"/>
                <a:ea typeface="+mn-ea"/>
                <a:cs typeface="+mn-cs"/>
              </a:rPr>
              <a:t>the block is </a:t>
            </a:r>
            <a:r>
              <a:rPr lang="en-US" sz="1400" b="1" kern="1200" baseline="0" dirty="0" smtClean="0">
                <a:solidFill>
                  <a:schemeClr val="tx1"/>
                </a:solidFill>
                <a:latin typeface="+mn-lt"/>
                <a:ea typeface="+mn-ea"/>
                <a:cs typeface="+mn-cs"/>
              </a:rPr>
              <a:t>replaced</a:t>
            </a:r>
            <a:r>
              <a:rPr lang="en-US" sz="1400" kern="1200" baseline="0" dirty="0" smtClean="0">
                <a:solidFill>
                  <a:schemeClr val="tx1"/>
                </a:solidFill>
                <a:latin typeface="+mn-lt"/>
                <a:ea typeface="+mn-ea"/>
                <a:cs typeface="+mn-cs"/>
              </a:rPr>
              <a:t>. </a:t>
            </a:r>
          </a:p>
          <a:p>
            <a:r>
              <a:rPr lang="en-US" sz="1400" kern="1200" baseline="0" dirty="0" smtClean="0">
                <a:solidFill>
                  <a:schemeClr val="tx1"/>
                </a:solidFill>
                <a:latin typeface="+mn-lt"/>
                <a:ea typeface="+mn-ea"/>
                <a:cs typeface="+mn-cs"/>
              </a:rPr>
              <a:t>The latter policy minimizes memory write operations but leaves main memory in an obsolete state. </a:t>
            </a:r>
          </a:p>
          <a:p>
            <a:r>
              <a:rPr lang="en-US" sz="1400" kern="1200" baseline="0" dirty="0" smtClean="0">
                <a:solidFill>
                  <a:schemeClr val="tx1"/>
                </a:solidFill>
                <a:latin typeface="+mn-lt"/>
                <a:ea typeface="+mn-ea"/>
                <a:cs typeface="+mn-cs"/>
              </a:rPr>
              <a:t>This can </a:t>
            </a:r>
            <a:r>
              <a:rPr lang="en-US" sz="1400" i="1" u="sng" kern="1200" baseline="0" dirty="0" smtClean="0">
                <a:solidFill>
                  <a:schemeClr val="tx1"/>
                </a:solidFill>
                <a:latin typeface="+mn-lt"/>
                <a:ea typeface="+mn-ea"/>
                <a:cs typeface="+mn-cs"/>
              </a:rPr>
              <a:t>interfere</a:t>
            </a:r>
            <a:r>
              <a:rPr lang="en-US" sz="1400" kern="1200" baseline="0" dirty="0" smtClean="0">
                <a:solidFill>
                  <a:schemeClr val="tx1"/>
                </a:solidFill>
                <a:latin typeface="+mn-lt"/>
                <a:ea typeface="+mn-ea"/>
                <a:cs typeface="+mn-cs"/>
              </a:rPr>
              <a:t> with </a:t>
            </a:r>
            <a:r>
              <a:rPr lang="en-US" sz="1400" b="1" kern="1200" baseline="0" dirty="0" smtClean="0">
                <a:solidFill>
                  <a:schemeClr val="tx1"/>
                </a:solidFill>
                <a:latin typeface="+mn-lt"/>
                <a:ea typeface="+mn-ea"/>
                <a:cs typeface="+mn-cs"/>
              </a:rPr>
              <a:t>multiple-processor operation </a:t>
            </a:r>
            <a:r>
              <a:rPr lang="en-US" sz="1400" kern="1200" baseline="0" dirty="0" smtClean="0">
                <a:solidFill>
                  <a:schemeClr val="tx1"/>
                </a:solidFill>
                <a:latin typeface="+mn-lt"/>
                <a:ea typeface="+mn-ea"/>
                <a:cs typeface="+mn-cs"/>
              </a:rPr>
              <a:t>and with direct memory access by I/O hardware modules.</a:t>
            </a:r>
            <a:endParaRPr lang="en-US" sz="1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kern="1200" baseline="0" dirty="0" smtClean="0">
                <a:solidFill>
                  <a:schemeClr val="tx1"/>
                </a:solidFill>
                <a:latin typeface="+mn-lt"/>
                <a:ea typeface="+mn-ea"/>
                <a:cs typeface="+mn-cs"/>
              </a:rPr>
              <a:t>When the processor is executing a program and encounters an instruction relating to I/O, it executes that instruction by issuing a command to the appropriate I/O module.</a:t>
            </a:r>
          </a:p>
          <a:p>
            <a:endParaRPr lang="en-US" sz="1400" kern="1200" baseline="0" dirty="0" smtClean="0">
              <a:solidFill>
                <a:schemeClr val="tx1"/>
              </a:solidFill>
              <a:latin typeface="+mn-lt"/>
              <a:ea typeface="+mn-ea"/>
              <a:cs typeface="+mn-cs"/>
            </a:endParaRPr>
          </a:p>
          <a:p>
            <a:r>
              <a:rPr lang="en-US" sz="1400" kern="1200" baseline="0" dirty="0" smtClean="0">
                <a:solidFill>
                  <a:schemeClr val="tx1"/>
                </a:solidFill>
                <a:latin typeface="+mn-lt"/>
                <a:ea typeface="+mn-ea"/>
                <a:cs typeface="+mn-cs"/>
              </a:rPr>
              <a:t>Three techniques are possible for I/O operations</a:t>
            </a:r>
            <a:r>
              <a:rPr lang="en-US" sz="1400" b="1" kern="1200" baseline="0" dirty="0" smtClean="0">
                <a:solidFill>
                  <a:schemeClr val="tx1"/>
                </a:solidFill>
                <a:latin typeface="+mn-lt"/>
                <a:ea typeface="+mn-ea"/>
                <a:cs typeface="+mn-cs"/>
              </a:rPr>
              <a:t>:</a:t>
            </a:r>
          </a:p>
          <a:p>
            <a:r>
              <a:rPr lang="en-US" sz="1400" b="1" kern="1200" baseline="0" dirty="0" smtClean="0">
                <a:solidFill>
                  <a:schemeClr val="tx1"/>
                </a:solidFill>
                <a:latin typeface="+mn-lt"/>
                <a:ea typeface="+mn-ea"/>
                <a:cs typeface="+mn-cs"/>
              </a:rPr>
              <a:t>* programmed I/O</a:t>
            </a:r>
            <a:r>
              <a:rPr lang="en-US" sz="1400" kern="1200" baseline="0" dirty="0" smtClean="0">
                <a:solidFill>
                  <a:schemeClr val="tx1"/>
                </a:solidFill>
                <a:latin typeface="+mn-lt"/>
                <a:ea typeface="+mn-ea"/>
                <a:cs typeface="+mn-cs"/>
              </a:rPr>
              <a:t>, </a:t>
            </a:r>
          </a:p>
          <a:p>
            <a:r>
              <a:rPr lang="en-US" sz="1400" b="1" kern="1200" baseline="0" dirty="0" smtClean="0">
                <a:solidFill>
                  <a:schemeClr val="tx1"/>
                </a:solidFill>
                <a:latin typeface="+mn-lt"/>
                <a:ea typeface="+mn-ea"/>
                <a:cs typeface="+mn-cs"/>
              </a:rPr>
              <a:t>* interrupt-driven I/O</a:t>
            </a:r>
            <a:r>
              <a:rPr lang="en-US" sz="1400" kern="1200" baseline="0" dirty="0" smtClean="0">
                <a:solidFill>
                  <a:schemeClr val="tx1"/>
                </a:solidFill>
                <a:latin typeface="+mn-lt"/>
                <a:ea typeface="+mn-ea"/>
                <a:cs typeface="+mn-cs"/>
              </a:rPr>
              <a:t>, and </a:t>
            </a:r>
          </a:p>
          <a:p>
            <a:r>
              <a:rPr lang="en-US" sz="1400" b="1" kern="1200" baseline="0" dirty="0" smtClean="0">
                <a:solidFill>
                  <a:schemeClr val="tx1"/>
                </a:solidFill>
                <a:latin typeface="+mn-lt"/>
                <a:ea typeface="+mn-ea"/>
                <a:cs typeface="+mn-cs"/>
              </a:rPr>
              <a:t>* direct memory access </a:t>
            </a:r>
            <a:r>
              <a:rPr lang="en-US" sz="1400" kern="1200" baseline="0" dirty="0" smtClean="0">
                <a:solidFill>
                  <a:schemeClr val="tx1"/>
                </a:solidFill>
                <a:latin typeface="+mn-lt"/>
                <a:ea typeface="+mn-ea"/>
                <a:cs typeface="+mn-cs"/>
              </a:rPr>
              <a:t>(DMA).</a:t>
            </a:r>
            <a:endParaRPr lang="en-US" sz="1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kern="1200" baseline="0" dirty="0" smtClean="0">
                <a:solidFill>
                  <a:schemeClr val="tx1"/>
                </a:solidFill>
                <a:latin typeface="+mn-lt"/>
                <a:ea typeface="+mn-ea"/>
                <a:cs typeface="+mn-cs"/>
              </a:rPr>
              <a:t>In the case of </a:t>
            </a:r>
            <a:r>
              <a:rPr lang="en-US" sz="1400" b="1" kern="1200" baseline="0" dirty="0" smtClean="0">
                <a:solidFill>
                  <a:schemeClr val="tx1"/>
                </a:solidFill>
                <a:latin typeface="+mn-lt"/>
                <a:ea typeface="+mn-ea"/>
                <a:cs typeface="+mn-cs"/>
              </a:rPr>
              <a:t>programmed I/O , </a:t>
            </a:r>
            <a:r>
              <a:rPr lang="en-US" sz="1400" b="0" kern="1200" baseline="0" dirty="0" smtClean="0">
                <a:solidFill>
                  <a:schemeClr val="tx1"/>
                </a:solidFill>
                <a:latin typeface="+mn-lt"/>
                <a:ea typeface="+mn-ea"/>
                <a:cs typeface="+mn-cs"/>
              </a:rPr>
              <a:t>the I/O module performs the </a:t>
            </a:r>
            <a:r>
              <a:rPr lang="en-US" sz="1400" kern="1200" baseline="0" dirty="0" smtClean="0">
                <a:solidFill>
                  <a:schemeClr val="tx1"/>
                </a:solidFill>
                <a:latin typeface="+mn-lt"/>
                <a:ea typeface="+mn-ea"/>
                <a:cs typeface="+mn-cs"/>
              </a:rPr>
              <a:t>requested action and then sets the appropriate bits in the I/O status register but takes no further action to alert the processor. </a:t>
            </a:r>
          </a:p>
          <a:p>
            <a:r>
              <a:rPr lang="en-US" sz="1400" kern="1200" baseline="0" dirty="0" smtClean="0">
                <a:solidFill>
                  <a:schemeClr val="tx1"/>
                </a:solidFill>
                <a:latin typeface="+mn-lt"/>
                <a:ea typeface="+mn-ea"/>
                <a:cs typeface="+mn-cs"/>
              </a:rPr>
              <a:t>In particular, it does </a:t>
            </a:r>
            <a:r>
              <a:rPr lang="en-US" sz="1400" b="1" u="sng" kern="1200" baseline="0" dirty="0" smtClean="0">
                <a:solidFill>
                  <a:schemeClr val="tx1"/>
                </a:solidFill>
                <a:latin typeface="+mn-lt"/>
                <a:ea typeface="+mn-ea"/>
                <a:cs typeface="+mn-cs"/>
              </a:rPr>
              <a:t>not</a:t>
            </a:r>
            <a:r>
              <a:rPr lang="en-US" sz="1400" u="sng" kern="1200" baseline="0" dirty="0" smtClean="0">
                <a:solidFill>
                  <a:schemeClr val="tx1"/>
                </a:solidFill>
                <a:latin typeface="+mn-lt"/>
                <a:ea typeface="+mn-ea"/>
                <a:cs typeface="+mn-cs"/>
              </a:rPr>
              <a:t> interrupt the processor</a:t>
            </a:r>
            <a:r>
              <a:rPr lang="en-US" sz="1400" kern="1200" baseline="0" dirty="0" smtClean="0">
                <a:solidFill>
                  <a:schemeClr val="tx1"/>
                </a:solidFill>
                <a:latin typeface="+mn-lt"/>
                <a:ea typeface="+mn-ea"/>
                <a:cs typeface="+mn-cs"/>
              </a:rPr>
              <a:t>. Thus, after the I/O instruction is invoked, the processor must take some active role in determining when the I/O instruction is completed. </a:t>
            </a:r>
          </a:p>
          <a:p>
            <a:r>
              <a:rPr lang="en-US" sz="1400" kern="1200" baseline="0" dirty="0" smtClean="0">
                <a:solidFill>
                  <a:schemeClr val="tx1"/>
                </a:solidFill>
                <a:latin typeface="+mn-lt"/>
                <a:ea typeface="+mn-ea"/>
                <a:cs typeface="+mn-cs"/>
              </a:rPr>
              <a:t>For this purpose, the processor </a:t>
            </a:r>
            <a:r>
              <a:rPr lang="en-US" sz="1400" u="sng" kern="1200" baseline="0" dirty="0" smtClean="0">
                <a:solidFill>
                  <a:schemeClr val="tx1"/>
                </a:solidFill>
                <a:latin typeface="+mn-lt"/>
                <a:ea typeface="+mn-ea"/>
                <a:cs typeface="+mn-cs"/>
              </a:rPr>
              <a:t>periodically checks </a:t>
            </a:r>
            <a:r>
              <a:rPr lang="en-US" sz="1400" kern="1200" baseline="0" dirty="0" smtClean="0">
                <a:solidFill>
                  <a:schemeClr val="tx1"/>
                </a:solidFill>
                <a:latin typeface="+mn-lt"/>
                <a:ea typeface="+mn-ea"/>
                <a:cs typeface="+mn-cs"/>
              </a:rPr>
              <a:t>the status of the I/O module until it finds that the operation is complete.</a:t>
            </a:r>
          </a:p>
          <a:p>
            <a:endParaRPr lang="en-US" sz="1400" kern="1200" baseline="0" dirty="0" smtClean="0">
              <a:solidFill>
                <a:schemeClr val="tx1"/>
              </a:solidFill>
              <a:latin typeface="+mn-lt"/>
              <a:ea typeface="+mn-ea"/>
              <a:cs typeface="+mn-cs"/>
            </a:endParaRPr>
          </a:p>
          <a:p>
            <a:r>
              <a:rPr lang="en-US" sz="1400" kern="1200" baseline="0" dirty="0" smtClean="0">
                <a:solidFill>
                  <a:schemeClr val="tx1"/>
                </a:solidFill>
                <a:latin typeface="+mn-lt"/>
                <a:ea typeface="+mn-ea"/>
                <a:cs typeface="+mn-cs"/>
              </a:rPr>
              <a:t>With programmed I/O, the processor has to </a:t>
            </a:r>
            <a:r>
              <a:rPr lang="en-US" sz="1400" u="sng" kern="1200" baseline="0" dirty="0" smtClean="0">
                <a:solidFill>
                  <a:schemeClr val="tx1"/>
                </a:solidFill>
                <a:latin typeface="+mn-lt"/>
                <a:ea typeface="+mn-ea"/>
                <a:cs typeface="+mn-cs"/>
              </a:rPr>
              <a:t>wait a long time </a:t>
            </a:r>
            <a:r>
              <a:rPr lang="en-US" sz="1400" kern="1200" baseline="0" dirty="0" smtClean="0">
                <a:solidFill>
                  <a:schemeClr val="tx1"/>
                </a:solidFill>
                <a:latin typeface="+mn-lt"/>
                <a:ea typeface="+mn-ea"/>
                <a:cs typeface="+mn-cs"/>
              </a:rPr>
              <a:t>for the I/O module of concern to be ready for either reception or transmission of more data. </a:t>
            </a:r>
          </a:p>
          <a:p>
            <a:r>
              <a:rPr lang="en-US" sz="1400" kern="1200" baseline="0" dirty="0" smtClean="0">
                <a:solidFill>
                  <a:schemeClr val="tx1"/>
                </a:solidFill>
                <a:latin typeface="+mn-lt"/>
                <a:ea typeface="+mn-ea"/>
                <a:cs typeface="+mn-cs"/>
              </a:rPr>
              <a:t>The processor, while waiting, must </a:t>
            </a:r>
            <a:r>
              <a:rPr lang="en-US" sz="1400" u="sng" kern="1200" baseline="0" dirty="0" smtClean="0">
                <a:solidFill>
                  <a:schemeClr val="tx1"/>
                </a:solidFill>
                <a:latin typeface="+mn-lt"/>
                <a:ea typeface="+mn-ea"/>
                <a:cs typeface="+mn-cs"/>
              </a:rPr>
              <a:t>repeatedly interrogate </a:t>
            </a:r>
            <a:r>
              <a:rPr lang="en-US" sz="1400" kern="1200" baseline="0" dirty="0" smtClean="0">
                <a:solidFill>
                  <a:schemeClr val="tx1"/>
                </a:solidFill>
                <a:latin typeface="+mn-lt"/>
                <a:ea typeface="+mn-ea"/>
                <a:cs typeface="+mn-cs"/>
              </a:rPr>
              <a:t>the status of the I/O module. </a:t>
            </a:r>
          </a:p>
          <a:p>
            <a:r>
              <a:rPr lang="en-US" sz="1400" kern="1200" baseline="0" dirty="0" smtClean="0">
                <a:solidFill>
                  <a:schemeClr val="tx1"/>
                </a:solidFill>
                <a:latin typeface="+mn-lt"/>
                <a:ea typeface="+mn-ea"/>
                <a:cs typeface="+mn-cs"/>
              </a:rPr>
              <a:t>As a result, the performance level of the entire system is </a:t>
            </a:r>
            <a:r>
              <a:rPr lang="en-US" sz="1400" b="1" kern="1200" baseline="0" dirty="0" smtClean="0">
                <a:solidFill>
                  <a:schemeClr val="tx1"/>
                </a:solidFill>
                <a:latin typeface="+mn-lt"/>
                <a:ea typeface="+mn-ea"/>
                <a:cs typeface="+mn-cs"/>
              </a:rPr>
              <a:t>severely</a:t>
            </a:r>
            <a:r>
              <a:rPr lang="en-US" sz="1400" kern="1200" baseline="0" dirty="0" smtClean="0">
                <a:solidFill>
                  <a:schemeClr val="tx1"/>
                </a:solidFill>
                <a:latin typeface="+mn-lt"/>
                <a:ea typeface="+mn-ea"/>
                <a:cs typeface="+mn-cs"/>
              </a:rPr>
              <a:t> </a:t>
            </a:r>
            <a:r>
              <a:rPr lang="en-US" sz="1400" b="1" kern="1200" baseline="0" dirty="0" smtClean="0">
                <a:solidFill>
                  <a:schemeClr val="tx1"/>
                </a:solidFill>
                <a:latin typeface="+mn-lt"/>
                <a:ea typeface="+mn-ea"/>
                <a:cs typeface="+mn-cs"/>
              </a:rPr>
              <a:t>degraded</a:t>
            </a:r>
            <a:r>
              <a:rPr lang="en-US" sz="1400" kern="1200" baseline="0" dirty="0" smtClean="0">
                <a:solidFill>
                  <a:schemeClr val="tx1"/>
                </a:solidFill>
                <a:latin typeface="+mn-lt"/>
                <a:ea typeface="+mn-ea"/>
                <a:cs typeface="+mn-cs"/>
              </a:rPr>
              <a:t>.</a:t>
            </a:r>
            <a:endParaRPr lang="en-NZ" sz="1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kern="1200" baseline="0" dirty="0" smtClean="0">
                <a:solidFill>
                  <a:schemeClr val="tx1"/>
                </a:solidFill>
                <a:latin typeface="+mn-lt"/>
                <a:ea typeface="+mn-ea"/>
                <a:cs typeface="+mn-cs"/>
              </a:rPr>
              <a:t>An alternative, known as </a:t>
            </a:r>
            <a:r>
              <a:rPr lang="en-US" sz="1400" b="1" kern="1200" baseline="0" dirty="0" smtClean="0">
                <a:solidFill>
                  <a:schemeClr val="tx1"/>
                </a:solidFill>
                <a:latin typeface="+mn-lt"/>
                <a:ea typeface="+mn-ea"/>
                <a:cs typeface="+mn-cs"/>
              </a:rPr>
              <a:t>interrupt-driven I/O , </a:t>
            </a:r>
            <a:r>
              <a:rPr lang="en-US" sz="1400" b="0" kern="1200" baseline="0" dirty="0" smtClean="0">
                <a:solidFill>
                  <a:schemeClr val="tx1"/>
                </a:solidFill>
                <a:latin typeface="+mn-lt"/>
                <a:ea typeface="+mn-ea"/>
                <a:cs typeface="+mn-cs"/>
              </a:rPr>
              <a:t>is for the processor to </a:t>
            </a:r>
            <a:r>
              <a:rPr lang="en-US" sz="1400" b="0" u="sng" kern="1200" baseline="0" dirty="0" smtClean="0">
                <a:solidFill>
                  <a:schemeClr val="tx1"/>
                </a:solidFill>
                <a:latin typeface="+mn-lt"/>
                <a:ea typeface="+mn-ea"/>
                <a:cs typeface="+mn-cs"/>
              </a:rPr>
              <a:t>issue </a:t>
            </a:r>
            <a:r>
              <a:rPr lang="en-US" sz="1400" u="sng" kern="1200" baseline="0" dirty="0" smtClean="0">
                <a:solidFill>
                  <a:schemeClr val="tx1"/>
                </a:solidFill>
                <a:latin typeface="+mn-lt"/>
                <a:ea typeface="+mn-ea"/>
                <a:cs typeface="+mn-cs"/>
              </a:rPr>
              <a:t>an I/O command </a:t>
            </a:r>
            <a:r>
              <a:rPr lang="en-US" sz="1400" kern="1200" baseline="0" dirty="0" smtClean="0">
                <a:solidFill>
                  <a:schemeClr val="tx1"/>
                </a:solidFill>
                <a:latin typeface="+mn-lt"/>
                <a:ea typeface="+mn-ea"/>
                <a:cs typeface="+mn-cs"/>
              </a:rPr>
              <a:t>to a module and then go on to do some other useful work. </a:t>
            </a:r>
          </a:p>
          <a:p>
            <a:endParaRPr lang="en-US" sz="1400" kern="1200" baseline="0" dirty="0" smtClean="0">
              <a:solidFill>
                <a:schemeClr val="tx1"/>
              </a:solidFill>
              <a:latin typeface="+mn-lt"/>
              <a:ea typeface="+mn-ea"/>
              <a:cs typeface="+mn-cs"/>
            </a:endParaRPr>
          </a:p>
          <a:p>
            <a:r>
              <a:rPr lang="en-US" sz="1400" kern="1200" baseline="0" dirty="0" smtClean="0">
                <a:solidFill>
                  <a:schemeClr val="tx1"/>
                </a:solidFill>
                <a:latin typeface="+mn-lt"/>
                <a:ea typeface="+mn-ea"/>
                <a:cs typeface="+mn-cs"/>
              </a:rPr>
              <a:t>The I/O module will then </a:t>
            </a:r>
            <a:r>
              <a:rPr lang="en-US" sz="1400" b="1" kern="1200" baseline="0" dirty="0" smtClean="0">
                <a:solidFill>
                  <a:schemeClr val="tx1"/>
                </a:solidFill>
                <a:latin typeface="+mn-lt"/>
                <a:ea typeface="+mn-ea"/>
                <a:cs typeface="+mn-cs"/>
              </a:rPr>
              <a:t>interrupt</a:t>
            </a:r>
            <a:r>
              <a:rPr lang="en-US" sz="1400" kern="1200" baseline="0" dirty="0" smtClean="0">
                <a:solidFill>
                  <a:schemeClr val="tx1"/>
                </a:solidFill>
                <a:latin typeface="+mn-lt"/>
                <a:ea typeface="+mn-ea"/>
                <a:cs typeface="+mn-cs"/>
              </a:rPr>
              <a:t> the processor to request service </a:t>
            </a:r>
            <a:r>
              <a:rPr lang="en-US" sz="1400" u="sng" kern="1200" baseline="0" dirty="0" smtClean="0">
                <a:solidFill>
                  <a:schemeClr val="tx1"/>
                </a:solidFill>
                <a:latin typeface="+mn-lt"/>
                <a:ea typeface="+mn-ea"/>
                <a:cs typeface="+mn-cs"/>
              </a:rPr>
              <a:t>when it is ready to exchange data</a:t>
            </a:r>
            <a:r>
              <a:rPr lang="en-US" sz="1400" kern="1200" baseline="0" dirty="0" smtClean="0">
                <a:solidFill>
                  <a:schemeClr val="tx1"/>
                </a:solidFill>
                <a:latin typeface="+mn-lt"/>
                <a:ea typeface="+mn-ea"/>
                <a:cs typeface="+mn-cs"/>
              </a:rPr>
              <a:t> with the processor.</a:t>
            </a:r>
          </a:p>
          <a:p>
            <a:r>
              <a:rPr lang="en-US" sz="1400" kern="1200" baseline="0" dirty="0" smtClean="0">
                <a:solidFill>
                  <a:schemeClr val="tx1"/>
                </a:solidFill>
                <a:latin typeface="+mn-lt"/>
                <a:ea typeface="+mn-ea"/>
                <a:cs typeface="+mn-cs"/>
              </a:rPr>
              <a:t> </a:t>
            </a:r>
          </a:p>
          <a:p>
            <a:r>
              <a:rPr lang="en-US" sz="1400" kern="1200" baseline="0" dirty="0" smtClean="0">
                <a:solidFill>
                  <a:schemeClr val="tx1"/>
                </a:solidFill>
                <a:latin typeface="+mn-lt"/>
                <a:ea typeface="+mn-ea"/>
                <a:cs typeface="+mn-cs"/>
              </a:rPr>
              <a:t>The processor then executes the data transfer, as before, and then </a:t>
            </a:r>
            <a:r>
              <a:rPr lang="en-US" sz="1400" b="1" kern="1200" baseline="0" dirty="0" smtClean="0">
                <a:solidFill>
                  <a:schemeClr val="tx1"/>
                </a:solidFill>
                <a:latin typeface="+mn-lt"/>
                <a:ea typeface="+mn-ea"/>
                <a:cs typeface="+mn-cs"/>
              </a:rPr>
              <a:t>resumes</a:t>
            </a:r>
            <a:r>
              <a:rPr lang="en-US" sz="1400" kern="1200" baseline="0" dirty="0" smtClean="0">
                <a:solidFill>
                  <a:schemeClr val="tx1"/>
                </a:solidFill>
                <a:latin typeface="+mn-lt"/>
                <a:ea typeface="+mn-ea"/>
                <a:cs typeface="+mn-cs"/>
              </a:rPr>
              <a:t> its former processing.</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b="1" kern="1200" baseline="0" dirty="0" smtClean="0">
                <a:solidFill>
                  <a:schemeClr val="tx1"/>
                </a:solidFill>
                <a:latin typeface="+mn-lt"/>
                <a:ea typeface="+mn-ea"/>
                <a:cs typeface="+mn-cs"/>
              </a:rPr>
              <a:t>Interrupt-driven I/O</a:t>
            </a:r>
            <a:r>
              <a:rPr lang="en-US" sz="1400" kern="1200" baseline="0" dirty="0" smtClean="0">
                <a:solidFill>
                  <a:schemeClr val="tx1"/>
                </a:solidFill>
                <a:latin typeface="+mn-lt"/>
                <a:ea typeface="+mn-ea"/>
                <a:cs typeface="+mn-cs"/>
              </a:rPr>
              <a:t>, though more efficient than simple </a:t>
            </a:r>
            <a:r>
              <a:rPr lang="en-US" sz="1400" b="1" kern="1200" baseline="0" dirty="0" smtClean="0">
                <a:solidFill>
                  <a:schemeClr val="tx1"/>
                </a:solidFill>
                <a:latin typeface="+mn-lt"/>
                <a:ea typeface="+mn-ea"/>
                <a:cs typeface="+mn-cs"/>
              </a:rPr>
              <a:t>programmed I/O</a:t>
            </a:r>
            <a:r>
              <a:rPr lang="en-US" sz="1400" kern="1200" baseline="0" dirty="0" smtClean="0">
                <a:solidFill>
                  <a:schemeClr val="tx1"/>
                </a:solidFill>
                <a:latin typeface="+mn-lt"/>
                <a:ea typeface="+mn-ea"/>
                <a:cs typeface="+mn-cs"/>
              </a:rPr>
              <a:t>, still requires the </a:t>
            </a:r>
            <a:r>
              <a:rPr lang="en-US" sz="1400" u="sng" kern="1200" baseline="0" dirty="0" smtClean="0">
                <a:solidFill>
                  <a:schemeClr val="tx1"/>
                </a:solidFill>
                <a:latin typeface="+mn-lt"/>
                <a:ea typeface="+mn-ea"/>
                <a:cs typeface="+mn-cs"/>
              </a:rPr>
              <a:t>active intervention </a:t>
            </a:r>
            <a:r>
              <a:rPr lang="en-US" sz="1400" kern="1200" baseline="0" dirty="0" smtClean="0">
                <a:solidFill>
                  <a:schemeClr val="tx1"/>
                </a:solidFill>
                <a:latin typeface="+mn-lt"/>
                <a:ea typeface="+mn-ea"/>
                <a:cs typeface="+mn-cs"/>
              </a:rPr>
              <a:t>of the processor to transfer data between memory and an I/O module, and any data transfer must traverse a path through the processor. </a:t>
            </a:r>
          </a:p>
          <a:p>
            <a:r>
              <a:rPr lang="en-US" sz="1400" kern="1200" baseline="0" dirty="0" smtClean="0">
                <a:solidFill>
                  <a:schemeClr val="tx1"/>
                </a:solidFill>
                <a:latin typeface="+mn-lt"/>
                <a:ea typeface="+mn-ea"/>
                <a:cs typeface="+mn-cs"/>
              </a:rPr>
              <a:t>Thus, both of these forms of I/O suffer from two inherent drawbacks:</a:t>
            </a:r>
          </a:p>
          <a:p>
            <a:endParaRPr lang="en-US" sz="1400" kern="1200" baseline="0" dirty="0" smtClean="0">
              <a:solidFill>
                <a:schemeClr val="tx1"/>
              </a:solidFill>
              <a:latin typeface="+mn-lt"/>
              <a:ea typeface="+mn-ea"/>
              <a:cs typeface="+mn-cs"/>
            </a:endParaRPr>
          </a:p>
          <a:p>
            <a:r>
              <a:rPr lang="en-US" sz="1400" b="0" kern="1200" baseline="0" dirty="0" smtClean="0">
                <a:solidFill>
                  <a:schemeClr val="tx1"/>
                </a:solidFill>
                <a:latin typeface="+mn-lt"/>
                <a:ea typeface="+mn-ea"/>
                <a:cs typeface="+mn-cs"/>
              </a:rPr>
              <a:t>1. The I/O transfer rate is limited by the </a:t>
            </a:r>
            <a:r>
              <a:rPr lang="en-US" sz="1400" b="1" kern="1200" baseline="0" dirty="0" smtClean="0">
                <a:solidFill>
                  <a:schemeClr val="tx1"/>
                </a:solidFill>
                <a:latin typeface="+mn-lt"/>
                <a:ea typeface="+mn-ea"/>
                <a:cs typeface="+mn-cs"/>
              </a:rPr>
              <a:t>speed</a:t>
            </a:r>
            <a:r>
              <a:rPr lang="en-US" sz="1400" b="0" kern="1200" baseline="0" dirty="0" smtClean="0">
                <a:solidFill>
                  <a:schemeClr val="tx1"/>
                </a:solidFill>
                <a:latin typeface="+mn-lt"/>
                <a:ea typeface="+mn-ea"/>
                <a:cs typeface="+mn-cs"/>
              </a:rPr>
              <a:t> with which the processor can test </a:t>
            </a:r>
            <a:r>
              <a:rPr lang="en-US" sz="1400" kern="1200" baseline="0" dirty="0" smtClean="0">
                <a:solidFill>
                  <a:schemeClr val="tx1"/>
                </a:solidFill>
                <a:latin typeface="+mn-lt"/>
                <a:ea typeface="+mn-ea"/>
                <a:cs typeface="+mn-cs"/>
              </a:rPr>
              <a:t>and service a </a:t>
            </a:r>
            <a:r>
              <a:rPr lang="en-US" sz="1400" b="1" kern="1200" baseline="0" dirty="0" smtClean="0">
                <a:solidFill>
                  <a:schemeClr val="tx1"/>
                </a:solidFill>
                <a:latin typeface="+mn-lt"/>
                <a:ea typeface="+mn-ea"/>
                <a:cs typeface="+mn-cs"/>
              </a:rPr>
              <a:t>device</a:t>
            </a:r>
            <a:r>
              <a:rPr lang="en-US" sz="1400" kern="1200" baseline="0" dirty="0" smtClean="0">
                <a:solidFill>
                  <a:schemeClr val="tx1"/>
                </a:solidFill>
                <a:latin typeface="+mn-lt"/>
                <a:ea typeface="+mn-ea"/>
                <a:cs typeface="+mn-cs"/>
              </a:rPr>
              <a:t>.</a:t>
            </a:r>
          </a:p>
          <a:p>
            <a:r>
              <a:rPr lang="en-US" sz="1400" b="0" kern="1200" baseline="0" dirty="0" smtClean="0">
                <a:solidFill>
                  <a:schemeClr val="tx1"/>
                </a:solidFill>
                <a:latin typeface="+mn-lt"/>
                <a:ea typeface="+mn-ea"/>
                <a:cs typeface="+mn-cs"/>
              </a:rPr>
              <a:t>2. The processor is tied up in </a:t>
            </a:r>
            <a:r>
              <a:rPr lang="en-US" sz="1400" b="0" u="sng" kern="1200" baseline="0" dirty="0" smtClean="0">
                <a:solidFill>
                  <a:schemeClr val="tx1"/>
                </a:solidFill>
                <a:latin typeface="+mn-lt"/>
                <a:ea typeface="+mn-ea"/>
                <a:cs typeface="+mn-cs"/>
              </a:rPr>
              <a:t>managing an I/O transfer</a:t>
            </a:r>
            <a:r>
              <a:rPr lang="en-US" sz="1400" b="0" kern="1200" baseline="0" dirty="0" smtClean="0">
                <a:solidFill>
                  <a:schemeClr val="tx1"/>
                </a:solidFill>
                <a:latin typeface="+mn-lt"/>
                <a:ea typeface="+mn-ea"/>
                <a:cs typeface="+mn-cs"/>
              </a:rPr>
              <a:t>; a number of instructions </a:t>
            </a:r>
            <a:r>
              <a:rPr lang="en-US" sz="1400" kern="1200" baseline="0" dirty="0" smtClean="0">
                <a:solidFill>
                  <a:schemeClr val="tx1"/>
                </a:solidFill>
                <a:latin typeface="+mn-lt"/>
                <a:ea typeface="+mn-ea"/>
                <a:cs typeface="+mn-cs"/>
              </a:rPr>
              <a:t>must be executed for each </a:t>
            </a:r>
            <a:r>
              <a:rPr lang="en-US" sz="1400" b="1" kern="1200" baseline="0" dirty="0" smtClean="0">
                <a:solidFill>
                  <a:schemeClr val="tx1"/>
                </a:solidFill>
                <a:latin typeface="+mn-lt"/>
                <a:ea typeface="+mn-ea"/>
                <a:cs typeface="+mn-cs"/>
              </a:rPr>
              <a:t>I/O transfer</a:t>
            </a:r>
            <a:r>
              <a:rPr lang="en-US" sz="1400" kern="1200" baseline="0" dirty="0" smtClean="0">
                <a:solidFill>
                  <a:schemeClr val="tx1"/>
                </a:solidFill>
                <a:latin typeface="+mn-lt"/>
                <a:ea typeface="+mn-ea"/>
                <a:cs typeface="+mn-cs"/>
              </a:rPr>
              <a:t>.</a:t>
            </a:r>
            <a:endParaRPr lang="en-NZ" sz="1400" dirty="0" smtClean="0"/>
          </a:p>
          <a:p>
            <a:pPr lvl="1">
              <a:buFont typeface="Arial" pitchFamily="34" charset="0"/>
              <a:buChar char="•"/>
            </a:pPr>
            <a:endParaRPr lang="en-NZ" sz="140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kern="1200" baseline="0" dirty="0" smtClean="0">
                <a:solidFill>
                  <a:schemeClr val="tx1"/>
                </a:solidFill>
                <a:latin typeface="+mn-lt"/>
                <a:ea typeface="+mn-ea"/>
                <a:cs typeface="+mn-cs"/>
              </a:rPr>
              <a:t>When </a:t>
            </a:r>
            <a:r>
              <a:rPr lang="en-US" sz="1400" b="1" u="sng" kern="1200" baseline="0" dirty="0" smtClean="0">
                <a:solidFill>
                  <a:schemeClr val="tx1"/>
                </a:solidFill>
                <a:latin typeface="+mn-lt"/>
                <a:ea typeface="+mn-ea"/>
                <a:cs typeface="+mn-cs"/>
              </a:rPr>
              <a:t>large</a:t>
            </a:r>
            <a:r>
              <a:rPr lang="en-US" sz="1400" u="sng" kern="1200" baseline="0" dirty="0" smtClean="0">
                <a:solidFill>
                  <a:schemeClr val="tx1"/>
                </a:solidFill>
                <a:latin typeface="+mn-lt"/>
                <a:ea typeface="+mn-ea"/>
                <a:cs typeface="+mn-cs"/>
              </a:rPr>
              <a:t> volumes of data </a:t>
            </a:r>
            <a:r>
              <a:rPr lang="en-US" sz="1400" kern="1200" baseline="0" dirty="0" smtClean="0">
                <a:solidFill>
                  <a:schemeClr val="tx1"/>
                </a:solidFill>
                <a:latin typeface="+mn-lt"/>
                <a:ea typeface="+mn-ea"/>
                <a:cs typeface="+mn-cs"/>
              </a:rPr>
              <a:t>are to be moved, a more efficient technique is required: </a:t>
            </a:r>
            <a:r>
              <a:rPr lang="en-US" sz="1400" b="1" kern="1200" baseline="0" dirty="0" smtClean="0">
                <a:solidFill>
                  <a:schemeClr val="tx1"/>
                </a:solidFill>
                <a:latin typeface="+mn-lt"/>
                <a:ea typeface="+mn-ea"/>
                <a:cs typeface="+mn-cs"/>
              </a:rPr>
              <a:t>direct memory access (DMA) . </a:t>
            </a:r>
          </a:p>
          <a:p>
            <a:r>
              <a:rPr lang="en-US" sz="1400" b="0" kern="1200" baseline="0" dirty="0" smtClean="0">
                <a:solidFill>
                  <a:schemeClr val="tx1"/>
                </a:solidFill>
                <a:latin typeface="+mn-lt"/>
                <a:ea typeface="+mn-ea"/>
                <a:cs typeface="+mn-cs"/>
              </a:rPr>
              <a:t>The DMA function can be performed by </a:t>
            </a:r>
            <a:r>
              <a:rPr lang="en-US" sz="1400" kern="1200" baseline="0" dirty="0" smtClean="0">
                <a:solidFill>
                  <a:schemeClr val="tx1"/>
                </a:solidFill>
                <a:latin typeface="+mn-lt"/>
                <a:ea typeface="+mn-ea"/>
                <a:cs typeface="+mn-cs"/>
              </a:rPr>
              <a:t>a separate module on the system bus or it can be incorporated into an I/O module. </a:t>
            </a:r>
          </a:p>
          <a:p>
            <a:r>
              <a:rPr lang="en-US" sz="1400" kern="1200" baseline="0" dirty="0" smtClean="0">
                <a:solidFill>
                  <a:schemeClr val="tx1"/>
                </a:solidFill>
                <a:latin typeface="+mn-lt"/>
                <a:ea typeface="+mn-ea"/>
                <a:cs typeface="+mn-cs"/>
              </a:rPr>
              <a:t>In either case, the technique works as follows. When the processor wishes to read or write a block of data, it issues a command to the DMA module, by sending to the DMA module the following information:</a:t>
            </a:r>
          </a:p>
          <a:p>
            <a:endParaRPr lang="en-US" sz="1400" kern="1200" baseline="0" dirty="0" smtClean="0">
              <a:solidFill>
                <a:schemeClr val="tx1"/>
              </a:solidFill>
              <a:latin typeface="+mn-lt"/>
              <a:ea typeface="+mn-ea"/>
              <a:cs typeface="+mn-cs"/>
            </a:endParaRPr>
          </a:p>
          <a:p>
            <a:r>
              <a:rPr lang="en-US" sz="1400" kern="1200" baseline="0" dirty="0" smtClean="0">
                <a:solidFill>
                  <a:schemeClr val="tx1"/>
                </a:solidFill>
                <a:latin typeface="+mn-lt"/>
                <a:ea typeface="+mn-ea"/>
                <a:cs typeface="+mn-cs"/>
              </a:rPr>
              <a:t>• Whether a read or write is requested</a:t>
            </a:r>
          </a:p>
          <a:p>
            <a:r>
              <a:rPr lang="en-US" sz="1400" kern="1200" baseline="0" dirty="0" smtClean="0">
                <a:solidFill>
                  <a:schemeClr val="tx1"/>
                </a:solidFill>
                <a:latin typeface="+mn-lt"/>
                <a:ea typeface="+mn-ea"/>
                <a:cs typeface="+mn-cs"/>
              </a:rPr>
              <a:t>• The </a:t>
            </a:r>
            <a:r>
              <a:rPr lang="en-US" sz="1400" u="sng" kern="1200" baseline="0" dirty="0" smtClean="0">
                <a:solidFill>
                  <a:schemeClr val="tx1"/>
                </a:solidFill>
                <a:latin typeface="+mn-lt"/>
                <a:ea typeface="+mn-ea"/>
                <a:cs typeface="+mn-cs"/>
              </a:rPr>
              <a:t>address of the I/O device </a:t>
            </a:r>
            <a:r>
              <a:rPr lang="en-US" sz="1400" kern="1200" baseline="0" dirty="0" smtClean="0">
                <a:solidFill>
                  <a:schemeClr val="tx1"/>
                </a:solidFill>
                <a:latin typeface="+mn-lt"/>
                <a:ea typeface="+mn-ea"/>
                <a:cs typeface="+mn-cs"/>
              </a:rPr>
              <a:t>involved</a:t>
            </a:r>
          </a:p>
          <a:p>
            <a:r>
              <a:rPr lang="en-US" sz="1400" kern="1200" baseline="0" dirty="0" smtClean="0">
                <a:solidFill>
                  <a:schemeClr val="tx1"/>
                </a:solidFill>
                <a:latin typeface="+mn-lt"/>
                <a:ea typeface="+mn-ea"/>
                <a:cs typeface="+mn-cs"/>
              </a:rPr>
              <a:t>• The </a:t>
            </a:r>
            <a:r>
              <a:rPr lang="en-US" sz="1400" u="sng" kern="1200" baseline="0" dirty="0" smtClean="0">
                <a:solidFill>
                  <a:schemeClr val="tx1"/>
                </a:solidFill>
                <a:latin typeface="+mn-lt"/>
                <a:ea typeface="+mn-ea"/>
                <a:cs typeface="+mn-cs"/>
              </a:rPr>
              <a:t>starting location in memory </a:t>
            </a:r>
            <a:r>
              <a:rPr lang="en-US" sz="1400" kern="1200" baseline="0" dirty="0" smtClean="0">
                <a:solidFill>
                  <a:schemeClr val="tx1"/>
                </a:solidFill>
                <a:latin typeface="+mn-lt"/>
                <a:ea typeface="+mn-ea"/>
                <a:cs typeface="+mn-cs"/>
              </a:rPr>
              <a:t>to read data from or write data to</a:t>
            </a:r>
          </a:p>
          <a:p>
            <a:r>
              <a:rPr lang="en-US" sz="1400" kern="1200" baseline="0" dirty="0" smtClean="0">
                <a:solidFill>
                  <a:schemeClr val="tx1"/>
                </a:solidFill>
                <a:latin typeface="+mn-lt"/>
                <a:ea typeface="+mn-ea"/>
                <a:cs typeface="+mn-cs"/>
              </a:rPr>
              <a:t>• The </a:t>
            </a:r>
            <a:r>
              <a:rPr lang="en-US" sz="1400" u="sng" kern="1200" baseline="0" dirty="0" smtClean="0">
                <a:solidFill>
                  <a:schemeClr val="tx1"/>
                </a:solidFill>
                <a:latin typeface="+mn-lt"/>
                <a:ea typeface="+mn-ea"/>
                <a:cs typeface="+mn-cs"/>
              </a:rPr>
              <a:t>number of words </a:t>
            </a:r>
            <a:r>
              <a:rPr lang="en-US" sz="1400" kern="1200" baseline="0" dirty="0" smtClean="0">
                <a:solidFill>
                  <a:schemeClr val="tx1"/>
                </a:solidFill>
                <a:latin typeface="+mn-lt"/>
                <a:ea typeface="+mn-ea"/>
                <a:cs typeface="+mn-cs"/>
              </a:rPr>
              <a:t>to be read or written</a:t>
            </a:r>
          </a:p>
          <a:p>
            <a:endParaRPr lang="en-US" sz="1200" kern="1200" baseline="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kern="1200" baseline="0" dirty="0" smtClean="0">
                <a:solidFill>
                  <a:schemeClr val="tx1"/>
                </a:solidFill>
                <a:latin typeface="+mn-lt"/>
                <a:ea typeface="+mn-ea"/>
                <a:cs typeface="+mn-cs"/>
              </a:rPr>
              <a:t>The processor then continues with other work. It has delegated this I/O operation to the </a:t>
            </a:r>
            <a:r>
              <a:rPr lang="en-US" sz="1400" b="1" kern="1200" baseline="0" dirty="0" smtClean="0">
                <a:solidFill>
                  <a:schemeClr val="tx1"/>
                </a:solidFill>
                <a:latin typeface="+mn-lt"/>
                <a:ea typeface="+mn-ea"/>
                <a:cs typeface="+mn-cs"/>
              </a:rPr>
              <a:t>DMA module</a:t>
            </a:r>
            <a:r>
              <a:rPr lang="en-US" sz="1400" kern="1200" baseline="0" dirty="0" smtClean="0">
                <a:solidFill>
                  <a:schemeClr val="tx1"/>
                </a:solidFill>
                <a:latin typeface="+mn-lt"/>
                <a:ea typeface="+mn-ea"/>
                <a:cs typeface="+mn-cs"/>
              </a:rPr>
              <a:t>, and that module will take care of it. </a:t>
            </a:r>
          </a:p>
          <a:p>
            <a:r>
              <a:rPr lang="en-US" sz="1400" kern="1200" baseline="0" dirty="0" smtClean="0">
                <a:solidFill>
                  <a:schemeClr val="tx1"/>
                </a:solidFill>
                <a:latin typeface="+mn-lt"/>
                <a:ea typeface="+mn-ea"/>
                <a:cs typeface="+mn-cs"/>
              </a:rPr>
              <a:t>The DMA module transfers the entire block of data, one word at a time, </a:t>
            </a:r>
            <a:r>
              <a:rPr lang="en-US" sz="1400" u="sng" kern="1200" baseline="0" dirty="0" smtClean="0">
                <a:solidFill>
                  <a:schemeClr val="tx1"/>
                </a:solidFill>
                <a:latin typeface="+mn-lt"/>
                <a:ea typeface="+mn-ea"/>
                <a:cs typeface="+mn-cs"/>
              </a:rPr>
              <a:t>directly to or from memory without going through the processor</a:t>
            </a:r>
            <a:r>
              <a:rPr lang="en-US" sz="1400" kern="1200" baseline="0" dirty="0" smtClean="0">
                <a:solidFill>
                  <a:schemeClr val="tx1"/>
                </a:solidFill>
                <a:latin typeface="+mn-lt"/>
                <a:ea typeface="+mn-ea"/>
                <a:cs typeface="+mn-cs"/>
              </a:rPr>
              <a:t>. When the transfer is complete, the DMA module sends an interrupt signal to the processor. Thus, the processor is involved only at the beginning and end of the transfer. </a:t>
            </a:r>
          </a:p>
          <a:p>
            <a:r>
              <a:rPr lang="en-US" sz="1400" kern="1200" baseline="0" dirty="0" smtClean="0">
                <a:solidFill>
                  <a:schemeClr val="tx1"/>
                </a:solidFill>
                <a:latin typeface="+mn-lt"/>
                <a:ea typeface="+mn-ea"/>
                <a:cs typeface="+mn-cs"/>
              </a:rPr>
              <a:t>The DMA module needs to take control of the bus to transfer data to and from memory. Because of this competition for </a:t>
            </a:r>
            <a:r>
              <a:rPr lang="en-US" sz="1400" b="1" kern="1200" baseline="0" dirty="0" smtClean="0">
                <a:solidFill>
                  <a:schemeClr val="tx1"/>
                </a:solidFill>
                <a:latin typeface="+mn-lt"/>
                <a:ea typeface="+mn-ea"/>
                <a:cs typeface="+mn-cs"/>
              </a:rPr>
              <a:t>bus usage</a:t>
            </a:r>
            <a:r>
              <a:rPr lang="en-US" sz="1400" kern="1200" baseline="0" dirty="0" smtClean="0">
                <a:solidFill>
                  <a:schemeClr val="tx1"/>
                </a:solidFill>
                <a:latin typeface="+mn-lt"/>
                <a:ea typeface="+mn-ea"/>
                <a:cs typeface="+mn-cs"/>
              </a:rPr>
              <a:t>, there may be times when the processor needs the bus and must wait for the DMA module</a:t>
            </a:r>
            <a:r>
              <a:rPr lang="en-US" sz="1400" kern="1200" baseline="0" smtClean="0">
                <a:solidFill>
                  <a:schemeClr val="tx1"/>
                </a:solidFill>
                <a:latin typeface="+mn-lt"/>
                <a:ea typeface="+mn-ea"/>
                <a:cs typeface="+mn-cs"/>
              </a:rPr>
              <a:t>. </a:t>
            </a:r>
          </a:p>
          <a:p>
            <a:endParaRPr lang="en-US" sz="1400" kern="1200" baseline="0" dirty="0" smtClean="0">
              <a:solidFill>
                <a:schemeClr val="tx1"/>
              </a:solidFill>
              <a:latin typeface="+mn-lt"/>
              <a:ea typeface="+mn-ea"/>
              <a:cs typeface="+mn-cs"/>
            </a:endParaRPr>
          </a:p>
          <a:p>
            <a:r>
              <a:rPr lang="en-US" sz="1400" kern="1200" baseline="0" dirty="0" smtClean="0">
                <a:solidFill>
                  <a:schemeClr val="tx1"/>
                </a:solidFill>
                <a:latin typeface="+mn-lt"/>
                <a:ea typeface="+mn-ea"/>
                <a:cs typeface="+mn-cs"/>
              </a:rPr>
              <a:t>Note that this is </a:t>
            </a:r>
            <a:r>
              <a:rPr lang="en-US" sz="1400" b="1" kern="1200" baseline="0" dirty="0" smtClean="0">
                <a:solidFill>
                  <a:schemeClr val="tx1"/>
                </a:solidFill>
                <a:latin typeface="+mn-lt"/>
                <a:ea typeface="+mn-ea"/>
                <a:cs typeface="+mn-cs"/>
              </a:rPr>
              <a:t>not</a:t>
            </a:r>
            <a:r>
              <a:rPr lang="en-US" sz="1400" kern="1200" baseline="0" dirty="0" smtClean="0">
                <a:solidFill>
                  <a:schemeClr val="tx1"/>
                </a:solidFill>
                <a:latin typeface="+mn-lt"/>
                <a:ea typeface="+mn-ea"/>
                <a:cs typeface="+mn-cs"/>
              </a:rPr>
              <a:t> an interrupt; the processor does not save a context and do something else. Rather, </a:t>
            </a:r>
            <a:r>
              <a:rPr lang="en-US" sz="1400" u="sng" kern="1200" baseline="0" dirty="0" smtClean="0">
                <a:solidFill>
                  <a:schemeClr val="tx1"/>
                </a:solidFill>
                <a:latin typeface="+mn-lt"/>
                <a:ea typeface="+mn-ea"/>
                <a:cs typeface="+mn-cs"/>
              </a:rPr>
              <a:t>the processor pauses for one bus cycle</a:t>
            </a:r>
            <a:r>
              <a:rPr lang="en-US" sz="1400" kern="1200" baseline="0" dirty="0" smtClean="0">
                <a:solidFill>
                  <a:schemeClr val="tx1"/>
                </a:solidFill>
                <a:latin typeface="+mn-lt"/>
                <a:ea typeface="+mn-ea"/>
                <a:cs typeface="+mn-cs"/>
              </a:rPr>
              <a:t> (the time it takes to transfer one word across the bus). </a:t>
            </a:r>
          </a:p>
          <a:p>
            <a:r>
              <a:rPr lang="en-US" sz="1400" kern="1200" baseline="0" dirty="0" smtClean="0">
                <a:solidFill>
                  <a:schemeClr val="tx1"/>
                </a:solidFill>
                <a:latin typeface="+mn-lt"/>
                <a:ea typeface="+mn-ea"/>
                <a:cs typeface="+mn-cs"/>
              </a:rPr>
              <a:t>The overall effect is to cause the processor to execute more slowly during a DMA transfer when processor access to the bus is required. </a:t>
            </a:r>
          </a:p>
          <a:p>
            <a:r>
              <a:rPr lang="en-US" sz="1400" kern="1200" baseline="0" dirty="0" smtClean="0">
                <a:solidFill>
                  <a:schemeClr val="tx1"/>
                </a:solidFill>
                <a:latin typeface="+mn-lt"/>
                <a:ea typeface="+mn-ea"/>
                <a:cs typeface="+mn-cs"/>
              </a:rPr>
              <a:t>Nevertheless, for a </a:t>
            </a:r>
            <a:r>
              <a:rPr lang="en-US" sz="1400" b="1" kern="1200" baseline="0" dirty="0" smtClean="0">
                <a:solidFill>
                  <a:schemeClr val="tx1"/>
                </a:solidFill>
                <a:latin typeface="+mn-lt"/>
                <a:ea typeface="+mn-ea"/>
                <a:cs typeface="+mn-cs"/>
              </a:rPr>
              <a:t>multiple-word I/O transfer</a:t>
            </a:r>
            <a:r>
              <a:rPr lang="en-US" sz="1400" kern="1200" baseline="0" dirty="0" smtClean="0">
                <a:solidFill>
                  <a:schemeClr val="tx1"/>
                </a:solidFill>
                <a:latin typeface="+mn-lt"/>
                <a:ea typeface="+mn-ea"/>
                <a:cs typeface="+mn-cs"/>
              </a:rPr>
              <a:t>, DMA is far more efficient than interrupt-driven or programmed I/O.</a:t>
            </a:r>
            <a:endParaRPr lang="en-US" sz="1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b="1" kern="1200" baseline="0" dirty="0" smtClean="0">
                <a:solidFill>
                  <a:schemeClr val="tx1"/>
                </a:solidFill>
                <a:latin typeface="+mn-lt"/>
                <a:ea typeface="+mn-ea"/>
                <a:cs typeface="+mn-cs"/>
              </a:rPr>
              <a:t>Processor : Controls the operation of the computer and performs its data processing </a:t>
            </a:r>
            <a:r>
              <a:rPr lang="en-US" sz="1400" kern="1200" baseline="0" dirty="0" smtClean="0">
                <a:solidFill>
                  <a:schemeClr val="tx1"/>
                </a:solidFill>
                <a:latin typeface="+mn-lt"/>
                <a:ea typeface="+mn-ea"/>
                <a:cs typeface="+mn-cs"/>
              </a:rPr>
              <a:t>functions. </a:t>
            </a:r>
          </a:p>
          <a:p>
            <a:r>
              <a:rPr lang="en-US" sz="1400" kern="1200" baseline="0" dirty="0" smtClean="0">
                <a:solidFill>
                  <a:schemeClr val="tx1"/>
                </a:solidFill>
                <a:latin typeface="+mn-lt"/>
                <a:ea typeface="+mn-ea"/>
                <a:cs typeface="+mn-cs"/>
              </a:rPr>
              <a:t>When there is only one processor, it is often referred to as the </a:t>
            </a:r>
            <a:r>
              <a:rPr lang="en-US" sz="1400" b="1" kern="1200" baseline="0" dirty="0" smtClean="0">
                <a:solidFill>
                  <a:schemeClr val="tx1"/>
                </a:solidFill>
                <a:latin typeface="+mn-lt"/>
                <a:ea typeface="+mn-ea"/>
                <a:cs typeface="+mn-cs"/>
              </a:rPr>
              <a:t>central processing unit (CPU).</a:t>
            </a:r>
            <a:endParaRPr lang="en-NZ" sz="140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b="1" i="1" kern="1200" baseline="0" dirty="0" smtClean="0">
                <a:solidFill>
                  <a:schemeClr val="tx1"/>
                </a:solidFill>
                <a:latin typeface="+mn-lt"/>
                <a:ea typeface="+mn-ea"/>
                <a:cs typeface="+mn-cs"/>
              </a:rPr>
              <a:t>ORGANIZATION Figure 1.19 illustrates the general organization of an SMP. </a:t>
            </a:r>
          </a:p>
          <a:p>
            <a:r>
              <a:rPr lang="en-US" sz="1400" b="0" i="0" kern="1200" baseline="0" dirty="0" smtClean="0">
                <a:solidFill>
                  <a:schemeClr val="tx1"/>
                </a:solidFill>
                <a:latin typeface="+mn-lt"/>
                <a:ea typeface="+mn-ea"/>
                <a:cs typeface="+mn-cs"/>
              </a:rPr>
              <a:t>There</a:t>
            </a:r>
            <a:r>
              <a:rPr lang="en-US" sz="1400" b="0" i="1" kern="1200" baseline="0" dirty="0" smtClean="0">
                <a:solidFill>
                  <a:schemeClr val="tx1"/>
                </a:solidFill>
                <a:latin typeface="+mn-lt"/>
                <a:ea typeface="+mn-ea"/>
                <a:cs typeface="+mn-cs"/>
              </a:rPr>
              <a:t> </a:t>
            </a:r>
            <a:r>
              <a:rPr lang="en-US" sz="1400" kern="1200" baseline="0" dirty="0" smtClean="0">
                <a:solidFill>
                  <a:schemeClr val="tx1"/>
                </a:solidFill>
                <a:latin typeface="+mn-lt"/>
                <a:ea typeface="+mn-ea"/>
                <a:cs typeface="+mn-cs"/>
              </a:rPr>
              <a:t>are multiple processors, each of which contains its own control unit, arithmetic logic unit, and registers. Each processor has access to a shared main memory and the I/O devices through some form of </a:t>
            </a:r>
            <a:r>
              <a:rPr lang="en-US" sz="1400" b="1" kern="1200" baseline="0" dirty="0" smtClean="0">
                <a:solidFill>
                  <a:schemeClr val="tx1"/>
                </a:solidFill>
                <a:latin typeface="+mn-lt"/>
                <a:ea typeface="+mn-ea"/>
                <a:cs typeface="+mn-cs"/>
              </a:rPr>
              <a:t>interconnection</a:t>
            </a:r>
            <a:r>
              <a:rPr lang="en-US" sz="1400" kern="1200" baseline="0" dirty="0" smtClean="0">
                <a:solidFill>
                  <a:schemeClr val="tx1"/>
                </a:solidFill>
                <a:latin typeface="+mn-lt"/>
                <a:ea typeface="+mn-ea"/>
                <a:cs typeface="+mn-cs"/>
              </a:rPr>
              <a:t> mechanism; </a:t>
            </a:r>
            <a:r>
              <a:rPr lang="en-US" sz="1400" u="sng" kern="1200" baseline="0" dirty="0" smtClean="0">
                <a:solidFill>
                  <a:schemeClr val="tx1"/>
                </a:solidFill>
                <a:latin typeface="+mn-lt"/>
                <a:ea typeface="+mn-ea"/>
                <a:cs typeface="+mn-cs"/>
              </a:rPr>
              <a:t>a shared bus</a:t>
            </a:r>
            <a:r>
              <a:rPr lang="en-US" sz="1400" u="none" kern="1200" baseline="0" dirty="0" smtClean="0">
                <a:solidFill>
                  <a:schemeClr val="tx1"/>
                </a:solidFill>
                <a:latin typeface="+mn-lt"/>
                <a:ea typeface="+mn-ea"/>
                <a:cs typeface="+mn-cs"/>
              </a:rPr>
              <a:t> </a:t>
            </a:r>
            <a:r>
              <a:rPr lang="en-US" sz="1400" kern="1200" baseline="0" dirty="0" smtClean="0">
                <a:solidFill>
                  <a:schemeClr val="tx1"/>
                </a:solidFill>
                <a:latin typeface="+mn-lt"/>
                <a:ea typeface="+mn-ea"/>
                <a:cs typeface="+mn-cs"/>
              </a:rPr>
              <a:t>is a common facility. </a:t>
            </a:r>
          </a:p>
          <a:p>
            <a:r>
              <a:rPr lang="en-US" sz="1400" kern="1200" baseline="0" dirty="0" smtClean="0">
                <a:solidFill>
                  <a:schemeClr val="tx1"/>
                </a:solidFill>
                <a:latin typeface="+mn-lt"/>
                <a:ea typeface="+mn-ea"/>
                <a:cs typeface="+mn-cs"/>
              </a:rPr>
              <a:t>The processors can communicate with each other through </a:t>
            </a:r>
            <a:r>
              <a:rPr lang="en-US" sz="1400" b="1" kern="1200" baseline="0" dirty="0" smtClean="0">
                <a:solidFill>
                  <a:schemeClr val="tx1"/>
                </a:solidFill>
                <a:latin typeface="+mn-lt"/>
                <a:ea typeface="+mn-ea"/>
                <a:cs typeface="+mn-cs"/>
              </a:rPr>
              <a:t>memory</a:t>
            </a:r>
            <a:r>
              <a:rPr lang="en-US" sz="1400" kern="1200" baseline="0" dirty="0" smtClean="0">
                <a:solidFill>
                  <a:schemeClr val="tx1"/>
                </a:solidFill>
                <a:latin typeface="+mn-lt"/>
                <a:ea typeface="+mn-ea"/>
                <a:cs typeface="+mn-cs"/>
              </a:rPr>
              <a:t> (messages and status information left in shared address spaces). It may also be possible for processors to exchange </a:t>
            </a:r>
            <a:r>
              <a:rPr lang="en-US" sz="1400" b="1" kern="1200" baseline="0" dirty="0" smtClean="0">
                <a:solidFill>
                  <a:schemeClr val="tx1"/>
                </a:solidFill>
                <a:latin typeface="+mn-lt"/>
                <a:ea typeface="+mn-ea"/>
                <a:cs typeface="+mn-cs"/>
              </a:rPr>
              <a:t>signals</a:t>
            </a:r>
            <a:r>
              <a:rPr lang="en-US" sz="1400" kern="1200" baseline="0" dirty="0" smtClean="0">
                <a:solidFill>
                  <a:schemeClr val="tx1"/>
                </a:solidFill>
                <a:latin typeface="+mn-lt"/>
                <a:ea typeface="+mn-ea"/>
                <a:cs typeface="+mn-cs"/>
              </a:rPr>
              <a:t> directly. The memory is often organized so that </a:t>
            </a:r>
            <a:r>
              <a:rPr lang="en-US" sz="1400" u="sng" kern="1200" baseline="0" dirty="0" smtClean="0">
                <a:solidFill>
                  <a:schemeClr val="tx1"/>
                </a:solidFill>
                <a:latin typeface="+mn-lt"/>
                <a:ea typeface="+mn-ea"/>
                <a:cs typeface="+mn-cs"/>
              </a:rPr>
              <a:t>multiple simultaneous accesses </a:t>
            </a:r>
            <a:r>
              <a:rPr lang="en-US" sz="1400" kern="1200" baseline="0" dirty="0" smtClean="0">
                <a:solidFill>
                  <a:schemeClr val="tx1"/>
                </a:solidFill>
                <a:latin typeface="+mn-lt"/>
                <a:ea typeface="+mn-ea"/>
                <a:cs typeface="+mn-cs"/>
              </a:rPr>
              <a:t>to separate blocks of memory are possible.</a:t>
            </a:r>
          </a:p>
          <a:p>
            <a:endParaRPr lang="en-US" sz="1400" kern="1200" baseline="0" dirty="0" smtClean="0">
              <a:solidFill>
                <a:schemeClr val="tx1"/>
              </a:solidFill>
              <a:latin typeface="+mn-lt"/>
              <a:ea typeface="+mn-ea"/>
              <a:cs typeface="+mn-cs"/>
            </a:endParaRPr>
          </a:p>
          <a:p>
            <a:r>
              <a:rPr lang="en-US" sz="1400" kern="1200" baseline="0" dirty="0" smtClean="0">
                <a:solidFill>
                  <a:schemeClr val="tx1"/>
                </a:solidFill>
                <a:latin typeface="+mn-lt"/>
                <a:ea typeface="+mn-ea"/>
                <a:cs typeface="+mn-cs"/>
              </a:rPr>
              <a:t>In </a:t>
            </a:r>
            <a:r>
              <a:rPr lang="en-US" sz="1400" b="1" i="1" kern="1200" baseline="0" dirty="0" smtClean="0">
                <a:solidFill>
                  <a:schemeClr val="tx1"/>
                </a:solidFill>
                <a:latin typeface="+mn-lt"/>
                <a:ea typeface="+mn-ea"/>
                <a:cs typeface="+mn-cs"/>
              </a:rPr>
              <a:t>modern</a:t>
            </a:r>
            <a:r>
              <a:rPr lang="en-US" sz="1400" kern="1200" baseline="0" dirty="0" smtClean="0">
                <a:solidFill>
                  <a:schemeClr val="tx1"/>
                </a:solidFill>
                <a:latin typeface="+mn-lt"/>
                <a:ea typeface="+mn-ea"/>
                <a:cs typeface="+mn-cs"/>
              </a:rPr>
              <a:t> computers, processors generally have at least one level of </a:t>
            </a:r>
            <a:r>
              <a:rPr lang="en-US" sz="1400" b="1" kern="1200" baseline="0" dirty="0" smtClean="0">
                <a:solidFill>
                  <a:schemeClr val="tx1"/>
                </a:solidFill>
                <a:latin typeface="+mn-lt"/>
                <a:ea typeface="+mn-ea"/>
                <a:cs typeface="+mn-cs"/>
              </a:rPr>
              <a:t>cache</a:t>
            </a:r>
            <a:r>
              <a:rPr lang="en-US" sz="1400" kern="1200" baseline="0" dirty="0" smtClean="0">
                <a:solidFill>
                  <a:schemeClr val="tx1"/>
                </a:solidFill>
                <a:latin typeface="+mn-lt"/>
                <a:ea typeface="+mn-ea"/>
                <a:cs typeface="+mn-cs"/>
              </a:rPr>
              <a:t> memory that is </a:t>
            </a:r>
            <a:r>
              <a:rPr lang="en-US" sz="1400" i="1" kern="1200" baseline="0" dirty="0" smtClean="0">
                <a:solidFill>
                  <a:schemeClr val="tx1"/>
                </a:solidFill>
                <a:latin typeface="+mn-lt"/>
                <a:ea typeface="+mn-ea"/>
                <a:cs typeface="+mn-cs"/>
              </a:rPr>
              <a:t>private</a:t>
            </a:r>
            <a:r>
              <a:rPr lang="en-US" sz="1400" kern="1200" baseline="0" dirty="0" smtClean="0">
                <a:solidFill>
                  <a:schemeClr val="tx1"/>
                </a:solidFill>
                <a:latin typeface="+mn-lt"/>
                <a:ea typeface="+mn-ea"/>
                <a:cs typeface="+mn-cs"/>
              </a:rPr>
              <a:t> to the processor. Because each local cache contains an </a:t>
            </a:r>
            <a:r>
              <a:rPr lang="en-US" sz="1400" b="1" kern="1200" baseline="0" dirty="0" smtClean="0">
                <a:solidFill>
                  <a:schemeClr val="tx1"/>
                </a:solidFill>
                <a:latin typeface="+mn-lt"/>
                <a:ea typeface="+mn-ea"/>
                <a:cs typeface="+mn-cs"/>
              </a:rPr>
              <a:t>image</a:t>
            </a:r>
            <a:r>
              <a:rPr lang="en-US" sz="1400" kern="1200" baseline="0" dirty="0" smtClean="0">
                <a:solidFill>
                  <a:schemeClr val="tx1"/>
                </a:solidFill>
                <a:latin typeface="+mn-lt"/>
                <a:ea typeface="+mn-ea"/>
                <a:cs typeface="+mn-cs"/>
              </a:rPr>
              <a:t> of a portion of main memory, if a word is </a:t>
            </a:r>
            <a:r>
              <a:rPr lang="en-US" sz="1400" i="1" kern="1200" baseline="0" dirty="0" smtClean="0">
                <a:solidFill>
                  <a:schemeClr val="tx1"/>
                </a:solidFill>
                <a:latin typeface="+mn-lt"/>
                <a:ea typeface="+mn-ea"/>
                <a:cs typeface="+mn-cs"/>
              </a:rPr>
              <a:t>altered</a:t>
            </a:r>
            <a:r>
              <a:rPr lang="en-US" sz="1400" kern="1200" baseline="0" dirty="0" smtClean="0">
                <a:solidFill>
                  <a:schemeClr val="tx1"/>
                </a:solidFill>
                <a:latin typeface="+mn-lt"/>
                <a:ea typeface="+mn-ea"/>
                <a:cs typeface="+mn-cs"/>
              </a:rPr>
              <a:t> in one cache, it could conceivably invalidate a word in another cache. </a:t>
            </a:r>
          </a:p>
          <a:p>
            <a:r>
              <a:rPr lang="en-US" sz="1400" kern="1200" baseline="0" dirty="0" smtClean="0">
                <a:solidFill>
                  <a:schemeClr val="tx1"/>
                </a:solidFill>
                <a:latin typeface="+mn-lt"/>
                <a:ea typeface="+mn-ea"/>
                <a:cs typeface="+mn-cs"/>
              </a:rPr>
              <a:t>To prevent this, the other processors must be </a:t>
            </a:r>
            <a:r>
              <a:rPr lang="en-US" sz="1400" i="1" kern="1200" baseline="0" dirty="0" smtClean="0">
                <a:solidFill>
                  <a:schemeClr val="tx1"/>
                </a:solidFill>
                <a:latin typeface="+mn-lt"/>
                <a:ea typeface="+mn-ea"/>
                <a:cs typeface="+mn-cs"/>
              </a:rPr>
              <a:t>alerted</a:t>
            </a:r>
            <a:r>
              <a:rPr lang="en-US" sz="1400" kern="1200" baseline="0" dirty="0" smtClean="0">
                <a:solidFill>
                  <a:schemeClr val="tx1"/>
                </a:solidFill>
                <a:latin typeface="+mn-lt"/>
                <a:ea typeface="+mn-ea"/>
                <a:cs typeface="+mn-cs"/>
              </a:rPr>
              <a:t> that an </a:t>
            </a:r>
            <a:r>
              <a:rPr lang="en-US" sz="1400" b="1" kern="1200" baseline="0" dirty="0" smtClean="0">
                <a:solidFill>
                  <a:schemeClr val="tx1"/>
                </a:solidFill>
                <a:latin typeface="+mn-lt"/>
                <a:ea typeface="+mn-ea"/>
                <a:cs typeface="+mn-cs"/>
              </a:rPr>
              <a:t>update</a:t>
            </a:r>
            <a:r>
              <a:rPr lang="en-US" sz="1400" kern="1200" baseline="0" dirty="0" smtClean="0">
                <a:solidFill>
                  <a:schemeClr val="tx1"/>
                </a:solidFill>
                <a:latin typeface="+mn-lt"/>
                <a:ea typeface="+mn-ea"/>
                <a:cs typeface="+mn-cs"/>
              </a:rPr>
              <a:t> has taken place. This problem is known as the </a:t>
            </a:r>
            <a:r>
              <a:rPr lang="en-US" sz="1400" u="sng" kern="1200" baseline="0" dirty="0" smtClean="0">
                <a:solidFill>
                  <a:schemeClr val="tx1"/>
                </a:solidFill>
                <a:latin typeface="+mn-lt"/>
                <a:ea typeface="+mn-ea"/>
                <a:cs typeface="+mn-cs"/>
              </a:rPr>
              <a:t>cache coherence problem</a:t>
            </a:r>
            <a:r>
              <a:rPr lang="en-US" sz="1400" u="none" kern="1200" baseline="0" dirty="0" smtClean="0">
                <a:solidFill>
                  <a:schemeClr val="tx1"/>
                </a:solidFill>
                <a:latin typeface="+mn-lt"/>
                <a:ea typeface="+mn-ea"/>
                <a:cs typeface="+mn-cs"/>
              </a:rPr>
              <a:t> </a:t>
            </a:r>
            <a:r>
              <a:rPr lang="en-US" sz="1400" kern="1200" baseline="0" dirty="0" smtClean="0">
                <a:solidFill>
                  <a:schemeClr val="tx1"/>
                </a:solidFill>
                <a:latin typeface="+mn-lt"/>
                <a:ea typeface="+mn-ea"/>
                <a:cs typeface="+mn-cs"/>
              </a:rPr>
              <a:t>and is typically addressed in hardware rather than by the OS.</a:t>
            </a:r>
            <a:endParaRPr lang="en-NZ" sz="140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lnSpcReduction="10000"/>
          </a:bodyPr>
          <a:lstStyle/>
          <a:p>
            <a:r>
              <a:rPr lang="en-US" sz="1400" kern="1200" baseline="0" dirty="0" smtClean="0">
                <a:solidFill>
                  <a:schemeClr val="tx1"/>
                </a:solidFill>
                <a:latin typeface="+mn-lt"/>
                <a:ea typeface="+mn-ea"/>
                <a:cs typeface="+mn-cs"/>
              </a:rPr>
              <a:t>An SMP organization has a number of potential advantages over a uniprocessor organization, including the following:</a:t>
            </a:r>
          </a:p>
          <a:p>
            <a:r>
              <a:rPr lang="en-US" sz="1400" kern="1200" baseline="0" dirty="0" smtClean="0">
                <a:solidFill>
                  <a:schemeClr val="tx1"/>
                </a:solidFill>
                <a:latin typeface="+mn-lt"/>
                <a:ea typeface="+mn-ea"/>
                <a:cs typeface="+mn-cs"/>
              </a:rPr>
              <a:t>• </a:t>
            </a:r>
            <a:r>
              <a:rPr lang="en-US" sz="1400" b="1" kern="1200" baseline="0" dirty="0" smtClean="0">
                <a:solidFill>
                  <a:schemeClr val="tx1"/>
                </a:solidFill>
                <a:latin typeface="+mn-lt"/>
                <a:ea typeface="+mn-ea"/>
                <a:cs typeface="+mn-cs"/>
              </a:rPr>
              <a:t>Performance: </a:t>
            </a:r>
            <a:r>
              <a:rPr lang="en-US" sz="1400" b="0" kern="1200" baseline="0" dirty="0" smtClean="0">
                <a:solidFill>
                  <a:schemeClr val="tx1"/>
                </a:solidFill>
                <a:latin typeface="+mn-lt"/>
                <a:ea typeface="+mn-ea"/>
                <a:cs typeface="+mn-cs"/>
              </a:rPr>
              <a:t>If the work to be done by a computer can be organized so that </a:t>
            </a:r>
            <a:r>
              <a:rPr lang="en-US" sz="1400" kern="1200" baseline="0" dirty="0" smtClean="0">
                <a:solidFill>
                  <a:schemeClr val="tx1"/>
                </a:solidFill>
                <a:latin typeface="+mn-lt"/>
                <a:ea typeface="+mn-ea"/>
                <a:cs typeface="+mn-cs"/>
              </a:rPr>
              <a:t>some portions of the work can be </a:t>
            </a:r>
            <a:r>
              <a:rPr lang="en-US" sz="1400" u="sng" kern="1200" baseline="0" dirty="0" smtClean="0">
                <a:solidFill>
                  <a:schemeClr val="tx1"/>
                </a:solidFill>
                <a:latin typeface="+mn-lt"/>
                <a:ea typeface="+mn-ea"/>
                <a:cs typeface="+mn-cs"/>
              </a:rPr>
              <a:t>done in parallel</a:t>
            </a:r>
            <a:r>
              <a:rPr lang="en-US" sz="1400" kern="1200" baseline="0" dirty="0" smtClean="0">
                <a:solidFill>
                  <a:schemeClr val="tx1"/>
                </a:solidFill>
                <a:latin typeface="+mn-lt"/>
                <a:ea typeface="+mn-ea"/>
                <a:cs typeface="+mn-cs"/>
              </a:rPr>
              <a:t>, then a system with multiple processors will yield greater performance than one with a single processor of the same type.</a:t>
            </a:r>
          </a:p>
          <a:p>
            <a:r>
              <a:rPr lang="en-US" altLang="zh-TW" sz="1400" kern="1200" baseline="0" dirty="0" smtClean="0">
                <a:solidFill>
                  <a:schemeClr val="tx1"/>
                </a:solidFill>
                <a:latin typeface="+mn-lt"/>
                <a:ea typeface="+mn-ea"/>
                <a:cs typeface="+mn-cs"/>
              </a:rPr>
              <a:t>•</a:t>
            </a:r>
            <a:r>
              <a:rPr lang="en-US" sz="1400" b="1" kern="1200" baseline="0" dirty="0" smtClean="0">
                <a:solidFill>
                  <a:schemeClr val="tx1"/>
                </a:solidFill>
                <a:latin typeface="+mn-lt"/>
                <a:ea typeface="+mn-ea"/>
                <a:cs typeface="+mn-cs"/>
              </a:rPr>
              <a:t>Availability: </a:t>
            </a:r>
            <a:r>
              <a:rPr lang="en-US" sz="1400" b="0" kern="1200" baseline="0" dirty="0" smtClean="0">
                <a:solidFill>
                  <a:schemeClr val="tx1"/>
                </a:solidFill>
                <a:latin typeface="+mn-lt"/>
                <a:ea typeface="+mn-ea"/>
                <a:cs typeface="+mn-cs"/>
              </a:rPr>
              <a:t>In a symmetric multiprocessor, because all processors can perform the</a:t>
            </a:r>
            <a:r>
              <a:rPr lang="en-US" sz="1400" kern="1200" baseline="0" dirty="0" smtClean="0">
                <a:solidFill>
                  <a:schemeClr val="tx1"/>
                </a:solidFill>
                <a:latin typeface="+mn-lt"/>
                <a:ea typeface="+mn-ea"/>
                <a:cs typeface="+mn-cs"/>
              </a:rPr>
              <a:t> same functions, the </a:t>
            </a:r>
            <a:r>
              <a:rPr lang="en-US" sz="1400" b="1" kern="1200" baseline="0" dirty="0" smtClean="0">
                <a:solidFill>
                  <a:schemeClr val="tx1"/>
                </a:solidFill>
                <a:latin typeface="+mn-lt"/>
                <a:ea typeface="+mn-ea"/>
                <a:cs typeface="+mn-cs"/>
              </a:rPr>
              <a:t>failure</a:t>
            </a:r>
            <a:r>
              <a:rPr lang="en-US" sz="1400" kern="1200" baseline="0" dirty="0" smtClean="0">
                <a:solidFill>
                  <a:schemeClr val="tx1"/>
                </a:solidFill>
                <a:latin typeface="+mn-lt"/>
                <a:ea typeface="+mn-ea"/>
                <a:cs typeface="+mn-cs"/>
              </a:rPr>
              <a:t> of a single processor does </a:t>
            </a:r>
            <a:r>
              <a:rPr lang="en-US" sz="1400" u="sng" kern="1200" baseline="0" dirty="0" smtClean="0">
                <a:solidFill>
                  <a:schemeClr val="tx1"/>
                </a:solidFill>
                <a:latin typeface="+mn-lt"/>
                <a:ea typeface="+mn-ea"/>
                <a:cs typeface="+mn-cs"/>
              </a:rPr>
              <a:t>not halt the machine</a:t>
            </a:r>
            <a:r>
              <a:rPr lang="en-US" sz="1400" kern="1200" baseline="0" dirty="0" smtClean="0">
                <a:solidFill>
                  <a:schemeClr val="tx1"/>
                </a:solidFill>
                <a:latin typeface="+mn-lt"/>
                <a:ea typeface="+mn-ea"/>
                <a:cs typeface="+mn-cs"/>
              </a:rPr>
              <a:t>. Instead, the system can continue to function at reduced performance.</a:t>
            </a:r>
          </a:p>
          <a:p>
            <a:r>
              <a:rPr lang="en-US" sz="1400" kern="1200" baseline="0" dirty="0" smtClean="0">
                <a:solidFill>
                  <a:schemeClr val="tx1"/>
                </a:solidFill>
                <a:latin typeface="+mn-lt"/>
                <a:ea typeface="+mn-ea"/>
                <a:cs typeface="+mn-cs"/>
              </a:rPr>
              <a:t>• </a:t>
            </a:r>
            <a:r>
              <a:rPr lang="en-US" sz="1400" b="1" kern="1200" baseline="0" dirty="0" smtClean="0">
                <a:solidFill>
                  <a:schemeClr val="tx1"/>
                </a:solidFill>
                <a:latin typeface="+mn-lt"/>
                <a:ea typeface="+mn-ea"/>
                <a:cs typeface="+mn-cs"/>
              </a:rPr>
              <a:t>Incremental growth: </a:t>
            </a:r>
            <a:r>
              <a:rPr lang="en-US" sz="1400" b="0" kern="1200" baseline="0" dirty="0" smtClean="0">
                <a:solidFill>
                  <a:schemeClr val="tx1"/>
                </a:solidFill>
                <a:latin typeface="+mn-lt"/>
                <a:ea typeface="+mn-ea"/>
                <a:cs typeface="+mn-cs"/>
              </a:rPr>
              <a:t>A user can </a:t>
            </a:r>
            <a:r>
              <a:rPr lang="en-US" sz="1400" b="1" kern="1200" baseline="0" dirty="0" smtClean="0">
                <a:solidFill>
                  <a:schemeClr val="tx1"/>
                </a:solidFill>
                <a:latin typeface="+mn-lt"/>
                <a:ea typeface="+mn-ea"/>
                <a:cs typeface="+mn-cs"/>
              </a:rPr>
              <a:t>enhance</a:t>
            </a:r>
            <a:r>
              <a:rPr lang="en-US" sz="1400" b="0" kern="1200" baseline="0" dirty="0" smtClean="0">
                <a:solidFill>
                  <a:schemeClr val="tx1"/>
                </a:solidFill>
                <a:latin typeface="+mn-lt"/>
                <a:ea typeface="+mn-ea"/>
                <a:cs typeface="+mn-cs"/>
              </a:rPr>
              <a:t> the performance of a system by </a:t>
            </a:r>
            <a:r>
              <a:rPr lang="en-US" sz="1400" kern="1200" baseline="0" dirty="0" smtClean="0">
                <a:solidFill>
                  <a:schemeClr val="tx1"/>
                </a:solidFill>
                <a:latin typeface="+mn-lt"/>
                <a:ea typeface="+mn-ea"/>
                <a:cs typeface="+mn-cs"/>
              </a:rPr>
              <a:t>adding an additional processor.</a:t>
            </a:r>
          </a:p>
          <a:p>
            <a:r>
              <a:rPr lang="en-US" sz="1400" kern="1200" baseline="0" dirty="0" smtClean="0">
                <a:solidFill>
                  <a:schemeClr val="tx1"/>
                </a:solidFill>
                <a:latin typeface="+mn-lt"/>
                <a:ea typeface="+mn-ea"/>
                <a:cs typeface="+mn-cs"/>
              </a:rPr>
              <a:t>• </a:t>
            </a:r>
            <a:r>
              <a:rPr lang="en-US" sz="1400" b="1" kern="1200" baseline="0" dirty="0" smtClean="0">
                <a:solidFill>
                  <a:schemeClr val="tx1"/>
                </a:solidFill>
                <a:latin typeface="+mn-lt"/>
                <a:ea typeface="+mn-ea"/>
                <a:cs typeface="+mn-cs"/>
              </a:rPr>
              <a:t>Scaling: </a:t>
            </a:r>
            <a:r>
              <a:rPr lang="en-US" sz="1400" b="0" kern="1200" baseline="0" dirty="0" smtClean="0">
                <a:solidFill>
                  <a:schemeClr val="tx1"/>
                </a:solidFill>
                <a:latin typeface="+mn-lt"/>
                <a:ea typeface="+mn-ea"/>
                <a:cs typeface="+mn-cs"/>
              </a:rPr>
              <a:t>Vendors can </a:t>
            </a:r>
            <a:r>
              <a:rPr lang="en-US" sz="1400" b="1" kern="1200" baseline="0" dirty="0" smtClean="0">
                <a:solidFill>
                  <a:schemeClr val="tx1"/>
                </a:solidFill>
                <a:latin typeface="+mn-lt"/>
                <a:ea typeface="+mn-ea"/>
                <a:cs typeface="+mn-cs"/>
              </a:rPr>
              <a:t>offer</a:t>
            </a:r>
            <a:r>
              <a:rPr lang="en-US" sz="1400" b="0" kern="1200" baseline="0" dirty="0" smtClean="0">
                <a:solidFill>
                  <a:schemeClr val="tx1"/>
                </a:solidFill>
                <a:latin typeface="+mn-lt"/>
                <a:ea typeface="+mn-ea"/>
                <a:cs typeface="+mn-cs"/>
              </a:rPr>
              <a:t> a range of products with </a:t>
            </a:r>
            <a:r>
              <a:rPr lang="en-US" sz="1400" b="0" u="sng" kern="1200" baseline="0" dirty="0" smtClean="0">
                <a:solidFill>
                  <a:schemeClr val="tx1"/>
                </a:solidFill>
                <a:latin typeface="+mn-lt"/>
                <a:ea typeface="+mn-ea"/>
                <a:cs typeface="+mn-cs"/>
              </a:rPr>
              <a:t>different price and </a:t>
            </a:r>
            <a:r>
              <a:rPr lang="en-US" sz="1400" u="sng" kern="1200" baseline="0" dirty="0" smtClean="0">
                <a:solidFill>
                  <a:schemeClr val="tx1"/>
                </a:solidFill>
                <a:latin typeface="+mn-lt"/>
                <a:ea typeface="+mn-ea"/>
                <a:cs typeface="+mn-cs"/>
              </a:rPr>
              <a:t>performance characteristics </a:t>
            </a:r>
            <a:r>
              <a:rPr lang="en-US" sz="1400" kern="1200" baseline="0" dirty="0" smtClean="0">
                <a:solidFill>
                  <a:schemeClr val="tx1"/>
                </a:solidFill>
                <a:latin typeface="+mn-lt"/>
                <a:ea typeface="+mn-ea"/>
                <a:cs typeface="+mn-cs"/>
              </a:rPr>
              <a:t>based on the number of processors configured in the system.</a:t>
            </a:r>
          </a:p>
          <a:p>
            <a:endParaRPr lang="en-US" sz="1400" kern="1200" baseline="0" dirty="0" smtClean="0">
              <a:solidFill>
                <a:schemeClr val="tx1"/>
              </a:solidFill>
              <a:latin typeface="+mn-lt"/>
              <a:ea typeface="+mn-ea"/>
              <a:cs typeface="+mn-cs"/>
            </a:endParaRPr>
          </a:p>
          <a:p>
            <a:r>
              <a:rPr lang="en-US" sz="1400" kern="1200" baseline="0" dirty="0" smtClean="0">
                <a:solidFill>
                  <a:schemeClr val="tx1"/>
                </a:solidFill>
                <a:latin typeface="+mn-lt"/>
                <a:ea typeface="+mn-ea"/>
                <a:cs typeface="+mn-cs"/>
              </a:rPr>
              <a:t> It is important to note that these are potential, rather than guaranteed, benefits. The </a:t>
            </a:r>
            <a:r>
              <a:rPr lang="en-US" altLang="zh-TW" sz="1400" b="1" kern="1200" baseline="0" dirty="0" smtClean="0">
                <a:solidFill>
                  <a:schemeClr val="tx1"/>
                </a:solidFill>
                <a:latin typeface="+mn-lt"/>
                <a:ea typeface="+mn-ea"/>
                <a:cs typeface="+mn-cs"/>
              </a:rPr>
              <a:t>OS</a:t>
            </a:r>
            <a:r>
              <a:rPr lang="zh-TW" altLang="en-US" sz="1400" kern="1200" baseline="0" dirty="0" smtClean="0">
                <a:solidFill>
                  <a:schemeClr val="tx1"/>
                </a:solidFill>
                <a:latin typeface="+mn-lt"/>
                <a:ea typeface="+mn-ea"/>
                <a:cs typeface="+mn-cs"/>
              </a:rPr>
              <a:t> </a:t>
            </a:r>
            <a:r>
              <a:rPr lang="en-US" sz="1400" kern="1200" baseline="0" dirty="0" smtClean="0">
                <a:solidFill>
                  <a:schemeClr val="tx1"/>
                </a:solidFill>
                <a:latin typeface="+mn-lt"/>
                <a:ea typeface="+mn-ea"/>
                <a:cs typeface="+mn-cs"/>
              </a:rPr>
              <a:t>must provide </a:t>
            </a:r>
            <a:r>
              <a:rPr lang="en-US" sz="1400" u="sng" kern="1200" baseline="0" dirty="0" smtClean="0">
                <a:solidFill>
                  <a:schemeClr val="tx1"/>
                </a:solidFill>
                <a:latin typeface="+mn-lt"/>
                <a:ea typeface="+mn-ea"/>
                <a:cs typeface="+mn-cs"/>
              </a:rPr>
              <a:t>tools and functions </a:t>
            </a:r>
            <a:r>
              <a:rPr lang="en-US" sz="1400" kern="1200" baseline="0" dirty="0" smtClean="0">
                <a:solidFill>
                  <a:schemeClr val="tx1"/>
                </a:solidFill>
                <a:latin typeface="+mn-lt"/>
                <a:ea typeface="+mn-ea"/>
                <a:cs typeface="+mn-cs"/>
              </a:rPr>
              <a:t>to exploit the </a:t>
            </a:r>
            <a:r>
              <a:rPr lang="en-US" sz="1400" b="1" kern="1200" baseline="0" dirty="0" smtClean="0">
                <a:solidFill>
                  <a:schemeClr val="tx1"/>
                </a:solidFill>
                <a:latin typeface="+mn-lt"/>
                <a:ea typeface="+mn-ea"/>
                <a:cs typeface="+mn-cs"/>
              </a:rPr>
              <a:t>parallelism</a:t>
            </a:r>
            <a:r>
              <a:rPr lang="en-US" sz="1400" kern="1200" baseline="0" dirty="0" smtClean="0">
                <a:solidFill>
                  <a:schemeClr val="tx1"/>
                </a:solidFill>
                <a:latin typeface="+mn-lt"/>
                <a:ea typeface="+mn-ea"/>
                <a:cs typeface="+mn-cs"/>
              </a:rPr>
              <a:t> in an SMP system. </a:t>
            </a:r>
          </a:p>
          <a:p>
            <a:r>
              <a:rPr lang="en-US" sz="1400" kern="1200" baseline="0" dirty="0" smtClean="0">
                <a:solidFill>
                  <a:schemeClr val="tx1"/>
                </a:solidFill>
                <a:latin typeface="+mn-lt"/>
                <a:ea typeface="+mn-ea"/>
                <a:cs typeface="+mn-cs"/>
              </a:rPr>
              <a:t>An attractive feature of an </a:t>
            </a:r>
            <a:r>
              <a:rPr lang="en-US" sz="1400" b="1" kern="1200" baseline="0" dirty="0" smtClean="0">
                <a:solidFill>
                  <a:schemeClr val="tx1"/>
                </a:solidFill>
                <a:latin typeface="+mn-lt"/>
                <a:ea typeface="+mn-ea"/>
                <a:cs typeface="+mn-cs"/>
              </a:rPr>
              <a:t>SMP</a:t>
            </a:r>
            <a:r>
              <a:rPr lang="en-US" sz="1400" kern="1200" baseline="0" dirty="0" smtClean="0">
                <a:solidFill>
                  <a:schemeClr val="tx1"/>
                </a:solidFill>
                <a:latin typeface="+mn-lt"/>
                <a:ea typeface="+mn-ea"/>
                <a:cs typeface="+mn-cs"/>
              </a:rPr>
              <a:t> is that the existence of multiple processors is </a:t>
            </a:r>
            <a:r>
              <a:rPr lang="en-US" sz="1400" u="sng" kern="1200" baseline="0" dirty="0" smtClean="0">
                <a:solidFill>
                  <a:schemeClr val="tx1"/>
                </a:solidFill>
                <a:latin typeface="+mn-lt"/>
                <a:ea typeface="+mn-ea"/>
                <a:cs typeface="+mn-cs"/>
              </a:rPr>
              <a:t>transparent to the user</a:t>
            </a:r>
            <a:r>
              <a:rPr lang="en-US" sz="1400" kern="1200" baseline="0" dirty="0" smtClean="0">
                <a:solidFill>
                  <a:schemeClr val="tx1"/>
                </a:solidFill>
                <a:latin typeface="+mn-lt"/>
                <a:ea typeface="+mn-ea"/>
                <a:cs typeface="+mn-cs"/>
              </a:rPr>
              <a:t>. </a:t>
            </a:r>
            <a:r>
              <a:rPr lang="zh-TW" altLang="en-US" sz="1400" kern="1200" baseline="0" dirty="0" smtClean="0">
                <a:solidFill>
                  <a:schemeClr val="tx1"/>
                </a:solidFill>
                <a:latin typeface="+mn-lt"/>
                <a:ea typeface="+mn-ea"/>
                <a:cs typeface="+mn-cs"/>
              </a:rPr>
              <a:t>  </a:t>
            </a:r>
            <a:r>
              <a:rPr lang="en-US" sz="1400" kern="1200" baseline="0" dirty="0" smtClean="0">
                <a:solidFill>
                  <a:schemeClr val="tx1"/>
                </a:solidFill>
                <a:latin typeface="+mn-lt"/>
                <a:ea typeface="+mn-ea"/>
                <a:cs typeface="+mn-cs"/>
              </a:rPr>
              <a:t>The </a:t>
            </a:r>
            <a:r>
              <a:rPr lang="en-US" altLang="zh-TW" sz="1400" kern="1200" baseline="0" dirty="0" smtClean="0">
                <a:solidFill>
                  <a:schemeClr val="tx1"/>
                </a:solidFill>
                <a:latin typeface="+mn-lt"/>
                <a:ea typeface="+mn-ea"/>
                <a:cs typeface="+mn-cs"/>
              </a:rPr>
              <a:t>OS</a:t>
            </a:r>
            <a:r>
              <a:rPr lang="zh-TW" altLang="en-US" sz="1400" kern="1200" baseline="0" dirty="0" smtClean="0">
                <a:solidFill>
                  <a:schemeClr val="tx1"/>
                </a:solidFill>
                <a:latin typeface="+mn-lt"/>
                <a:ea typeface="+mn-ea"/>
                <a:cs typeface="+mn-cs"/>
              </a:rPr>
              <a:t> </a:t>
            </a:r>
            <a:r>
              <a:rPr lang="en-US" sz="1400" kern="1200" baseline="0" dirty="0" smtClean="0">
                <a:solidFill>
                  <a:schemeClr val="tx1"/>
                </a:solidFill>
                <a:latin typeface="+mn-lt"/>
                <a:ea typeface="+mn-ea"/>
                <a:cs typeface="+mn-cs"/>
              </a:rPr>
              <a:t>takes care of </a:t>
            </a:r>
            <a:r>
              <a:rPr lang="en-US" sz="1400" b="1" kern="1200" baseline="0" dirty="0" smtClean="0">
                <a:solidFill>
                  <a:schemeClr val="tx1"/>
                </a:solidFill>
                <a:latin typeface="+mn-lt"/>
                <a:ea typeface="+mn-ea"/>
                <a:cs typeface="+mn-cs"/>
              </a:rPr>
              <a:t>scheduling</a:t>
            </a:r>
            <a:r>
              <a:rPr lang="en-US" sz="1400" kern="1200" baseline="0" dirty="0" smtClean="0">
                <a:solidFill>
                  <a:schemeClr val="tx1"/>
                </a:solidFill>
                <a:latin typeface="+mn-lt"/>
                <a:ea typeface="+mn-ea"/>
                <a:cs typeface="+mn-cs"/>
              </a:rPr>
              <a:t> of tasks on individual processors and of </a:t>
            </a:r>
            <a:r>
              <a:rPr lang="en-US" sz="1400" b="1" kern="1200" baseline="0" dirty="0" smtClean="0">
                <a:solidFill>
                  <a:schemeClr val="tx1"/>
                </a:solidFill>
                <a:latin typeface="+mn-lt"/>
                <a:ea typeface="+mn-ea"/>
                <a:cs typeface="+mn-cs"/>
              </a:rPr>
              <a:t>synchronization</a:t>
            </a:r>
            <a:r>
              <a:rPr lang="en-US" sz="1400" kern="1200" baseline="0" dirty="0" smtClean="0">
                <a:solidFill>
                  <a:schemeClr val="tx1"/>
                </a:solidFill>
                <a:latin typeface="+mn-lt"/>
                <a:ea typeface="+mn-ea"/>
                <a:cs typeface="+mn-cs"/>
              </a:rPr>
              <a:t> among processors.</a:t>
            </a:r>
            <a:endParaRPr lang="en-US" sz="1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lnSpcReduction="10000"/>
          </a:bodyPr>
          <a:lstStyle/>
          <a:p>
            <a:r>
              <a:rPr lang="en-US" sz="1400" kern="1200" baseline="0" dirty="0" smtClean="0">
                <a:solidFill>
                  <a:schemeClr val="tx1"/>
                </a:solidFill>
                <a:latin typeface="+mn-lt"/>
                <a:ea typeface="+mn-ea"/>
                <a:cs typeface="+mn-cs"/>
              </a:rPr>
              <a:t>A </a:t>
            </a:r>
            <a:r>
              <a:rPr lang="en-US" sz="1400" b="1" kern="1200" baseline="0" dirty="0" smtClean="0">
                <a:solidFill>
                  <a:schemeClr val="tx1"/>
                </a:solidFill>
                <a:latin typeface="+mn-lt"/>
                <a:ea typeface="+mn-ea"/>
                <a:cs typeface="+mn-cs"/>
              </a:rPr>
              <a:t>multicore</a:t>
            </a:r>
            <a:r>
              <a:rPr lang="en-US" sz="1400" b="0" kern="1200" baseline="0" dirty="0" smtClean="0">
                <a:solidFill>
                  <a:schemeClr val="tx1"/>
                </a:solidFill>
                <a:latin typeface="+mn-lt"/>
                <a:ea typeface="+mn-ea"/>
                <a:cs typeface="+mn-cs"/>
              </a:rPr>
              <a:t> computer, also known as </a:t>
            </a:r>
            <a:r>
              <a:rPr lang="en-US" sz="1400" b="0" u="sng" kern="1200" baseline="0" dirty="0" smtClean="0">
                <a:solidFill>
                  <a:schemeClr val="tx1"/>
                </a:solidFill>
                <a:latin typeface="+mn-lt"/>
                <a:ea typeface="+mn-ea"/>
                <a:cs typeface="+mn-cs"/>
              </a:rPr>
              <a:t>a chip multiprocessor</a:t>
            </a:r>
            <a:r>
              <a:rPr lang="en-US" sz="1400" b="0" kern="1200" baseline="0" dirty="0" smtClean="0">
                <a:solidFill>
                  <a:schemeClr val="tx1"/>
                </a:solidFill>
                <a:latin typeface="+mn-lt"/>
                <a:ea typeface="+mn-ea"/>
                <a:cs typeface="+mn-cs"/>
              </a:rPr>
              <a:t>, combines two or more </a:t>
            </a:r>
            <a:r>
              <a:rPr lang="en-US" sz="1400" kern="1200" baseline="0" dirty="0" smtClean="0">
                <a:solidFill>
                  <a:schemeClr val="tx1"/>
                </a:solidFill>
                <a:latin typeface="+mn-lt"/>
                <a:ea typeface="+mn-ea"/>
                <a:cs typeface="+mn-cs"/>
              </a:rPr>
              <a:t>processors (called </a:t>
            </a:r>
            <a:r>
              <a:rPr lang="en-US" sz="1400" b="1" kern="1200" baseline="0" dirty="0" smtClean="0">
                <a:solidFill>
                  <a:schemeClr val="tx1"/>
                </a:solidFill>
                <a:latin typeface="+mn-lt"/>
                <a:ea typeface="+mn-ea"/>
                <a:cs typeface="+mn-cs"/>
              </a:rPr>
              <a:t>cores</a:t>
            </a:r>
            <a:r>
              <a:rPr lang="en-US" sz="1400" kern="1200" baseline="0" dirty="0" smtClean="0">
                <a:solidFill>
                  <a:schemeClr val="tx1"/>
                </a:solidFill>
                <a:latin typeface="+mn-lt"/>
                <a:ea typeface="+mn-ea"/>
                <a:cs typeface="+mn-cs"/>
              </a:rPr>
              <a:t>) on a single piece of silicon (called a </a:t>
            </a:r>
            <a:r>
              <a:rPr lang="en-US" sz="1400" b="1" kern="1200" baseline="0" dirty="0" smtClean="0">
                <a:solidFill>
                  <a:schemeClr val="tx1"/>
                </a:solidFill>
                <a:latin typeface="+mn-lt"/>
                <a:ea typeface="+mn-ea"/>
                <a:cs typeface="+mn-cs"/>
              </a:rPr>
              <a:t>die</a:t>
            </a:r>
            <a:r>
              <a:rPr lang="en-US" sz="1400" kern="1200" baseline="0" dirty="0" smtClean="0">
                <a:solidFill>
                  <a:schemeClr val="tx1"/>
                </a:solidFill>
                <a:latin typeface="+mn-lt"/>
                <a:ea typeface="+mn-ea"/>
                <a:cs typeface="+mn-cs"/>
              </a:rPr>
              <a:t>). Typically, each core consists of all of the components of an </a:t>
            </a:r>
            <a:r>
              <a:rPr lang="en-US" sz="1400" b="1" kern="1200" baseline="0" dirty="0" smtClean="0">
                <a:solidFill>
                  <a:schemeClr val="tx1"/>
                </a:solidFill>
                <a:latin typeface="+mn-lt"/>
                <a:ea typeface="+mn-ea"/>
                <a:cs typeface="+mn-cs"/>
              </a:rPr>
              <a:t>independent</a:t>
            </a:r>
            <a:r>
              <a:rPr lang="en-US" sz="1400" kern="1200" baseline="0" dirty="0" smtClean="0">
                <a:solidFill>
                  <a:schemeClr val="tx1"/>
                </a:solidFill>
                <a:latin typeface="+mn-lt"/>
                <a:ea typeface="+mn-ea"/>
                <a:cs typeface="+mn-cs"/>
              </a:rPr>
              <a:t> processor, such as registers, ALU, pipeline hardware, and control unit, plus L1 instruction and data caches. In addition to the multiple cores, contemporary </a:t>
            </a:r>
            <a:r>
              <a:rPr lang="en-US" sz="1400" u="sng" kern="1200" baseline="0" dirty="0" smtClean="0">
                <a:solidFill>
                  <a:schemeClr val="tx1"/>
                </a:solidFill>
                <a:latin typeface="+mn-lt"/>
                <a:ea typeface="+mn-ea"/>
                <a:cs typeface="+mn-cs"/>
              </a:rPr>
              <a:t>multicore chips</a:t>
            </a:r>
            <a:r>
              <a:rPr lang="en-US" sz="1400" u="none" kern="1200" baseline="0" dirty="0" smtClean="0">
                <a:solidFill>
                  <a:schemeClr val="tx1"/>
                </a:solidFill>
                <a:latin typeface="+mn-lt"/>
                <a:ea typeface="+mn-ea"/>
                <a:cs typeface="+mn-cs"/>
              </a:rPr>
              <a:t> </a:t>
            </a:r>
            <a:r>
              <a:rPr lang="en-US" sz="1400" kern="1200" baseline="0" dirty="0" smtClean="0">
                <a:solidFill>
                  <a:schemeClr val="tx1"/>
                </a:solidFill>
                <a:latin typeface="+mn-lt"/>
                <a:ea typeface="+mn-ea"/>
                <a:cs typeface="+mn-cs"/>
              </a:rPr>
              <a:t>also include L2 cache and, in some cases, L3 cache.</a:t>
            </a:r>
          </a:p>
          <a:p>
            <a:endParaRPr lang="en-US" sz="1400" kern="1200" baseline="0" dirty="0" smtClean="0">
              <a:solidFill>
                <a:schemeClr val="tx1"/>
              </a:solidFill>
              <a:latin typeface="+mn-lt"/>
              <a:ea typeface="+mn-ea"/>
              <a:cs typeface="+mn-cs"/>
            </a:endParaRPr>
          </a:p>
          <a:p>
            <a:r>
              <a:rPr lang="en-US" sz="1400" kern="1200" baseline="0" dirty="0" smtClean="0">
                <a:solidFill>
                  <a:schemeClr val="tx1"/>
                </a:solidFill>
                <a:latin typeface="+mn-lt"/>
                <a:ea typeface="+mn-ea"/>
                <a:cs typeface="+mn-cs"/>
              </a:rPr>
              <a:t>The </a:t>
            </a:r>
            <a:r>
              <a:rPr lang="en-US" sz="1400" b="1" kern="1200" baseline="0" dirty="0" smtClean="0">
                <a:solidFill>
                  <a:schemeClr val="tx1"/>
                </a:solidFill>
                <a:latin typeface="+mn-lt"/>
                <a:ea typeface="+mn-ea"/>
                <a:cs typeface="+mn-cs"/>
              </a:rPr>
              <a:t>motivation</a:t>
            </a:r>
            <a:r>
              <a:rPr lang="en-US" sz="1400" kern="1200" baseline="0" dirty="0" smtClean="0">
                <a:solidFill>
                  <a:schemeClr val="tx1"/>
                </a:solidFill>
                <a:latin typeface="+mn-lt"/>
                <a:ea typeface="+mn-ea"/>
                <a:cs typeface="+mn-cs"/>
              </a:rPr>
              <a:t> for the development of multicore computers can be summed up as follows. For decades, </a:t>
            </a:r>
            <a:r>
              <a:rPr lang="en-US" sz="1400" u="sng" kern="1200" baseline="0" dirty="0" smtClean="0">
                <a:solidFill>
                  <a:schemeClr val="tx1"/>
                </a:solidFill>
                <a:latin typeface="+mn-lt"/>
                <a:ea typeface="+mn-ea"/>
                <a:cs typeface="+mn-cs"/>
              </a:rPr>
              <a:t>microprocessor systems</a:t>
            </a:r>
            <a:r>
              <a:rPr lang="en-US" sz="1400" kern="1200" baseline="0" dirty="0" smtClean="0">
                <a:solidFill>
                  <a:schemeClr val="tx1"/>
                </a:solidFill>
                <a:latin typeface="+mn-lt"/>
                <a:ea typeface="+mn-ea"/>
                <a:cs typeface="+mn-cs"/>
              </a:rPr>
              <a:t> have experienced a steady, usually exponential, increase in performance. This is partly due to hardware trends, such as an increase in </a:t>
            </a:r>
            <a:r>
              <a:rPr lang="en-US" sz="1400" b="1" kern="1200" baseline="0" dirty="0" smtClean="0">
                <a:solidFill>
                  <a:schemeClr val="tx1"/>
                </a:solidFill>
                <a:latin typeface="+mn-lt"/>
                <a:ea typeface="+mn-ea"/>
                <a:cs typeface="+mn-cs"/>
              </a:rPr>
              <a:t>clock frequency</a:t>
            </a:r>
            <a:r>
              <a:rPr lang="en-US" sz="1400" kern="1200" baseline="0" dirty="0" smtClean="0">
                <a:solidFill>
                  <a:schemeClr val="tx1"/>
                </a:solidFill>
                <a:latin typeface="+mn-lt"/>
                <a:ea typeface="+mn-ea"/>
                <a:cs typeface="+mn-cs"/>
              </a:rPr>
              <a:t> and the ability to put </a:t>
            </a:r>
            <a:r>
              <a:rPr lang="en-US" sz="1400" b="1" kern="1200" baseline="0" dirty="0" smtClean="0">
                <a:solidFill>
                  <a:schemeClr val="tx1"/>
                </a:solidFill>
                <a:latin typeface="+mn-lt"/>
                <a:ea typeface="+mn-ea"/>
                <a:cs typeface="+mn-cs"/>
              </a:rPr>
              <a:t>cache memory </a:t>
            </a:r>
            <a:r>
              <a:rPr lang="en-US" sz="1400" kern="1200" baseline="0" dirty="0" smtClean="0">
                <a:solidFill>
                  <a:schemeClr val="tx1"/>
                </a:solidFill>
                <a:latin typeface="+mn-lt"/>
                <a:ea typeface="+mn-ea"/>
                <a:cs typeface="+mn-cs"/>
              </a:rPr>
              <a:t>closer to the processor because of the increasing </a:t>
            </a:r>
            <a:r>
              <a:rPr lang="en-US" sz="1400" b="1" kern="1200" baseline="0" dirty="0" smtClean="0">
                <a:solidFill>
                  <a:schemeClr val="tx1"/>
                </a:solidFill>
                <a:latin typeface="+mn-lt"/>
                <a:ea typeface="+mn-ea"/>
                <a:cs typeface="+mn-cs"/>
              </a:rPr>
              <a:t>miniaturization</a:t>
            </a:r>
            <a:r>
              <a:rPr lang="en-US" sz="1400" kern="1200" baseline="0" dirty="0" smtClean="0">
                <a:solidFill>
                  <a:schemeClr val="tx1"/>
                </a:solidFill>
                <a:latin typeface="+mn-lt"/>
                <a:ea typeface="+mn-ea"/>
                <a:cs typeface="+mn-cs"/>
              </a:rPr>
              <a:t> of microcomputer components. </a:t>
            </a:r>
          </a:p>
          <a:p>
            <a:r>
              <a:rPr lang="en-US" sz="1400" b="1" kern="1200" baseline="0" dirty="0" smtClean="0">
                <a:solidFill>
                  <a:schemeClr val="tx1"/>
                </a:solidFill>
                <a:latin typeface="+mn-lt"/>
                <a:ea typeface="+mn-ea"/>
                <a:cs typeface="+mn-cs"/>
              </a:rPr>
              <a:t>Performance</a:t>
            </a:r>
            <a:r>
              <a:rPr lang="en-US" sz="1400" kern="1200" baseline="0" dirty="0" smtClean="0">
                <a:solidFill>
                  <a:schemeClr val="tx1"/>
                </a:solidFill>
                <a:latin typeface="+mn-lt"/>
                <a:ea typeface="+mn-ea"/>
                <a:cs typeface="+mn-cs"/>
              </a:rPr>
              <a:t> has also been improved by the increased complexity of processor design to exploit </a:t>
            </a:r>
            <a:r>
              <a:rPr lang="en-US" sz="1400" b="1" kern="1200" baseline="0" dirty="0" smtClean="0">
                <a:solidFill>
                  <a:schemeClr val="tx1"/>
                </a:solidFill>
                <a:latin typeface="+mn-lt"/>
                <a:ea typeface="+mn-ea"/>
                <a:cs typeface="+mn-cs"/>
              </a:rPr>
              <a:t>parallelism</a:t>
            </a:r>
            <a:r>
              <a:rPr lang="en-US" sz="1400" kern="1200" baseline="0" dirty="0" smtClean="0">
                <a:solidFill>
                  <a:schemeClr val="tx1"/>
                </a:solidFill>
                <a:latin typeface="+mn-lt"/>
                <a:ea typeface="+mn-ea"/>
                <a:cs typeface="+mn-cs"/>
              </a:rPr>
              <a:t> in instruction execution and memory access. In brief, designers have come up against practical </a:t>
            </a:r>
            <a:r>
              <a:rPr lang="en-US" sz="1400" b="1" kern="1200" baseline="0" dirty="0" smtClean="0">
                <a:solidFill>
                  <a:schemeClr val="tx1"/>
                </a:solidFill>
                <a:latin typeface="+mn-lt"/>
                <a:ea typeface="+mn-ea"/>
                <a:cs typeface="+mn-cs"/>
              </a:rPr>
              <a:t>limits</a:t>
            </a:r>
            <a:r>
              <a:rPr lang="en-US" sz="1400" kern="1200" baseline="0" dirty="0" smtClean="0">
                <a:solidFill>
                  <a:schemeClr val="tx1"/>
                </a:solidFill>
                <a:latin typeface="+mn-lt"/>
                <a:ea typeface="+mn-ea"/>
                <a:cs typeface="+mn-cs"/>
              </a:rPr>
              <a:t> in the ability to </a:t>
            </a:r>
            <a:r>
              <a:rPr lang="en-US" sz="1400" u="sng" kern="1200" baseline="0" dirty="0" smtClean="0">
                <a:solidFill>
                  <a:schemeClr val="tx1"/>
                </a:solidFill>
                <a:latin typeface="+mn-lt"/>
                <a:ea typeface="+mn-ea"/>
                <a:cs typeface="+mn-cs"/>
              </a:rPr>
              <a:t>achieve greater performance by means of more complex processors</a:t>
            </a:r>
            <a:r>
              <a:rPr lang="en-US" sz="1400" kern="1200" baseline="0" dirty="0" smtClean="0">
                <a:solidFill>
                  <a:schemeClr val="tx1"/>
                </a:solidFill>
                <a:latin typeface="+mn-lt"/>
                <a:ea typeface="+mn-ea"/>
                <a:cs typeface="+mn-cs"/>
              </a:rPr>
              <a:t>. </a:t>
            </a:r>
          </a:p>
          <a:p>
            <a:r>
              <a:rPr lang="en-US" sz="1400" kern="1200" baseline="0" dirty="0" smtClean="0">
                <a:solidFill>
                  <a:schemeClr val="tx1"/>
                </a:solidFill>
                <a:latin typeface="+mn-lt"/>
                <a:ea typeface="+mn-ea"/>
                <a:cs typeface="+mn-cs"/>
              </a:rPr>
              <a:t>Designers have found</a:t>
            </a:r>
            <a:r>
              <a:rPr lang="zh-TW" altLang="en-US" sz="1400" kern="1200" baseline="0" dirty="0" smtClean="0">
                <a:solidFill>
                  <a:schemeClr val="tx1"/>
                </a:solidFill>
                <a:latin typeface="+mn-lt"/>
                <a:ea typeface="+mn-ea"/>
                <a:cs typeface="+mn-cs"/>
              </a:rPr>
              <a:t> </a:t>
            </a:r>
            <a:r>
              <a:rPr lang="en-US" sz="1400" kern="1200" baseline="0" dirty="0" smtClean="0">
                <a:solidFill>
                  <a:schemeClr val="tx1"/>
                </a:solidFill>
                <a:latin typeface="+mn-lt"/>
                <a:ea typeface="+mn-ea"/>
                <a:cs typeface="+mn-cs"/>
              </a:rPr>
              <a:t>that the best way to improve performance to take advantage of advances in hardware is to </a:t>
            </a:r>
            <a:r>
              <a:rPr lang="en-US" sz="1400" i="1" kern="1200" baseline="0" dirty="0" smtClean="0">
                <a:solidFill>
                  <a:schemeClr val="tx1"/>
                </a:solidFill>
                <a:latin typeface="+mn-lt"/>
                <a:ea typeface="+mn-ea"/>
                <a:cs typeface="+mn-cs"/>
              </a:rPr>
              <a:t>put</a:t>
            </a:r>
            <a:r>
              <a:rPr lang="en-US" sz="1400" kern="1200" baseline="0" dirty="0" smtClean="0">
                <a:solidFill>
                  <a:schemeClr val="tx1"/>
                </a:solidFill>
                <a:latin typeface="+mn-lt"/>
                <a:ea typeface="+mn-ea"/>
                <a:cs typeface="+mn-cs"/>
              </a:rPr>
              <a:t> </a:t>
            </a:r>
            <a:r>
              <a:rPr lang="en-US" sz="1400" u="sng" kern="1200" baseline="0" dirty="0" smtClean="0">
                <a:solidFill>
                  <a:schemeClr val="tx1"/>
                </a:solidFill>
                <a:latin typeface="+mn-lt"/>
                <a:ea typeface="+mn-ea"/>
                <a:cs typeface="+mn-cs"/>
              </a:rPr>
              <a:t>multiple processors and a substantial amount of cache memory</a:t>
            </a:r>
            <a:r>
              <a:rPr lang="en-US" sz="1400" kern="1200" baseline="0" dirty="0" smtClean="0">
                <a:solidFill>
                  <a:schemeClr val="tx1"/>
                </a:solidFill>
                <a:latin typeface="+mn-lt"/>
                <a:ea typeface="+mn-ea"/>
                <a:cs typeface="+mn-cs"/>
              </a:rPr>
              <a:t> on </a:t>
            </a:r>
            <a:r>
              <a:rPr lang="en-US" sz="1400" u="sng" kern="1200" baseline="0" dirty="0" smtClean="0">
                <a:solidFill>
                  <a:schemeClr val="tx1"/>
                </a:solidFill>
                <a:latin typeface="+mn-lt"/>
                <a:ea typeface="+mn-ea"/>
                <a:cs typeface="+mn-cs"/>
              </a:rPr>
              <a:t>a</a:t>
            </a:r>
            <a:r>
              <a:rPr lang="zh-TW" altLang="en-US" sz="1400" u="sng" kern="1200" baseline="0" dirty="0" smtClean="0">
                <a:solidFill>
                  <a:schemeClr val="tx1"/>
                </a:solidFill>
                <a:latin typeface="+mn-lt"/>
                <a:ea typeface="+mn-ea"/>
                <a:cs typeface="+mn-cs"/>
              </a:rPr>
              <a:t> </a:t>
            </a:r>
            <a:r>
              <a:rPr lang="en-US" sz="1400" u="sng" kern="1200" baseline="0" dirty="0" smtClean="0">
                <a:solidFill>
                  <a:schemeClr val="tx1"/>
                </a:solidFill>
                <a:latin typeface="+mn-lt"/>
                <a:ea typeface="+mn-ea"/>
                <a:cs typeface="+mn-cs"/>
              </a:rPr>
              <a:t>single chip</a:t>
            </a:r>
            <a:r>
              <a:rPr lang="en-US" sz="1400" kern="1200" baseline="0" dirty="0" smtClean="0">
                <a:solidFill>
                  <a:schemeClr val="tx1"/>
                </a:solidFill>
                <a:latin typeface="+mn-lt"/>
                <a:ea typeface="+mn-ea"/>
                <a:cs typeface="+mn-cs"/>
              </a:rPr>
              <a:t>. A detailed discussion of the rationale for this trend is beyond our scope, but is summarized in Appendix C .</a:t>
            </a:r>
            <a:endParaRPr lang="en-NZ" sz="140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kern="1200" baseline="0" dirty="0" smtClean="0">
                <a:solidFill>
                  <a:schemeClr val="tx1"/>
                </a:solidFill>
                <a:latin typeface="+mn-lt"/>
                <a:ea typeface="+mn-ea"/>
                <a:cs typeface="+mn-cs"/>
              </a:rPr>
              <a:t>An example of </a:t>
            </a:r>
            <a:r>
              <a:rPr lang="en-US" sz="1400" u="sng" kern="1200" baseline="0" dirty="0" smtClean="0">
                <a:solidFill>
                  <a:schemeClr val="tx1"/>
                </a:solidFill>
                <a:latin typeface="+mn-lt"/>
                <a:ea typeface="+mn-ea"/>
                <a:cs typeface="+mn-cs"/>
              </a:rPr>
              <a:t>a </a:t>
            </a:r>
            <a:r>
              <a:rPr lang="en-US" sz="1400" b="1" u="sng" kern="1200" baseline="0" dirty="0" smtClean="0">
                <a:solidFill>
                  <a:schemeClr val="tx1"/>
                </a:solidFill>
                <a:latin typeface="+mn-lt"/>
                <a:ea typeface="+mn-ea"/>
                <a:cs typeface="+mn-cs"/>
              </a:rPr>
              <a:t>multicore</a:t>
            </a:r>
            <a:r>
              <a:rPr lang="en-US" sz="1400" u="sng" kern="1200" baseline="0" dirty="0" smtClean="0">
                <a:solidFill>
                  <a:schemeClr val="tx1"/>
                </a:solidFill>
                <a:latin typeface="+mn-lt"/>
                <a:ea typeface="+mn-ea"/>
                <a:cs typeface="+mn-cs"/>
              </a:rPr>
              <a:t> system </a:t>
            </a:r>
            <a:r>
              <a:rPr lang="en-US" sz="1400" kern="1200" baseline="0" dirty="0" smtClean="0">
                <a:solidFill>
                  <a:schemeClr val="tx1"/>
                </a:solidFill>
                <a:latin typeface="+mn-lt"/>
                <a:ea typeface="+mn-ea"/>
                <a:cs typeface="+mn-cs"/>
              </a:rPr>
              <a:t>is the </a:t>
            </a:r>
            <a:r>
              <a:rPr lang="en-US" sz="1400" b="1" kern="1200" baseline="0" dirty="0" smtClean="0">
                <a:solidFill>
                  <a:schemeClr val="tx1"/>
                </a:solidFill>
                <a:latin typeface="+mn-lt"/>
                <a:ea typeface="+mn-ea"/>
                <a:cs typeface="+mn-cs"/>
              </a:rPr>
              <a:t>Intel Core i7</a:t>
            </a:r>
            <a:r>
              <a:rPr lang="en-US" sz="1400" kern="1200" baseline="0" dirty="0" smtClean="0">
                <a:solidFill>
                  <a:schemeClr val="tx1"/>
                </a:solidFill>
                <a:latin typeface="+mn-lt"/>
                <a:ea typeface="+mn-ea"/>
                <a:cs typeface="+mn-cs"/>
              </a:rPr>
              <a:t>, which includes </a:t>
            </a:r>
            <a:r>
              <a:rPr lang="en-US" sz="1400" b="1" u="sng" kern="1200" baseline="0" dirty="0" smtClean="0">
                <a:solidFill>
                  <a:schemeClr val="tx1"/>
                </a:solidFill>
                <a:latin typeface="+mn-lt"/>
                <a:ea typeface="+mn-ea"/>
                <a:cs typeface="+mn-cs"/>
              </a:rPr>
              <a:t>four</a:t>
            </a:r>
            <a:r>
              <a:rPr lang="en-US" sz="1400" kern="1200" baseline="0" dirty="0" smtClean="0">
                <a:solidFill>
                  <a:schemeClr val="tx1"/>
                </a:solidFill>
                <a:latin typeface="+mn-lt"/>
                <a:ea typeface="+mn-ea"/>
                <a:cs typeface="+mn-cs"/>
              </a:rPr>
              <a:t> x86 processors, each with a dedicated </a:t>
            </a:r>
            <a:r>
              <a:rPr lang="en-US" sz="1400" b="1" u="sng" kern="1200" baseline="0" dirty="0" smtClean="0">
                <a:solidFill>
                  <a:schemeClr val="tx1"/>
                </a:solidFill>
                <a:latin typeface="+mn-lt"/>
                <a:ea typeface="+mn-ea"/>
                <a:cs typeface="+mn-cs"/>
              </a:rPr>
              <a:t>L2</a:t>
            </a:r>
            <a:r>
              <a:rPr lang="en-US" sz="1400" kern="1200" baseline="0" dirty="0" smtClean="0">
                <a:solidFill>
                  <a:schemeClr val="tx1"/>
                </a:solidFill>
                <a:latin typeface="+mn-lt"/>
                <a:ea typeface="+mn-ea"/>
                <a:cs typeface="+mn-cs"/>
              </a:rPr>
              <a:t> cache, and with a shared </a:t>
            </a:r>
            <a:r>
              <a:rPr lang="en-US" sz="1400" b="1" u="sng" kern="1200" baseline="0" dirty="0" smtClean="0">
                <a:solidFill>
                  <a:schemeClr val="tx1"/>
                </a:solidFill>
                <a:latin typeface="+mn-lt"/>
                <a:ea typeface="+mn-ea"/>
                <a:cs typeface="+mn-cs"/>
              </a:rPr>
              <a:t>L3</a:t>
            </a:r>
            <a:r>
              <a:rPr lang="en-US" sz="1400" kern="1200" baseline="0" dirty="0" smtClean="0">
                <a:solidFill>
                  <a:schemeClr val="tx1"/>
                </a:solidFill>
                <a:latin typeface="+mn-lt"/>
                <a:ea typeface="+mn-ea"/>
                <a:cs typeface="+mn-cs"/>
              </a:rPr>
              <a:t> cache ( Figure 1.20 ). </a:t>
            </a:r>
          </a:p>
          <a:p>
            <a:endParaRPr lang="en-US" sz="1400" kern="1200" baseline="0" dirty="0" smtClean="0">
              <a:solidFill>
                <a:schemeClr val="tx1"/>
              </a:solidFill>
              <a:latin typeface="+mn-lt"/>
              <a:ea typeface="+mn-ea"/>
              <a:cs typeface="+mn-cs"/>
            </a:endParaRPr>
          </a:p>
          <a:p>
            <a:r>
              <a:rPr lang="en-US" sz="1400" kern="1200" baseline="0" dirty="0" smtClean="0">
                <a:solidFill>
                  <a:schemeClr val="tx1"/>
                </a:solidFill>
                <a:latin typeface="+mn-lt"/>
                <a:ea typeface="+mn-ea"/>
                <a:cs typeface="+mn-cs"/>
              </a:rPr>
              <a:t>One mechanism Intel uses to make its caches more effective is </a:t>
            </a:r>
            <a:r>
              <a:rPr lang="en-US" sz="1400" u="sng" kern="1200" baseline="0" dirty="0" smtClean="0">
                <a:solidFill>
                  <a:schemeClr val="tx1"/>
                </a:solidFill>
                <a:latin typeface="+mn-lt"/>
                <a:ea typeface="+mn-ea"/>
                <a:cs typeface="+mn-cs"/>
              </a:rPr>
              <a:t>prefetching</a:t>
            </a:r>
            <a:r>
              <a:rPr lang="en-US" sz="1400" kern="1200" baseline="0" dirty="0" smtClean="0">
                <a:solidFill>
                  <a:schemeClr val="tx1"/>
                </a:solidFill>
                <a:latin typeface="+mn-lt"/>
                <a:ea typeface="+mn-ea"/>
                <a:cs typeface="+mn-cs"/>
              </a:rPr>
              <a:t>, in which the hardware examines memory access patterns and attempts to </a:t>
            </a:r>
            <a:r>
              <a:rPr lang="en-US" sz="1400" b="1" kern="1200" baseline="0" dirty="0" smtClean="0">
                <a:solidFill>
                  <a:schemeClr val="tx1"/>
                </a:solidFill>
                <a:latin typeface="+mn-lt"/>
                <a:ea typeface="+mn-ea"/>
                <a:cs typeface="+mn-cs"/>
              </a:rPr>
              <a:t>fill</a:t>
            </a:r>
            <a:r>
              <a:rPr lang="en-US" sz="1400" kern="1200" baseline="0" dirty="0" smtClean="0">
                <a:solidFill>
                  <a:schemeClr val="tx1"/>
                </a:solidFill>
                <a:latin typeface="+mn-lt"/>
                <a:ea typeface="+mn-ea"/>
                <a:cs typeface="+mn-cs"/>
              </a:rPr>
              <a:t> the caches speculatively with data that’s likely to be requested soon.</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400" kern="1200" baseline="0" dirty="0" smtClean="0">
                <a:solidFill>
                  <a:schemeClr val="tx1"/>
                </a:solidFill>
                <a:latin typeface="+mn-lt"/>
                <a:ea typeface="+mn-ea"/>
                <a:cs typeface="+mn-cs"/>
              </a:rPr>
              <a:t>The </a:t>
            </a:r>
            <a:r>
              <a:rPr lang="en-US" sz="1400" b="1" kern="1200" baseline="0" dirty="0" smtClean="0">
                <a:solidFill>
                  <a:schemeClr val="tx1"/>
                </a:solidFill>
                <a:latin typeface="+mn-lt"/>
                <a:ea typeface="+mn-ea"/>
                <a:cs typeface="+mn-cs"/>
              </a:rPr>
              <a:t>Core i7 chip</a:t>
            </a:r>
            <a:r>
              <a:rPr lang="en-US" sz="1400" kern="1200" baseline="0" dirty="0" smtClean="0">
                <a:solidFill>
                  <a:schemeClr val="tx1"/>
                </a:solidFill>
                <a:latin typeface="+mn-lt"/>
                <a:ea typeface="+mn-ea"/>
                <a:cs typeface="+mn-cs"/>
              </a:rPr>
              <a:t> supports two forms of external communications to other chips.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kern="1200" baseline="0" dirty="0" smtClean="0">
                <a:solidFill>
                  <a:schemeClr val="tx1"/>
                </a:solidFill>
                <a:latin typeface="+mn-lt"/>
                <a:ea typeface="+mn-ea"/>
                <a:cs typeface="+mn-cs"/>
              </a:rPr>
              <a:t>The </a:t>
            </a:r>
            <a:r>
              <a:rPr lang="en-US" sz="1400" b="1" kern="1200" baseline="0" dirty="0" smtClean="0">
                <a:solidFill>
                  <a:schemeClr val="tx1"/>
                </a:solidFill>
                <a:latin typeface="+mn-lt"/>
                <a:ea typeface="+mn-ea"/>
                <a:cs typeface="+mn-cs"/>
              </a:rPr>
              <a:t>DDR3 memory controller brings the memory controller for the DDR </a:t>
            </a:r>
            <a:r>
              <a:rPr lang="en-US" sz="1400" kern="1200" baseline="0" dirty="0" smtClean="0">
                <a:solidFill>
                  <a:schemeClr val="tx1"/>
                </a:solidFill>
                <a:latin typeface="+mn-lt"/>
                <a:ea typeface="+mn-ea"/>
                <a:cs typeface="+mn-cs"/>
              </a:rPr>
              <a:t>(double data rate) main memory onto the chip.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kern="1200" baseline="0" dirty="0" smtClean="0">
                <a:solidFill>
                  <a:schemeClr val="tx1"/>
                </a:solidFill>
                <a:latin typeface="+mn-lt"/>
                <a:ea typeface="+mn-ea"/>
                <a:cs typeface="+mn-cs"/>
              </a:rPr>
              <a:t>The interface supports </a:t>
            </a:r>
            <a:r>
              <a:rPr lang="en-US" sz="1400" u="sng" kern="1200" baseline="0" dirty="0" smtClean="0">
                <a:solidFill>
                  <a:schemeClr val="tx1"/>
                </a:solidFill>
                <a:latin typeface="+mn-lt"/>
                <a:ea typeface="+mn-ea"/>
                <a:cs typeface="+mn-cs"/>
              </a:rPr>
              <a:t>three channels</a:t>
            </a:r>
            <a:r>
              <a:rPr lang="en-US" sz="1400" u="none" kern="1200" baseline="0" dirty="0" smtClean="0">
                <a:solidFill>
                  <a:schemeClr val="tx1"/>
                </a:solidFill>
                <a:latin typeface="+mn-lt"/>
                <a:ea typeface="+mn-ea"/>
                <a:cs typeface="+mn-cs"/>
              </a:rPr>
              <a:t> </a:t>
            </a:r>
            <a:r>
              <a:rPr lang="en-US" sz="1400" kern="1200" baseline="0" dirty="0" smtClean="0">
                <a:solidFill>
                  <a:schemeClr val="tx1"/>
                </a:solidFill>
                <a:latin typeface="+mn-lt"/>
                <a:ea typeface="+mn-ea"/>
                <a:cs typeface="+mn-cs"/>
              </a:rPr>
              <a:t>that are </a:t>
            </a:r>
            <a:r>
              <a:rPr lang="en-US" sz="1400" b="1" kern="1200" baseline="0" dirty="0" smtClean="0">
                <a:solidFill>
                  <a:schemeClr val="tx1"/>
                </a:solidFill>
                <a:latin typeface="+mn-lt"/>
                <a:ea typeface="+mn-ea"/>
                <a:cs typeface="+mn-cs"/>
              </a:rPr>
              <a:t>8 bytes </a:t>
            </a:r>
            <a:r>
              <a:rPr lang="en-US" sz="1400" kern="1200" baseline="0" dirty="0" smtClean="0">
                <a:solidFill>
                  <a:schemeClr val="tx1"/>
                </a:solidFill>
                <a:latin typeface="+mn-lt"/>
                <a:ea typeface="+mn-ea"/>
                <a:cs typeface="+mn-cs"/>
              </a:rPr>
              <a:t>wide for a total bus width of </a:t>
            </a:r>
            <a:r>
              <a:rPr lang="en-US" sz="1400" b="1" kern="1200" baseline="0" dirty="0" smtClean="0">
                <a:solidFill>
                  <a:schemeClr val="tx1"/>
                </a:solidFill>
                <a:latin typeface="+mn-lt"/>
                <a:ea typeface="+mn-ea"/>
                <a:cs typeface="+mn-cs"/>
              </a:rPr>
              <a:t>192</a:t>
            </a:r>
            <a:r>
              <a:rPr lang="en-US" sz="1400" kern="1200" baseline="0" dirty="0" smtClean="0">
                <a:solidFill>
                  <a:schemeClr val="tx1"/>
                </a:solidFill>
                <a:latin typeface="+mn-lt"/>
                <a:ea typeface="+mn-ea"/>
                <a:cs typeface="+mn-cs"/>
              </a:rPr>
              <a:t> bits, for an aggregate data rate of up to 32 GB/s.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400"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kern="1200" baseline="0" dirty="0" smtClean="0">
                <a:solidFill>
                  <a:schemeClr val="tx1"/>
                </a:solidFill>
                <a:latin typeface="+mn-lt"/>
                <a:ea typeface="+mn-ea"/>
                <a:cs typeface="+mn-cs"/>
              </a:rPr>
              <a:t>With the memory controller on the chip, the </a:t>
            </a:r>
            <a:r>
              <a:rPr lang="en-US" sz="1400" b="1" kern="1200" baseline="0" dirty="0" smtClean="0">
                <a:solidFill>
                  <a:schemeClr val="tx1"/>
                </a:solidFill>
                <a:latin typeface="+mn-lt"/>
                <a:ea typeface="+mn-ea"/>
                <a:cs typeface="+mn-cs"/>
              </a:rPr>
              <a:t>Front Side Bus </a:t>
            </a:r>
            <a:r>
              <a:rPr lang="en-US" sz="1400" kern="1200" baseline="0" dirty="0" smtClean="0">
                <a:solidFill>
                  <a:schemeClr val="tx1"/>
                </a:solidFill>
                <a:latin typeface="+mn-lt"/>
                <a:ea typeface="+mn-ea"/>
                <a:cs typeface="+mn-cs"/>
              </a:rPr>
              <a:t>is eliminated.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kern="1200" baseline="0" dirty="0" smtClean="0">
                <a:solidFill>
                  <a:schemeClr val="tx1"/>
                </a:solidFill>
                <a:latin typeface="+mn-lt"/>
                <a:ea typeface="+mn-ea"/>
                <a:cs typeface="+mn-cs"/>
              </a:rPr>
              <a:t>The </a:t>
            </a:r>
            <a:r>
              <a:rPr lang="en-US" sz="1400" b="1" kern="1200" baseline="0" dirty="0" smtClean="0">
                <a:solidFill>
                  <a:schemeClr val="tx1"/>
                </a:solidFill>
                <a:latin typeface="+mn-lt"/>
                <a:ea typeface="+mn-ea"/>
                <a:cs typeface="+mn-cs"/>
              </a:rPr>
              <a:t>QuickPath Interconnect (QPI) is a point-to-point link electrical </a:t>
            </a:r>
            <a:r>
              <a:rPr lang="en-US" sz="1400" kern="1200" baseline="0" dirty="0" smtClean="0">
                <a:solidFill>
                  <a:schemeClr val="tx1"/>
                </a:solidFill>
                <a:latin typeface="+mn-lt"/>
                <a:ea typeface="+mn-ea"/>
                <a:cs typeface="+mn-cs"/>
              </a:rPr>
              <a:t>interconnect specification. It enables high-speed communications among connected processor chips.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kern="1200" baseline="0" dirty="0" smtClean="0">
                <a:solidFill>
                  <a:schemeClr val="tx1"/>
                </a:solidFill>
                <a:latin typeface="+mn-lt"/>
                <a:ea typeface="+mn-ea"/>
                <a:cs typeface="+mn-cs"/>
              </a:rPr>
              <a:t>The </a:t>
            </a:r>
            <a:r>
              <a:rPr lang="en-US" sz="1400" b="1" kern="1200" baseline="0" dirty="0" smtClean="0">
                <a:solidFill>
                  <a:schemeClr val="tx1"/>
                </a:solidFill>
                <a:latin typeface="+mn-lt"/>
                <a:ea typeface="+mn-ea"/>
                <a:cs typeface="+mn-cs"/>
              </a:rPr>
              <a:t>QPI</a:t>
            </a:r>
            <a:r>
              <a:rPr lang="en-US" sz="1400" kern="1200" baseline="0" dirty="0" smtClean="0">
                <a:solidFill>
                  <a:schemeClr val="tx1"/>
                </a:solidFill>
                <a:latin typeface="+mn-lt"/>
                <a:ea typeface="+mn-ea"/>
                <a:cs typeface="+mn-cs"/>
              </a:rPr>
              <a:t> link operates at </a:t>
            </a:r>
            <a:r>
              <a:rPr lang="en-US" sz="1400" u="sng" kern="1200" baseline="0" dirty="0" smtClean="0">
                <a:solidFill>
                  <a:schemeClr val="tx1"/>
                </a:solidFill>
                <a:latin typeface="+mn-lt"/>
                <a:ea typeface="+mn-ea"/>
                <a:cs typeface="+mn-cs"/>
              </a:rPr>
              <a:t>6.4 GT/s </a:t>
            </a:r>
            <a:r>
              <a:rPr lang="en-US" sz="1400" kern="1200" baseline="0" dirty="0" smtClean="0">
                <a:solidFill>
                  <a:schemeClr val="tx1"/>
                </a:solidFill>
                <a:latin typeface="+mn-lt"/>
                <a:ea typeface="+mn-ea"/>
                <a:cs typeface="+mn-cs"/>
              </a:rPr>
              <a:t>(transfers per second).</a:t>
            </a:r>
            <a:endParaRPr lang="en-US" sz="1400"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dirty="0" smtClean="0"/>
              <a:t>Summary of Chapter 1.</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b="1" kern="1200" baseline="0" dirty="0" smtClean="0">
                <a:solidFill>
                  <a:schemeClr val="tx1"/>
                </a:solidFill>
                <a:latin typeface="+mn-lt"/>
                <a:ea typeface="+mn-ea"/>
                <a:cs typeface="+mn-cs"/>
              </a:rPr>
              <a:t>Main memory : </a:t>
            </a:r>
            <a:r>
              <a:rPr lang="en-US" sz="1400" b="0" kern="1200" baseline="0" dirty="0" smtClean="0">
                <a:solidFill>
                  <a:schemeClr val="tx1"/>
                </a:solidFill>
                <a:latin typeface="+mn-lt"/>
                <a:ea typeface="+mn-ea"/>
                <a:cs typeface="+mn-cs"/>
              </a:rPr>
              <a:t>Stores data and programs. This memory is typically volatile; that </a:t>
            </a:r>
            <a:r>
              <a:rPr lang="en-US" sz="1400" kern="1200" baseline="0" dirty="0" smtClean="0">
                <a:solidFill>
                  <a:schemeClr val="tx1"/>
                </a:solidFill>
                <a:latin typeface="+mn-lt"/>
                <a:ea typeface="+mn-ea"/>
                <a:cs typeface="+mn-cs"/>
              </a:rPr>
              <a:t>is, when the computer is shut down, the contents of the memory are lost. </a:t>
            </a:r>
          </a:p>
          <a:p>
            <a:r>
              <a:rPr lang="en-US" sz="1400" kern="1200" baseline="0" dirty="0" smtClean="0">
                <a:solidFill>
                  <a:schemeClr val="tx1"/>
                </a:solidFill>
                <a:latin typeface="+mn-lt"/>
                <a:ea typeface="+mn-ea"/>
                <a:cs typeface="+mn-cs"/>
              </a:rPr>
              <a:t>In contrast, the contents of disk memory are retained even when the computer system is shut down. </a:t>
            </a:r>
          </a:p>
          <a:p>
            <a:r>
              <a:rPr lang="en-US" sz="1400" kern="1200" baseline="0" dirty="0" smtClean="0">
                <a:solidFill>
                  <a:schemeClr val="tx1"/>
                </a:solidFill>
                <a:latin typeface="+mn-lt"/>
                <a:ea typeface="+mn-ea"/>
                <a:cs typeface="+mn-cs"/>
              </a:rPr>
              <a:t>Main memory is also referred to as </a:t>
            </a:r>
            <a:r>
              <a:rPr lang="en-US" sz="1400" b="1" i="1" kern="1200" baseline="0" dirty="0" smtClean="0">
                <a:solidFill>
                  <a:schemeClr val="tx1"/>
                </a:solidFill>
                <a:latin typeface="+mn-lt"/>
                <a:ea typeface="+mn-ea"/>
                <a:cs typeface="+mn-cs"/>
              </a:rPr>
              <a:t>real memory </a:t>
            </a:r>
            <a:r>
              <a:rPr lang="en-US" sz="1400" i="1" kern="1200" baseline="0" dirty="0" smtClean="0">
                <a:solidFill>
                  <a:schemeClr val="tx1"/>
                </a:solidFill>
                <a:latin typeface="+mn-lt"/>
                <a:ea typeface="+mn-ea"/>
                <a:cs typeface="+mn-cs"/>
              </a:rPr>
              <a:t>or </a:t>
            </a:r>
            <a:r>
              <a:rPr lang="en-US" sz="1400" b="1" i="1" kern="1200" baseline="0" dirty="0" smtClean="0">
                <a:solidFill>
                  <a:schemeClr val="tx1"/>
                </a:solidFill>
                <a:latin typeface="+mn-lt"/>
                <a:ea typeface="+mn-ea"/>
                <a:cs typeface="+mn-cs"/>
              </a:rPr>
              <a:t>primary memory</a:t>
            </a:r>
            <a:r>
              <a:rPr lang="en-US" sz="1400" i="1" kern="1200" baseline="0" dirty="0" smtClean="0">
                <a:solidFill>
                  <a:schemeClr val="tx1"/>
                </a:solidFill>
                <a:latin typeface="+mn-lt"/>
                <a:ea typeface="+mn-ea"/>
                <a:cs typeface="+mn-cs"/>
              </a:rPr>
              <a:t>.</a:t>
            </a:r>
            <a:endParaRPr lang="en-US" sz="1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b="1" kern="1200" baseline="0" dirty="0" smtClean="0">
                <a:solidFill>
                  <a:schemeClr val="tx1"/>
                </a:solidFill>
                <a:latin typeface="+mn-lt"/>
                <a:ea typeface="+mn-ea"/>
                <a:cs typeface="+mn-cs"/>
              </a:rPr>
              <a:t>I/O modules : </a:t>
            </a:r>
            <a:r>
              <a:rPr lang="en-US" sz="1400" b="0" kern="1200" baseline="0" dirty="0" smtClean="0">
                <a:solidFill>
                  <a:schemeClr val="tx1"/>
                </a:solidFill>
                <a:latin typeface="+mn-lt"/>
                <a:ea typeface="+mn-ea"/>
                <a:cs typeface="+mn-cs"/>
              </a:rPr>
              <a:t>Move data between the computer and its external environment. </a:t>
            </a:r>
          </a:p>
          <a:p>
            <a:r>
              <a:rPr lang="en-US" sz="1400" kern="1200" baseline="0" dirty="0" smtClean="0">
                <a:solidFill>
                  <a:schemeClr val="tx1"/>
                </a:solidFill>
                <a:latin typeface="+mn-lt"/>
                <a:ea typeface="+mn-ea"/>
                <a:cs typeface="+mn-cs"/>
              </a:rPr>
              <a:t>The external environment consists of a variety of devices, including secondary memory devices (e.g., disks), communications equipment, and terminals.</a:t>
            </a:r>
            <a:endParaRPr lang="en-NZ" sz="140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b="1" kern="1200" baseline="0" dirty="0" smtClean="0">
                <a:solidFill>
                  <a:schemeClr val="tx1"/>
                </a:solidFill>
                <a:latin typeface="+mn-lt"/>
                <a:ea typeface="+mn-ea"/>
                <a:cs typeface="+mn-cs"/>
              </a:rPr>
              <a:t>System bus : </a:t>
            </a:r>
            <a:r>
              <a:rPr lang="en-US" sz="1400" b="0" kern="1200" baseline="0" dirty="0" smtClean="0">
                <a:solidFill>
                  <a:schemeClr val="tx1"/>
                </a:solidFill>
                <a:latin typeface="+mn-lt"/>
                <a:ea typeface="+mn-ea"/>
                <a:cs typeface="+mn-cs"/>
              </a:rPr>
              <a:t>Provides for communication among processors, main memory,</a:t>
            </a:r>
            <a:r>
              <a:rPr lang="en-US" sz="1400" b="1" kern="1200" baseline="0" dirty="0" smtClean="0">
                <a:solidFill>
                  <a:schemeClr val="tx1"/>
                </a:solidFill>
                <a:latin typeface="+mn-lt"/>
                <a:ea typeface="+mn-ea"/>
                <a:cs typeface="+mn-cs"/>
              </a:rPr>
              <a:t> </a:t>
            </a:r>
            <a:r>
              <a:rPr lang="en-US" sz="1400" kern="1200" baseline="0" dirty="0" smtClean="0">
                <a:solidFill>
                  <a:schemeClr val="tx1"/>
                </a:solidFill>
                <a:latin typeface="+mn-lt"/>
                <a:ea typeface="+mn-ea"/>
                <a:cs typeface="+mn-cs"/>
              </a:rPr>
              <a:t>and I/O modules.</a:t>
            </a:r>
            <a:endParaRPr lang="en-US" sz="1400"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kern="1200" baseline="0" dirty="0" smtClean="0">
                <a:solidFill>
                  <a:schemeClr val="tx1"/>
                </a:solidFill>
                <a:latin typeface="+mn-lt"/>
                <a:ea typeface="+mn-ea"/>
                <a:cs typeface="+mn-cs"/>
              </a:rPr>
              <a:t>Figure 1.1 depicts these top-level components. One of the processor’s functions is to exchange data with memory. </a:t>
            </a:r>
          </a:p>
          <a:p>
            <a:r>
              <a:rPr lang="en-US" sz="1400" kern="1200" baseline="0" dirty="0" smtClean="0">
                <a:solidFill>
                  <a:schemeClr val="tx1"/>
                </a:solidFill>
                <a:latin typeface="+mn-lt"/>
                <a:ea typeface="+mn-ea"/>
                <a:cs typeface="+mn-cs"/>
              </a:rPr>
              <a:t>For this purpose, it typically makes use of two internal (to the processor) registers: a memory address register (</a:t>
            </a:r>
            <a:r>
              <a:rPr lang="en-US" sz="1400" b="1" kern="1200" baseline="0" dirty="0" smtClean="0">
                <a:solidFill>
                  <a:schemeClr val="tx1"/>
                </a:solidFill>
                <a:latin typeface="+mn-lt"/>
                <a:ea typeface="+mn-ea"/>
                <a:cs typeface="+mn-cs"/>
              </a:rPr>
              <a:t>MAR</a:t>
            </a:r>
            <a:r>
              <a:rPr lang="en-US" sz="1400" kern="1200" baseline="0" dirty="0" smtClean="0">
                <a:solidFill>
                  <a:schemeClr val="tx1"/>
                </a:solidFill>
                <a:latin typeface="+mn-lt"/>
                <a:ea typeface="+mn-ea"/>
                <a:cs typeface="+mn-cs"/>
              </a:rPr>
              <a:t>), which specifies the address in memory for the next read or write; and a memory buffer register (</a:t>
            </a:r>
            <a:r>
              <a:rPr lang="en-US" sz="1400" b="1" kern="1200" baseline="0" dirty="0" smtClean="0">
                <a:solidFill>
                  <a:schemeClr val="tx1"/>
                </a:solidFill>
                <a:latin typeface="+mn-lt"/>
                <a:ea typeface="+mn-ea"/>
                <a:cs typeface="+mn-cs"/>
              </a:rPr>
              <a:t>MBR</a:t>
            </a:r>
            <a:r>
              <a:rPr lang="en-US" sz="1400" kern="1200" baseline="0" dirty="0" smtClean="0">
                <a:solidFill>
                  <a:schemeClr val="tx1"/>
                </a:solidFill>
                <a:latin typeface="+mn-lt"/>
                <a:ea typeface="+mn-ea"/>
                <a:cs typeface="+mn-cs"/>
              </a:rPr>
              <a:t>), which contains the data to be written into memory or which receives the data read from memory.</a:t>
            </a:r>
          </a:p>
          <a:p>
            <a:r>
              <a:rPr lang="en-US" sz="1400" kern="1200" baseline="0" dirty="0" smtClean="0">
                <a:solidFill>
                  <a:schemeClr val="tx1"/>
                </a:solidFill>
                <a:latin typeface="+mn-lt"/>
                <a:ea typeface="+mn-ea"/>
                <a:cs typeface="+mn-cs"/>
              </a:rPr>
              <a:t> Similarly, an I/O address register (</a:t>
            </a:r>
            <a:r>
              <a:rPr lang="en-US" sz="1400" b="1" kern="1200" baseline="0" dirty="0" smtClean="0">
                <a:solidFill>
                  <a:schemeClr val="tx1"/>
                </a:solidFill>
                <a:latin typeface="+mn-lt"/>
                <a:ea typeface="+mn-ea"/>
                <a:cs typeface="+mn-cs"/>
              </a:rPr>
              <a:t>I/OAR</a:t>
            </a:r>
            <a:r>
              <a:rPr lang="en-US" sz="1400" kern="1200" baseline="0" dirty="0" smtClean="0">
                <a:solidFill>
                  <a:schemeClr val="tx1"/>
                </a:solidFill>
                <a:latin typeface="+mn-lt"/>
                <a:ea typeface="+mn-ea"/>
                <a:cs typeface="+mn-cs"/>
              </a:rPr>
              <a:t>) specifies a particular I/O device. An I/O buffer register (</a:t>
            </a:r>
            <a:r>
              <a:rPr lang="en-US" sz="1400" b="1" kern="1200" baseline="0" dirty="0" smtClean="0">
                <a:solidFill>
                  <a:schemeClr val="tx1"/>
                </a:solidFill>
                <a:latin typeface="+mn-lt"/>
                <a:ea typeface="+mn-ea"/>
                <a:cs typeface="+mn-cs"/>
              </a:rPr>
              <a:t>I/OBR</a:t>
            </a:r>
            <a:r>
              <a:rPr lang="en-US" sz="1400" kern="1200" baseline="0" dirty="0" smtClean="0">
                <a:solidFill>
                  <a:schemeClr val="tx1"/>
                </a:solidFill>
                <a:latin typeface="+mn-lt"/>
                <a:ea typeface="+mn-ea"/>
                <a:cs typeface="+mn-cs"/>
              </a:rPr>
              <a:t>) is used for the exchange of data between an I/O module and the processor.</a:t>
            </a:r>
          </a:p>
          <a:p>
            <a:endParaRPr lang="en-US" sz="1400" kern="1200" baseline="0" dirty="0" smtClean="0">
              <a:solidFill>
                <a:schemeClr val="tx1"/>
              </a:solidFill>
              <a:latin typeface="+mn-lt"/>
              <a:ea typeface="+mn-ea"/>
              <a:cs typeface="+mn-cs"/>
            </a:endParaRPr>
          </a:p>
          <a:p>
            <a:r>
              <a:rPr lang="en-US" sz="1400" kern="1200" baseline="0" dirty="0" smtClean="0">
                <a:solidFill>
                  <a:schemeClr val="tx1"/>
                </a:solidFill>
                <a:latin typeface="+mn-lt"/>
                <a:ea typeface="+mn-ea"/>
                <a:cs typeface="+mn-cs"/>
              </a:rPr>
              <a:t>A memory module consists of a set of locations, defined by sequentially numbered addresses. Each location contains a bit pattern that can be interpreted as either an instruction or data. </a:t>
            </a:r>
          </a:p>
          <a:p>
            <a:r>
              <a:rPr lang="en-US" sz="1400" kern="1200" baseline="0" dirty="0" smtClean="0">
                <a:solidFill>
                  <a:schemeClr val="tx1"/>
                </a:solidFill>
                <a:latin typeface="+mn-lt"/>
                <a:ea typeface="+mn-ea"/>
                <a:cs typeface="+mn-cs"/>
              </a:rPr>
              <a:t>An I/O module transfers data from external devices to processor and memory, and vice versa. It contains internal buffers for temporarily holding data until they can be sent on.</a:t>
            </a:r>
            <a:endParaRPr lang="en-US" sz="1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7700" y="746125"/>
            <a:ext cx="5373688" cy="3721100"/>
          </a:xfrm>
        </p:spPr>
      </p:sp>
      <p:sp>
        <p:nvSpPr>
          <p:cNvPr id="3" name="Notes Placeholder 2"/>
          <p:cNvSpPr>
            <a:spLocks noGrp="1"/>
          </p:cNvSpPr>
          <p:nvPr>
            <p:ph type="body" idx="1"/>
          </p:nvPr>
        </p:nvSpPr>
        <p:spPr/>
        <p:txBody>
          <a:bodyPr>
            <a:normAutofit/>
          </a:bodyPr>
          <a:lstStyle/>
          <a:p>
            <a:r>
              <a:rPr lang="en-US" sz="1400" kern="1200" baseline="0" dirty="0" smtClean="0">
                <a:solidFill>
                  <a:schemeClr val="tx1"/>
                </a:solidFill>
                <a:latin typeface="+mn-lt"/>
                <a:ea typeface="+mn-ea"/>
                <a:cs typeface="+mn-cs"/>
              </a:rPr>
              <a:t>Although processors provide very good performance for most forms of computing, there is increasing demand for numerical computation. </a:t>
            </a:r>
          </a:p>
          <a:p>
            <a:r>
              <a:rPr lang="en-US" sz="1400" kern="1200" baseline="0" dirty="0" smtClean="0">
                <a:solidFill>
                  <a:schemeClr val="tx1"/>
                </a:solidFill>
                <a:latin typeface="+mn-lt"/>
                <a:ea typeface="+mn-ea"/>
                <a:cs typeface="+mn-cs"/>
              </a:rPr>
              <a:t>Graphical Processing Units (</a:t>
            </a:r>
            <a:r>
              <a:rPr lang="en-US" sz="1400" b="1" kern="1200" baseline="0" dirty="0" smtClean="0">
                <a:solidFill>
                  <a:schemeClr val="tx1"/>
                </a:solidFill>
                <a:latin typeface="+mn-lt"/>
                <a:ea typeface="+mn-ea"/>
                <a:cs typeface="+mn-cs"/>
              </a:rPr>
              <a:t>GPUs</a:t>
            </a:r>
            <a:r>
              <a:rPr lang="en-US" sz="1400" kern="1200" baseline="0" dirty="0" smtClean="0">
                <a:solidFill>
                  <a:schemeClr val="tx1"/>
                </a:solidFill>
                <a:latin typeface="+mn-lt"/>
                <a:ea typeface="+mn-ea"/>
                <a:cs typeface="+mn-cs"/>
              </a:rPr>
              <a:t>) provide efficient computation on arrays of data using Single-Instruction Multiple Data (</a:t>
            </a:r>
            <a:r>
              <a:rPr lang="en-US" sz="1400" b="1" kern="1200" baseline="0" dirty="0" smtClean="0">
                <a:solidFill>
                  <a:schemeClr val="tx1"/>
                </a:solidFill>
                <a:latin typeface="+mn-lt"/>
                <a:ea typeface="+mn-ea"/>
                <a:cs typeface="+mn-cs"/>
              </a:rPr>
              <a:t>SIMD</a:t>
            </a:r>
            <a:r>
              <a:rPr lang="en-US" sz="1400" kern="1200" baseline="0" dirty="0" smtClean="0">
                <a:solidFill>
                  <a:schemeClr val="tx1"/>
                </a:solidFill>
                <a:latin typeface="+mn-lt"/>
                <a:ea typeface="+mn-ea"/>
                <a:cs typeface="+mn-cs"/>
              </a:rPr>
              <a:t>) techniques pioneered in supercomputers.</a:t>
            </a:r>
          </a:p>
          <a:p>
            <a:r>
              <a:rPr lang="en-US" sz="1400" kern="1200" baseline="0" dirty="0" smtClean="0">
                <a:solidFill>
                  <a:schemeClr val="tx1"/>
                </a:solidFill>
                <a:latin typeface="+mn-lt"/>
                <a:ea typeface="+mn-ea"/>
                <a:cs typeface="+mn-cs"/>
              </a:rPr>
              <a:t> </a:t>
            </a:r>
          </a:p>
          <a:p>
            <a:r>
              <a:rPr lang="en-US" sz="1400" kern="1200" baseline="0" dirty="0" smtClean="0">
                <a:solidFill>
                  <a:schemeClr val="tx1"/>
                </a:solidFill>
                <a:latin typeface="+mn-lt"/>
                <a:ea typeface="+mn-ea"/>
                <a:cs typeface="+mn-cs"/>
              </a:rPr>
              <a:t>GPUs are no longer used just for rendering advanced graphics, but they are also used for general numerical processing, such as physics simulations for games or computations on large spreadsheets. </a:t>
            </a:r>
          </a:p>
          <a:p>
            <a:r>
              <a:rPr lang="en-US" sz="1400" kern="1200" baseline="0" dirty="0" smtClean="0">
                <a:solidFill>
                  <a:schemeClr val="tx1"/>
                </a:solidFill>
                <a:latin typeface="+mn-lt"/>
                <a:ea typeface="+mn-ea"/>
                <a:cs typeface="+mn-cs"/>
              </a:rPr>
              <a:t>Simultaneously, the CPUs themselves are gaining the capability of operating on arrays of data—with increasingly powerful vector units integrated into the processor architecture of the x86 and AMD64 families. </a:t>
            </a:r>
          </a:p>
          <a:p>
            <a:r>
              <a:rPr lang="en-US" sz="1400" kern="1200" baseline="0" dirty="0" smtClean="0">
                <a:solidFill>
                  <a:schemeClr val="tx1"/>
                </a:solidFill>
                <a:latin typeface="+mn-lt"/>
                <a:ea typeface="+mn-ea"/>
                <a:cs typeface="+mn-cs"/>
              </a:rPr>
              <a:t>Processors and GPUs are not the end of the computational story for the modern PC. </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
        <p:nvSpPr>
          <p:cNvPr id="5" name="頁首版面配置區 4"/>
          <p:cNvSpPr>
            <a:spLocks noGrp="1"/>
          </p:cNvSpPr>
          <p:nvPr>
            <p:ph type="hdr" sz="quarter" idx="11"/>
          </p:nvPr>
        </p:nvSpPr>
        <p:spPr/>
        <p:txBody>
          <a:bodyPr/>
          <a:lstStyle/>
          <a:p>
            <a:pPr>
              <a:defRPr/>
            </a:pPr>
            <a:r>
              <a:rPr lang="en-US" smtClean="0"/>
              <a:t>Chap. 1: Computer System Overview</a:t>
            </a:r>
            <a:endParaRPr lang="en-US" dirty="0"/>
          </a:p>
        </p:txBody>
      </p:sp>
      <p:sp>
        <p:nvSpPr>
          <p:cNvPr id="7" name="日期版面配置區 6"/>
          <p:cNvSpPr>
            <a:spLocks noGrp="1"/>
          </p:cNvSpPr>
          <p:nvPr>
            <p:ph type="dt" idx="12"/>
          </p:nvPr>
        </p:nvSpPr>
        <p:spPr/>
        <p:txBody>
          <a:bodyPr/>
          <a:lstStyle/>
          <a:p>
            <a:pPr>
              <a:defRPr/>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CF28008-8080-4C50-8045-BCD621135D5B}" type="datetime1">
              <a:rPr lang="en-US" altLang="zh-TW" smtClean="0"/>
              <a:t>9/23/2014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0630B82-D789-471B-BD83-BF6C2806ECF4}" type="datetime1">
              <a:rPr lang="en-US" altLang="zh-TW" smtClean="0"/>
              <a:t>9/23/2014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940461A-109F-4E82-B6F2-468BB62A677B}" type="datetime1">
              <a:rPr lang="en-US" altLang="zh-TW" smtClean="0"/>
              <a:t>9/23/2014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69510" y="928914"/>
            <a:ext cx="9135533"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742850" y="968189"/>
            <a:ext cx="8449336"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742850" y="2209800"/>
            <a:ext cx="8449336"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93003F65-4B8B-4EA7-8241-9E2861783F2B}" type="datetime1">
              <a:rPr lang="en-US" altLang="zh-TW" smtClean="0"/>
              <a:t>9/23/2014</a:t>
            </a:fld>
            <a:endParaRPr lang="en-US" dirty="0"/>
          </a:p>
        </p:txBody>
      </p:sp>
      <p:sp>
        <p:nvSpPr>
          <p:cNvPr id="6" name="Slide Number Placeholder 5"/>
          <p:cNvSpPr>
            <a:spLocks noGrp="1"/>
          </p:cNvSpPr>
          <p:nvPr>
            <p:ph type="sldNum" sz="quarter" idx="12"/>
          </p:nvPr>
        </p:nvSpPr>
        <p:spPr>
          <a:xfrm>
            <a:off x="4664075" y="6492876"/>
            <a:ext cx="57785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46710" y="320040"/>
            <a:ext cx="921258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95300" y="816802"/>
            <a:ext cx="89154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95300" y="457200"/>
            <a:ext cx="8915400" cy="356646"/>
          </a:xfrm>
          <a:prstGeom prst="rect">
            <a:avLst/>
          </a:prstGeom>
        </p:spPr>
      </p:pic>
      <p:pic>
        <p:nvPicPr>
          <p:cNvPr id="10" name="Picture 9" descr="TitleSlideBottom.jpg"/>
          <p:cNvPicPr>
            <a:picLocks noChangeAspect="1"/>
          </p:cNvPicPr>
          <p:nvPr/>
        </p:nvPicPr>
        <p:blipFill>
          <a:blip r:embed="rId3"/>
          <a:stretch>
            <a:fillRect/>
          </a:stretch>
        </p:blipFill>
        <p:spPr>
          <a:xfrm>
            <a:off x="495300" y="2700602"/>
            <a:ext cx="8915400" cy="3700199"/>
          </a:xfrm>
          <a:prstGeom prst="rect">
            <a:avLst/>
          </a:prstGeom>
        </p:spPr>
      </p:pic>
      <p:sp>
        <p:nvSpPr>
          <p:cNvPr id="11" name="Footer Placeholder 4"/>
          <p:cNvSpPr>
            <a:spLocks noGrp="1"/>
          </p:cNvSpPr>
          <p:nvPr>
            <p:ph type="ftr" sz="quarter" idx="3"/>
          </p:nvPr>
        </p:nvSpPr>
        <p:spPr>
          <a:xfrm>
            <a:off x="344767" y="6492876"/>
            <a:ext cx="370018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EE17CC1-678E-48C8-8C99-74954FB829E9}" type="datetime1">
              <a:rPr lang="en-US" altLang="zh-TW" smtClean="0"/>
              <a:t>9/23/2014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cstate="print"/>
          <a:srcRect/>
          <a:stretch>
            <a:fillRect/>
          </a:stretch>
        </p:blipFill>
        <p:spPr bwMode="auto">
          <a:xfrm>
            <a:off x="9132094" y="5562600"/>
            <a:ext cx="773906"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289844" cy="742950"/>
          </a:xfrm>
          <a:prstGeom prst="rect">
            <a:avLst/>
          </a:prstGeom>
          <a:noFill/>
          <a:ln w="9525">
            <a:noFill/>
            <a:miter lim="800000"/>
            <a:headEnd/>
            <a:tailEnd/>
          </a:ln>
        </p:spPr>
      </p:pic>
      <p:sp>
        <p:nvSpPr>
          <p:cNvPr id="9" name="Freeform 8"/>
          <p:cNvSpPr/>
          <p:nvPr userDrawn="1"/>
        </p:nvSpPr>
        <p:spPr>
          <a:xfrm>
            <a:off x="1269207" y="6124576"/>
            <a:ext cx="7893844"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cstate="print"/>
          <a:srcRect/>
          <a:stretch>
            <a:fillRect/>
          </a:stretch>
        </p:blipFill>
        <p:spPr bwMode="auto">
          <a:xfrm rot="18850181">
            <a:off x="-85196" y="286544"/>
            <a:ext cx="2000250" cy="1135063"/>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53785" y="362858"/>
            <a:ext cx="9143396"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356211" y="3575713"/>
            <a:ext cx="5846394"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356211" y="4980297"/>
            <a:ext cx="5846394"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2D37700-3810-4D60-AC92-72F322FF5CAD}" type="datetime1">
              <a:rPr lang="en-US" altLang="zh-TW" smtClean="0"/>
              <a:t>9/23/2014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665726" y="6492241"/>
            <a:ext cx="57785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509868" y="457200"/>
            <a:ext cx="2401274" cy="5943600"/>
          </a:xfrm>
          <a:prstGeom prst="rect">
            <a:avLst/>
          </a:prstGeom>
        </p:spPr>
      </p:pic>
      <p:sp>
        <p:nvSpPr>
          <p:cNvPr id="8" name="Rectangle 7"/>
          <p:cNvSpPr/>
          <p:nvPr/>
        </p:nvSpPr>
        <p:spPr>
          <a:xfrm>
            <a:off x="346710" y="320040"/>
            <a:ext cx="921258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6754" y="3364611"/>
            <a:ext cx="5943600" cy="12877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13813" y="2286001"/>
            <a:ext cx="39624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233917" y="2286001"/>
            <a:ext cx="39624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5AB57F9-B247-48A3-B576-2950C6AF3606}" type="datetime1">
              <a:rPr lang="en-US" altLang="zh-TW" smtClean="0"/>
              <a:t>9/23/2014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18670" y="2040082"/>
            <a:ext cx="39624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18670" y="2797175"/>
            <a:ext cx="39624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230368" y="2040082"/>
            <a:ext cx="39624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230368" y="2797175"/>
            <a:ext cx="39624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CFBE22EF-5B49-42BA-B058-A803C59A8F78}" type="datetime1">
              <a:rPr lang="en-US" altLang="zh-TW" smtClean="0"/>
              <a:t>9/23/2014</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3265489" y="4484621"/>
            <a:ext cx="3375025" cy="1720"/>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08554" y="2286001"/>
            <a:ext cx="850265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A7813562-F321-4295-BCE0-FE2DA2FFA40E}" type="datetime1">
              <a:rPr lang="en-US" altLang="zh-TW" smtClean="0"/>
              <a:t>9/23/2014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708554" y="4302966"/>
            <a:ext cx="850265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5230368" y="2286001"/>
            <a:ext cx="39624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8E90458-8ECE-448E-B1EB-775A3E51B3B8}" type="datetime1">
              <a:rPr lang="en-US" altLang="zh-TW" smtClean="0"/>
              <a:t>9/23/2014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5230368" y="4302966"/>
            <a:ext cx="39624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708592" y="2286001"/>
            <a:ext cx="39624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5230368" y="2286001"/>
            <a:ext cx="39624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24C56C3-C1C9-4AD6-A0BF-13445BB0AF61}" type="datetime1">
              <a:rPr lang="en-US" altLang="zh-TW" smtClean="0"/>
              <a:t>9/23/2014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5230368" y="4302966"/>
            <a:ext cx="39624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713815" y="2286001"/>
            <a:ext cx="39624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713815" y="4302966"/>
            <a:ext cx="39624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EF912E6-927A-42FF-A3A8-1664651EB046}" type="datetime1">
              <a:rPr lang="en-US" altLang="zh-TW" smtClean="0"/>
              <a:t>9/23/2014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C3166109-DA2F-4B32-B63D-66755262D6E8}" type="datetime1">
              <a:rPr lang="en-US" altLang="zh-TW" smtClean="0"/>
              <a:t>9/23/2014</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85233" y="566058"/>
            <a:ext cx="909622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46710" y="320040"/>
            <a:ext cx="921258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95300" y="457200"/>
            <a:ext cx="89154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BEB012D6-D222-400C-B06C-9CF0FE830618}" type="datetime1">
              <a:rPr lang="en-US" altLang="zh-TW" smtClean="0"/>
              <a:t>9/23/2014</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61647" y="566058"/>
            <a:ext cx="9159119"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46710" y="320040"/>
            <a:ext cx="921258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95300" y="457200"/>
            <a:ext cx="89154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13232" y="1644868"/>
            <a:ext cx="39624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5230368" y="654268"/>
            <a:ext cx="39624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13232" y="2774732"/>
            <a:ext cx="39624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9EE3346D-FC76-4D42-8B28-B29FAAC6299B}" type="datetime1">
              <a:rPr lang="en-US" altLang="zh-TW" smtClean="0"/>
              <a:t>9/23/2014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85234" y="348343"/>
            <a:ext cx="9135533"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46710" y="320040"/>
            <a:ext cx="921258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6312213" y="3300592"/>
            <a:ext cx="5943600" cy="256816"/>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13232" y="1644868"/>
            <a:ext cx="39624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713232" y="2774732"/>
            <a:ext cx="39624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499B16D-D944-4FDB-95DD-C5C2FCD3CB12}" type="datetime1">
              <a:rPr lang="en-US" altLang="zh-TW" smtClean="0"/>
              <a:t>9/23/2014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5230368" y="457200"/>
            <a:ext cx="3922776" cy="5943600"/>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60400" y="2286001"/>
            <a:ext cx="8530167"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8275385C-12E9-492E-B137-455AD2578515}" type="datetime1">
              <a:rPr lang="en-US" altLang="zh-TW" smtClean="0"/>
              <a:t>9/23/2014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77371" y="362857"/>
            <a:ext cx="9143395"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704307" y="457200"/>
            <a:ext cx="1675083" cy="5943600"/>
          </a:xfrm>
          <a:prstGeom prst="rect">
            <a:avLst/>
          </a:prstGeom>
        </p:spPr>
      </p:pic>
      <p:sp>
        <p:nvSpPr>
          <p:cNvPr id="10" name="Rectangle 9"/>
          <p:cNvSpPr/>
          <p:nvPr/>
        </p:nvSpPr>
        <p:spPr>
          <a:xfrm rot="5400000">
            <a:off x="4661599" y="3364611"/>
            <a:ext cx="5943600" cy="12877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712880" y="693739"/>
            <a:ext cx="1615270"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95300" y="693739"/>
            <a:ext cx="652145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73845939-A5E2-4140-BBD2-1246D5B7301A}" type="datetime1">
              <a:rPr lang="en-US" altLang="zh-TW" smtClean="0"/>
              <a:t>9/23/2014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46710" y="320040"/>
            <a:ext cx="921258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50444A3-7EEF-42F9-8629-65CA3E941880}" type="datetime1">
              <a:rPr lang="en-US" altLang="zh-TW" smtClean="0"/>
              <a:t>9/23/2014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826E1BE-E1DB-49E4-AE43-AD2493993880}" type="datetime1">
              <a:rPr lang="en-US" altLang="zh-TW" smtClean="0"/>
              <a:t>9/23/2014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3CBD0B9-07D2-489C-BE2C-9B69F5825C20}" type="datetime1">
              <a:rPr lang="en-US" altLang="zh-TW" smtClean="0"/>
              <a:t>9/23/2014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F2DD83C-8232-445E-A089-6BF9D938D388}" type="datetime1">
              <a:rPr lang="en-US" altLang="zh-TW" smtClean="0"/>
              <a:t>9/23/2014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10DF892-3B15-4EBD-B070-49AE9FF3C443}" type="datetime1">
              <a:rPr lang="en-US" altLang="zh-TW" smtClean="0"/>
              <a:t>9/23/2014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2CDC70A-9323-4D32-9E03-0155353D9BC8}" type="datetime1">
              <a:rPr lang="en-US" altLang="zh-TW" smtClean="0"/>
              <a:t>9/23/2014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1D6473F-9017-4666-A74F-50A7449821E0}" type="datetime1">
              <a:rPr lang="en-US" altLang="zh-TW" smtClean="0"/>
              <a:t>9/23/2014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95300" y="1600201"/>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CFE0564F-4C62-48B8-902D-624F8845AF88}" type="datetime1">
              <a:rPr lang="en-US" altLang="zh-TW" smtClean="0"/>
              <a:t>9/23/2014</a:t>
            </a:fld>
            <a:endParaRPr lang="en-US" dirty="0"/>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95300" y="457200"/>
            <a:ext cx="8915400" cy="1382002"/>
          </a:xfrm>
          <a:prstGeom prst="rect">
            <a:avLst/>
          </a:prstGeom>
        </p:spPr>
      </p:pic>
      <p:sp>
        <p:nvSpPr>
          <p:cNvPr id="2" name="Title Placeholder 1"/>
          <p:cNvSpPr>
            <a:spLocks noGrp="1"/>
          </p:cNvSpPr>
          <p:nvPr>
            <p:ph type="title"/>
          </p:nvPr>
        </p:nvSpPr>
        <p:spPr>
          <a:xfrm>
            <a:off x="713714" y="456253"/>
            <a:ext cx="8476854"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476500" y="2286001"/>
            <a:ext cx="6714067"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7247890" y="6492876"/>
            <a:ext cx="23114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041D1414-B65C-4536-AA5F-990154C498EE}" type="datetime1">
              <a:rPr lang="en-US" altLang="zh-TW" smtClean="0"/>
              <a:t>9/23/2014</a:t>
            </a:fld>
            <a:endParaRPr lang="en-US" dirty="0"/>
          </a:p>
        </p:txBody>
      </p:sp>
      <p:sp>
        <p:nvSpPr>
          <p:cNvPr id="5" name="Footer Placeholder 4"/>
          <p:cNvSpPr>
            <a:spLocks noGrp="1"/>
          </p:cNvSpPr>
          <p:nvPr>
            <p:ph type="ftr" sz="quarter" idx="3"/>
          </p:nvPr>
        </p:nvSpPr>
        <p:spPr>
          <a:xfrm>
            <a:off x="344767" y="6492876"/>
            <a:ext cx="370018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410222" y="6149789"/>
            <a:ext cx="57785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46710" y="320040"/>
            <a:ext cx="921258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95300" y="1840960"/>
            <a:ext cx="89154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hf hdr="0" ft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2.xml"/><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2.xml"/><Relationship Id="rId4" Type="http://schemas.openxmlformats.org/officeDocument/2006/relationships/image" Target="../media/image20.wmf"/></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2.xml"/><Relationship Id="rId4" Type="http://schemas.openxmlformats.org/officeDocument/2006/relationships/image" Target="../media/image23.wmf"/></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2.xml"/><Relationship Id="rId4" Type="http://schemas.openxmlformats.org/officeDocument/2006/relationships/image" Target="../media/image23.wmf"/></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0.xml"/><Relationship Id="rId4" Type="http://schemas.openxmlformats.org/officeDocument/2006/relationships/image" Target="../media/image29.wmf"/></Relationships>
</file>

<file path=ppt/slides/_rels/slide27.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7.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image" Target="../media/image32.png"/><Relationship Id="rId4" Type="http://schemas.openxmlformats.org/officeDocument/2006/relationships/diagramLayout" Target="../diagrams/layout6.xml"/><Relationship Id="rId9" Type="http://schemas.openxmlformats.org/officeDocument/2006/relationships/image" Target="../media/image44.pdf"/></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2.xml"/><Relationship Id="rId4" Type="http://schemas.openxmlformats.org/officeDocument/2006/relationships/image" Target="../media/image29.wmf"/></Relationships>
</file>

<file path=ppt/slides/_rels/slide3.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0.xml"/><Relationship Id="rId1" Type="http://schemas.openxmlformats.org/officeDocument/2006/relationships/slideLayout" Target="../slideLayouts/slideLayout1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1.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3.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4.xml"/><Relationship Id="rId1" Type="http://schemas.openxmlformats.org/officeDocument/2006/relationships/slideLayout" Target="../slideLayouts/slideLayout2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6.xml"/><Relationship Id="rId1" Type="http://schemas.openxmlformats.org/officeDocument/2006/relationships/slideLayout" Target="../slideLayouts/slideLayout2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8.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21.xml"/><Relationship Id="rId5" Type="http://schemas.openxmlformats.org/officeDocument/2006/relationships/image" Target="../media/image10.wmf"/><Relationship Id="rId4" Type="http://schemas.openxmlformats.org/officeDocument/2006/relationships/image" Target="../media/image11.wmf"/></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41.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43.xml"/><Relationship Id="rId1" Type="http://schemas.openxmlformats.org/officeDocument/2006/relationships/slideLayout" Target="../slideLayouts/slideLayout2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1.xml"/><Relationship Id="rId4" Type="http://schemas.openxmlformats.org/officeDocument/2006/relationships/image" Target="../media/image23.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Chapter 1</a:t>
            </a:r>
            <a:br>
              <a:rPr lang="en-US" dirty="0" smtClean="0"/>
            </a:br>
            <a:r>
              <a:rPr lang="en-US" dirty="0" smtClean="0"/>
              <a:t>Computer System Overview</a:t>
            </a:r>
          </a:p>
        </p:txBody>
      </p:sp>
      <p:sp>
        <p:nvSpPr>
          <p:cNvPr id="6" name="Subtitle 5"/>
          <p:cNvSpPr>
            <a:spLocks noGrp="1"/>
          </p:cNvSpPr>
          <p:nvPr>
            <p:ph type="body" idx="1"/>
          </p:nvPr>
        </p:nvSpPr>
        <p:spPr/>
        <p:txBody>
          <a:bodyPr/>
          <a:lstStyle/>
          <a:p>
            <a:r>
              <a:rPr lang="en-US" dirty="0" smtClean="0"/>
              <a:t>Seventh Edition</a:t>
            </a:r>
          </a:p>
          <a:p>
            <a:r>
              <a:rPr lang="en-US" dirty="0" smtClean="0"/>
              <a:t>By William Stallings</a:t>
            </a:r>
            <a:endParaRPr lang="en-US" dirty="0"/>
          </a:p>
        </p:txBody>
      </p:sp>
      <p:sp>
        <p:nvSpPr>
          <p:cNvPr id="7" name="Subtitle 2"/>
          <p:cNvSpPr txBox="1">
            <a:spLocks/>
          </p:cNvSpPr>
          <p:nvPr/>
        </p:nvSpPr>
        <p:spPr bwMode="auto">
          <a:xfrm>
            <a:off x="577850" y="1905000"/>
            <a:ext cx="2228850" cy="3048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bg2">
                    <a:lumMod val="25000"/>
                  </a:schemeClr>
                </a:solidFill>
                <a:effectLst/>
                <a:uLnTx/>
                <a:uFillTx/>
                <a:latin typeface="+mn-lt"/>
                <a:ea typeface="+mn-ea"/>
                <a:cs typeface="+mn-cs"/>
              </a:rPr>
              <a:t>Operating Systems:</a:t>
            </a:r>
            <a:br>
              <a:rPr kumimoji="0" lang="en-US" sz="3200" b="0" i="1" u="none" strike="noStrike" kern="1200" cap="none" spc="0" normalizeH="0" baseline="0" noProof="0" dirty="0" smtClean="0">
                <a:ln>
                  <a:noFill/>
                </a:ln>
                <a:solidFill>
                  <a:schemeClr val="bg2">
                    <a:lumMod val="25000"/>
                  </a:schemeClr>
                </a:solidFill>
                <a:effectLst/>
                <a:uLnTx/>
                <a:uFillTx/>
                <a:latin typeface="+mn-lt"/>
                <a:ea typeface="+mn-ea"/>
                <a:cs typeface="+mn-cs"/>
              </a:rPr>
            </a:br>
            <a:r>
              <a:rPr kumimoji="0" lang="en-US" sz="3200" b="0" i="1" u="none" strike="noStrike" kern="1200" cap="none" spc="0" normalizeH="0" baseline="0" noProof="0" dirty="0" smtClean="0">
                <a:ln>
                  <a:noFill/>
                </a:ln>
                <a:solidFill>
                  <a:schemeClr val="bg2">
                    <a:lumMod val="25000"/>
                  </a:schemeClr>
                </a:solidFill>
                <a:effectLst/>
                <a:uLnTx/>
                <a:uFillTx/>
                <a:latin typeface="+mn-lt"/>
                <a:ea typeface="+mn-ea"/>
                <a:cs typeface="+mn-cs"/>
              </a:rPr>
              <a:t>Internals and Design Principles</a:t>
            </a:r>
          </a:p>
        </p:txBody>
      </p:sp>
      <p:sp>
        <p:nvSpPr>
          <p:cNvPr id="2" name="投影片編號版面配置區 1"/>
          <p:cNvSpPr>
            <a:spLocks noGrp="1"/>
          </p:cNvSpPr>
          <p:nvPr>
            <p:ph type="sldNum" sz="quarter" idx="12"/>
          </p:nvPr>
        </p:nvSpPr>
        <p:spPr/>
        <p:txBody>
          <a:bodyPr/>
          <a:lstStyle/>
          <a:p>
            <a:pPr>
              <a:defRPr/>
            </a:pPr>
            <a:fld id="{93238FDB-2D8C-4804-B582-7DB90366B95F}" type="slidenum">
              <a:rPr lang="en-US" smtClean="0"/>
              <a:pPr>
                <a:defRPr/>
              </a:pPr>
              <a:t>1</a:t>
            </a:fld>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Digital Signal Processors</a:t>
            </a:r>
            <a:br>
              <a:rPr lang="en-US" dirty="0" smtClean="0">
                <a:solidFill>
                  <a:schemeClr val="accent1">
                    <a:lumMod val="75000"/>
                  </a:schemeClr>
                </a:solidFill>
              </a:rPr>
            </a:br>
            <a:r>
              <a:rPr lang="en-US" dirty="0" smtClean="0">
                <a:solidFill>
                  <a:schemeClr val="accent1">
                    <a:lumMod val="75000"/>
                  </a:schemeClr>
                </a:solidFill>
              </a:rPr>
              <a:t>(DSPs)</a:t>
            </a:r>
            <a:endParaRPr lang="en-US" dirty="0">
              <a:solidFill>
                <a:schemeClr val="accent1">
                  <a:lumMod val="75000"/>
                </a:schemeClr>
              </a:solidFill>
            </a:endParaRPr>
          </a:p>
        </p:txBody>
      </p:sp>
      <p:sp>
        <p:nvSpPr>
          <p:cNvPr id="3" name="Content Placeholder 2"/>
          <p:cNvSpPr>
            <a:spLocks noGrp="1"/>
          </p:cNvSpPr>
          <p:nvPr>
            <p:ph sz="half" idx="4294967295"/>
          </p:nvPr>
        </p:nvSpPr>
        <p:spPr>
          <a:xfrm>
            <a:off x="330200" y="1676400"/>
            <a:ext cx="9245600" cy="4419600"/>
          </a:xfrm>
        </p:spPr>
        <p:txBody>
          <a:bodyPr>
            <a:normAutofit/>
          </a:bodyPr>
          <a:lstStyle/>
          <a:p>
            <a:endParaRPr lang="en-US" dirty="0" smtClean="0"/>
          </a:p>
          <a:p>
            <a:pPr marL="282575" lvl="1" indent="-282575">
              <a:lnSpc>
                <a:spcPct val="80000"/>
              </a:lnSpc>
              <a:spcBef>
                <a:spcPts val="1800"/>
              </a:spcBef>
            </a:pPr>
            <a:r>
              <a:rPr lang="en-US" sz="3600" dirty="0" smtClean="0"/>
              <a:t>Deal with streaming signals such as audio or video</a:t>
            </a:r>
          </a:p>
          <a:p>
            <a:pPr marL="282575" lvl="1" indent="-282575">
              <a:lnSpc>
                <a:spcPct val="80000"/>
              </a:lnSpc>
              <a:spcBef>
                <a:spcPts val="1800"/>
              </a:spcBef>
            </a:pPr>
            <a:r>
              <a:rPr lang="en-US" sz="3600" dirty="0" smtClean="0"/>
              <a:t>Used to be embedded in devices like modems</a:t>
            </a:r>
          </a:p>
          <a:p>
            <a:pPr marL="282575" lvl="1" indent="-282575">
              <a:lnSpc>
                <a:spcPct val="80000"/>
              </a:lnSpc>
              <a:spcBef>
                <a:spcPts val="1800"/>
              </a:spcBef>
            </a:pPr>
            <a:r>
              <a:rPr lang="en-US" sz="3600" dirty="0" smtClean="0"/>
              <a:t>Encoding/decoding speech and video (codecs)</a:t>
            </a:r>
          </a:p>
          <a:p>
            <a:pPr marL="282575" lvl="1" indent="-282575">
              <a:lnSpc>
                <a:spcPct val="80000"/>
              </a:lnSpc>
              <a:spcBef>
                <a:spcPts val="1800"/>
              </a:spcBef>
            </a:pPr>
            <a:r>
              <a:rPr lang="en-US" sz="3600" dirty="0" smtClean="0"/>
              <a:t>Support for encryption and security</a:t>
            </a:r>
            <a:endParaRPr lang="en-US" sz="3600" dirty="0"/>
          </a:p>
        </p:txBody>
      </p:sp>
      <p:sp>
        <p:nvSpPr>
          <p:cNvPr id="5" name="4-Point Star 4"/>
          <p:cNvSpPr/>
          <p:nvPr/>
        </p:nvSpPr>
        <p:spPr>
          <a:xfrm>
            <a:off x="908050" y="6096000"/>
            <a:ext cx="335231" cy="427136"/>
          </a:xfrm>
          <a:prstGeom prst="star4">
            <a:avLst/>
          </a:prstGeom>
          <a:solidFill>
            <a:srgbClr val="FFFF00"/>
          </a:solidFill>
          <a:ln/>
          <a:effectLst>
            <a:glow rad="381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1844613" y="5934670"/>
            <a:ext cx="684803"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chemeClr val="bg2">
                    <a:lumMod val="25000"/>
                  </a:schemeClr>
                </a:solidFill>
                <a:effectLst>
                  <a:reflection blurRad="12700" stA="28000" endPos="45000" dist="1000" dir="5400000" sy="-100000" algn="bl" rotWithShape="0"/>
                </a:effectLst>
              </a:rPr>
              <a:t>D</a:t>
            </a:r>
            <a:endParaRPr lang="en-US" sz="5400" b="1" cap="all" spc="0" dirty="0">
              <a:ln w="9000" cmpd="sng">
                <a:solidFill>
                  <a:schemeClr val="accent4">
                    <a:shade val="50000"/>
                    <a:satMod val="120000"/>
                  </a:schemeClr>
                </a:solidFill>
                <a:prstDash val="solid"/>
              </a:ln>
              <a:solidFill>
                <a:schemeClr val="bg2">
                  <a:lumMod val="25000"/>
                </a:schemeClr>
              </a:solidFill>
              <a:effectLst>
                <a:reflection blurRad="12700" stA="28000" endPos="45000" dist="1000" dir="5400000" sy="-100000" algn="bl" rotWithShape="0"/>
              </a:effectLst>
            </a:endParaRPr>
          </a:p>
        </p:txBody>
      </p:sp>
      <p:sp>
        <p:nvSpPr>
          <p:cNvPr id="11" name="Rectangle 10"/>
          <p:cNvSpPr/>
          <p:nvPr/>
        </p:nvSpPr>
        <p:spPr>
          <a:xfrm>
            <a:off x="3989452" y="5934670"/>
            <a:ext cx="646331"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chemeClr val="bg2">
                    <a:lumMod val="25000"/>
                  </a:schemeClr>
                </a:solidFill>
                <a:effectLst>
                  <a:reflection blurRad="12700" stA="28000" endPos="45000" dist="1000" dir="5400000" sy="-100000" algn="bl" rotWithShape="0"/>
                </a:effectLst>
              </a:rPr>
              <a:t>S</a:t>
            </a:r>
            <a:endParaRPr lang="en-US" sz="5400" b="1" cap="all" spc="0" dirty="0">
              <a:ln w="9000" cmpd="sng">
                <a:solidFill>
                  <a:schemeClr val="accent4">
                    <a:shade val="50000"/>
                    <a:satMod val="120000"/>
                  </a:schemeClr>
                </a:solidFill>
                <a:prstDash val="solid"/>
              </a:ln>
              <a:solidFill>
                <a:schemeClr val="bg2">
                  <a:lumMod val="25000"/>
                </a:schemeClr>
              </a:solidFill>
              <a:effectLst>
                <a:reflection blurRad="12700" stA="28000" endPos="45000" dist="1000" dir="5400000" sy="-100000" algn="bl" rotWithShape="0"/>
              </a:effectLst>
            </a:endParaRPr>
          </a:p>
        </p:txBody>
      </p:sp>
      <p:sp>
        <p:nvSpPr>
          <p:cNvPr id="12" name="Rectangle 11"/>
          <p:cNvSpPr/>
          <p:nvPr/>
        </p:nvSpPr>
        <p:spPr>
          <a:xfrm>
            <a:off x="6376626" y="5934670"/>
            <a:ext cx="646331"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chemeClr val="bg2">
                    <a:lumMod val="25000"/>
                  </a:schemeClr>
                </a:solidFill>
                <a:effectLst>
                  <a:reflection blurRad="12700" stA="28000" endPos="45000" dist="1000" dir="5400000" sy="-100000" algn="bl" rotWithShape="0"/>
                </a:effectLst>
              </a:rPr>
              <a:t>P</a:t>
            </a:r>
            <a:endParaRPr lang="en-US" sz="5400" b="1" cap="all" spc="0" dirty="0">
              <a:ln w="9000" cmpd="sng">
                <a:solidFill>
                  <a:schemeClr val="accent4">
                    <a:shade val="50000"/>
                    <a:satMod val="120000"/>
                  </a:schemeClr>
                </a:solidFill>
                <a:prstDash val="solid"/>
              </a:ln>
              <a:solidFill>
                <a:schemeClr val="bg2">
                  <a:lumMod val="25000"/>
                </a:schemeClr>
              </a:solidFill>
              <a:effectLst>
                <a:reflection blurRad="12700" stA="28000" endPos="45000" dist="1000" dir="5400000" sy="-100000" algn="bl" rotWithShape="0"/>
              </a:effectLst>
            </a:endParaRPr>
          </a:p>
        </p:txBody>
      </p:sp>
      <p:sp>
        <p:nvSpPr>
          <p:cNvPr id="4" name="投影片編號版面配置區 3"/>
          <p:cNvSpPr>
            <a:spLocks noGrp="1"/>
          </p:cNvSpPr>
          <p:nvPr>
            <p:ph type="sldNum" sz="quarter" idx="12"/>
          </p:nvPr>
        </p:nvSpPr>
        <p:spPr/>
        <p:txBody>
          <a:bodyPr/>
          <a:lstStyle/>
          <a:p>
            <a:pPr>
              <a:defRPr/>
            </a:pPr>
            <a:fld id="{97012834-41A2-49E3-8762-B14EE3F5CFB1}" type="slidenum">
              <a:rPr lang="en-US" smtClean="0"/>
              <a:pPr>
                <a:defRPr/>
              </a:pPr>
              <a:t>10</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1500"/>
                            </p:stCondLst>
                            <p:childTnLst>
                              <p:par>
                                <p:cTn id="8" presetID="0" presetClass="path" presetSubtype="0" accel="50000" decel="50000" fill="hold" nodeType="afterEffect">
                                  <p:stCondLst>
                                    <p:cond delay="0"/>
                                  </p:stCondLst>
                                  <p:childTnLst>
                                    <p:animMotion origin="layout" path="M 4.71017E-6 -1.48045E-6 C 0.03262 -0.00393 0.06386 -0.00092 0.09701 0.00301 C 0.13918 0.00185 0.17788 0.00023 0.21954 -0.00462 C 0.23064 -0.0037 0.26431 -0.00092 0.27073 -1.48045E-6 C 0.27438 0.00046 0.28167 0.00301 0.28167 0.00301 C 0.32558 0.00116 0.3438 0.0044 0.37677 -0.00462 C 0.38649 -0.01272 0.37747 -0.0074 0.39517 -0.0074 C 0.4153 -0.0074 0.43543 -0.00856 0.45557 -0.00902 C 0.47153 -0.01156 0.48594 -0.01272 0.50295 -0.01342 C 0.52047 -0.01642 0.53557 -0.01712 0.55414 -0.01804 C 0.58 -0.02336 0.56386 -0.02059 0.60361 -0.02382 C 0.61107 -0.02336 0.61836 -0.02359 0.62565 -0.02244 C 0.63814 -0.02082 0.6312 -0.01989 0.64022 -0.01642 C 0.64422 -0.01503 0.64873 -0.01457 0.65289 -0.01342 C 0.69541 -0.01688 0.7388 -0.0192 0.78115 -0.02382 C 0.80163 -0.02336 0.82245 -0.02336 0.84311 -0.02244 C 0.84918 -0.02221 0.84866 -0.02221 0.84866 -0.01943 " pathEditMode="relative" rAng="0" ptsTypes="ffffffffffffffffA">
                                      <p:cBhvr>
                                        <p:cTn id="9" dur="3000" fill="hold"/>
                                        <p:tgtEl>
                                          <p:spTgt spid="5"/>
                                        </p:tgtEl>
                                        <p:attrNameLst>
                                          <p:attrName>ppt_x</p:attrName>
                                          <p:attrName>ppt_y</p:attrName>
                                        </p:attrNameLst>
                                      </p:cBhvr>
                                      <p:rCtr x="42500" y="-1000"/>
                                    </p:animMotion>
                                  </p:childTnLst>
                                  <p:subTnLst>
                                    <p:set>
                                      <p:cBhvr override="childStyle">
                                        <p:cTn dur="1" fill="hold" display="0" masterRel="sameClick" afterEffect="1">
                                          <p:stCondLst>
                                            <p:cond evt="end" delay="0">
                                              <p:tn val="8"/>
                                            </p:cond>
                                          </p:stCondLst>
                                        </p:cTn>
                                        <p:tgtEl>
                                          <p:spTgt spid="5"/>
                                        </p:tgtEl>
                                        <p:attrNameLst>
                                          <p:attrName>style.visibility</p:attrName>
                                        </p:attrNameLst>
                                      </p:cBhvr>
                                      <p:to>
                                        <p:strVal val="hidden"/>
                                      </p:to>
                                    </p:set>
                                  </p:subTnLst>
                                </p:cTn>
                              </p:par>
                              <p:par>
                                <p:cTn id="10" presetID="1" presetClass="entr" presetSubtype="0" fill="hold" grpId="0" nodeType="withEffect">
                                  <p:stCondLst>
                                    <p:cond delay="50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grpId="0" nodeType="withEffect">
                                  <p:stCondLst>
                                    <p:cond delay="125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175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rPr>
              <a:t>System on a Chip</a:t>
            </a:r>
            <a:br>
              <a:rPr lang="en-US" dirty="0" smtClean="0">
                <a:solidFill>
                  <a:schemeClr val="accent1">
                    <a:lumMod val="75000"/>
                  </a:schemeClr>
                </a:solidFill>
              </a:rPr>
            </a:br>
            <a:r>
              <a:rPr lang="en-US" dirty="0" smtClean="0">
                <a:solidFill>
                  <a:schemeClr val="accent1">
                    <a:lumMod val="75000"/>
                  </a:schemeClr>
                </a:solidFill>
              </a:rPr>
              <a:t>(SoC)</a:t>
            </a:r>
            <a:endParaRPr lang="en-US" dirty="0">
              <a:solidFill>
                <a:schemeClr val="accent1">
                  <a:lumMod val="75000"/>
                </a:schemeClr>
              </a:solidFill>
            </a:endParaRPr>
          </a:p>
        </p:txBody>
      </p:sp>
      <p:sp>
        <p:nvSpPr>
          <p:cNvPr id="10" name="Content Placeholder 9"/>
          <p:cNvSpPr>
            <a:spLocks noGrp="1"/>
          </p:cNvSpPr>
          <p:nvPr>
            <p:ph sz="half" idx="4294967295"/>
          </p:nvPr>
        </p:nvSpPr>
        <p:spPr>
          <a:xfrm>
            <a:off x="330200" y="2209800"/>
            <a:ext cx="9245600" cy="4267200"/>
          </a:xfrm>
        </p:spPr>
        <p:txBody>
          <a:bodyPr>
            <a:normAutofit/>
          </a:bodyPr>
          <a:lstStyle/>
          <a:p>
            <a:r>
              <a:rPr lang="en-US" sz="3600" dirty="0" smtClean="0"/>
              <a:t>To satisfy the requirements of handheld devices, the microprocessor is giving way to the SoC</a:t>
            </a:r>
          </a:p>
          <a:p>
            <a:r>
              <a:rPr lang="en-US" sz="3600" dirty="0" smtClean="0"/>
              <a:t>Components such as DSPs, GPUs, codecs and main memory, in  addition to the CPUs and caches, are on the same chip</a:t>
            </a:r>
          </a:p>
          <a:p>
            <a:endParaRPr lang="en-US" dirty="0"/>
          </a:p>
        </p:txBody>
      </p:sp>
      <p:pic>
        <p:nvPicPr>
          <p:cNvPr id="28" name="Picture 27"/>
          <p:cNvPicPr>
            <a:picLocks noChangeAspect="1"/>
          </p:cNvPicPr>
          <p:nvPr/>
        </p:nvPicPr>
        <p:blipFill>
          <a:blip r:embed="rId3"/>
          <a:stretch>
            <a:fillRect/>
          </a:stretch>
        </p:blipFill>
        <p:spPr>
          <a:xfrm>
            <a:off x="7467600" y="5257800"/>
            <a:ext cx="1651000" cy="1524000"/>
          </a:xfrm>
          <a:prstGeom prst="rect">
            <a:avLst/>
          </a:prstGeom>
        </p:spPr>
      </p:pic>
      <p:sp>
        <p:nvSpPr>
          <p:cNvPr id="3" name="投影片編號版面配置區 2"/>
          <p:cNvSpPr>
            <a:spLocks noGrp="1"/>
          </p:cNvSpPr>
          <p:nvPr>
            <p:ph type="sldNum" sz="quarter" idx="12"/>
          </p:nvPr>
        </p:nvSpPr>
        <p:spPr/>
        <p:txBody>
          <a:bodyPr/>
          <a:lstStyle/>
          <a:p>
            <a:pPr>
              <a:defRPr/>
            </a:pPr>
            <a:fld id="{97012834-41A2-49E3-8762-B14EE3F5CFB1}" type="slidenum">
              <a:rPr lang="en-US" smtClean="0"/>
              <a:pPr>
                <a:defRPr/>
              </a:pPr>
              <a:t>11</a:t>
            </a:fld>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713714" y="456253"/>
            <a:ext cx="8476854" cy="991547"/>
          </a:xfrm>
        </p:spPr>
        <p:txBody>
          <a:bodyPr/>
          <a:lstStyle/>
          <a:p>
            <a:pPr algn="ctr"/>
            <a:r>
              <a:rPr lang="en-US" dirty="0" smtClean="0">
                <a:solidFill>
                  <a:schemeClr val="accent1">
                    <a:lumMod val="75000"/>
                  </a:schemeClr>
                </a:solidFill>
              </a:rPr>
              <a:t>Instruction Execution</a:t>
            </a:r>
          </a:p>
        </p:txBody>
      </p:sp>
      <p:sp>
        <p:nvSpPr>
          <p:cNvPr id="17411" name="Content Placeholder 2"/>
          <p:cNvSpPr>
            <a:spLocks noGrp="1"/>
          </p:cNvSpPr>
          <p:nvPr>
            <p:ph sz="half" idx="4294967295"/>
          </p:nvPr>
        </p:nvSpPr>
        <p:spPr>
          <a:xfrm>
            <a:off x="742950" y="2209800"/>
            <a:ext cx="8502650" cy="1828800"/>
          </a:xfrm>
        </p:spPr>
        <p:txBody>
          <a:bodyPr>
            <a:normAutofit/>
          </a:bodyPr>
          <a:lstStyle/>
          <a:p>
            <a:r>
              <a:rPr lang="en-US" sz="3200" dirty="0" smtClean="0"/>
              <a:t>A program consists of a set of instructions stored in memory</a:t>
            </a:r>
          </a:p>
        </p:txBody>
      </p:sp>
      <p:graphicFrame>
        <p:nvGraphicFramePr>
          <p:cNvPr id="4" name="Diagram 3"/>
          <p:cNvGraphicFramePr/>
          <p:nvPr/>
        </p:nvGraphicFramePr>
        <p:xfrm>
          <a:off x="990600" y="3352800"/>
          <a:ext cx="8089900" cy="314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投影片編號版面配置區 1"/>
          <p:cNvSpPr>
            <a:spLocks noGrp="1"/>
          </p:cNvSpPr>
          <p:nvPr>
            <p:ph type="sldNum" sz="quarter" idx="12"/>
          </p:nvPr>
        </p:nvSpPr>
        <p:spPr/>
        <p:txBody>
          <a:bodyPr/>
          <a:lstStyle/>
          <a:p>
            <a:pPr>
              <a:defRPr/>
            </a:pPr>
            <a:fld id="{97012834-41A2-49E3-8762-B14EE3F5CFB1}" type="slidenum">
              <a:rPr lang="en-US" smtClean="0"/>
              <a:pPr>
                <a:defRPr/>
              </a:pPr>
              <a:t>12</a:t>
            </a:fld>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Content Placeholder 3" descr="Fig01_02.gif"/>
          <p:cNvPicPr>
            <a:picLocks noGrp="1" noChangeAspect="1"/>
          </p:cNvPicPr>
          <p:nvPr>
            <p:ph idx="4294967295"/>
          </p:nvPr>
        </p:nvPicPr>
        <p:blipFill>
          <a:blip r:embed="rId3" cstate="print"/>
          <a:srcRect t="-108409" b="-108409"/>
          <a:stretch>
            <a:fillRect/>
          </a:stretch>
        </p:blipFill>
        <p:spPr>
          <a:xfrm>
            <a:off x="495300" y="-1981200"/>
            <a:ext cx="8915400" cy="12801600"/>
          </a:xfrm>
        </p:spPr>
      </p:pic>
      <p:sp>
        <p:nvSpPr>
          <p:cNvPr id="18434" name="Title 1"/>
          <p:cNvSpPr>
            <a:spLocks noGrp="1"/>
          </p:cNvSpPr>
          <p:nvPr>
            <p:ph type="title" idx="4294967295"/>
          </p:nvPr>
        </p:nvSpPr>
        <p:spPr>
          <a:xfrm>
            <a:off x="660400" y="457201"/>
            <a:ext cx="8476854" cy="1323975"/>
          </a:xfrm>
        </p:spPr>
        <p:txBody>
          <a:bodyPr/>
          <a:lstStyle/>
          <a:p>
            <a:pPr algn="ctr"/>
            <a:r>
              <a:rPr lang="en-US" dirty="0" smtClean="0">
                <a:solidFill>
                  <a:schemeClr val="accent1">
                    <a:lumMod val="75000"/>
                  </a:schemeClr>
                </a:solidFill>
              </a:rPr>
              <a:t>Basic Instruction Cycle</a:t>
            </a:r>
          </a:p>
        </p:txBody>
      </p:sp>
      <p:sp>
        <p:nvSpPr>
          <p:cNvPr id="2" name="投影片編號版面配置區 1"/>
          <p:cNvSpPr>
            <a:spLocks noGrp="1"/>
          </p:cNvSpPr>
          <p:nvPr>
            <p:ph type="sldNum" sz="quarter" idx="12"/>
          </p:nvPr>
        </p:nvSpPr>
        <p:spPr/>
        <p:txBody>
          <a:bodyPr/>
          <a:lstStyle/>
          <a:p>
            <a:pPr>
              <a:defRPr/>
            </a:pPr>
            <a:fld id="{0A9A6F0D-A611-4358-861D-7B01E8303898}" type="slidenum">
              <a:rPr lang="en-US" smtClean="0"/>
              <a:pPr>
                <a:defRPr/>
              </a:pPr>
              <a:t>13</a:t>
            </a:fld>
            <a:endParaRPr lang="en-US" dirty="0"/>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4000" dirty="0" smtClean="0"/>
              <a:t>Example of </a:t>
            </a:r>
            <a:br>
              <a:rPr lang="en-US" sz="4000" dirty="0" smtClean="0"/>
            </a:br>
            <a:r>
              <a:rPr lang="en-US" sz="4000" dirty="0" smtClean="0"/>
              <a:t>Program Execution</a:t>
            </a:r>
          </a:p>
        </p:txBody>
      </p:sp>
      <p:pic>
        <p:nvPicPr>
          <p:cNvPr id="22531" name="Content Placeholder 3" descr="Fig01_04.gif"/>
          <p:cNvPicPr>
            <a:picLocks noGrp="1" noChangeAspect="1"/>
          </p:cNvPicPr>
          <p:nvPr>
            <p:ph idx="1"/>
          </p:nvPr>
        </p:nvPicPr>
        <p:blipFill>
          <a:blip r:embed="rId3" cstate="print"/>
          <a:srcRect t="-7836" b="-7836"/>
          <a:stretch>
            <a:fillRect/>
          </a:stretch>
        </p:blipFill>
        <p:spPr>
          <a:xfrm>
            <a:off x="4540250" y="228600"/>
            <a:ext cx="4787900" cy="6629400"/>
          </a:xfrm>
        </p:spPr>
      </p:pic>
      <p:pic>
        <p:nvPicPr>
          <p:cNvPr id="21" name="Picture 20"/>
          <p:cNvPicPr>
            <a:picLocks noChangeAspect="1"/>
          </p:cNvPicPr>
          <p:nvPr/>
        </p:nvPicPr>
        <p:blipFill>
          <a:blip r:embed="rId4"/>
          <a:stretch>
            <a:fillRect/>
          </a:stretch>
        </p:blipFill>
        <p:spPr>
          <a:xfrm>
            <a:off x="1403350" y="3505201"/>
            <a:ext cx="2049458" cy="1990725"/>
          </a:xfrm>
          <a:prstGeom prst="rect">
            <a:avLst/>
          </a:prstGeom>
        </p:spPr>
      </p:pic>
      <p:sp>
        <p:nvSpPr>
          <p:cNvPr id="2" name="投影片編號版面配置區 1"/>
          <p:cNvSpPr>
            <a:spLocks noGrp="1"/>
          </p:cNvSpPr>
          <p:nvPr>
            <p:ph type="sldNum" sz="quarter" idx="12"/>
          </p:nvPr>
        </p:nvSpPr>
        <p:spPr/>
        <p:txBody>
          <a:bodyPr/>
          <a:lstStyle/>
          <a:p>
            <a:pPr>
              <a:defRPr/>
            </a:pPr>
            <a:fld id="{BAB79F47-3AF0-4617-BC60-2E592392BB48}" type="slidenum">
              <a:rPr lang="en-US" smtClean="0"/>
              <a:pPr>
                <a:defRPr/>
              </a:pPr>
              <a:t>14</a:t>
            </a:fld>
            <a:endParaRPr lang="en-US" dirty="0"/>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solidFill>
                  <a:schemeClr val="bg2">
                    <a:lumMod val="10000"/>
                  </a:schemeClr>
                </a:solidFill>
              </a:rPr>
              <a:t>Interrupts</a:t>
            </a:r>
          </a:p>
        </p:txBody>
      </p:sp>
      <p:sp>
        <p:nvSpPr>
          <p:cNvPr id="23555" name="Content Placeholder 2"/>
          <p:cNvSpPr>
            <a:spLocks noGrp="1"/>
          </p:cNvSpPr>
          <p:nvPr>
            <p:ph sz="half" idx="4294967295"/>
          </p:nvPr>
        </p:nvSpPr>
        <p:spPr>
          <a:xfrm>
            <a:off x="330200" y="2362200"/>
            <a:ext cx="9245600" cy="4191000"/>
          </a:xfrm>
        </p:spPr>
        <p:txBody>
          <a:bodyPr>
            <a:normAutofit/>
          </a:bodyPr>
          <a:lstStyle/>
          <a:p>
            <a:r>
              <a:rPr lang="en-US" sz="3200" dirty="0" smtClean="0"/>
              <a:t>Interrupt the normal sequencing of the processor</a:t>
            </a:r>
          </a:p>
          <a:p>
            <a:r>
              <a:rPr lang="en-US" sz="3200" dirty="0" smtClean="0"/>
              <a:t>Provided to improve processor utilization</a:t>
            </a:r>
          </a:p>
          <a:p>
            <a:pPr lvl="2"/>
            <a:r>
              <a:rPr lang="en-US" sz="2400" dirty="0" smtClean="0"/>
              <a:t>most I/O devices are slower than the processor</a:t>
            </a:r>
          </a:p>
          <a:p>
            <a:pPr lvl="2"/>
            <a:r>
              <a:rPr lang="en-US" sz="2400" dirty="0" smtClean="0"/>
              <a:t>processor must pause to wait for device</a:t>
            </a:r>
          </a:p>
          <a:p>
            <a:pPr lvl="2"/>
            <a:r>
              <a:rPr lang="en-US" sz="2400" dirty="0" smtClean="0"/>
              <a:t>wasteful use of the processor</a:t>
            </a:r>
          </a:p>
        </p:txBody>
      </p:sp>
      <p:pic>
        <p:nvPicPr>
          <p:cNvPr id="9" name="Picture 8"/>
          <p:cNvPicPr>
            <a:picLocks noChangeAspect="1"/>
          </p:cNvPicPr>
          <p:nvPr/>
        </p:nvPicPr>
        <p:blipFill>
          <a:blip r:embed="rId3"/>
          <a:stretch>
            <a:fillRect/>
          </a:stretch>
        </p:blipFill>
        <p:spPr>
          <a:xfrm>
            <a:off x="6947958" y="4686300"/>
            <a:ext cx="2958042" cy="2171700"/>
          </a:xfrm>
          <a:prstGeom prst="rect">
            <a:avLst/>
          </a:prstGeom>
        </p:spPr>
      </p:pic>
      <p:sp>
        <p:nvSpPr>
          <p:cNvPr id="2" name="投影片編號版面配置區 1"/>
          <p:cNvSpPr>
            <a:spLocks noGrp="1"/>
          </p:cNvSpPr>
          <p:nvPr>
            <p:ph type="sldNum" sz="quarter" idx="12"/>
          </p:nvPr>
        </p:nvSpPr>
        <p:spPr/>
        <p:txBody>
          <a:bodyPr/>
          <a:lstStyle/>
          <a:p>
            <a:pPr>
              <a:defRPr/>
            </a:pPr>
            <a:fld id="{97012834-41A2-49E3-8762-B14EE3F5CFB1}" type="slidenum">
              <a:rPr lang="en-US" smtClean="0"/>
              <a:pPr>
                <a:defRPr/>
              </a:pPr>
              <a:t>15</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animEffect transition="in" filter="fade">
                                      <p:cBhvr>
                                        <p:cTn id="7" dur="1000"/>
                                        <p:tgtEl>
                                          <p:spTgt spid="23555">
                                            <p:txEl>
                                              <p:pRg st="2" end="2"/>
                                            </p:txEl>
                                          </p:spTgt>
                                        </p:tgtEl>
                                      </p:cBhvr>
                                    </p:animEffect>
                                    <p:anim calcmode="lin" valueType="num">
                                      <p:cBhvr>
                                        <p:cTn id="8" dur="10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3555">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3555">
                                            <p:txEl>
                                              <p:pRg st="2" end="2"/>
                                            </p:txEl>
                                          </p:spTgt>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23555">
                                            <p:txEl>
                                              <p:pRg st="3" end="3"/>
                                            </p:txEl>
                                          </p:spTgt>
                                        </p:tgtEl>
                                        <p:attrNameLst>
                                          <p:attrName>style.visibility</p:attrName>
                                        </p:attrNameLst>
                                      </p:cBhvr>
                                      <p:to>
                                        <p:strVal val="visible"/>
                                      </p:to>
                                    </p:set>
                                    <p:animEffect transition="in" filter="fade">
                                      <p:cBhvr>
                                        <p:cTn id="14" dur="1000"/>
                                        <p:tgtEl>
                                          <p:spTgt spid="23555">
                                            <p:txEl>
                                              <p:pRg st="3" end="3"/>
                                            </p:txEl>
                                          </p:spTgt>
                                        </p:tgtEl>
                                      </p:cBhvr>
                                    </p:animEffect>
                                    <p:anim calcmode="lin" valueType="num">
                                      <p:cBhvr>
                                        <p:cTn id="15" dur="10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23555">
                                            <p:txEl>
                                              <p:pRg st="3" end="3"/>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3555">
                                            <p:txEl>
                                              <p:pRg st="3" end="3"/>
                                            </p:txEl>
                                          </p:spTgt>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grpId="0" nodeType="afterEffect">
                                  <p:stCondLst>
                                    <p:cond delay="0"/>
                                  </p:stCondLst>
                                  <p:childTnLst>
                                    <p:set>
                                      <p:cBhvr>
                                        <p:cTn id="20" dur="1" fill="hold">
                                          <p:stCondLst>
                                            <p:cond delay="0"/>
                                          </p:stCondLst>
                                        </p:cTn>
                                        <p:tgtEl>
                                          <p:spTgt spid="23555">
                                            <p:txEl>
                                              <p:pRg st="4" end="4"/>
                                            </p:txEl>
                                          </p:spTgt>
                                        </p:tgtEl>
                                        <p:attrNameLst>
                                          <p:attrName>style.visibility</p:attrName>
                                        </p:attrNameLst>
                                      </p:cBhvr>
                                      <p:to>
                                        <p:strVal val="visible"/>
                                      </p:to>
                                    </p:set>
                                    <p:animEffect transition="in" filter="fade">
                                      <p:cBhvr>
                                        <p:cTn id="21" dur="1000"/>
                                        <p:tgtEl>
                                          <p:spTgt spid="23555">
                                            <p:txEl>
                                              <p:pRg st="4" end="4"/>
                                            </p:txEl>
                                          </p:spTgt>
                                        </p:tgtEl>
                                      </p:cBhvr>
                                    </p:animEffect>
                                    <p:anim calcmode="lin" valueType="num">
                                      <p:cBhvr>
                                        <p:cTn id="22" dur="10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23555">
                                            <p:txEl>
                                              <p:pRg st="4" end="4"/>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3555">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95300" y="914400"/>
            <a:ext cx="3962400" cy="1098332"/>
          </a:xfrm>
        </p:spPr>
        <p:txBody>
          <a:bodyPr/>
          <a:lstStyle/>
          <a:p>
            <a:r>
              <a:rPr lang="en-US" dirty="0" smtClean="0"/>
              <a:t>Common Classes </a:t>
            </a:r>
            <a:br>
              <a:rPr lang="en-US" dirty="0" smtClean="0"/>
            </a:br>
            <a:r>
              <a:rPr lang="en-US" dirty="0" smtClean="0"/>
              <a:t>of Interrupts</a:t>
            </a:r>
          </a:p>
        </p:txBody>
      </p:sp>
      <p:pic>
        <p:nvPicPr>
          <p:cNvPr id="24579" name="Content Placeholder 3" descr="Table01_01.gif"/>
          <p:cNvPicPr>
            <a:picLocks noGrp="1" noChangeAspect="1"/>
          </p:cNvPicPr>
          <p:nvPr>
            <p:ph idx="1"/>
          </p:nvPr>
        </p:nvPicPr>
        <p:blipFill>
          <a:blip r:embed="rId3" cstate="print"/>
          <a:srcRect t="-116429" b="-116429"/>
          <a:stretch>
            <a:fillRect/>
          </a:stretch>
        </p:blipFill>
        <p:spPr>
          <a:xfrm>
            <a:off x="577850" y="-1752600"/>
            <a:ext cx="8862568" cy="12271248"/>
          </a:xfrm>
        </p:spPr>
      </p:pic>
      <p:pic>
        <p:nvPicPr>
          <p:cNvPr id="21" name="Picture 20"/>
          <p:cNvPicPr>
            <a:picLocks noChangeAspect="1"/>
          </p:cNvPicPr>
          <p:nvPr/>
        </p:nvPicPr>
        <p:blipFill>
          <a:blip r:embed="rId4"/>
          <a:stretch>
            <a:fillRect/>
          </a:stretch>
        </p:blipFill>
        <p:spPr>
          <a:xfrm>
            <a:off x="7099301" y="609600"/>
            <a:ext cx="2387191" cy="1752600"/>
          </a:xfrm>
          <a:prstGeom prst="rect">
            <a:avLst/>
          </a:prstGeom>
        </p:spPr>
      </p:pic>
      <p:sp>
        <p:nvSpPr>
          <p:cNvPr id="2" name="投影片編號版面配置區 1"/>
          <p:cNvSpPr>
            <a:spLocks noGrp="1"/>
          </p:cNvSpPr>
          <p:nvPr>
            <p:ph type="sldNum" sz="quarter" idx="12"/>
          </p:nvPr>
        </p:nvSpPr>
        <p:spPr/>
        <p:txBody>
          <a:bodyPr/>
          <a:lstStyle/>
          <a:p>
            <a:pPr>
              <a:defRPr/>
            </a:pPr>
            <a:fld id="{BAB79F47-3AF0-4617-BC60-2E592392BB48}" type="slidenum">
              <a:rPr lang="en-US" smtClean="0"/>
              <a:pPr>
                <a:defRPr/>
              </a:pPr>
              <a:t>16</a:t>
            </a:fld>
            <a:endParaRPr lang="en-US" dirty="0"/>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60400" y="2590800"/>
            <a:ext cx="3962400" cy="1098332"/>
          </a:xfrm>
        </p:spPr>
        <p:txBody>
          <a:bodyPr/>
          <a:lstStyle/>
          <a:p>
            <a:r>
              <a:rPr lang="en-US" dirty="0" smtClean="0"/>
              <a:t>Flow of Control </a:t>
            </a:r>
            <a:br>
              <a:rPr lang="en-US" dirty="0" smtClean="0"/>
            </a:br>
            <a:r>
              <a:rPr lang="en-US" dirty="0" smtClean="0"/>
              <a:t>Without Interrupts</a:t>
            </a:r>
          </a:p>
        </p:txBody>
      </p:sp>
      <p:pic>
        <p:nvPicPr>
          <p:cNvPr id="25603" name="Content Placeholder 3" descr="Fig1_5a.gif"/>
          <p:cNvPicPr>
            <a:picLocks noGrp="1" noChangeAspect="1"/>
          </p:cNvPicPr>
          <p:nvPr>
            <p:ph idx="1"/>
          </p:nvPr>
        </p:nvPicPr>
        <p:blipFill>
          <a:blip r:embed="rId3" cstate="print"/>
          <a:srcRect l="-10952" r="-10952"/>
          <a:stretch>
            <a:fillRect/>
          </a:stretch>
        </p:blipFill>
        <p:spPr>
          <a:xfrm>
            <a:off x="4705350" y="762000"/>
            <a:ext cx="4074668" cy="5641848"/>
          </a:xfrm>
        </p:spPr>
      </p:pic>
      <p:pic>
        <p:nvPicPr>
          <p:cNvPr id="24" name="Picture 23"/>
          <p:cNvPicPr>
            <a:picLocks noChangeAspect="1"/>
          </p:cNvPicPr>
          <p:nvPr/>
        </p:nvPicPr>
        <p:blipFill>
          <a:blip r:embed="rId4"/>
          <a:stretch>
            <a:fillRect/>
          </a:stretch>
        </p:blipFill>
        <p:spPr>
          <a:xfrm>
            <a:off x="990600" y="4114800"/>
            <a:ext cx="2806700" cy="1784392"/>
          </a:xfrm>
          <a:prstGeom prst="rect">
            <a:avLst/>
          </a:prstGeom>
        </p:spPr>
      </p:pic>
      <p:sp>
        <p:nvSpPr>
          <p:cNvPr id="2" name="投影片編號版面配置區 1"/>
          <p:cNvSpPr>
            <a:spLocks noGrp="1"/>
          </p:cNvSpPr>
          <p:nvPr>
            <p:ph type="sldNum" sz="quarter" idx="12"/>
          </p:nvPr>
        </p:nvSpPr>
        <p:spPr/>
        <p:txBody>
          <a:bodyPr/>
          <a:lstStyle/>
          <a:p>
            <a:pPr>
              <a:defRPr/>
            </a:pPr>
            <a:fld id="{BAB79F47-3AF0-4617-BC60-2E592392BB48}" type="slidenum">
              <a:rPr lang="en-US" smtClean="0"/>
              <a:pPr>
                <a:defRPr/>
              </a:pPr>
              <a:t>17</a:t>
            </a:fld>
            <a:endParaRPr lang="en-US" dirty="0"/>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60400" y="1219200"/>
            <a:ext cx="3962400" cy="1936532"/>
          </a:xfrm>
        </p:spPr>
        <p:txBody>
          <a:bodyPr/>
          <a:lstStyle/>
          <a:p>
            <a:r>
              <a:rPr lang="en-US" sz="4000" dirty="0" smtClean="0"/>
              <a:t>Interrupts: </a:t>
            </a:r>
            <a:br>
              <a:rPr lang="en-US" sz="4000" dirty="0" smtClean="0"/>
            </a:br>
            <a:r>
              <a:rPr lang="en-US" sz="4000" dirty="0" smtClean="0"/>
              <a:t>Short I/O Wait</a:t>
            </a:r>
          </a:p>
        </p:txBody>
      </p:sp>
      <p:pic>
        <p:nvPicPr>
          <p:cNvPr id="26627" name="Content Placeholder 3" descr="Fig1_5b.gif"/>
          <p:cNvPicPr>
            <a:picLocks noGrp="1" noChangeAspect="1"/>
          </p:cNvPicPr>
          <p:nvPr>
            <p:ph idx="1"/>
          </p:nvPr>
        </p:nvPicPr>
        <p:blipFill>
          <a:blip r:embed="rId3" cstate="print"/>
          <a:srcRect l="-10816" r="-10816"/>
          <a:stretch>
            <a:fillRect/>
          </a:stretch>
        </p:blipFill>
        <p:spPr>
          <a:xfrm>
            <a:off x="5035550" y="882868"/>
            <a:ext cx="4067723" cy="5632232"/>
          </a:xfrm>
        </p:spPr>
      </p:pic>
      <p:pic>
        <p:nvPicPr>
          <p:cNvPr id="22" name="Picture 21"/>
          <p:cNvPicPr>
            <a:picLocks noChangeAspect="1"/>
          </p:cNvPicPr>
          <p:nvPr/>
        </p:nvPicPr>
        <p:blipFill>
          <a:blip r:embed="rId4"/>
          <a:stretch>
            <a:fillRect/>
          </a:stretch>
        </p:blipFill>
        <p:spPr>
          <a:xfrm>
            <a:off x="1073150" y="3810000"/>
            <a:ext cx="3286125" cy="2089192"/>
          </a:xfrm>
          <a:prstGeom prst="rect">
            <a:avLst/>
          </a:prstGeom>
        </p:spPr>
      </p:pic>
      <p:sp>
        <p:nvSpPr>
          <p:cNvPr id="5" name="TextBox 4"/>
          <p:cNvSpPr txBox="1"/>
          <p:nvPr/>
        </p:nvSpPr>
        <p:spPr>
          <a:xfrm>
            <a:off x="4870450" y="6248400"/>
            <a:ext cx="3632200" cy="369332"/>
          </a:xfrm>
          <a:prstGeom prst="rect">
            <a:avLst/>
          </a:prstGeom>
          <a:noFill/>
        </p:spPr>
        <p:txBody>
          <a:bodyPr wrap="square" rtlCol="0">
            <a:spAutoFit/>
          </a:bodyPr>
          <a:lstStyle/>
          <a:p>
            <a:endParaRPr lang="en-US" dirty="0"/>
          </a:p>
        </p:txBody>
      </p:sp>
      <p:sp>
        <p:nvSpPr>
          <p:cNvPr id="2" name="投影片編號版面配置區 1"/>
          <p:cNvSpPr>
            <a:spLocks noGrp="1"/>
          </p:cNvSpPr>
          <p:nvPr>
            <p:ph type="sldNum" sz="quarter" idx="12"/>
          </p:nvPr>
        </p:nvSpPr>
        <p:spPr/>
        <p:txBody>
          <a:bodyPr/>
          <a:lstStyle/>
          <a:p>
            <a:pPr>
              <a:defRPr/>
            </a:pPr>
            <a:fld id="{BAB79F47-3AF0-4617-BC60-2E592392BB48}" type="slidenum">
              <a:rPr lang="en-US" smtClean="0"/>
              <a:pPr>
                <a:defRPr/>
              </a:pPr>
              <a:t>18</a:t>
            </a:fld>
            <a:endParaRPr lang="en-US" dirty="0"/>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a:xfrm>
            <a:off x="330200" y="762000"/>
            <a:ext cx="9080500" cy="838200"/>
          </a:xfrm>
        </p:spPr>
        <p:txBody>
          <a:bodyPr/>
          <a:lstStyle/>
          <a:p>
            <a:pPr algn="ctr"/>
            <a:r>
              <a:rPr lang="en-US" sz="4400" dirty="0" smtClean="0">
                <a:solidFill>
                  <a:schemeClr val="accent1">
                    <a:lumMod val="75000"/>
                  </a:schemeClr>
                </a:solidFill>
              </a:rPr>
              <a:t>Instruction Cycle With Interrupts</a:t>
            </a:r>
          </a:p>
        </p:txBody>
      </p:sp>
      <p:pic>
        <p:nvPicPr>
          <p:cNvPr id="30723" name="Content Placeholder 3" descr="Fig01_07.gif"/>
          <p:cNvPicPr>
            <a:picLocks noGrp="1" noChangeAspect="1"/>
          </p:cNvPicPr>
          <p:nvPr>
            <p:ph idx="4294967295"/>
          </p:nvPr>
        </p:nvPicPr>
        <p:blipFill>
          <a:blip r:embed="rId3" cstate="print"/>
          <a:srcRect t="-96357" b="-96357"/>
          <a:stretch>
            <a:fillRect/>
          </a:stretch>
        </p:blipFill>
        <p:spPr>
          <a:xfrm>
            <a:off x="577850" y="-2057400"/>
            <a:ext cx="8750300" cy="12458700"/>
          </a:xfrm>
        </p:spPr>
      </p:pic>
      <p:sp>
        <p:nvSpPr>
          <p:cNvPr id="2" name="投影片編號版面配置區 1"/>
          <p:cNvSpPr>
            <a:spLocks noGrp="1"/>
          </p:cNvSpPr>
          <p:nvPr>
            <p:ph type="sldNum" sz="quarter" idx="12"/>
          </p:nvPr>
        </p:nvSpPr>
        <p:spPr/>
        <p:txBody>
          <a:bodyPr/>
          <a:lstStyle/>
          <a:p>
            <a:pPr>
              <a:defRPr/>
            </a:pPr>
            <a:fld id="{0A9A6F0D-A611-4358-861D-7B01E8303898}" type="slidenum">
              <a:rPr lang="en-US" smtClean="0"/>
              <a:pPr>
                <a:defRPr/>
              </a:pPr>
              <a:t>19</a:t>
            </a:fld>
            <a:endParaRPr lang="en-US" dirty="0"/>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713714" y="456253"/>
            <a:ext cx="8476854" cy="991548"/>
          </a:xfrm>
        </p:spPr>
        <p:txBody>
          <a:bodyPr/>
          <a:lstStyle/>
          <a:p>
            <a:pPr algn="ctr"/>
            <a:r>
              <a:rPr lang="en-US" dirty="0" smtClean="0">
                <a:solidFill>
                  <a:schemeClr val="accent1">
                    <a:lumMod val="75000"/>
                  </a:schemeClr>
                </a:solidFill>
              </a:rPr>
              <a:t>Operating System</a:t>
            </a:r>
          </a:p>
        </p:txBody>
      </p:sp>
      <p:sp>
        <p:nvSpPr>
          <p:cNvPr id="4" name="Content Placeholder 3"/>
          <p:cNvSpPr>
            <a:spLocks noGrp="1"/>
          </p:cNvSpPr>
          <p:nvPr>
            <p:ph sz="half" idx="4294967295"/>
          </p:nvPr>
        </p:nvSpPr>
        <p:spPr>
          <a:xfrm>
            <a:off x="412750" y="2209800"/>
            <a:ext cx="9163050" cy="4343400"/>
          </a:xfrm>
        </p:spPr>
        <p:txBody>
          <a:bodyPr>
            <a:normAutofit/>
          </a:bodyPr>
          <a:lstStyle/>
          <a:p>
            <a:r>
              <a:rPr lang="en-US" sz="3000" dirty="0" smtClean="0"/>
              <a:t>Exploits the hardware resources of one or more processors</a:t>
            </a:r>
          </a:p>
          <a:p>
            <a:r>
              <a:rPr lang="en-US" sz="3000" dirty="0" smtClean="0"/>
              <a:t>Provides a set of services to system users</a:t>
            </a:r>
          </a:p>
          <a:p>
            <a:r>
              <a:rPr lang="en-US" sz="3000" dirty="0" smtClean="0"/>
              <a:t>Manages secondary memory and I/O devices</a:t>
            </a:r>
          </a:p>
          <a:p>
            <a:endParaRPr lang="en-US" dirty="0" smtClean="0"/>
          </a:p>
        </p:txBody>
      </p:sp>
      <p:pic>
        <p:nvPicPr>
          <p:cNvPr id="10" name="Picture 9"/>
          <p:cNvPicPr>
            <a:picLocks noChangeAspect="1"/>
          </p:cNvPicPr>
          <p:nvPr/>
        </p:nvPicPr>
        <p:blipFill>
          <a:blip r:embed="rId3"/>
          <a:stretch>
            <a:fillRect/>
          </a:stretch>
        </p:blipFill>
        <p:spPr>
          <a:xfrm>
            <a:off x="3467100" y="4892842"/>
            <a:ext cx="2889250" cy="1965158"/>
          </a:xfrm>
          <a:prstGeom prst="rect">
            <a:avLst/>
          </a:prstGeom>
        </p:spPr>
      </p:pic>
      <p:sp>
        <p:nvSpPr>
          <p:cNvPr id="2" name="投影片編號版面配置區 1"/>
          <p:cNvSpPr>
            <a:spLocks noGrp="1"/>
          </p:cNvSpPr>
          <p:nvPr>
            <p:ph type="sldNum" sz="quarter" idx="12"/>
          </p:nvPr>
        </p:nvSpPr>
        <p:spPr/>
        <p:txBody>
          <a:bodyPr/>
          <a:lstStyle/>
          <a:p>
            <a:pPr>
              <a:defRPr/>
            </a:pPr>
            <a:fld id="{97012834-41A2-49E3-8762-B14EE3F5CFB1}" type="slidenum">
              <a:rPr lang="en-US" smtClean="0"/>
              <a:pPr>
                <a:defRPr/>
              </a:pPr>
              <a:t>2</a:t>
            </a:fld>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714" y="456253"/>
            <a:ext cx="8476854" cy="1067748"/>
          </a:xfrm>
        </p:spPr>
        <p:txBody>
          <a:bodyPr/>
          <a:lstStyle/>
          <a:p>
            <a:pPr algn="ctr"/>
            <a:r>
              <a:rPr lang="en-NZ" dirty="0" smtClean="0">
                <a:solidFill>
                  <a:schemeClr val="bg2">
                    <a:lumMod val="10000"/>
                  </a:schemeClr>
                </a:solidFill>
              </a:rPr>
              <a:t>Multiple Interrupts</a:t>
            </a:r>
            <a:endParaRPr lang="en-NZ" dirty="0">
              <a:solidFill>
                <a:schemeClr val="bg2">
                  <a:lumMod val="10000"/>
                </a:schemeClr>
              </a:solidFill>
            </a:endParaRPr>
          </a:p>
        </p:txBody>
      </p:sp>
      <p:graphicFrame>
        <p:nvGraphicFramePr>
          <p:cNvPr id="4" name="Content Placeholder 3"/>
          <p:cNvGraphicFramePr>
            <a:graphicFrameLocks noGrp="1"/>
          </p:cNvGraphicFramePr>
          <p:nvPr>
            <p:ph sz="half" idx="4294967295"/>
          </p:nvPr>
        </p:nvGraphicFramePr>
        <p:xfrm>
          <a:off x="660400" y="2362200"/>
          <a:ext cx="87503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投影片編號版面配置區 2"/>
          <p:cNvSpPr>
            <a:spLocks noGrp="1"/>
          </p:cNvSpPr>
          <p:nvPr>
            <p:ph type="sldNum" sz="quarter" idx="12"/>
          </p:nvPr>
        </p:nvSpPr>
        <p:spPr/>
        <p:txBody>
          <a:bodyPr/>
          <a:lstStyle/>
          <a:p>
            <a:pPr>
              <a:defRPr/>
            </a:pPr>
            <a:fld id="{97012834-41A2-49E3-8762-B14EE3F5CFB1}" type="slidenum">
              <a:rPr lang="en-US" smtClean="0"/>
              <a:pPr>
                <a:defRPr/>
              </a:pPr>
              <a:t>20</a:t>
            </a:fld>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a:xfrm>
            <a:off x="1155700" y="1981200"/>
            <a:ext cx="8476853" cy="2160588"/>
          </a:xfrm>
        </p:spPr>
        <p:txBody>
          <a:bodyPr/>
          <a:lstStyle/>
          <a:p>
            <a:r>
              <a:rPr lang="en-US" sz="4600" dirty="0" smtClean="0">
                <a:solidFill>
                  <a:schemeClr val="accent1">
                    <a:lumMod val="75000"/>
                  </a:schemeClr>
                </a:solidFill>
              </a:rPr>
              <a:t>Transfer of Control With </a:t>
            </a:r>
            <a:br>
              <a:rPr lang="en-US" sz="4600" dirty="0" smtClean="0">
                <a:solidFill>
                  <a:schemeClr val="accent1">
                    <a:lumMod val="75000"/>
                  </a:schemeClr>
                </a:solidFill>
              </a:rPr>
            </a:br>
            <a:r>
              <a:rPr lang="en-US" sz="4600" dirty="0" smtClean="0">
                <a:solidFill>
                  <a:schemeClr val="accent1">
                    <a:lumMod val="75000"/>
                  </a:schemeClr>
                </a:solidFill>
              </a:rPr>
              <a:t>Multiple Interrupts:</a:t>
            </a:r>
            <a:br>
              <a:rPr lang="en-US" sz="4600" dirty="0" smtClean="0">
                <a:solidFill>
                  <a:schemeClr val="accent1">
                    <a:lumMod val="75000"/>
                  </a:schemeClr>
                </a:solidFill>
              </a:rPr>
            </a:br>
            <a:r>
              <a:rPr lang="en-US" sz="4600" dirty="0" smtClean="0">
                <a:solidFill>
                  <a:schemeClr val="accent1">
                    <a:lumMod val="75000"/>
                  </a:schemeClr>
                </a:solidFill>
              </a:rPr>
              <a:t/>
            </a:r>
            <a:br>
              <a:rPr lang="en-US" sz="4600" dirty="0" smtClean="0">
                <a:solidFill>
                  <a:schemeClr val="accent1">
                    <a:lumMod val="75000"/>
                  </a:schemeClr>
                </a:solidFill>
              </a:rPr>
            </a:br>
            <a:r>
              <a:rPr lang="en-US" sz="4600" dirty="0" smtClean="0">
                <a:solidFill>
                  <a:schemeClr val="accent1">
                    <a:lumMod val="75000"/>
                  </a:schemeClr>
                </a:solidFill>
              </a:rPr>
              <a:t> </a:t>
            </a:r>
            <a:br>
              <a:rPr lang="en-US" sz="4600" dirty="0" smtClean="0">
                <a:solidFill>
                  <a:schemeClr val="accent1">
                    <a:lumMod val="75000"/>
                  </a:schemeClr>
                </a:solidFill>
              </a:rPr>
            </a:br>
            <a:endParaRPr lang="en-US" sz="4300" dirty="0" smtClean="0">
              <a:solidFill>
                <a:schemeClr val="accent1">
                  <a:lumMod val="75000"/>
                </a:schemeClr>
              </a:solidFill>
            </a:endParaRPr>
          </a:p>
        </p:txBody>
      </p:sp>
      <p:pic>
        <p:nvPicPr>
          <p:cNvPr id="21" name="Content Placeholder 3" descr="Fig01_12a.gif"/>
          <p:cNvPicPr>
            <a:picLocks noChangeAspect="1"/>
          </p:cNvPicPr>
          <p:nvPr/>
        </p:nvPicPr>
        <p:blipFill>
          <a:blip r:embed="rId3" cstate="print"/>
          <a:srcRect l="-105607" r="-105607"/>
          <a:stretch>
            <a:fillRect/>
          </a:stretch>
        </p:blipFill>
        <p:spPr>
          <a:xfrm>
            <a:off x="-5613400" y="2362200"/>
            <a:ext cx="18322659" cy="3940946"/>
          </a:xfrm>
          <a:prstGeom prst="rect">
            <a:avLst/>
          </a:prstGeom>
        </p:spPr>
      </p:pic>
      <p:sp>
        <p:nvSpPr>
          <p:cNvPr id="22" name="Rectangle 21"/>
          <p:cNvSpPr/>
          <p:nvPr/>
        </p:nvSpPr>
        <p:spPr>
          <a:xfrm>
            <a:off x="6769100" y="3276601"/>
            <a:ext cx="2889250" cy="646331"/>
          </a:xfrm>
          <a:prstGeom prst="rect">
            <a:avLst/>
          </a:prstGeom>
          <a:noFill/>
        </p:spPr>
        <p:txBody>
          <a:bodyPr wrap="square" lIns="91440" tIns="45720" rIns="91440" bIns="45720">
            <a:spAutoFit/>
            <a:scene3d>
              <a:camera prst="orthographicFront"/>
              <a:lightRig rig="threePt" dir="t"/>
            </a:scene3d>
            <a:sp3d extrusionH="57150">
              <a:bevelT prst="convex"/>
              <a:bevelB w="127000" h="127000" prst="coolSlant"/>
            </a:sp3d>
          </a:bodyPr>
          <a:lstStyle/>
          <a:p>
            <a:pPr algn="ctr"/>
            <a:r>
              <a:rPr lang="en-US" sz="3600" b="1"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rPr>
              <a:t>Sequential</a:t>
            </a:r>
            <a:endParaRPr lang="en-US" sz="3600" b="1"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sp>
        <p:nvSpPr>
          <p:cNvPr id="2" name="投影片編號版面配置區 1"/>
          <p:cNvSpPr>
            <a:spLocks noGrp="1"/>
          </p:cNvSpPr>
          <p:nvPr>
            <p:ph type="sldNum" sz="quarter" idx="12"/>
          </p:nvPr>
        </p:nvSpPr>
        <p:spPr/>
        <p:txBody>
          <a:bodyPr/>
          <a:lstStyle/>
          <a:p>
            <a:pPr>
              <a:defRPr/>
            </a:pPr>
            <a:fld id="{0A9A6F0D-A611-4358-861D-7B01E8303898}" type="slidenum">
              <a:rPr lang="en-US" smtClean="0"/>
              <a:pPr>
                <a:defRPr/>
              </a:pPr>
              <a:t>21</a:t>
            </a:fld>
            <a:endParaRPr lang="en-US" dirty="0"/>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Content Placeholder 3" descr="Fig01_12b.gif"/>
          <p:cNvPicPr>
            <a:picLocks noGrp="1" noChangeAspect="1"/>
          </p:cNvPicPr>
          <p:nvPr>
            <p:ph idx="4294967295"/>
          </p:nvPr>
        </p:nvPicPr>
        <p:blipFill>
          <a:blip r:embed="rId3" cstate="print"/>
          <a:srcRect t="-49633" b="-49633"/>
          <a:stretch>
            <a:fillRect/>
          </a:stretch>
        </p:blipFill>
        <p:spPr>
          <a:xfrm>
            <a:off x="577850" y="152400"/>
            <a:ext cx="5943600" cy="8229600"/>
          </a:xfrm>
        </p:spPr>
      </p:pic>
      <p:sp>
        <p:nvSpPr>
          <p:cNvPr id="21" name="Rectangle 20"/>
          <p:cNvSpPr/>
          <p:nvPr/>
        </p:nvSpPr>
        <p:spPr>
          <a:xfrm>
            <a:off x="1981200" y="685801"/>
            <a:ext cx="7594600" cy="3539431"/>
          </a:xfrm>
          <a:prstGeom prst="rect">
            <a:avLst/>
          </a:prstGeom>
        </p:spPr>
        <p:txBody>
          <a:bodyPr wrap="square">
            <a:spAutoFit/>
          </a:bodyPr>
          <a:lstStyle/>
          <a:p>
            <a:pPr algn="ctr"/>
            <a:r>
              <a:rPr lang="en-US" sz="4600" dirty="0" smtClean="0">
                <a:solidFill>
                  <a:schemeClr val="accent1">
                    <a:lumMod val="75000"/>
                  </a:schemeClr>
                </a:solidFill>
                <a:effectLst>
                  <a:outerShdw blurRad="50800" dist="38100" dir="2700000" algn="tl" rotWithShape="0">
                    <a:prstClr val="black">
                      <a:alpha val="40000"/>
                    </a:prstClr>
                  </a:outerShdw>
                </a:effectLst>
                <a:latin typeface="+mj-lt"/>
                <a:ea typeface="+mj-ea"/>
                <a:cs typeface="+mj-cs"/>
              </a:rPr>
              <a:t>Transfer of Control With </a:t>
            </a:r>
            <a:br>
              <a:rPr lang="en-US" sz="4600" dirty="0" smtClean="0">
                <a:solidFill>
                  <a:schemeClr val="accent1">
                    <a:lumMod val="75000"/>
                  </a:schemeClr>
                </a:solidFill>
                <a:effectLst>
                  <a:outerShdw blurRad="50800" dist="38100" dir="2700000" algn="tl" rotWithShape="0">
                    <a:prstClr val="black">
                      <a:alpha val="40000"/>
                    </a:prstClr>
                  </a:outerShdw>
                </a:effectLst>
                <a:latin typeface="+mj-lt"/>
                <a:ea typeface="+mj-ea"/>
                <a:cs typeface="+mj-cs"/>
              </a:rPr>
            </a:br>
            <a:r>
              <a:rPr lang="en-US" sz="4600" dirty="0" smtClean="0">
                <a:solidFill>
                  <a:schemeClr val="accent1">
                    <a:lumMod val="75000"/>
                  </a:schemeClr>
                </a:solidFill>
                <a:effectLst>
                  <a:outerShdw blurRad="50800" dist="38100" dir="2700000" algn="tl" rotWithShape="0">
                    <a:prstClr val="black">
                      <a:alpha val="40000"/>
                    </a:prstClr>
                  </a:outerShdw>
                </a:effectLst>
                <a:latin typeface="+mj-lt"/>
                <a:ea typeface="+mj-ea"/>
                <a:cs typeface="+mj-cs"/>
              </a:rPr>
              <a:t>            Multiple Interrupts:</a:t>
            </a:r>
            <a:r>
              <a:rPr lang="en-US" sz="4300" dirty="0" smtClean="0">
                <a:solidFill>
                  <a:schemeClr val="accent1">
                    <a:lumMod val="75000"/>
                  </a:schemeClr>
                </a:solidFill>
              </a:rPr>
              <a:t/>
            </a:r>
            <a:br>
              <a:rPr lang="en-US" sz="4300" dirty="0" smtClean="0">
                <a:solidFill>
                  <a:schemeClr val="accent1">
                    <a:lumMod val="75000"/>
                  </a:schemeClr>
                </a:solidFill>
              </a:rPr>
            </a:br>
            <a:r>
              <a:rPr lang="en-US" sz="4300" dirty="0" smtClean="0">
                <a:solidFill>
                  <a:schemeClr val="accent1">
                    <a:lumMod val="75000"/>
                  </a:schemeClr>
                </a:solidFill>
              </a:rPr>
              <a:t/>
            </a:r>
            <a:br>
              <a:rPr lang="en-US" sz="4300" dirty="0" smtClean="0">
                <a:solidFill>
                  <a:schemeClr val="accent1">
                    <a:lumMod val="75000"/>
                  </a:schemeClr>
                </a:solidFill>
              </a:rPr>
            </a:br>
            <a:r>
              <a:rPr lang="en-US" sz="4300" dirty="0" smtClean="0">
                <a:solidFill>
                  <a:schemeClr val="accent1">
                    <a:lumMod val="75000"/>
                  </a:schemeClr>
                </a:solidFill>
              </a:rPr>
              <a:t>                   </a:t>
            </a:r>
          </a:p>
          <a:p>
            <a:pPr algn="ctr"/>
            <a:r>
              <a:rPr lang="en-US" sz="4300" dirty="0" smtClean="0">
                <a:solidFill>
                  <a:schemeClr val="accent1">
                    <a:lumMod val="75000"/>
                  </a:schemeClr>
                </a:solidFill>
              </a:rPr>
              <a:t>                          </a:t>
            </a:r>
            <a:r>
              <a:rPr lang="en-US" sz="4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a typeface="+mj-ea"/>
                <a:cs typeface="+mj-cs"/>
              </a:rPr>
              <a:t>   </a:t>
            </a:r>
            <a:endParaRPr lang="en-US" sz="4600" dirty="0" smtClean="0">
              <a:solidFill>
                <a:schemeClr val="accent1">
                  <a:lumMod val="75000"/>
                </a:schemeClr>
              </a:solidFill>
              <a:effectLst>
                <a:outerShdw blurRad="50800" dist="38100" dir="2700000" algn="tl" rotWithShape="0">
                  <a:prstClr val="black">
                    <a:alpha val="40000"/>
                  </a:prstClr>
                </a:outerShdw>
              </a:effectLst>
              <a:latin typeface="+mj-lt"/>
              <a:ea typeface="+mj-ea"/>
              <a:cs typeface="+mj-cs"/>
            </a:endParaRPr>
          </a:p>
        </p:txBody>
      </p:sp>
      <p:sp>
        <p:nvSpPr>
          <p:cNvPr id="22" name="Rectangle 21"/>
          <p:cNvSpPr/>
          <p:nvPr/>
        </p:nvSpPr>
        <p:spPr>
          <a:xfrm>
            <a:off x="6604000" y="3048001"/>
            <a:ext cx="2889250" cy="769441"/>
          </a:xfrm>
          <a:prstGeom prst="rect">
            <a:avLst/>
          </a:prstGeom>
          <a:noFill/>
        </p:spPr>
        <p:txBody>
          <a:bodyPr wrap="square" lIns="91440" tIns="45720" rIns="91440" bIns="45720">
            <a:spAutoFit/>
            <a:scene3d>
              <a:camera prst="orthographicFront"/>
              <a:lightRig rig="threePt" dir="t"/>
            </a:scene3d>
            <a:sp3d extrusionH="57150">
              <a:bevelT prst="convex"/>
              <a:bevelB w="127000" h="127000" prst="coolSlant"/>
            </a:sp3d>
          </a:bodyPr>
          <a:lstStyle/>
          <a:p>
            <a:pPr algn="ctr"/>
            <a:r>
              <a:rPr lang="en-US" sz="4400" b="1"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rPr>
              <a:t>Nested</a:t>
            </a:r>
            <a:endParaRPr lang="en-US" sz="4400" b="1"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sp>
        <p:nvSpPr>
          <p:cNvPr id="2" name="投影片編號版面配置區 1"/>
          <p:cNvSpPr>
            <a:spLocks noGrp="1"/>
          </p:cNvSpPr>
          <p:nvPr>
            <p:ph type="sldNum" sz="quarter" idx="12"/>
          </p:nvPr>
        </p:nvSpPr>
        <p:spPr/>
        <p:txBody>
          <a:bodyPr/>
          <a:lstStyle/>
          <a:p>
            <a:pPr>
              <a:defRPr/>
            </a:pPr>
            <a:fld id="{0A9A6F0D-A611-4358-861D-7B01E8303898}" type="slidenum">
              <a:rPr lang="en-US" smtClean="0"/>
              <a:pPr>
                <a:defRPr/>
              </a:pPr>
              <a:t>22</a:t>
            </a:fld>
            <a:endParaRPr lang="en-US" dirty="0"/>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3" cstate="print"/>
          <a:srcRect t="-65581" b="-65581"/>
          <a:stretch>
            <a:fillRect/>
          </a:stretch>
        </p:blipFill>
        <p:spPr>
          <a:xfrm>
            <a:off x="1155700" y="-762000"/>
            <a:ext cx="7346950" cy="10172700"/>
          </a:xfrm>
        </p:spPr>
      </p:pic>
      <p:sp>
        <p:nvSpPr>
          <p:cNvPr id="2" name="Title 1"/>
          <p:cNvSpPr>
            <a:spLocks noGrp="1"/>
          </p:cNvSpPr>
          <p:nvPr>
            <p:ph type="title" idx="4294967295"/>
          </p:nvPr>
        </p:nvSpPr>
        <p:spPr>
          <a:xfrm>
            <a:off x="742950" y="685801"/>
            <a:ext cx="8476854" cy="1323975"/>
          </a:xfrm>
        </p:spPr>
        <p:txBody>
          <a:bodyPr/>
          <a:lstStyle/>
          <a:p>
            <a:pPr algn="ctr"/>
            <a:r>
              <a:rPr lang="en-NZ" sz="4600" dirty="0" smtClean="0">
                <a:solidFill>
                  <a:schemeClr val="accent1">
                    <a:lumMod val="75000"/>
                  </a:schemeClr>
                </a:solidFill>
              </a:rPr>
              <a:t>Example Time Sequence </a:t>
            </a:r>
            <a:br>
              <a:rPr lang="en-NZ" sz="4600" dirty="0" smtClean="0">
                <a:solidFill>
                  <a:schemeClr val="accent1">
                    <a:lumMod val="75000"/>
                  </a:schemeClr>
                </a:solidFill>
              </a:rPr>
            </a:br>
            <a:r>
              <a:rPr lang="en-NZ" sz="4600" dirty="0" smtClean="0">
                <a:solidFill>
                  <a:schemeClr val="accent1">
                    <a:lumMod val="75000"/>
                  </a:schemeClr>
                </a:solidFill>
              </a:rPr>
              <a:t>of Multiple Interrupts</a:t>
            </a:r>
            <a:endParaRPr lang="en-NZ" sz="4600" dirty="0">
              <a:solidFill>
                <a:schemeClr val="accent1">
                  <a:lumMod val="75000"/>
                </a:schemeClr>
              </a:solidFill>
            </a:endParaRPr>
          </a:p>
        </p:txBody>
      </p:sp>
      <p:sp>
        <p:nvSpPr>
          <p:cNvPr id="3" name="投影片編號版面配置區 2"/>
          <p:cNvSpPr>
            <a:spLocks noGrp="1"/>
          </p:cNvSpPr>
          <p:nvPr>
            <p:ph type="sldNum" sz="quarter" idx="12"/>
          </p:nvPr>
        </p:nvSpPr>
        <p:spPr/>
        <p:txBody>
          <a:bodyPr/>
          <a:lstStyle/>
          <a:p>
            <a:pPr>
              <a:defRPr/>
            </a:pPr>
            <a:fld id="{0A9A6F0D-A611-4358-861D-7B01E8303898}" type="slidenum">
              <a:rPr lang="en-US" smtClean="0"/>
              <a:pPr>
                <a:defRPr/>
              </a:pPr>
              <a:t>23</a:t>
            </a:fld>
            <a:endParaRPr lang="en-US" dirty="0"/>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713714" y="456253"/>
            <a:ext cx="8476854" cy="1067748"/>
          </a:xfrm>
        </p:spPr>
        <p:txBody>
          <a:bodyPr/>
          <a:lstStyle/>
          <a:p>
            <a:pPr algn="ctr"/>
            <a:r>
              <a:rPr lang="en-US" sz="4800" dirty="0" smtClean="0">
                <a:solidFill>
                  <a:schemeClr val="bg2">
                    <a:lumMod val="10000"/>
                  </a:schemeClr>
                </a:solidFill>
              </a:rPr>
              <a:t>Memory Hierarchy</a:t>
            </a:r>
          </a:p>
        </p:txBody>
      </p:sp>
      <p:sp>
        <p:nvSpPr>
          <p:cNvPr id="39939" name="Content Placeholder 2"/>
          <p:cNvSpPr>
            <a:spLocks noGrp="1"/>
          </p:cNvSpPr>
          <p:nvPr>
            <p:ph sz="half" idx="4294967295"/>
          </p:nvPr>
        </p:nvSpPr>
        <p:spPr>
          <a:xfrm>
            <a:off x="330200" y="2286000"/>
            <a:ext cx="9245600" cy="4267200"/>
          </a:xfrm>
        </p:spPr>
        <p:txBody>
          <a:bodyPr>
            <a:normAutofit/>
          </a:bodyPr>
          <a:lstStyle/>
          <a:p>
            <a:r>
              <a:rPr lang="en-US" sz="2800" dirty="0" smtClean="0"/>
              <a:t>Major constraints in memory</a:t>
            </a:r>
          </a:p>
          <a:p>
            <a:pPr lvl="2">
              <a:buFont typeface="Wingdings" charset="2"/>
              <a:buChar char="◆"/>
            </a:pPr>
            <a:r>
              <a:rPr lang="en-US" sz="2400" dirty="0" smtClean="0"/>
              <a:t>amount</a:t>
            </a:r>
          </a:p>
          <a:p>
            <a:pPr lvl="2">
              <a:buFont typeface="Wingdings" charset="2"/>
              <a:buChar char="◆"/>
            </a:pPr>
            <a:r>
              <a:rPr lang="en-US" sz="2400" dirty="0" smtClean="0"/>
              <a:t>speed</a:t>
            </a:r>
          </a:p>
          <a:p>
            <a:pPr lvl="2">
              <a:buFont typeface="Wingdings" charset="2"/>
              <a:buChar char="◆"/>
            </a:pPr>
            <a:r>
              <a:rPr lang="en-US" sz="2400" dirty="0" smtClean="0"/>
              <a:t>expense</a:t>
            </a:r>
          </a:p>
          <a:p>
            <a:r>
              <a:rPr lang="en-US" sz="2800" dirty="0" smtClean="0"/>
              <a:t>Memory must be able to keep up with the processor</a:t>
            </a:r>
          </a:p>
          <a:p>
            <a:r>
              <a:rPr lang="en-US" sz="2800" dirty="0" smtClean="0"/>
              <a:t>Cost of memory must be reasonable in relationship to the other components</a:t>
            </a:r>
          </a:p>
        </p:txBody>
      </p:sp>
      <p:pic>
        <p:nvPicPr>
          <p:cNvPr id="13" name="Picture 12"/>
          <p:cNvPicPr>
            <a:picLocks noChangeAspect="1"/>
          </p:cNvPicPr>
          <p:nvPr/>
        </p:nvPicPr>
        <p:blipFill>
          <a:blip r:embed="rId3"/>
          <a:stretch>
            <a:fillRect/>
          </a:stretch>
        </p:blipFill>
        <p:spPr>
          <a:xfrm>
            <a:off x="7842250" y="2286000"/>
            <a:ext cx="1155700" cy="1411458"/>
          </a:xfrm>
          <a:prstGeom prst="rect">
            <a:avLst/>
          </a:prstGeom>
        </p:spPr>
      </p:pic>
      <p:sp>
        <p:nvSpPr>
          <p:cNvPr id="2" name="投影片編號版面配置區 1"/>
          <p:cNvSpPr>
            <a:spLocks noGrp="1"/>
          </p:cNvSpPr>
          <p:nvPr>
            <p:ph type="sldNum" sz="quarter" idx="12"/>
          </p:nvPr>
        </p:nvSpPr>
        <p:spPr/>
        <p:txBody>
          <a:bodyPr/>
          <a:lstStyle/>
          <a:p>
            <a:pPr>
              <a:defRPr/>
            </a:pPr>
            <a:fld id="{97012834-41A2-49E3-8762-B14EE3F5CFB1}" type="slidenum">
              <a:rPr lang="en-US" smtClean="0"/>
              <a:pPr>
                <a:defRPr/>
              </a:pPr>
              <a:t>24</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8" presetClass="entr" presetSubtype="0" accel="50000" fill="hold" grpId="0" nodeType="withEffect">
                                  <p:stCondLst>
                                    <p:cond delay="500"/>
                                  </p:stCondLst>
                                  <p:childTnLst>
                                    <p:set>
                                      <p:cBhvr>
                                        <p:cTn id="6" dur="1" fill="hold">
                                          <p:stCondLst>
                                            <p:cond delay="0"/>
                                          </p:stCondLst>
                                        </p:cTn>
                                        <p:tgtEl>
                                          <p:spTgt spid="39939">
                                            <p:txEl>
                                              <p:pRg st="1" end="1"/>
                                            </p:txEl>
                                          </p:spTgt>
                                        </p:tgtEl>
                                        <p:attrNameLst>
                                          <p:attrName>style.visibility</p:attrName>
                                        </p:attrNameLst>
                                      </p:cBhvr>
                                      <p:to>
                                        <p:strVal val="visible"/>
                                      </p:to>
                                    </p:set>
                                    <p:anim calcmode="lin" valueType="num">
                                      <p:cBhvr>
                                        <p:cTn id="7" dur="1000" fill="hold"/>
                                        <p:tgtEl>
                                          <p:spTgt spid="39939">
                                            <p:txEl>
                                              <p:pRg st="1" end="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39939">
                                            <p:txEl>
                                              <p:pRg st="1" end="1"/>
                                            </p:txEl>
                                          </p:spTgt>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39939">
                                            <p:txEl>
                                              <p:pRg st="1" end="1"/>
                                            </p:txEl>
                                          </p:spTgt>
                                        </p:tgtEl>
                                        <p:attrNameLst>
                                          <p:attrName>ppt_y</p:attrName>
                                        </p:attrNameLst>
                                      </p:cBhvr>
                                      <p:tavLst>
                                        <p:tav tm="0">
                                          <p:val>
                                            <p:strVal val="#ppt_y"/>
                                          </p:val>
                                        </p:tav>
                                        <p:tav tm="100000">
                                          <p:val>
                                            <p:strVal val="#ppt_y"/>
                                          </p:val>
                                        </p:tav>
                                      </p:tavLst>
                                    </p:anim>
                                    <p:animEffect transition="in" filter="fade">
                                      <p:cBhvr>
                                        <p:cTn id="10" dur="1000"/>
                                        <p:tgtEl>
                                          <p:spTgt spid="39939">
                                            <p:txEl>
                                              <p:pRg st="1" end="1"/>
                                            </p:txEl>
                                          </p:spTgt>
                                        </p:tgtEl>
                                      </p:cBhvr>
                                    </p:animEffect>
                                  </p:childTnLst>
                                </p:cTn>
                              </p:par>
                              <p:par>
                                <p:cTn id="11" presetID="48" presetClass="entr" presetSubtype="0" accel="50000" fill="hold" grpId="0" nodeType="withEffect">
                                  <p:stCondLst>
                                    <p:cond delay="750"/>
                                  </p:stCondLst>
                                  <p:childTnLst>
                                    <p:set>
                                      <p:cBhvr>
                                        <p:cTn id="12" dur="1" fill="hold">
                                          <p:stCondLst>
                                            <p:cond delay="0"/>
                                          </p:stCondLst>
                                        </p:cTn>
                                        <p:tgtEl>
                                          <p:spTgt spid="39939">
                                            <p:txEl>
                                              <p:pRg st="2" end="2"/>
                                            </p:txEl>
                                          </p:spTgt>
                                        </p:tgtEl>
                                        <p:attrNameLst>
                                          <p:attrName>style.visibility</p:attrName>
                                        </p:attrNameLst>
                                      </p:cBhvr>
                                      <p:to>
                                        <p:strVal val="visible"/>
                                      </p:to>
                                    </p:set>
                                    <p:anim calcmode="lin" valueType="num">
                                      <p:cBhvr>
                                        <p:cTn id="13" dur="1000" fill="hold"/>
                                        <p:tgtEl>
                                          <p:spTgt spid="39939">
                                            <p:txEl>
                                              <p:pRg st="2" end="2"/>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 dur="1000" fill="hold"/>
                                        <p:tgtEl>
                                          <p:spTgt spid="39939">
                                            <p:txEl>
                                              <p:pRg st="2" end="2"/>
                                            </p:txEl>
                                          </p:spTgt>
                                        </p:tgtEl>
                                        <p:attrNameLst>
                                          <p:attrName>ppt_x</p:attrName>
                                        </p:attrNameLst>
                                      </p:cBhvr>
                                      <p:tavLst>
                                        <p:tav tm="0">
                                          <p:val>
                                            <p:fltVal val="-1"/>
                                          </p:val>
                                        </p:tav>
                                        <p:tav tm="50000">
                                          <p:val>
                                            <p:fltVal val="0.95"/>
                                          </p:val>
                                        </p:tav>
                                        <p:tav tm="100000">
                                          <p:val>
                                            <p:strVal val="#ppt_x"/>
                                          </p:val>
                                        </p:tav>
                                      </p:tavLst>
                                    </p:anim>
                                    <p:anim calcmode="lin" valueType="num">
                                      <p:cBhvr>
                                        <p:cTn id="15" dur="1000" fill="hold"/>
                                        <p:tgtEl>
                                          <p:spTgt spid="39939">
                                            <p:txEl>
                                              <p:pRg st="2" end="2"/>
                                            </p:txEl>
                                          </p:spTgt>
                                        </p:tgtEl>
                                        <p:attrNameLst>
                                          <p:attrName>ppt_y</p:attrName>
                                        </p:attrNameLst>
                                      </p:cBhvr>
                                      <p:tavLst>
                                        <p:tav tm="0">
                                          <p:val>
                                            <p:strVal val="#ppt_y"/>
                                          </p:val>
                                        </p:tav>
                                        <p:tav tm="100000">
                                          <p:val>
                                            <p:strVal val="#ppt_y"/>
                                          </p:val>
                                        </p:tav>
                                      </p:tavLst>
                                    </p:anim>
                                    <p:animEffect transition="in" filter="fade">
                                      <p:cBhvr>
                                        <p:cTn id="16" dur="1000"/>
                                        <p:tgtEl>
                                          <p:spTgt spid="39939">
                                            <p:txEl>
                                              <p:pRg st="2" end="2"/>
                                            </p:txEl>
                                          </p:spTgt>
                                        </p:tgtEl>
                                      </p:cBhvr>
                                    </p:animEffect>
                                  </p:childTnLst>
                                </p:cTn>
                              </p:par>
                              <p:par>
                                <p:cTn id="17" presetID="48" presetClass="entr" presetSubtype="0" accel="50000" fill="hold" grpId="0" nodeType="withEffect">
                                  <p:stCondLst>
                                    <p:cond delay="1000"/>
                                  </p:stCondLst>
                                  <p:childTnLst>
                                    <p:set>
                                      <p:cBhvr>
                                        <p:cTn id="18" dur="1" fill="hold">
                                          <p:stCondLst>
                                            <p:cond delay="0"/>
                                          </p:stCondLst>
                                        </p:cTn>
                                        <p:tgtEl>
                                          <p:spTgt spid="39939">
                                            <p:txEl>
                                              <p:pRg st="3" end="3"/>
                                            </p:txEl>
                                          </p:spTgt>
                                        </p:tgtEl>
                                        <p:attrNameLst>
                                          <p:attrName>style.visibility</p:attrName>
                                        </p:attrNameLst>
                                      </p:cBhvr>
                                      <p:to>
                                        <p:strVal val="visible"/>
                                      </p:to>
                                    </p:set>
                                    <p:anim calcmode="lin" valueType="num">
                                      <p:cBhvr>
                                        <p:cTn id="19" dur="1000" fill="hold"/>
                                        <p:tgtEl>
                                          <p:spTgt spid="39939">
                                            <p:txEl>
                                              <p:pRg st="3" end="3"/>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0" dur="1000" fill="hold"/>
                                        <p:tgtEl>
                                          <p:spTgt spid="39939">
                                            <p:txEl>
                                              <p:pRg st="3" end="3"/>
                                            </p:txEl>
                                          </p:spTgt>
                                        </p:tgtEl>
                                        <p:attrNameLst>
                                          <p:attrName>ppt_x</p:attrName>
                                        </p:attrNameLst>
                                      </p:cBhvr>
                                      <p:tavLst>
                                        <p:tav tm="0">
                                          <p:val>
                                            <p:fltVal val="-1"/>
                                          </p:val>
                                        </p:tav>
                                        <p:tav tm="50000">
                                          <p:val>
                                            <p:fltVal val="0.95"/>
                                          </p:val>
                                        </p:tav>
                                        <p:tav tm="100000">
                                          <p:val>
                                            <p:strVal val="#ppt_x"/>
                                          </p:val>
                                        </p:tav>
                                      </p:tavLst>
                                    </p:anim>
                                    <p:anim calcmode="lin" valueType="num">
                                      <p:cBhvr>
                                        <p:cTn id="21" dur="1000" fill="hold"/>
                                        <p:tgtEl>
                                          <p:spTgt spid="39939">
                                            <p:txEl>
                                              <p:pRg st="3" end="3"/>
                                            </p:txEl>
                                          </p:spTgt>
                                        </p:tgtEl>
                                        <p:attrNameLst>
                                          <p:attrName>ppt_y</p:attrName>
                                        </p:attrNameLst>
                                      </p:cBhvr>
                                      <p:tavLst>
                                        <p:tav tm="0">
                                          <p:val>
                                            <p:strVal val="#ppt_y"/>
                                          </p:val>
                                        </p:tav>
                                        <p:tav tm="100000">
                                          <p:val>
                                            <p:strVal val="#ppt_y"/>
                                          </p:val>
                                        </p:tav>
                                      </p:tavLst>
                                    </p:anim>
                                    <p:animEffect transition="in" filter="fade">
                                      <p:cBhvr>
                                        <p:cTn id="22" dur="10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713714" y="456253"/>
            <a:ext cx="8476854" cy="991548"/>
          </a:xfrm>
        </p:spPr>
        <p:txBody>
          <a:bodyPr/>
          <a:lstStyle/>
          <a:p>
            <a:pPr algn="ctr"/>
            <a:r>
              <a:rPr lang="en-US" dirty="0" smtClean="0">
                <a:solidFill>
                  <a:schemeClr val="accent6">
                    <a:lumMod val="50000"/>
                  </a:schemeClr>
                </a:solidFill>
              </a:rPr>
              <a:t>The Memory Hierarchy</a:t>
            </a:r>
          </a:p>
        </p:txBody>
      </p:sp>
      <p:sp>
        <p:nvSpPr>
          <p:cNvPr id="4" name="Content Placeholder 3"/>
          <p:cNvSpPr>
            <a:spLocks noGrp="1"/>
          </p:cNvSpPr>
          <p:nvPr>
            <p:ph sz="half" idx="4294967295"/>
          </p:nvPr>
        </p:nvSpPr>
        <p:spPr>
          <a:xfrm>
            <a:off x="330200" y="1600200"/>
            <a:ext cx="4870450" cy="5257800"/>
          </a:xfrm>
        </p:spPr>
        <p:txBody>
          <a:bodyPr>
            <a:normAutofit/>
          </a:bodyPr>
          <a:lstStyle/>
          <a:p>
            <a:endParaRPr lang="en-NZ" dirty="0" smtClean="0"/>
          </a:p>
          <a:p>
            <a:pPr>
              <a:buSzPct val="109000"/>
              <a:buFont typeface="Wingdings" charset="2"/>
              <a:buChar char="§"/>
            </a:pPr>
            <a:r>
              <a:rPr lang="en-NZ" sz="3200" dirty="0" smtClean="0"/>
              <a:t>Going down the hierarchy:</a:t>
            </a:r>
            <a:endParaRPr lang="en-NZ" sz="1400" dirty="0" smtClean="0"/>
          </a:p>
          <a:p>
            <a:endParaRPr lang="en-NZ" sz="800" dirty="0" smtClean="0"/>
          </a:p>
          <a:p>
            <a:pPr lvl="1">
              <a:buFont typeface="Wingdings" charset="2"/>
              <a:buChar char="Ø"/>
            </a:pPr>
            <a:r>
              <a:rPr lang="en-NZ" sz="2595" dirty="0" smtClean="0"/>
              <a:t>decreasing cost per bit</a:t>
            </a:r>
          </a:p>
          <a:p>
            <a:pPr lvl="1">
              <a:buFont typeface="Wingdings" charset="2"/>
              <a:buChar char="Ø"/>
            </a:pPr>
            <a:r>
              <a:rPr lang="en-NZ" sz="2595" dirty="0" smtClean="0"/>
              <a:t>increasing capacity</a:t>
            </a:r>
          </a:p>
          <a:p>
            <a:pPr lvl="1">
              <a:buFont typeface="Wingdings" charset="2"/>
              <a:buChar char="Ø"/>
            </a:pPr>
            <a:r>
              <a:rPr lang="en-NZ" sz="2595" dirty="0" smtClean="0"/>
              <a:t>increasing access time</a:t>
            </a:r>
          </a:p>
          <a:p>
            <a:pPr lvl="1">
              <a:buFont typeface="Wingdings" charset="2"/>
              <a:buChar char="Ø"/>
            </a:pPr>
            <a:r>
              <a:rPr lang="en-NZ" sz="2595" dirty="0" smtClean="0"/>
              <a:t>decreasing frequency of access to the memory by the processor</a:t>
            </a:r>
          </a:p>
          <a:p>
            <a:pPr lvl="1"/>
            <a:endParaRPr lang="en-NZ" dirty="0"/>
          </a:p>
        </p:txBody>
      </p:sp>
      <p:pic>
        <p:nvPicPr>
          <p:cNvPr id="5" name="Content Placeholder 3" descr="Fig01_14.gif"/>
          <p:cNvPicPr>
            <a:picLocks noChangeAspect="1"/>
          </p:cNvPicPr>
          <p:nvPr/>
        </p:nvPicPr>
        <p:blipFill>
          <a:blip r:embed="rId3" cstate="print"/>
          <a:srcRect/>
          <a:stretch>
            <a:fillRect/>
          </a:stretch>
        </p:blipFill>
        <p:spPr bwMode="auto">
          <a:xfrm>
            <a:off x="5283201" y="2286000"/>
            <a:ext cx="3988468" cy="4114800"/>
          </a:xfrm>
          <a:prstGeom prst="rect">
            <a:avLst/>
          </a:prstGeom>
          <a:solidFill>
            <a:schemeClr val="accent2"/>
          </a:solidFill>
          <a:ln w="9525">
            <a:noFill/>
            <a:miter lim="800000"/>
            <a:headEnd/>
            <a:tailEnd/>
          </a:ln>
        </p:spPr>
      </p:pic>
      <p:sp>
        <p:nvSpPr>
          <p:cNvPr id="2" name="投影片編號版面配置區 1"/>
          <p:cNvSpPr>
            <a:spLocks noGrp="1"/>
          </p:cNvSpPr>
          <p:nvPr>
            <p:ph type="sldNum" sz="quarter" idx="12"/>
          </p:nvPr>
        </p:nvSpPr>
        <p:spPr/>
        <p:txBody>
          <a:bodyPr/>
          <a:lstStyle/>
          <a:p>
            <a:pPr>
              <a:defRPr/>
            </a:pPr>
            <a:fld id="{97012834-41A2-49E3-8762-B14EE3F5CFB1}" type="slidenum">
              <a:rPr lang="en-US" smtClean="0"/>
              <a:pPr>
                <a:defRPr/>
              </a:pPr>
              <a:t>25</a:t>
            </a:fld>
            <a:endParaRPr lang="en-US" dirty="0"/>
          </a:p>
        </p:txBody>
      </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chemeClr val="bg2">
                    <a:lumMod val="10000"/>
                  </a:schemeClr>
                </a:solidFill>
              </a:rPr>
              <a:t>Performance of a Simple </a:t>
            </a:r>
            <a:br>
              <a:rPr lang="en-US" sz="4800" dirty="0" smtClean="0">
                <a:solidFill>
                  <a:schemeClr val="bg2">
                    <a:lumMod val="10000"/>
                  </a:schemeClr>
                </a:solidFill>
              </a:rPr>
            </a:br>
            <a:r>
              <a:rPr lang="en-US" sz="4800" dirty="0" smtClean="0">
                <a:solidFill>
                  <a:schemeClr val="bg2">
                    <a:lumMod val="10000"/>
                  </a:schemeClr>
                </a:solidFill>
              </a:rPr>
              <a:t>Two-Level Memory</a:t>
            </a:r>
            <a:endParaRPr lang="en-US" sz="4800" dirty="0">
              <a:solidFill>
                <a:schemeClr val="bg2">
                  <a:lumMod val="10000"/>
                </a:schemeClr>
              </a:solidFill>
            </a:endParaRPr>
          </a:p>
        </p:txBody>
      </p:sp>
      <p:pic>
        <p:nvPicPr>
          <p:cNvPr id="8" name="Picture 7"/>
          <p:cNvPicPr/>
          <p:nvPr/>
        </p:nvPicPr>
        <p:blipFill>
          <a:blip r:embed="rId3"/>
          <a:srcRect/>
          <a:stretch>
            <a:fillRect/>
          </a:stretch>
        </p:blipFill>
        <p:spPr bwMode="auto">
          <a:xfrm>
            <a:off x="3797300" y="2286000"/>
            <a:ext cx="4911725" cy="4114800"/>
          </a:xfrm>
          <a:prstGeom prst="rect">
            <a:avLst/>
          </a:prstGeom>
          <a:noFill/>
          <a:ln w="9525">
            <a:noFill/>
            <a:miter lim="800000"/>
            <a:headEnd/>
            <a:tailEnd/>
          </a:ln>
        </p:spPr>
      </p:pic>
      <p:sp>
        <p:nvSpPr>
          <p:cNvPr id="9" name="TextBox 8"/>
          <p:cNvSpPr txBox="1"/>
          <p:nvPr/>
        </p:nvSpPr>
        <p:spPr>
          <a:xfrm>
            <a:off x="4127501" y="6488668"/>
            <a:ext cx="4445316" cy="369332"/>
          </a:xfrm>
          <a:prstGeom prst="rect">
            <a:avLst/>
          </a:prstGeom>
          <a:noFill/>
        </p:spPr>
        <p:txBody>
          <a:bodyPr wrap="square" rtlCol="0">
            <a:spAutoFit/>
          </a:bodyPr>
          <a:lstStyle/>
          <a:p>
            <a:r>
              <a:rPr lang="en-US" dirty="0" smtClean="0"/>
              <a:t> </a:t>
            </a:r>
            <a:r>
              <a:rPr lang="en-US" sz="1200" dirty="0" smtClean="0"/>
              <a:t>Figure 1.15 Performance of a Simple Two-Level Memory </a:t>
            </a:r>
            <a:endParaRPr lang="en-US" sz="1200" dirty="0"/>
          </a:p>
        </p:txBody>
      </p:sp>
      <p:pic>
        <p:nvPicPr>
          <p:cNvPr id="28" name="Picture 27"/>
          <p:cNvPicPr>
            <a:picLocks noChangeAspect="1"/>
          </p:cNvPicPr>
          <p:nvPr/>
        </p:nvPicPr>
        <p:blipFill>
          <a:blip r:embed="rId4"/>
          <a:stretch>
            <a:fillRect/>
          </a:stretch>
        </p:blipFill>
        <p:spPr>
          <a:xfrm>
            <a:off x="1238250" y="3810000"/>
            <a:ext cx="1155700" cy="1411458"/>
          </a:xfrm>
          <a:prstGeom prst="rect">
            <a:avLst/>
          </a:prstGeom>
        </p:spPr>
      </p:pic>
      <p:sp>
        <p:nvSpPr>
          <p:cNvPr id="3" name="投影片編號版面配置區 2"/>
          <p:cNvSpPr>
            <a:spLocks noGrp="1"/>
          </p:cNvSpPr>
          <p:nvPr>
            <p:ph type="sldNum" sz="quarter" idx="12"/>
          </p:nvPr>
        </p:nvSpPr>
        <p:spPr/>
        <p:txBody>
          <a:bodyPr/>
          <a:lstStyle/>
          <a:p>
            <a:pPr>
              <a:defRPr/>
            </a:pPr>
            <a:fld id="{97012834-41A2-49E3-8762-B14EE3F5CFB1}" type="slidenum">
              <a:rPr lang="en-US" smtClean="0"/>
              <a:pPr>
                <a:defRPr/>
              </a:pPr>
              <a:t>26</a:t>
            </a:fld>
            <a:endParaRPr lang="en-US" dirty="0"/>
          </a:p>
        </p:txBody>
      </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12750" y="457200"/>
          <a:ext cx="9080500" cy="609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9" name="Picture 48"/>
          <p:cNvPicPr>
            <a:picLocks noChangeAspect="1"/>
          </p:cNvPicPr>
          <p:nvPr/>
        </p:nvPicPr>
        <p:blipFill>
          <a:blip r:embed="rId8"/>
          <a:stretch>
            <a:fillRect/>
          </a:stretch>
        </p:blipFill>
        <p:spPr>
          <a:xfrm>
            <a:off x="7759700" y="838200"/>
            <a:ext cx="825500" cy="1008184"/>
          </a:xfrm>
          <a:prstGeom prst="rect">
            <a:avLst/>
          </a:prstGeom>
        </p:spPr>
      </p:pic>
      <p:pic>
        <p:nvPicPr>
          <p:cNvPr id="9" name="Picture 8"/>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9"/>
              <a:stretch>
                <a:fillRect/>
              </a:stretch>
            </p:blipFill>
          </mc:Choice>
          <mc:Fallback>
            <p:blipFill>
              <a:blip r:embed="rId10"/>
              <a:stretch>
                <a:fillRect/>
              </a:stretch>
            </p:blipFill>
          </mc:Fallback>
        </mc:AlternateContent>
        <p:spPr>
          <a:xfrm>
            <a:off x="908051" y="3817258"/>
            <a:ext cx="2182157" cy="1918380"/>
          </a:xfrm>
          <a:prstGeom prst="rect">
            <a:avLst/>
          </a:prstGeom>
        </p:spPr>
      </p:pic>
      <p:sp>
        <p:nvSpPr>
          <p:cNvPr id="2" name="投影片編號版面配置區 1"/>
          <p:cNvSpPr>
            <a:spLocks noGrp="1"/>
          </p:cNvSpPr>
          <p:nvPr>
            <p:ph type="sldNum" sz="quarter" idx="12"/>
          </p:nvPr>
        </p:nvSpPr>
        <p:spPr/>
        <p:txBody>
          <a:bodyPr/>
          <a:lstStyle/>
          <a:p>
            <a:pPr>
              <a:defRPr/>
            </a:pPr>
            <a:fld id="{97012834-41A2-49E3-8762-B14EE3F5CFB1}" type="slidenum">
              <a:rPr lang="en-US" smtClean="0"/>
              <a:pPr>
                <a:defRPr/>
              </a:pPr>
              <a:t>27</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0" fill="hold"/>
                                        <p:tgtEl>
                                          <p:spTgt spid="5"/>
                                        </p:tgtEl>
                                        <p:attrNameLst>
                                          <p:attrName>ppt_x</p:attrName>
                                        </p:attrNameLst>
                                      </p:cBhvr>
                                      <p:tavLst>
                                        <p:tav tm="0">
                                          <p:val>
                                            <p:strVal val="0-#ppt_w/2"/>
                                          </p:val>
                                        </p:tav>
                                        <p:tav tm="100000">
                                          <p:val>
                                            <p:strVal val="#ppt_x"/>
                                          </p:val>
                                        </p:tav>
                                      </p:tavLst>
                                    </p:anim>
                                    <p:anim calcmode="lin" valueType="num">
                                      <p:cBhvr additive="base">
                                        <p:cTn id="8" dur="3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713714" y="456253"/>
            <a:ext cx="8476854" cy="1067748"/>
          </a:xfrm>
        </p:spPr>
        <p:txBody>
          <a:bodyPr/>
          <a:lstStyle/>
          <a:p>
            <a:pPr algn="l"/>
            <a:r>
              <a:rPr lang="en-US" dirty="0" smtClean="0">
                <a:ln w="15875">
                  <a:solidFill>
                    <a:schemeClr val="accent1">
                      <a:lumMod val="50000"/>
                      <a:alpha val="75000"/>
                    </a:schemeClr>
                  </a:solidFill>
                </a:ln>
                <a:solidFill>
                  <a:schemeClr val="accent1">
                    <a:lumMod val="75000"/>
                  </a:schemeClr>
                </a:solidFill>
              </a:rPr>
              <a:t>Cache Memory</a:t>
            </a:r>
          </a:p>
        </p:txBody>
      </p:sp>
      <p:sp>
        <p:nvSpPr>
          <p:cNvPr id="44035" name="Content Placeholder 2"/>
          <p:cNvSpPr>
            <a:spLocks noGrp="1"/>
          </p:cNvSpPr>
          <p:nvPr>
            <p:ph sz="half" idx="4294967295"/>
          </p:nvPr>
        </p:nvSpPr>
        <p:spPr>
          <a:xfrm>
            <a:off x="330200" y="2286000"/>
            <a:ext cx="9245600" cy="4191000"/>
          </a:xfrm>
        </p:spPr>
        <p:txBody>
          <a:bodyPr>
            <a:noAutofit/>
          </a:bodyPr>
          <a:lstStyle/>
          <a:p>
            <a:r>
              <a:rPr lang="en-US" sz="2400" dirty="0" smtClean="0"/>
              <a:t>Invisible to the OS</a:t>
            </a:r>
          </a:p>
          <a:p>
            <a:r>
              <a:rPr lang="en-US" sz="2400" dirty="0" smtClean="0"/>
              <a:t>Interacts with other memory management hardware</a:t>
            </a:r>
          </a:p>
          <a:p>
            <a:r>
              <a:rPr lang="en-US" sz="2400" dirty="0" smtClean="0"/>
              <a:t>Processor must access memory at least once per instruction cycle</a:t>
            </a:r>
          </a:p>
          <a:p>
            <a:r>
              <a:rPr lang="en-US" sz="2400" dirty="0" smtClean="0"/>
              <a:t>Processor execution is limited by memory cycle time</a:t>
            </a:r>
          </a:p>
          <a:p>
            <a:r>
              <a:rPr lang="en-US" sz="2400" dirty="0" smtClean="0"/>
              <a:t>Exploit the principle of locality with a small, fast memory</a:t>
            </a:r>
          </a:p>
        </p:txBody>
      </p:sp>
      <p:pic>
        <p:nvPicPr>
          <p:cNvPr id="6" name="Picture 5"/>
          <p:cNvPicPr>
            <a:picLocks noChangeAspect="1"/>
          </p:cNvPicPr>
          <p:nvPr/>
        </p:nvPicPr>
        <p:blipFill>
          <a:blip r:embed="rId3"/>
          <a:stretch>
            <a:fillRect/>
          </a:stretch>
        </p:blipFill>
        <p:spPr>
          <a:xfrm>
            <a:off x="7429500" y="228600"/>
            <a:ext cx="1747308" cy="1612900"/>
          </a:xfrm>
          <a:prstGeom prst="rect">
            <a:avLst/>
          </a:prstGeom>
        </p:spPr>
      </p:pic>
      <p:sp>
        <p:nvSpPr>
          <p:cNvPr id="2" name="投影片編號版面配置區 1"/>
          <p:cNvSpPr>
            <a:spLocks noGrp="1"/>
          </p:cNvSpPr>
          <p:nvPr>
            <p:ph type="sldNum" sz="quarter" idx="12"/>
          </p:nvPr>
        </p:nvSpPr>
        <p:spPr/>
        <p:txBody>
          <a:bodyPr/>
          <a:lstStyle/>
          <a:p>
            <a:pPr>
              <a:defRPr/>
            </a:pPr>
            <a:fld id="{97012834-41A2-49E3-8762-B14EE3F5CFB1}" type="slidenum">
              <a:rPr lang="en-US" smtClean="0"/>
              <a:pPr>
                <a:defRPr/>
              </a:pPr>
              <a:t>28</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dissolve">
                                      <p:cBhvr>
                                        <p:cTn id="7" dur="2000"/>
                                        <p:tgtEl>
                                          <p:spTgt spid="44035">
                                            <p:txEl>
                                              <p:pRg st="0" end="0"/>
                                            </p:txEl>
                                          </p:spTgt>
                                        </p:tgtEl>
                                      </p:cBhvr>
                                    </p:animEffect>
                                  </p:childTnLst>
                                </p:cTn>
                              </p:par>
                            </p:childTnLst>
                          </p:cTn>
                        </p:par>
                        <p:par>
                          <p:cTn id="8" fill="hold">
                            <p:stCondLst>
                              <p:cond delay="2000"/>
                            </p:stCondLst>
                            <p:childTnLst>
                              <p:par>
                                <p:cTn id="9" presetID="9" presetClass="entr" presetSubtype="0" fill="hold" grpId="0" nodeType="after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animEffect transition="in" filter="dissolve">
                                      <p:cBhvr>
                                        <p:cTn id="11" dur="2000"/>
                                        <p:tgtEl>
                                          <p:spTgt spid="44035">
                                            <p:txEl>
                                              <p:pRg st="1" end="1"/>
                                            </p:txEl>
                                          </p:spTgt>
                                        </p:tgtEl>
                                      </p:cBhvr>
                                    </p:animEffect>
                                  </p:childTnLst>
                                </p:cTn>
                              </p:par>
                            </p:childTnLst>
                          </p:cTn>
                        </p:par>
                        <p:par>
                          <p:cTn id="12" fill="hold">
                            <p:stCondLst>
                              <p:cond delay="4000"/>
                            </p:stCondLst>
                            <p:childTnLst>
                              <p:par>
                                <p:cTn id="13" presetID="9" presetClass="entr" presetSubtype="0" fill="hold" grpId="0" nodeType="after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animEffect transition="in" filter="dissolve">
                                      <p:cBhvr>
                                        <p:cTn id="15" dur="2000"/>
                                        <p:tgtEl>
                                          <p:spTgt spid="44035">
                                            <p:txEl>
                                              <p:pRg st="2" end="2"/>
                                            </p:txEl>
                                          </p:spTgt>
                                        </p:tgtEl>
                                      </p:cBhvr>
                                    </p:animEffect>
                                  </p:childTnLst>
                                </p:cTn>
                              </p:par>
                            </p:childTnLst>
                          </p:cTn>
                        </p:par>
                        <p:par>
                          <p:cTn id="16" fill="hold">
                            <p:stCondLst>
                              <p:cond delay="6000"/>
                            </p:stCondLst>
                            <p:childTnLst>
                              <p:par>
                                <p:cTn id="17" presetID="9" presetClass="entr" presetSubtype="0" fill="hold" grpId="0" nodeType="after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animEffect transition="in" filter="dissolve">
                                      <p:cBhvr>
                                        <p:cTn id="19" dur="2000"/>
                                        <p:tgtEl>
                                          <p:spTgt spid="44035">
                                            <p:txEl>
                                              <p:pRg st="3" end="3"/>
                                            </p:txEl>
                                          </p:spTgt>
                                        </p:tgtEl>
                                      </p:cBhvr>
                                    </p:animEffect>
                                  </p:childTnLst>
                                </p:cTn>
                              </p:par>
                            </p:childTnLst>
                          </p:cTn>
                        </p:par>
                        <p:par>
                          <p:cTn id="20" fill="hold">
                            <p:stCondLst>
                              <p:cond delay="8000"/>
                            </p:stCondLst>
                            <p:childTnLst>
                              <p:par>
                                <p:cTn id="21" presetID="9" presetClass="entr" presetSubtype="0" fill="hold" grpId="0" nodeType="afterEffect">
                                  <p:stCondLst>
                                    <p:cond delay="0"/>
                                  </p:stCondLst>
                                  <p:childTnLst>
                                    <p:set>
                                      <p:cBhvr>
                                        <p:cTn id="22" dur="1" fill="hold">
                                          <p:stCondLst>
                                            <p:cond delay="0"/>
                                          </p:stCondLst>
                                        </p:cTn>
                                        <p:tgtEl>
                                          <p:spTgt spid="44035">
                                            <p:txEl>
                                              <p:pRg st="4" end="4"/>
                                            </p:txEl>
                                          </p:spTgt>
                                        </p:tgtEl>
                                        <p:attrNameLst>
                                          <p:attrName>style.visibility</p:attrName>
                                        </p:attrNameLst>
                                      </p:cBhvr>
                                      <p:to>
                                        <p:strVal val="visible"/>
                                      </p:to>
                                    </p:set>
                                    <p:animEffect transition="in" filter="dissolve">
                                      <p:cBhvr>
                                        <p:cTn id="23" dur="2000"/>
                                        <p:tgtEl>
                                          <p:spTgt spid="440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47650" y="1600200"/>
            <a:ext cx="2971800" cy="2209800"/>
          </a:xfrm>
        </p:spPr>
        <p:txBody>
          <a:bodyPr/>
          <a:lstStyle/>
          <a:p>
            <a:pPr algn="ctr"/>
            <a:r>
              <a:rPr lang="en-US" sz="4000" b="1" dirty="0" smtClean="0"/>
              <a:t>Cache and </a:t>
            </a:r>
            <a:br>
              <a:rPr lang="en-US" sz="4000" b="1" dirty="0" smtClean="0"/>
            </a:br>
            <a:r>
              <a:rPr lang="en-US" sz="4000" b="1" dirty="0" smtClean="0"/>
              <a:t>Main Memory</a:t>
            </a:r>
          </a:p>
        </p:txBody>
      </p:sp>
      <p:pic>
        <p:nvPicPr>
          <p:cNvPr id="5" name="Picture 4"/>
          <p:cNvPicPr/>
          <p:nvPr/>
        </p:nvPicPr>
        <p:blipFill>
          <a:blip r:embed="rId3"/>
          <a:srcRect/>
          <a:stretch>
            <a:fillRect/>
          </a:stretch>
        </p:blipFill>
        <p:spPr bwMode="auto">
          <a:xfrm>
            <a:off x="3302000" y="838200"/>
            <a:ext cx="6026150" cy="5486400"/>
          </a:xfrm>
          <a:prstGeom prst="rect">
            <a:avLst/>
          </a:prstGeom>
          <a:noFill/>
          <a:ln w="9525">
            <a:noFill/>
            <a:miter lim="800000"/>
            <a:headEnd/>
            <a:tailEnd/>
          </a:ln>
        </p:spPr>
      </p:pic>
      <p:pic>
        <p:nvPicPr>
          <p:cNvPr id="7" name="Picture 6"/>
          <p:cNvPicPr>
            <a:picLocks noChangeAspect="1"/>
          </p:cNvPicPr>
          <p:nvPr/>
        </p:nvPicPr>
        <p:blipFill>
          <a:blip r:embed="rId4"/>
          <a:stretch>
            <a:fillRect/>
          </a:stretch>
        </p:blipFill>
        <p:spPr>
          <a:xfrm>
            <a:off x="908050" y="4267201"/>
            <a:ext cx="990600" cy="1209821"/>
          </a:xfrm>
          <a:prstGeom prst="rect">
            <a:avLst/>
          </a:prstGeom>
        </p:spPr>
      </p:pic>
      <p:sp>
        <p:nvSpPr>
          <p:cNvPr id="2" name="投影片編號版面配置區 1"/>
          <p:cNvSpPr>
            <a:spLocks noGrp="1"/>
          </p:cNvSpPr>
          <p:nvPr>
            <p:ph type="sldNum" sz="quarter" idx="12"/>
          </p:nvPr>
        </p:nvSpPr>
        <p:spPr/>
        <p:txBody>
          <a:bodyPr/>
          <a:lstStyle/>
          <a:p>
            <a:pPr>
              <a:defRPr/>
            </a:pPr>
            <a:fld id="{BAB79F47-3AF0-4617-BC60-2E592392BB48}" type="slidenum">
              <a:rPr lang="en-US" smtClean="0"/>
              <a:pPr>
                <a:defRPr/>
              </a:pPr>
              <a:t>29</a:t>
            </a:fld>
            <a:endParaRPr lang="en-US" dirty="0"/>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714" y="456253"/>
            <a:ext cx="8476854" cy="991548"/>
          </a:xfrm>
        </p:spPr>
        <p:txBody>
          <a:bodyPr/>
          <a:lstStyle/>
          <a:p>
            <a:pPr algn="ctr"/>
            <a:r>
              <a:rPr lang="en-NZ" dirty="0" smtClean="0"/>
              <a:t>    </a:t>
            </a:r>
            <a:r>
              <a:rPr lang="en-NZ" sz="6000" dirty="0" smtClean="0">
                <a:solidFill>
                  <a:schemeClr val="accent1">
                    <a:lumMod val="75000"/>
                  </a:schemeClr>
                </a:solidFill>
              </a:rPr>
              <a:t>Basic Elements</a:t>
            </a:r>
            <a:endParaRPr lang="en-NZ" sz="6000" dirty="0">
              <a:solidFill>
                <a:schemeClr val="accent1">
                  <a:lumMod val="75000"/>
                </a:schemeClr>
              </a:solidFill>
            </a:endParaRPr>
          </a:p>
        </p:txBody>
      </p:sp>
      <p:graphicFrame>
        <p:nvGraphicFramePr>
          <p:cNvPr id="7" name="Content Placeholder 6"/>
          <p:cNvGraphicFramePr>
            <a:graphicFrameLocks noGrp="1"/>
          </p:cNvGraphicFramePr>
          <p:nvPr>
            <p:ph sz="half" idx="4294967295"/>
          </p:nvPr>
        </p:nvGraphicFramePr>
        <p:xfrm>
          <a:off x="412750" y="2438400"/>
          <a:ext cx="916305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1" name="Picture 20"/>
          <p:cNvPicPr>
            <a:picLocks noChangeAspect="1"/>
          </p:cNvPicPr>
          <p:nvPr/>
        </p:nvPicPr>
        <p:blipFill>
          <a:blip r:embed="rId8"/>
          <a:stretch>
            <a:fillRect/>
          </a:stretch>
        </p:blipFill>
        <p:spPr>
          <a:xfrm>
            <a:off x="4044950" y="3886200"/>
            <a:ext cx="2146300" cy="1353820"/>
          </a:xfrm>
          <a:prstGeom prst="rect">
            <a:avLst/>
          </a:prstGeom>
        </p:spPr>
      </p:pic>
      <p:sp>
        <p:nvSpPr>
          <p:cNvPr id="3" name="投影片編號版面配置區 2"/>
          <p:cNvSpPr>
            <a:spLocks noGrp="1"/>
          </p:cNvSpPr>
          <p:nvPr>
            <p:ph type="sldNum" sz="quarter" idx="12"/>
          </p:nvPr>
        </p:nvSpPr>
        <p:spPr/>
        <p:txBody>
          <a:bodyPr/>
          <a:lstStyle/>
          <a:p>
            <a:pPr>
              <a:defRPr/>
            </a:pPr>
            <a:fld id="{97012834-41A2-49E3-8762-B14EE3F5CFB1}" type="slidenum">
              <a:rPr lang="en-US" smtClean="0"/>
              <a:pPr>
                <a:defRPr/>
              </a:pPr>
              <a:t>3</a:t>
            </a:fld>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1" y="1066800"/>
            <a:ext cx="2228850" cy="1905000"/>
          </a:xfrm>
        </p:spPr>
        <p:txBody>
          <a:bodyPr/>
          <a:lstStyle/>
          <a:p>
            <a:pPr algn="l"/>
            <a:r>
              <a:rPr lang="en-NZ" sz="4400" b="1" dirty="0" smtClean="0">
                <a:ln w="15875">
                  <a:solidFill>
                    <a:schemeClr val="accent1">
                      <a:lumMod val="50000"/>
                      <a:alpha val="75000"/>
                    </a:schemeClr>
                  </a:solidFill>
                </a:ln>
                <a:solidFill>
                  <a:schemeClr val="tx1">
                    <a:lumMod val="85000"/>
                    <a:lumOff val="15000"/>
                  </a:schemeClr>
                </a:solidFill>
              </a:rPr>
              <a:t>Cache Design</a:t>
            </a:r>
            <a:endParaRPr lang="en-NZ" sz="4400" b="1" dirty="0">
              <a:ln w="15875">
                <a:solidFill>
                  <a:schemeClr val="accent1">
                    <a:lumMod val="50000"/>
                    <a:alpha val="75000"/>
                  </a:schemeClr>
                </a:solidFill>
              </a:ln>
              <a:solidFill>
                <a:schemeClr val="tx1">
                  <a:lumMod val="85000"/>
                  <a:lumOff val="15000"/>
                </a:schemeClr>
              </a:solidFill>
            </a:endParaRPr>
          </a:p>
        </p:txBody>
      </p:sp>
      <p:graphicFrame>
        <p:nvGraphicFramePr>
          <p:cNvPr id="13" name="Diagram 12"/>
          <p:cNvGraphicFramePr/>
          <p:nvPr/>
        </p:nvGraphicFramePr>
        <p:xfrm>
          <a:off x="2559050" y="533400"/>
          <a:ext cx="734695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投影片編號版面配置區 2"/>
          <p:cNvSpPr>
            <a:spLocks noGrp="1"/>
          </p:cNvSpPr>
          <p:nvPr>
            <p:ph type="sldNum" sz="quarter" idx="12"/>
          </p:nvPr>
        </p:nvSpPr>
        <p:spPr/>
        <p:txBody>
          <a:bodyPr/>
          <a:lstStyle/>
          <a:p>
            <a:pPr>
              <a:defRPr/>
            </a:pPr>
            <a:fld id="{93238FDB-2D8C-4804-B582-7DB90366B95F}" type="slidenum">
              <a:rPr lang="en-US" smtClean="0"/>
              <a:pPr>
                <a:defRPr/>
              </a:pPr>
              <a:t>30</a:t>
            </a:fld>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713714" y="456253"/>
            <a:ext cx="8476854" cy="1067748"/>
          </a:xfrm>
        </p:spPr>
        <p:txBody>
          <a:bodyPr/>
          <a:lstStyle/>
          <a:p>
            <a:pPr algn="ctr"/>
            <a:r>
              <a:rPr lang="en-US" dirty="0" smtClean="0">
                <a:solidFill>
                  <a:schemeClr val="accent1">
                    <a:lumMod val="75000"/>
                  </a:schemeClr>
                </a:solidFill>
              </a:rPr>
              <a:t>Cache and Block Size</a:t>
            </a:r>
          </a:p>
        </p:txBody>
      </p:sp>
      <p:graphicFrame>
        <p:nvGraphicFramePr>
          <p:cNvPr id="6" name="Content Placeholder 5"/>
          <p:cNvGraphicFramePr>
            <a:graphicFrameLocks noGrp="1"/>
          </p:cNvGraphicFramePr>
          <p:nvPr>
            <p:ph sz="half" idx="4294967295"/>
          </p:nvPr>
        </p:nvGraphicFramePr>
        <p:xfrm>
          <a:off x="330200" y="2286000"/>
          <a:ext cx="9245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投影片編號版面配置區 1"/>
          <p:cNvSpPr>
            <a:spLocks noGrp="1"/>
          </p:cNvSpPr>
          <p:nvPr>
            <p:ph type="sldNum" sz="quarter" idx="12"/>
          </p:nvPr>
        </p:nvSpPr>
        <p:spPr/>
        <p:txBody>
          <a:bodyPr/>
          <a:lstStyle/>
          <a:p>
            <a:pPr>
              <a:defRPr/>
            </a:pPr>
            <a:fld id="{97012834-41A2-49E3-8762-B14EE3F5CFB1}" type="slidenum">
              <a:rPr lang="en-US" smtClean="0"/>
              <a:pPr>
                <a:defRPr/>
              </a:pPr>
              <a:t>31</a:t>
            </a:fld>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832850" cy="1067748"/>
          </a:xfrm>
        </p:spPr>
        <p:txBody>
          <a:bodyPr/>
          <a:lstStyle/>
          <a:p>
            <a:r>
              <a:rPr lang="en-NZ" dirty="0" smtClean="0">
                <a:solidFill>
                  <a:schemeClr val="accent1">
                    <a:lumMod val="75000"/>
                  </a:schemeClr>
                </a:solidFill>
              </a:rPr>
              <a:t>Replacement Algorithm</a:t>
            </a:r>
            <a:endParaRPr lang="en-NZ" dirty="0">
              <a:solidFill>
                <a:schemeClr val="accent1">
                  <a:lumMod val="75000"/>
                </a:schemeClr>
              </a:solidFill>
            </a:endParaRPr>
          </a:p>
        </p:txBody>
      </p:sp>
      <p:sp>
        <p:nvSpPr>
          <p:cNvPr id="3" name="Content Placeholder 2"/>
          <p:cNvSpPr>
            <a:spLocks noGrp="1"/>
          </p:cNvSpPr>
          <p:nvPr>
            <p:ph sz="half" idx="4294967295"/>
          </p:nvPr>
        </p:nvSpPr>
        <p:spPr>
          <a:xfrm>
            <a:off x="2393950" y="4267200"/>
            <a:ext cx="6604000" cy="1828800"/>
          </a:xfrm>
        </p:spPr>
        <p:txBody>
          <a:bodyPr/>
          <a:lstStyle/>
          <a:p>
            <a:pPr>
              <a:buSzPct val="102000"/>
              <a:buFont typeface="Wingdings" charset="2"/>
              <a:buChar char="Ø"/>
            </a:pPr>
            <a:r>
              <a:rPr lang="en-NZ" dirty="0" smtClean="0"/>
              <a:t>chooses which block to replace when a new block is to be loaded into the cache</a:t>
            </a:r>
          </a:p>
        </p:txBody>
      </p:sp>
      <p:sp>
        <p:nvSpPr>
          <p:cNvPr id="8" name="Content Placeholder 7"/>
          <p:cNvSpPr>
            <a:spLocks noGrp="1"/>
          </p:cNvSpPr>
          <p:nvPr>
            <p:ph sz="half" idx="4294967295"/>
          </p:nvPr>
        </p:nvSpPr>
        <p:spPr>
          <a:xfrm>
            <a:off x="1155700" y="2057400"/>
            <a:ext cx="8420100" cy="2209800"/>
          </a:xfrm>
        </p:spPr>
        <p:txBody>
          <a:bodyPr>
            <a:normAutofit/>
          </a:bodyPr>
          <a:lstStyle/>
          <a:p>
            <a:pPr marL="342900" lvl="1" indent="-342900">
              <a:buFont typeface="Wingdings" charset="2"/>
              <a:buChar char="u"/>
            </a:pPr>
            <a:r>
              <a:rPr lang="en-NZ" sz="3200" dirty="0" smtClean="0"/>
              <a:t>Least Recently Used (LRU) Algorithm</a:t>
            </a:r>
          </a:p>
          <a:p>
            <a:pPr marL="912813" lvl="1" indent="-344488"/>
            <a:r>
              <a:rPr lang="en-NZ" sz="2400" dirty="0" smtClean="0"/>
              <a:t>effective strategy is to replace a block that has been in the cache the longest with no references to it</a:t>
            </a:r>
          </a:p>
          <a:p>
            <a:pPr marL="912813" lvl="1" indent="-344488"/>
            <a:r>
              <a:rPr lang="en-NZ" sz="2400" dirty="0" smtClean="0"/>
              <a:t>hardware mechanisms are needed to identify the least recently used block</a:t>
            </a:r>
          </a:p>
        </p:txBody>
      </p:sp>
      <p:sp>
        <p:nvSpPr>
          <p:cNvPr id="11" name="Cube 10"/>
          <p:cNvSpPr/>
          <p:nvPr/>
        </p:nvSpPr>
        <p:spPr>
          <a:xfrm>
            <a:off x="495300" y="5029200"/>
            <a:ext cx="1155700" cy="1219200"/>
          </a:xfrm>
          <a:prstGeom prst="cub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Cube 11"/>
          <p:cNvSpPr/>
          <p:nvPr/>
        </p:nvSpPr>
        <p:spPr>
          <a:xfrm>
            <a:off x="1898650" y="5029200"/>
            <a:ext cx="1155700" cy="1219200"/>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Cube 12"/>
          <p:cNvSpPr/>
          <p:nvPr/>
        </p:nvSpPr>
        <p:spPr>
          <a:xfrm>
            <a:off x="3302000" y="5029200"/>
            <a:ext cx="1155700" cy="1219200"/>
          </a:xfrm>
          <a:prstGeom prst="cub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ube 13"/>
          <p:cNvSpPr/>
          <p:nvPr/>
        </p:nvSpPr>
        <p:spPr>
          <a:xfrm>
            <a:off x="0" y="3581400"/>
            <a:ext cx="1155700" cy="1219200"/>
          </a:xfrm>
          <a:prstGeom prst="cub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投影片編號版面配置區 3"/>
          <p:cNvSpPr>
            <a:spLocks noGrp="1"/>
          </p:cNvSpPr>
          <p:nvPr>
            <p:ph type="sldNum" sz="quarter" idx="12"/>
          </p:nvPr>
        </p:nvSpPr>
        <p:spPr/>
        <p:txBody>
          <a:bodyPr/>
          <a:lstStyle/>
          <a:p>
            <a:pPr>
              <a:defRPr/>
            </a:pPr>
            <a:fld id="{97012834-41A2-49E3-8762-B14EE3F5CFB1}" type="slidenum">
              <a:rPr lang="en-US" smtClean="0"/>
              <a:pPr>
                <a:defRPr/>
              </a:pPr>
              <a:t>32</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1000"/>
                                  </p:stCondLst>
                                  <p:childTnLst>
                                    <p:animMotion origin="layout" path="M 2.09484E-6 -2.68767E-6 C -0.00069 -0.0183 -0.00052 -0.03661 -0.00191 -0.05468 C -0.00243 -0.06117 -0.00556 -0.06673 -0.00573 -0.07298 C -0.00816 -0.1184 -0.00417 -0.16427 -0.00972 -0.20876 C -0.01059 -0.21501 -0.01893 -0.21131 -0.02345 -0.21131 C -0.08233 -0.21316 -0.14104 -0.21339 -0.19958 -0.21409 C -0.20879 -0.21432 -0.21799 -0.21409 -0.22703 -0.21409 " pathEditMode="relative" ptsTypes="ffffffA">
                                      <p:cBhvr>
                                        <p:cTn id="6" dur="3000" fill="hold"/>
                                        <p:tgtEl>
                                          <p:spTgt spid="12"/>
                                        </p:tgtEl>
                                        <p:attrNameLst>
                                          <p:attrName>ppt_x</p:attrName>
                                          <p:attrName>ppt_y</p:attrName>
                                        </p:attrNameLst>
                                      </p:cBhvr>
                                    </p:animMotion>
                                  </p:childTnLst>
                                </p:cTn>
                              </p:par>
                            </p:childTnLst>
                          </p:cTn>
                        </p:par>
                        <p:par>
                          <p:cTn id="7" fill="hold">
                            <p:stCondLst>
                              <p:cond delay="4000"/>
                            </p:stCondLst>
                            <p:childTnLst>
                              <p:par>
                                <p:cTn id="8" presetID="1" presetClass="exit" presetSubtype="0" fill="hold" grpId="1" nodeType="afterEffect">
                                  <p:stCondLst>
                                    <p:cond delay="0"/>
                                  </p:stCondLst>
                                  <p:childTnLst>
                                    <p:set>
                                      <p:cBhvr>
                                        <p:cTn id="9" dur="1" fill="hold">
                                          <p:stCondLst>
                                            <p:cond delay="0"/>
                                          </p:stCondLst>
                                        </p:cTn>
                                        <p:tgtEl>
                                          <p:spTgt spid="12"/>
                                        </p:tgtEl>
                                        <p:attrNameLst>
                                          <p:attrName>style.visibility</p:attrName>
                                        </p:attrNameLst>
                                      </p:cBhvr>
                                      <p:to>
                                        <p:strVal val="hidden"/>
                                      </p:to>
                                    </p:set>
                                  </p:childTnLst>
                                </p:cTn>
                              </p:par>
                            </p:childTnLst>
                          </p:cTn>
                        </p:par>
                        <p:par>
                          <p:cTn id="10" fill="hold">
                            <p:stCondLst>
                              <p:cond delay="4000"/>
                            </p:stCondLst>
                            <p:childTnLst>
                              <p:par>
                                <p:cTn id="11" presetID="1"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par>
                          <p:cTn id="13" fill="hold">
                            <p:stCondLst>
                              <p:cond delay="4000"/>
                            </p:stCondLst>
                            <p:childTnLst>
                              <p:par>
                                <p:cTn id="14" presetID="0" presetClass="path" presetSubtype="0" accel="50000" decel="50000" fill="hold" grpId="1" nodeType="afterEffect">
                                  <p:stCondLst>
                                    <p:cond delay="0"/>
                                  </p:stCondLst>
                                  <p:childTnLst>
                                    <p:animMotion origin="layout" path="M 1.30624E-6 -9.26784E-7 C 0.01824 0.00093 0.03648 0.00116 0.05472 0.00278 C 0.06879 0.00394 0.08199 0.01947 0.09589 0.02086 C 0.12246 0.02317 0.14939 0.02271 0.17614 0.02364 C 0.18986 0.09917 0.18204 0.05213 0.18204 0.21409 " pathEditMode="relative" ptsTypes="ffffA">
                                      <p:cBhvr>
                                        <p:cTn id="15" dur="3000" fill="hold"/>
                                        <p:tgtEl>
                                          <p:spTgt spid="1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4" grpId="0" animBg="1"/>
      <p:bldP spid="14"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713714" y="456254"/>
            <a:ext cx="8696986" cy="1143947"/>
          </a:xfrm>
        </p:spPr>
        <p:txBody>
          <a:bodyPr/>
          <a:lstStyle/>
          <a:p>
            <a:pPr algn="ctr"/>
            <a:r>
              <a:rPr lang="en-US" b="1" dirty="0" smtClean="0">
                <a:solidFill>
                  <a:schemeClr val="accent1">
                    <a:lumMod val="75000"/>
                  </a:schemeClr>
                </a:solidFill>
              </a:rPr>
              <a:t>Write Policy</a:t>
            </a:r>
          </a:p>
        </p:txBody>
      </p:sp>
      <p:graphicFrame>
        <p:nvGraphicFramePr>
          <p:cNvPr id="4" name="Content Placeholder 3"/>
          <p:cNvGraphicFramePr>
            <a:graphicFrameLocks noGrp="1"/>
          </p:cNvGraphicFramePr>
          <p:nvPr>
            <p:ph sz="half" idx="4294967295"/>
          </p:nvPr>
        </p:nvGraphicFramePr>
        <p:xfrm>
          <a:off x="412750" y="1600200"/>
          <a:ext cx="90805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p:cNvPicPr>
            <a:picLocks noChangeAspect="1"/>
          </p:cNvPicPr>
          <p:nvPr/>
        </p:nvPicPr>
        <p:blipFill>
          <a:blip r:embed="rId8"/>
          <a:stretch>
            <a:fillRect/>
          </a:stretch>
        </p:blipFill>
        <p:spPr>
          <a:xfrm rot="384465">
            <a:off x="7829745" y="3193331"/>
            <a:ext cx="1416826" cy="1231900"/>
          </a:xfrm>
          <a:prstGeom prst="rect">
            <a:avLst/>
          </a:prstGeom>
        </p:spPr>
      </p:pic>
      <p:sp>
        <p:nvSpPr>
          <p:cNvPr id="2" name="投影片編號版面配置區 1"/>
          <p:cNvSpPr>
            <a:spLocks noGrp="1"/>
          </p:cNvSpPr>
          <p:nvPr>
            <p:ph type="sldNum" sz="quarter" idx="12"/>
          </p:nvPr>
        </p:nvSpPr>
        <p:spPr/>
        <p:txBody>
          <a:bodyPr/>
          <a:lstStyle/>
          <a:p>
            <a:pPr>
              <a:defRPr/>
            </a:pPr>
            <a:fld id="{97012834-41A2-49E3-8762-B14EE3F5CFB1}" type="slidenum">
              <a:rPr lang="en-US" smtClean="0"/>
              <a:pPr>
                <a:defRPr/>
              </a:pPr>
              <a:t>33</a:t>
            </a:fld>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714" y="456253"/>
            <a:ext cx="8696986" cy="1067747"/>
          </a:xfrm>
        </p:spPr>
        <p:txBody>
          <a:bodyPr/>
          <a:lstStyle/>
          <a:p>
            <a:pPr algn="ctr"/>
            <a:r>
              <a:rPr lang="en-NZ" dirty="0" smtClean="0">
                <a:solidFill>
                  <a:schemeClr val="accent1">
                    <a:lumMod val="75000"/>
                  </a:schemeClr>
                </a:solidFill>
              </a:rPr>
              <a:t>I/O Techniques</a:t>
            </a:r>
            <a:endParaRPr lang="en-NZ" dirty="0">
              <a:solidFill>
                <a:schemeClr val="accent1">
                  <a:lumMod val="75000"/>
                </a:schemeClr>
              </a:solidFill>
            </a:endParaRPr>
          </a:p>
        </p:txBody>
      </p:sp>
      <p:graphicFrame>
        <p:nvGraphicFramePr>
          <p:cNvPr id="5" name="Content Placeholder 4"/>
          <p:cNvGraphicFramePr>
            <a:graphicFrameLocks noGrp="1"/>
          </p:cNvGraphicFramePr>
          <p:nvPr>
            <p:ph sz="half" idx="4294967295"/>
          </p:nvPr>
        </p:nvGraphicFramePr>
        <p:xfrm>
          <a:off x="908050" y="3657600"/>
          <a:ext cx="80899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1155700" y="2362200"/>
            <a:ext cx="8089900" cy="369332"/>
          </a:xfrm>
          <a:prstGeom prst="rect">
            <a:avLst/>
          </a:prstGeom>
          <a:noFill/>
        </p:spPr>
        <p:txBody>
          <a:bodyPr wrap="square" rtlCol="0">
            <a:spAutoFit/>
          </a:bodyPr>
          <a:lstStyle/>
          <a:p>
            <a:endParaRPr lang="en-US" dirty="0"/>
          </a:p>
        </p:txBody>
      </p:sp>
      <p:sp>
        <p:nvSpPr>
          <p:cNvPr id="11" name="Rounded Rectangle 4"/>
          <p:cNvSpPr/>
          <p:nvPr/>
        </p:nvSpPr>
        <p:spPr>
          <a:xfrm>
            <a:off x="577850" y="2209800"/>
            <a:ext cx="8750300" cy="129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algn="l" defTabSz="266700" rtl="0">
              <a:lnSpc>
                <a:spcPct val="90000"/>
              </a:lnSpc>
              <a:spcBef>
                <a:spcPct val="0"/>
              </a:spcBef>
              <a:spcAft>
                <a:spcPct val="35000"/>
              </a:spcAft>
              <a:buSzPct val="150000"/>
              <a:buFont typeface="Lucida Grande"/>
              <a:buChar char="∗"/>
            </a:pPr>
            <a:r>
              <a:rPr lang="en-US" sz="2400" dirty="0" smtClean="0">
                <a:solidFill>
                  <a:schemeClr val="tx1"/>
                </a:solidFill>
              </a:rPr>
              <a:t>  </a:t>
            </a:r>
            <a:r>
              <a:rPr lang="en-US" sz="2400" kern="1200" dirty="0" smtClean="0">
                <a:solidFill>
                  <a:schemeClr val="tx1"/>
                </a:solidFill>
              </a:rPr>
              <a:t>When the processor encounters an instruction relating to I/O, it executes that instruction by issuing a command to the appropriate I/O module</a:t>
            </a:r>
            <a:endParaRPr lang="en-US" sz="2400" kern="1200" dirty="0">
              <a:solidFill>
                <a:schemeClr val="tx1"/>
              </a:solidFill>
            </a:endParaRPr>
          </a:p>
        </p:txBody>
      </p:sp>
      <p:sp>
        <p:nvSpPr>
          <p:cNvPr id="3" name="投影片編號版面配置區 2"/>
          <p:cNvSpPr>
            <a:spLocks noGrp="1"/>
          </p:cNvSpPr>
          <p:nvPr>
            <p:ph type="sldNum" sz="quarter" idx="12"/>
          </p:nvPr>
        </p:nvSpPr>
        <p:spPr/>
        <p:txBody>
          <a:bodyPr/>
          <a:lstStyle/>
          <a:p>
            <a:pPr>
              <a:defRPr/>
            </a:pPr>
            <a:fld id="{97012834-41A2-49E3-8762-B14EE3F5CFB1}" type="slidenum">
              <a:rPr lang="en-US" smtClean="0"/>
              <a:pPr>
                <a:defRPr/>
              </a:pPr>
              <a:t>34</a:t>
            </a:fld>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1" y="457200"/>
            <a:ext cx="7211086" cy="1067748"/>
          </a:xfrm>
        </p:spPr>
        <p:txBody>
          <a:bodyPr/>
          <a:lstStyle/>
          <a:p>
            <a:r>
              <a:rPr lang="en-NZ" b="1" dirty="0" smtClean="0">
                <a:solidFill>
                  <a:schemeClr val="accent1">
                    <a:lumMod val="75000"/>
                  </a:schemeClr>
                </a:solidFill>
              </a:rPr>
              <a:t>Programmed I/O</a:t>
            </a:r>
            <a:endParaRPr lang="en-NZ" b="1" dirty="0">
              <a:solidFill>
                <a:schemeClr val="accent1">
                  <a:lumMod val="75000"/>
                </a:schemeClr>
              </a:solidFill>
            </a:endParaRPr>
          </a:p>
        </p:txBody>
      </p:sp>
      <p:sp>
        <p:nvSpPr>
          <p:cNvPr id="3" name="Content Placeholder 2"/>
          <p:cNvSpPr>
            <a:spLocks noGrp="1"/>
          </p:cNvSpPr>
          <p:nvPr>
            <p:ph sz="half" idx="4294967295"/>
          </p:nvPr>
        </p:nvSpPr>
        <p:spPr>
          <a:xfrm>
            <a:off x="330200" y="2286000"/>
            <a:ext cx="9245600" cy="4114800"/>
          </a:xfrm>
        </p:spPr>
        <p:txBody>
          <a:bodyPr>
            <a:noAutofit/>
          </a:bodyPr>
          <a:lstStyle/>
          <a:p>
            <a:r>
              <a:rPr lang="en-NZ" sz="2900" dirty="0" smtClean="0"/>
              <a:t>The I/O module performs the requested action then sets the appropriate bits in the I/O status register </a:t>
            </a:r>
          </a:p>
          <a:p>
            <a:r>
              <a:rPr lang="en-NZ" sz="2900" dirty="0" smtClean="0"/>
              <a:t>The processor periodically checks the status of the I/O module until it determines the instruction is complete</a:t>
            </a:r>
          </a:p>
          <a:p>
            <a:r>
              <a:rPr lang="en-NZ" sz="2900" dirty="0" smtClean="0"/>
              <a:t>With programmed I/O the performance level of the entire system is severely degraded</a:t>
            </a:r>
            <a:endParaRPr lang="en-NZ" sz="2900" dirty="0"/>
          </a:p>
        </p:txBody>
      </p:sp>
      <p:sp>
        <p:nvSpPr>
          <p:cNvPr id="4" name="投影片編號版面配置區 3"/>
          <p:cNvSpPr>
            <a:spLocks noGrp="1"/>
          </p:cNvSpPr>
          <p:nvPr>
            <p:ph type="sldNum" sz="quarter" idx="12"/>
          </p:nvPr>
        </p:nvSpPr>
        <p:spPr/>
        <p:txBody>
          <a:bodyPr/>
          <a:lstStyle/>
          <a:p>
            <a:pPr>
              <a:defRPr/>
            </a:pPr>
            <a:fld id="{97012834-41A2-49E3-8762-B14EE3F5CFB1}" type="slidenum">
              <a:rPr lang="en-US" smtClean="0"/>
              <a:pPr>
                <a:defRPr/>
              </a:pPr>
              <a:t>35</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1"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3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3">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2"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2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2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714" y="456253"/>
            <a:ext cx="8614436" cy="991548"/>
          </a:xfrm>
        </p:spPr>
        <p:txBody>
          <a:bodyPr/>
          <a:lstStyle/>
          <a:p>
            <a:pPr algn="ctr"/>
            <a:r>
              <a:rPr lang="en-NZ" dirty="0" smtClean="0">
                <a:solidFill>
                  <a:schemeClr val="accent1">
                    <a:lumMod val="75000"/>
                  </a:schemeClr>
                </a:solidFill>
              </a:rPr>
              <a:t>Interrupt-Driven I/O</a:t>
            </a:r>
            <a:endParaRPr lang="en-NZ" dirty="0">
              <a:solidFill>
                <a:schemeClr val="accent1">
                  <a:lumMod val="75000"/>
                </a:schemeClr>
              </a:solidFill>
            </a:endParaRPr>
          </a:p>
        </p:txBody>
      </p:sp>
      <p:graphicFrame>
        <p:nvGraphicFramePr>
          <p:cNvPr id="5" name="Content Placeholder 4"/>
          <p:cNvGraphicFramePr>
            <a:graphicFrameLocks noGrp="1"/>
          </p:cNvGraphicFramePr>
          <p:nvPr>
            <p:ph sz="half" idx="4294967295"/>
          </p:nvPr>
        </p:nvGraphicFramePr>
        <p:xfrm>
          <a:off x="247650" y="2133600"/>
          <a:ext cx="932815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投影片編號版面配置區 2"/>
          <p:cNvSpPr>
            <a:spLocks noGrp="1"/>
          </p:cNvSpPr>
          <p:nvPr>
            <p:ph type="sldNum" sz="quarter" idx="12"/>
          </p:nvPr>
        </p:nvSpPr>
        <p:spPr/>
        <p:txBody>
          <a:bodyPr/>
          <a:lstStyle/>
          <a:p>
            <a:pPr>
              <a:defRPr/>
            </a:pPr>
            <a:fld id="{97012834-41A2-49E3-8762-B14EE3F5CFB1}" type="slidenum">
              <a:rPr lang="en-US" smtClean="0"/>
              <a:pPr>
                <a:defRPr/>
              </a:pPr>
              <a:t>36</a:t>
            </a:fld>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l"/>
            <a:r>
              <a:rPr lang="en-US" sz="4800" dirty="0" smtClean="0">
                <a:solidFill>
                  <a:schemeClr val="accent1">
                    <a:lumMod val="75000"/>
                  </a:schemeClr>
                </a:solidFill>
              </a:rPr>
              <a:t>Interrupt-Driven I/O</a:t>
            </a:r>
            <a:br>
              <a:rPr lang="en-US" sz="4800" dirty="0" smtClean="0">
                <a:solidFill>
                  <a:schemeClr val="accent1">
                    <a:lumMod val="75000"/>
                  </a:schemeClr>
                </a:solidFill>
              </a:rPr>
            </a:br>
            <a:r>
              <a:rPr lang="en-US" sz="4800" dirty="0" smtClean="0">
                <a:solidFill>
                  <a:schemeClr val="accent1">
                    <a:lumMod val="75000"/>
                  </a:schemeClr>
                </a:solidFill>
              </a:rPr>
              <a:t>Drawbacks</a:t>
            </a:r>
          </a:p>
        </p:txBody>
      </p:sp>
      <p:sp>
        <p:nvSpPr>
          <p:cNvPr id="53251" name="Content Placeholder 2"/>
          <p:cNvSpPr>
            <a:spLocks noGrp="1"/>
          </p:cNvSpPr>
          <p:nvPr>
            <p:ph sz="half" idx="1"/>
          </p:nvPr>
        </p:nvSpPr>
        <p:spPr>
          <a:xfrm>
            <a:off x="330200" y="1828800"/>
            <a:ext cx="9192187" cy="4800600"/>
          </a:xfrm>
        </p:spPr>
        <p:txBody>
          <a:bodyPr>
            <a:normAutofit/>
          </a:bodyPr>
          <a:lstStyle/>
          <a:p>
            <a:endParaRPr lang="en-US" dirty="0" smtClean="0"/>
          </a:p>
          <a:p>
            <a:r>
              <a:rPr lang="en-US" sz="3200" dirty="0" smtClean="0">
                <a:solidFill>
                  <a:schemeClr val="bg2">
                    <a:lumMod val="10000"/>
                  </a:schemeClr>
                </a:solidFill>
              </a:rPr>
              <a:t>Transfer rate is limited by the speed with which the processor can test and service a device</a:t>
            </a:r>
          </a:p>
          <a:p>
            <a:r>
              <a:rPr lang="en-US" sz="3200" dirty="0" smtClean="0">
                <a:solidFill>
                  <a:schemeClr val="bg2">
                    <a:lumMod val="10000"/>
                  </a:schemeClr>
                </a:solidFill>
              </a:rPr>
              <a:t>The processor is tied up in managing an I/O transfer</a:t>
            </a:r>
          </a:p>
          <a:p>
            <a:pPr lvl="3">
              <a:buSzPct val="99000"/>
              <a:buFont typeface="Wingdings" charset="2"/>
              <a:buChar char="§"/>
            </a:pPr>
            <a:r>
              <a:rPr lang="en-US" sz="3200" dirty="0" smtClean="0">
                <a:solidFill>
                  <a:schemeClr val="bg2">
                    <a:lumMod val="10000"/>
                  </a:schemeClr>
                </a:solidFill>
              </a:rPr>
              <a:t> a number of instructions must be executed for each I/O transfer</a:t>
            </a:r>
          </a:p>
        </p:txBody>
      </p:sp>
      <p:pic>
        <p:nvPicPr>
          <p:cNvPr id="4" name="Picture 3"/>
          <p:cNvPicPr>
            <a:picLocks noChangeAspect="1"/>
          </p:cNvPicPr>
          <p:nvPr/>
        </p:nvPicPr>
        <p:blipFill>
          <a:blip r:embed="rId3"/>
          <a:stretch>
            <a:fillRect/>
          </a:stretch>
        </p:blipFill>
        <p:spPr>
          <a:xfrm>
            <a:off x="8089900" y="667266"/>
            <a:ext cx="1128018" cy="1167885"/>
          </a:xfrm>
          <a:prstGeom prst="rect">
            <a:avLst/>
          </a:prstGeom>
        </p:spPr>
      </p:pic>
      <p:sp>
        <p:nvSpPr>
          <p:cNvPr id="2" name="投影片編號版面配置區 1"/>
          <p:cNvSpPr>
            <a:spLocks noGrp="1"/>
          </p:cNvSpPr>
          <p:nvPr>
            <p:ph type="sldNum" sz="quarter" idx="12"/>
          </p:nvPr>
        </p:nvSpPr>
        <p:spPr/>
        <p:txBody>
          <a:bodyPr/>
          <a:lstStyle/>
          <a:p>
            <a:pPr>
              <a:defRPr/>
            </a:pPr>
            <a:fld id="{FD77EB8B-B6EB-443D-9CB4-B019CEC8F476}" type="slidenum">
              <a:rPr lang="en-US" smtClean="0"/>
              <a:pPr>
                <a:defRPr/>
              </a:pPr>
              <a:t>37</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750"/>
                                  </p:stCondLst>
                                  <p:childTnLst>
                                    <p:set>
                                      <p:cBhvr>
                                        <p:cTn id="6" dur="1" fill="hold">
                                          <p:stCondLst>
                                            <p:cond delay="0"/>
                                          </p:stCondLst>
                                        </p:cTn>
                                        <p:tgtEl>
                                          <p:spTgt spid="53251">
                                            <p:txEl>
                                              <p:pRg st="3" end="3"/>
                                            </p:txEl>
                                          </p:spTgt>
                                        </p:tgtEl>
                                        <p:attrNameLst>
                                          <p:attrName>style.visibility</p:attrName>
                                        </p:attrNameLst>
                                      </p:cBhvr>
                                      <p:to>
                                        <p:strVal val="visible"/>
                                      </p:to>
                                    </p:set>
                                    <p:anim calcmode="lin" valueType="num">
                                      <p:cBhvr>
                                        <p:cTn id="7" dur="500" fill="hold"/>
                                        <p:tgtEl>
                                          <p:spTgt spid="53251">
                                            <p:txEl>
                                              <p:pRg st="3" end="3"/>
                                            </p:txEl>
                                          </p:spTgt>
                                        </p:tgtEl>
                                        <p:attrNameLst>
                                          <p:attrName>ppt_w</p:attrName>
                                        </p:attrNameLst>
                                      </p:cBhvr>
                                      <p:tavLst>
                                        <p:tav tm="0">
                                          <p:val>
                                            <p:strVal val="#ppt_w*0.05"/>
                                          </p:val>
                                        </p:tav>
                                        <p:tav tm="100000">
                                          <p:val>
                                            <p:strVal val="#ppt_w"/>
                                          </p:val>
                                        </p:tav>
                                      </p:tavLst>
                                    </p:anim>
                                    <p:anim calcmode="lin" valueType="num">
                                      <p:cBhvr>
                                        <p:cTn id="8" dur="500" fill="hold"/>
                                        <p:tgtEl>
                                          <p:spTgt spid="53251">
                                            <p:txEl>
                                              <p:pRg st="3" end="3"/>
                                            </p:txEl>
                                          </p:spTgt>
                                        </p:tgtEl>
                                        <p:attrNameLst>
                                          <p:attrName>ppt_h</p:attrName>
                                        </p:attrNameLst>
                                      </p:cBhvr>
                                      <p:tavLst>
                                        <p:tav tm="0">
                                          <p:val>
                                            <p:strVal val="#ppt_h"/>
                                          </p:val>
                                        </p:tav>
                                        <p:tav tm="100000">
                                          <p:val>
                                            <p:strVal val="#ppt_h"/>
                                          </p:val>
                                        </p:tav>
                                      </p:tavLst>
                                    </p:anim>
                                    <p:anim calcmode="lin" valueType="num">
                                      <p:cBhvr>
                                        <p:cTn id="9" dur="500" fill="hold"/>
                                        <p:tgtEl>
                                          <p:spTgt spid="53251">
                                            <p:txEl>
                                              <p:pRg st="3" end="3"/>
                                            </p:txEl>
                                          </p:spTgt>
                                        </p:tgtEl>
                                        <p:attrNameLst>
                                          <p:attrName>ppt_x</p:attrName>
                                        </p:attrNameLst>
                                      </p:cBhvr>
                                      <p:tavLst>
                                        <p:tav tm="0">
                                          <p:val>
                                            <p:strVal val="#ppt_x-.2"/>
                                          </p:val>
                                        </p:tav>
                                        <p:tav tm="100000">
                                          <p:val>
                                            <p:strVal val="#ppt_x"/>
                                          </p:val>
                                        </p:tav>
                                      </p:tavLst>
                                    </p:anim>
                                    <p:anim calcmode="lin" valueType="num">
                                      <p:cBhvr>
                                        <p:cTn id="10" dur="500" fill="hold"/>
                                        <p:tgtEl>
                                          <p:spTgt spid="53251">
                                            <p:txEl>
                                              <p:pRg st="3" end="3"/>
                                            </p:txEl>
                                          </p:spTgt>
                                        </p:tgtEl>
                                        <p:attrNameLst>
                                          <p:attrName>ppt_y</p:attrName>
                                        </p:attrNameLst>
                                      </p:cBhvr>
                                      <p:tavLst>
                                        <p:tav tm="0">
                                          <p:val>
                                            <p:strVal val="#ppt_y"/>
                                          </p:val>
                                        </p:tav>
                                        <p:tav tm="100000">
                                          <p:val>
                                            <p:strVal val="#ppt_y"/>
                                          </p:val>
                                        </p:tav>
                                      </p:tavLst>
                                    </p:anim>
                                    <p:animEffect transition="in" filter="fade">
                                      <p:cBhvr>
                                        <p:cTn id="11" dur="500"/>
                                        <p:tgtEl>
                                          <p:spTgt spid="53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z="4800" dirty="0" smtClean="0">
                <a:solidFill>
                  <a:schemeClr val="accent1">
                    <a:lumMod val="75000"/>
                  </a:schemeClr>
                </a:solidFill>
              </a:rPr>
              <a:t>Direct Memory Access</a:t>
            </a:r>
            <a:br>
              <a:rPr lang="en-NZ" sz="4800" dirty="0" smtClean="0">
                <a:solidFill>
                  <a:schemeClr val="accent1">
                    <a:lumMod val="75000"/>
                  </a:schemeClr>
                </a:solidFill>
              </a:rPr>
            </a:br>
            <a:r>
              <a:rPr lang="en-NZ" sz="4800" dirty="0" smtClean="0">
                <a:solidFill>
                  <a:schemeClr val="accent1">
                    <a:lumMod val="75000"/>
                  </a:schemeClr>
                </a:solidFill>
              </a:rPr>
              <a:t> (DMA)</a:t>
            </a:r>
            <a:endParaRPr lang="en-NZ" sz="4800" dirty="0">
              <a:solidFill>
                <a:schemeClr val="accent1">
                  <a:lumMod val="75000"/>
                </a:schemeClr>
              </a:solidFill>
            </a:endParaRPr>
          </a:p>
        </p:txBody>
      </p:sp>
      <p:graphicFrame>
        <p:nvGraphicFramePr>
          <p:cNvPr id="5" name="Content Placeholder 4"/>
          <p:cNvGraphicFramePr>
            <a:graphicFrameLocks noGrp="1"/>
          </p:cNvGraphicFramePr>
          <p:nvPr>
            <p:ph sz="half" idx="4294967295"/>
          </p:nvPr>
        </p:nvGraphicFramePr>
        <p:xfrm>
          <a:off x="577850" y="3200400"/>
          <a:ext cx="8750300" cy="327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95300" y="2209800"/>
            <a:ext cx="8750300" cy="763286"/>
          </a:xfrm>
          <a:prstGeom prst="rect">
            <a:avLst/>
          </a:prstGeom>
          <a:noFill/>
        </p:spPr>
        <p:txBody>
          <a:bodyPr wrap="square" rtlCol="0">
            <a:spAutoFit/>
          </a:bodyPr>
          <a:lstStyle/>
          <a:p>
            <a:pPr defTabSz="266700">
              <a:lnSpc>
                <a:spcPct val="90000"/>
              </a:lnSpc>
              <a:spcAft>
                <a:spcPct val="35000"/>
              </a:spcAft>
              <a:buSzPct val="150000"/>
              <a:buFont typeface="Lucida Grande"/>
              <a:buChar char="∗"/>
            </a:pPr>
            <a:r>
              <a:rPr lang="en-NZ" sz="2400" dirty="0" smtClean="0">
                <a:latin typeface="+mn-lt"/>
              </a:rPr>
              <a:t> Performed by a separate module on the system bus or incorporated into an I/O module</a:t>
            </a:r>
          </a:p>
        </p:txBody>
      </p:sp>
      <p:sp>
        <p:nvSpPr>
          <p:cNvPr id="3" name="投影片編號版面配置區 2"/>
          <p:cNvSpPr>
            <a:spLocks noGrp="1"/>
          </p:cNvSpPr>
          <p:nvPr>
            <p:ph type="sldNum" sz="quarter" idx="12"/>
          </p:nvPr>
        </p:nvSpPr>
        <p:spPr/>
        <p:txBody>
          <a:bodyPr/>
          <a:lstStyle/>
          <a:p>
            <a:pPr>
              <a:defRPr/>
            </a:pPr>
            <a:fld id="{97012834-41A2-49E3-8762-B14EE3F5CFB1}" type="slidenum">
              <a:rPr lang="en-US" smtClean="0"/>
              <a:pPr>
                <a:defRPr/>
              </a:pPr>
              <a:t>38</a:t>
            </a:fld>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713714" y="456254"/>
            <a:ext cx="8476854" cy="1067747"/>
          </a:xfrm>
        </p:spPr>
        <p:txBody>
          <a:bodyPr/>
          <a:lstStyle/>
          <a:p>
            <a:pPr algn="ctr"/>
            <a:r>
              <a:rPr lang="en-US" dirty="0" smtClean="0">
                <a:ln>
                  <a:solidFill>
                    <a:schemeClr val="accent1">
                      <a:lumMod val="50000"/>
                    </a:schemeClr>
                  </a:solidFill>
                </a:ln>
                <a:solidFill>
                  <a:schemeClr val="accent1">
                    <a:lumMod val="75000"/>
                  </a:schemeClr>
                </a:solidFill>
              </a:rPr>
              <a:t>Direct Memory Access</a:t>
            </a:r>
          </a:p>
        </p:txBody>
      </p:sp>
      <p:sp>
        <p:nvSpPr>
          <p:cNvPr id="54275" name="Content Placeholder 2"/>
          <p:cNvSpPr>
            <a:spLocks noGrp="1"/>
          </p:cNvSpPr>
          <p:nvPr>
            <p:ph sz="half" idx="4294967295"/>
          </p:nvPr>
        </p:nvSpPr>
        <p:spPr>
          <a:xfrm>
            <a:off x="330200" y="2286000"/>
            <a:ext cx="9245600" cy="4267200"/>
          </a:xfrm>
        </p:spPr>
        <p:txBody>
          <a:bodyPr>
            <a:normAutofit/>
          </a:bodyPr>
          <a:lstStyle/>
          <a:p>
            <a:r>
              <a:rPr lang="en-US" sz="3200" dirty="0" smtClean="0"/>
              <a:t>Transfers the entire block of data directly to and from memory without going through the processor</a:t>
            </a:r>
          </a:p>
          <a:p>
            <a:pPr lvl="2"/>
            <a:r>
              <a:rPr lang="en-US" sz="2400" dirty="0" smtClean="0"/>
              <a:t>processor is involved only at the beginning and end of the transfer</a:t>
            </a:r>
          </a:p>
          <a:p>
            <a:pPr lvl="2"/>
            <a:r>
              <a:rPr lang="en-US" sz="2400" dirty="0" smtClean="0"/>
              <a:t>processor executes more slowly during a transfer when processor access to the bus is required</a:t>
            </a:r>
          </a:p>
          <a:p>
            <a:r>
              <a:rPr lang="en-US" sz="3200" dirty="0" smtClean="0"/>
              <a:t>More efficient than interrupt-driven or programmed I/O</a:t>
            </a:r>
          </a:p>
        </p:txBody>
      </p:sp>
      <p:sp>
        <p:nvSpPr>
          <p:cNvPr id="2" name="投影片編號版面配置區 1"/>
          <p:cNvSpPr>
            <a:spLocks noGrp="1"/>
          </p:cNvSpPr>
          <p:nvPr>
            <p:ph type="sldNum" sz="quarter" idx="12"/>
          </p:nvPr>
        </p:nvSpPr>
        <p:spPr/>
        <p:txBody>
          <a:bodyPr/>
          <a:lstStyle/>
          <a:p>
            <a:pPr>
              <a:defRPr/>
            </a:pPr>
            <a:fld id="{97012834-41A2-49E3-8762-B14EE3F5CFB1}" type="slidenum">
              <a:rPr lang="en-US" smtClean="0"/>
              <a:pPr>
                <a:defRPr/>
              </a:pPr>
              <a:t>39</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withEffect">
                                  <p:stCondLst>
                                    <p:cond delay="500"/>
                                  </p:stCondLst>
                                  <p:childTnLst>
                                    <p:set>
                                      <p:cBhvr>
                                        <p:cTn id="6" dur="1" fill="hold">
                                          <p:stCondLst>
                                            <p:cond delay="0"/>
                                          </p:stCondLst>
                                        </p:cTn>
                                        <p:tgtEl>
                                          <p:spTgt spid="54275">
                                            <p:txEl>
                                              <p:pRg st="1" end="1"/>
                                            </p:txEl>
                                          </p:spTgt>
                                        </p:tgtEl>
                                        <p:attrNameLst>
                                          <p:attrName>style.visibility</p:attrName>
                                        </p:attrNameLst>
                                      </p:cBhvr>
                                      <p:to>
                                        <p:strVal val="visible"/>
                                      </p:to>
                                    </p:set>
                                    <p:anim from="(-#ppt_w/2)" to="(#ppt_x)" calcmode="lin" valueType="num">
                                      <p:cBhvr>
                                        <p:cTn id="7" dur="600" fill="hold">
                                          <p:stCondLst>
                                            <p:cond delay="0"/>
                                          </p:stCondLst>
                                        </p:cTn>
                                        <p:tgtEl>
                                          <p:spTgt spid="54275">
                                            <p:txEl>
                                              <p:pRg st="1" end="1"/>
                                            </p:txEl>
                                          </p:spTgt>
                                        </p:tgtEl>
                                        <p:attrNameLst>
                                          <p:attrName>ppt_x</p:attrName>
                                        </p:attrNameLst>
                                      </p:cBhvr>
                                    </p:anim>
                                    <p:anim from="0" to="-1.0" calcmode="lin" valueType="num">
                                      <p:cBhvr>
                                        <p:cTn id="8" dur="200" decel="50000" autoRev="1" fill="hold">
                                          <p:stCondLst>
                                            <p:cond delay="600"/>
                                          </p:stCondLst>
                                        </p:cTn>
                                        <p:tgtEl>
                                          <p:spTgt spid="54275">
                                            <p:txEl>
                                              <p:pRg st="1" end="1"/>
                                            </p:txEl>
                                          </p:spTgt>
                                        </p:tgtEl>
                                        <p:attrNameLst>
                                          <p:attrName>xshear</p:attrName>
                                        </p:attrNameLst>
                                      </p:cBhvr>
                                    </p:anim>
                                    <p:animScale>
                                      <p:cBhvr>
                                        <p:cTn id="9" dur="200" decel="100000" autoRev="1" fill="hold">
                                          <p:stCondLst>
                                            <p:cond delay="600"/>
                                          </p:stCondLst>
                                        </p:cTn>
                                        <p:tgtEl>
                                          <p:spTgt spid="54275">
                                            <p:txEl>
                                              <p:pRg st="1" end="1"/>
                                            </p:txEl>
                                          </p:spTgt>
                                        </p:tgtEl>
                                      </p:cBhvr>
                                      <p:from x="100000" y="100000"/>
                                      <p:to x="80000" y="100000"/>
                                    </p:animScale>
                                    <p:anim by="(#ppt_h/3+#ppt_w*0.1)" calcmode="lin" valueType="num">
                                      <p:cBhvr additive="sum">
                                        <p:cTn id="10" dur="200" decel="100000" autoRev="1" fill="hold">
                                          <p:stCondLst>
                                            <p:cond delay="600"/>
                                          </p:stCondLst>
                                        </p:cTn>
                                        <p:tgtEl>
                                          <p:spTgt spid="54275">
                                            <p:txEl>
                                              <p:pRg st="1" end="1"/>
                                            </p:txEl>
                                          </p:spTgt>
                                        </p:tgtEl>
                                        <p:attrNameLst>
                                          <p:attrName>ppt_x</p:attrName>
                                        </p:attrNameLst>
                                      </p:cBhvr>
                                    </p:anim>
                                  </p:childTnLst>
                                </p:cTn>
                              </p:par>
                              <p:par>
                                <p:cTn id="11" presetID="34" presetClass="entr" presetSubtype="0" fill="hold" grpId="0" nodeType="withEffect">
                                  <p:stCondLst>
                                    <p:cond delay="1000"/>
                                  </p:stCondLst>
                                  <p:childTnLst>
                                    <p:set>
                                      <p:cBhvr>
                                        <p:cTn id="12" dur="1" fill="hold">
                                          <p:stCondLst>
                                            <p:cond delay="0"/>
                                          </p:stCondLst>
                                        </p:cTn>
                                        <p:tgtEl>
                                          <p:spTgt spid="54275">
                                            <p:txEl>
                                              <p:pRg st="2" end="2"/>
                                            </p:txEl>
                                          </p:spTgt>
                                        </p:tgtEl>
                                        <p:attrNameLst>
                                          <p:attrName>style.visibility</p:attrName>
                                        </p:attrNameLst>
                                      </p:cBhvr>
                                      <p:to>
                                        <p:strVal val="visible"/>
                                      </p:to>
                                    </p:set>
                                    <p:anim from="(-#ppt_w/2)" to="(#ppt_x)" calcmode="lin" valueType="num">
                                      <p:cBhvr>
                                        <p:cTn id="13" dur="600" fill="hold">
                                          <p:stCondLst>
                                            <p:cond delay="0"/>
                                          </p:stCondLst>
                                        </p:cTn>
                                        <p:tgtEl>
                                          <p:spTgt spid="54275">
                                            <p:txEl>
                                              <p:pRg st="2" end="2"/>
                                            </p:txEl>
                                          </p:spTgt>
                                        </p:tgtEl>
                                        <p:attrNameLst>
                                          <p:attrName>ppt_x</p:attrName>
                                        </p:attrNameLst>
                                      </p:cBhvr>
                                    </p:anim>
                                    <p:anim from="0" to="-1.0" calcmode="lin" valueType="num">
                                      <p:cBhvr>
                                        <p:cTn id="14" dur="200" decel="50000" autoRev="1" fill="hold">
                                          <p:stCondLst>
                                            <p:cond delay="600"/>
                                          </p:stCondLst>
                                        </p:cTn>
                                        <p:tgtEl>
                                          <p:spTgt spid="54275">
                                            <p:txEl>
                                              <p:pRg st="2" end="2"/>
                                            </p:txEl>
                                          </p:spTgt>
                                        </p:tgtEl>
                                        <p:attrNameLst>
                                          <p:attrName>xshear</p:attrName>
                                        </p:attrNameLst>
                                      </p:cBhvr>
                                    </p:anim>
                                    <p:animScale>
                                      <p:cBhvr>
                                        <p:cTn id="15" dur="200" decel="100000" autoRev="1" fill="hold">
                                          <p:stCondLst>
                                            <p:cond delay="600"/>
                                          </p:stCondLst>
                                        </p:cTn>
                                        <p:tgtEl>
                                          <p:spTgt spid="54275">
                                            <p:txEl>
                                              <p:pRg st="2" end="2"/>
                                            </p:txEl>
                                          </p:spTgt>
                                        </p:tgtEl>
                                      </p:cBhvr>
                                      <p:from x="100000" y="100000"/>
                                      <p:to x="80000" y="100000"/>
                                    </p:animScale>
                                    <p:anim by="(#ppt_h/3+#ppt_w*0.1)" calcmode="lin" valueType="num">
                                      <p:cBhvr additive="sum">
                                        <p:cTn id="16" dur="200" decel="100000" autoRev="1" fill="hold">
                                          <p:stCondLst>
                                            <p:cond delay="600"/>
                                          </p:stCondLst>
                                        </p:cTn>
                                        <p:tgtEl>
                                          <p:spTgt spid="54275">
                                            <p:txEl>
                                              <p:pRg st="2" end="2"/>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713714" y="456253"/>
            <a:ext cx="8476854" cy="991548"/>
          </a:xfrm>
        </p:spPr>
        <p:txBody>
          <a:bodyPr/>
          <a:lstStyle/>
          <a:p>
            <a:pPr algn="ctr"/>
            <a:r>
              <a:rPr lang="en-US" sz="6000" dirty="0" smtClean="0">
                <a:solidFill>
                  <a:schemeClr val="accent6">
                    <a:lumMod val="50000"/>
                  </a:schemeClr>
                </a:solidFill>
              </a:rPr>
              <a:t>Processor</a:t>
            </a:r>
          </a:p>
        </p:txBody>
      </p:sp>
      <p:graphicFrame>
        <p:nvGraphicFramePr>
          <p:cNvPr id="4" name="Content Placeholder 3"/>
          <p:cNvGraphicFramePr>
            <a:graphicFrameLocks noGrp="1"/>
          </p:cNvGraphicFramePr>
          <p:nvPr>
            <p:ph sz="half" idx="4294967295"/>
          </p:nvPr>
        </p:nvGraphicFramePr>
        <p:xfrm>
          <a:off x="330200" y="2133600"/>
          <a:ext cx="9245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rot="21302454">
            <a:off x="734333" y="4644678"/>
            <a:ext cx="2389144" cy="1573339"/>
          </a:xfrm>
          <a:prstGeom prst="rect">
            <a:avLst/>
          </a:prstGeom>
        </p:spPr>
      </p:pic>
      <p:sp>
        <p:nvSpPr>
          <p:cNvPr id="2" name="投影片編號版面配置區 1"/>
          <p:cNvSpPr>
            <a:spLocks noGrp="1"/>
          </p:cNvSpPr>
          <p:nvPr>
            <p:ph type="sldNum" sz="quarter" idx="12"/>
          </p:nvPr>
        </p:nvSpPr>
        <p:spPr/>
        <p:txBody>
          <a:bodyPr/>
          <a:lstStyle/>
          <a:p>
            <a:pPr>
              <a:defRPr/>
            </a:pPr>
            <a:fld id="{97012834-41A2-49E3-8762-B14EE3F5CFB1}" type="slidenum">
              <a:rPr lang="en-US" smtClean="0"/>
              <a:pPr>
                <a:defRPr/>
              </a:pPr>
              <a:t>4</a:t>
            </a:fld>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a:xfrm>
            <a:off x="-247650" y="381001"/>
            <a:ext cx="8476854" cy="1068387"/>
          </a:xfrm>
        </p:spPr>
        <p:txBody>
          <a:bodyPr/>
          <a:lstStyle/>
          <a:p>
            <a:r>
              <a:rPr lang="en-US" dirty="0" smtClean="0">
                <a:solidFill>
                  <a:schemeClr val="accent1">
                    <a:lumMod val="75000"/>
                  </a:schemeClr>
                </a:solidFill>
              </a:rPr>
              <a:t>SMP Organization</a:t>
            </a:r>
          </a:p>
        </p:txBody>
      </p:sp>
      <p:sp>
        <p:nvSpPr>
          <p:cNvPr id="5" name="TextBox 4"/>
          <p:cNvSpPr txBox="1"/>
          <p:nvPr/>
        </p:nvSpPr>
        <p:spPr>
          <a:xfrm>
            <a:off x="1568450" y="6550222"/>
            <a:ext cx="5283200" cy="307778"/>
          </a:xfrm>
          <a:prstGeom prst="rect">
            <a:avLst/>
          </a:prstGeom>
          <a:noFill/>
        </p:spPr>
        <p:txBody>
          <a:bodyPr wrap="square" rtlCol="0">
            <a:spAutoFit/>
          </a:bodyPr>
          <a:lstStyle/>
          <a:p>
            <a:r>
              <a:rPr lang="en-US" sz="1400" dirty="0" smtClean="0"/>
              <a:t>     Figure 1.19 Symmetric Multiprocessor Organization </a:t>
            </a:r>
            <a:endParaRPr lang="en-US" sz="1400" dirty="0"/>
          </a:p>
        </p:txBody>
      </p:sp>
      <p:pic>
        <p:nvPicPr>
          <p:cNvPr id="6" name="Picture 5"/>
          <p:cNvPicPr/>
          <p:nvPr/>
        </p:nvPicPr>
        <p:blipFill>
          <a:blip r:embed="rId3"/>
          <a:srcRect/>
          <a:stretch>
            <a:fillRect/>
          </a:stretch>
        </p:blipFill>
        <p:spPr bwMode="auto">
          <a:xfrm>
            <a:off x="990600" y="1676400"/>
            <a:ext cx="6273800" cy="4704004"/>
          </a:xfrm>
          <a:prstGeom prst="rect">
            <a:avLst/>
          </a:prstGeom>
          <a:noFill/>
          <a:ln w="9525">
            <a:noFill/>
            <a:miter lim="800000"/>
            <a:headEnd/>
            <a:tailEnd/>
          </a:ln>
        </p:spPr>
      </p:pic>
      <p:pic>
        <p:nvPicPr>
          <p:cNvPr id="35" name="Picture 34"/>
          <p:cNvPicPr>
            <a:picLocks noChangeAspect="1"/>
          </p:cNvPicPr>
          <p:nvPr/>
        </p:nvPicPr>
        <p:blipFill>
          <a:blip r:embed="rId4"/>
          <a:stretch>
            <a:fillRect/>
          </a:stretch>
        </p:blipFill>
        <p:spPr>
          <a:xfrm>
            <a:off x="742950" y="5486400"/>
            <a:ext cx="1651000" cy="1041400"/>
          </a:xfrm>
          <a:prstGeom prst="rect">
            <a:avLst/>
          </a:prstGeom>
        </p:spPr>
      </p:pic>
      <p:pic>
        <p:nvPicPr>
          <p:cNvPr id="40" name="Picture 39"/>
          <p:cNvPicPr>
            <a:picLocks noChangeAspect="1"/>
          </p:cNvPicPr>
          <p:nvPr/>
        </p:nvPicPr>
        <p:blipFill>
          <a:blip r:embed="rId5"/>
          <a:stretch>
            <a:fillRect/>
          </a:stretch>
        </p:blipFill>
        <p:spPr>
          <a:xfrm>
            <a:off x="7429500" y="4953001"/>
            <a:ext cx="1774825" cy="1207169"/>
          </a:xfrm>
          <a:prstGeom prst="rect">
            <a:avLst/>
          </a:prstGeom>
        </p:spPr>
      </p:pic>
      <p:sp>
        <p:nvSpPr>
          <p:cNvPr id="2" name="投影片編號版面配置區 1"/>
          <p:cNvSpPr>
            <a:spLocks noGrp="1"/>
          </p:cNvSpPr>
          <p:nvPr>
            <p:ph type="sldNum" sz="quarter" idx="12"/>
          </p:nvPr>
        </p:nvSpPr>
        <p:spPr/>
        <p:txBody>
          <a:bodyPr/>
          <a:lstStyle/>
          <a:p>
            <a:pPr>
              <a:defRPr/>
            </a:pPr>
            <a:fld id="{0A9A6F0D-A611-4358-861D-7B01E8303898}" type="slidenum">
              <a:rPr lang="en-US" smtClean="0"/>
              <a:pPr>
                <a:defRPr/>
              </a:pPr>
              <a:t>40</a:t>
            </a:fld>
            <a:endParaRPr lang="en-US" dirty="0"/>
          </a:p>
        </p:txBody>
      </p:sp>
    </p:spTree>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13714" y="456253"/>
            <a:ext cx="8476854" cy="1067748"/>
          </a:xfrm>
        </p:spPr>
        <p:txBody>
          <a:bodyPr/>
          <a:lstStyle/>
          <a:p>
            <a:pPr algn="ctr"/>
            <a:r>
              <a:rPr lang="en-US" sz="6000" dirty="0" smtClean="0">
                <a:ln>
                  <a:solidFill>
                    <a:schemeClr val="accent1">
                      <a:lumMod val="50000"/>
                    </a:schemeClr>
                  </a:solidFill>
                </a:ln>
                <a:solidFill>
                  <a:schemeClr val="tx2">
                    <a:lumMod val="75000"/>
                  </a:schemeClr>
                </a:solidFill>
              </a:rPr>
              <a:t>SMP Advantages</a:t>
            </a:r>
          </a:p>
        </p:txBody>
      </p:sp>
      <p:graphicFrame>
        <p:nvGraphicFramePr>
          <p:cNvPr id="8" name="Content Placeholder 7"/>
          <p:cNvGraphicFramePr>
            <a:graphicFrameLocks noGrp="1"/>
          </p:cNvGraphicFramePr>
          <p:nvPr>
            <p:ph sz="half" idx="4294967295"/>
          </p:nvPr>
        </p:nvGraphicFramePr>
        <p:xfrm>
          <a:off x="330200" y="2286000"/>
          <a:ext cx="92456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投影片編號版面配置區 1"/>
          <p:cNvSpPr>
            <a:spLocks noGrp="1"/>
          </p:cNvSpPr>
          <p:nvPr>
            <p:ph type="sldNum" sz="quarter" idx="12"/>
          </p:nvPr>
        </p:nvSpPr>
        <p:spPr/>
        <p:txBody>
          <a:bodyPr/>
          <a:lstStyle/>
          <a:p>
            <a:pPr>
              <a:defRPr/>
            </a:pPr>
            <a:fld id="{97012834-41A2-49E3-8762-B14EE3F5CFB1}" type="slidenum">
              <a:rPr lang="en-US" smtClean="0"/>
              <a:pPr>
                <a:defRPr/>
              </a:pPr>
              <a:t>41</a:t>
            </a:fld>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solidFill>
                  <a:schemeClr val="accent1">
                    <a:lumMod val="75000"/>
                  </a:schemeClr>
                </a:solidFill>
              </a:rPr>
              <a:t>Multicore Computer</a:t>
            </a:r>
          </a:p>
        </p:txBody>
      </p:sp>
      <p:sp>
        <p:nvSpPr>
          <p:cNvPr id="38915" name="Content Placeholder 2"/>
          <p:cNvSpPr>
            <a:spLocks noGrp="1"/>
          </p:cNvSpPr>
          <p:nvPr>
            <p:ph sz="half" idx="4294967295"/>
          </p:nvPr>
        </p:nvSpPr>
        <p:spPr>
          <a:xfrm>
            <a:off x="330200" y="2286000"/>
            <a:ext cx="9245600" cy="4267200"/>
          </a:xfrm>
        </p:spPr>
        <p:txBody>
          <a:bodyPr>
            <a:normAutofit/>
          </a:bodyPr>
          <a:lstStyle/>
          <a:p>
            <a:r>
              <a:rPr lang="en-US" sz="3200" dirty="0" smtClean="0"/>
              <a:t>Also known as a chip multiprocessor</a:t>
            </a:r>
          </a:p>
          <a:p>
            <a:r>
              <a:rPr lang="en-US" sz="3200" dirty="0" smtClean="0"/>
              <a:t>Combines two or more processors (cores) on a single piece of silicon (die)</a:t>
            </a:r>
          </a:p>
          <a:p>
            <a:pPr lvl="2">
              <a:buSzPct val="65000"/>
            </a:pPr>
            <a:r>
              <a:rPr lang="en-US" sz="2800" dirty="0" smtClean="0"/>
              <a:t>each core consists of all of the components of an independent processor</a:t>
            </a:r>
          </a:p>
          <a:p>
            <a:r>
              <a:rPr lang="en-US" sz="3200" dirty="0" smtClean="0"/>
              <a:t>In addition, multicore chips also include L2 cache and in some cases L3 cache</a:t>
            </a:r>
          </a:p>
        </p:txBody>
      </p:sp>
      <p:pic>
        <p:nvPicPr>
          <p:cNvPr id="5" name="Picture 4"/>
          <p:cNvPicPr>
            <a:picLocks noChangeAspect="1"/>
          </p:cNvPicPr>
          <p:nvPr/>
        </p:nvPicPr>
        <p:blipFill>
          <a:blip r:embed="rId3"/>
          <a:stretch>
            <a:fillRect/>
          </a:stretch>
        </p:blipFill>
        <p:spPr>
          <a:xfrm>
            <a:off x="660400" y="381000"/>
            <a:ext cx="1747308" cy="1612900"/>
          </a:xfrm>
          <a:prstGeom prst="rect">
            <a:avLst/>
          </a:prstGeom>
        </p:spPr>
      </p:pic>
      <p:sp>
        <p:nvSpPr>
          <p:cNvPr id="2" name="投影片編號版面配置區 1"/>
          <p:cNvSpPr>
            <a:spLocks noGrp="1"/>
          </p:cNvSpPr>
          <p:nvPr>
            <p:ph type="sldNum" sz="quarter" idx="12"/>
          </p:nvPr>
        </p:nvSpPr>
        <p:spPr/>
        <p:txBody>
          <a:bodyPr/>
          <a:lstStyle/>
          <a:p>
            <a:pPr>
              <a:defRPr/>
            </a:pPr>
            <a:fld id="{97012834-41A2-49E3-8762-B14EE3F5CFB1}" type="slidenum">
              <a:rPr lang="en-US" smtClean="0"/>
              <a:pPr>
                <a:defRPr/>
              </a:pPr>
              <a:t>42</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down)">
                                      <p:cBhvr>
                                        <p:cTn id="7" dur="580">
                                          <p:stCondLst>
                                            <p:cond delay="0"/>
                                          </p:stCondLst>
                                        </p:cTn>
                                        <p:tgtEl>
                                          <p:spTgt spid="38915">
                                            <p:txEl>
                                              <p:pRg st="0" end="0"/>
                                            </p:txEl>
                                          </p:spTgt>
                                        </p:tgtEl>
                                      </p:cBhvr>
                                    </p:animEffect>
                                    <p:anim calcmode="lin" valueType="num">
                                      <p:cBhvr>
                                        <p:cTn id="8" dur="1822" tmFilter="0,0; 0.14,0.36; 0.43,0.73; 0.71,0.91; 1.0,1.0">
                                          <p:stCondLst>
                                            <p:cond delay="0"/>
                                          </p:stCondLst>
                                        </p:cTn>
                                        <p:tgtEl>
                                          <p:spTgt spid="3891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891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891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891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891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8915">
                                            <p:txEl>
                                              <p:pRg st="0" end="0"/>
                                            </p:txEl>
                                          </p:spTgt>
                                        </p:tgtEl>
                                      </p:cBhvr>
                                      <p:to x="100000" y="60000"/>
                                    </p:animScale>
                                    <p:animScale>
                                      <p:cBhvr>
                                        <p:cTn id="14" dur="166" decel="50000">
                                          <p:stCondLst>
                                            <p:cond delay="676"/>
                                          </p:stCondLst>
                                        </p:cTn>
                                        <p:tgtEl>
                                          <p:spTgt spid="38915">
                                            <p:txEl>
                                              <p:pRg st="0" end="0"/>
                                            </p:txEl>
                                          </p:spTgt>
                                        </p:tgtEl>
                                      </p:cBhvr>
                                      <p:to x="100000" y="100000"/>
                                    </p:animScale>
                                    <p:animScale>
                                      <p:cBhvr>
                                        <p:cTn id="15" dur="26">
                                          <p:stCondLst>
                                            <p:cond delay="1312"/>
                                          </p:stCondLst>
                                        </p:cTn>
                                        <p:tgtEl>
                                          <p:spTgt spid="38915">
                                            <p:txEl>
                                              <p:pRg st="0" end="0"/>
                                            </p:txEl>
                                          </p:spTgt>
                                        </p:tgtEl>
                                      </p:cBhvr>
                                      <p:to x="100000" y="80000"/>
                                    </p:animScale>
                                    <p:animScale>
                                      <p:cBhvr>
                                        <p:cTn id="16" dur="166" decel="50000">
                                          <p:stCondLst>
                                            <p:cond delay="1338"/>
                                          </p:stCondLst>
                                        </p:cTn>
                                        <p:tgtEl>
                                          <p:spTgt spid="38915">
                                            <p:txEl>
                                              <p:pRg st="0" end="0"/>
                                            </p:txEl>
                                          </p:spTgt>
                                        </p:tgtEl>
                                      </p:cBhvr>
                                      <p:to x="100000" y="100000"/>
                                    </p:animScale>
                                    <p:animScale>
                                      <p:cBhvr>
                                        <p:cTn id="17" dur="26">
                                          <p:stCondLst>
                                            <p:cond delay="1642"/>
                                          </p:stCondLst>
                                        </p:cTn>
                                        <p:tgtEl>
                                          <p:spTgt spid="38915">
                                            <p:txEl>
                                              <p:pRg st="0" end="0"/>
                                            </p:txEl>
                                          </p:spTgt>
                                        </p:tgtEl>
                                      </p:cBhvr>
                                      <p:to x="100000" y="90000"/>
                                    </p:animScale>
                                    <p:animScale>
                                      <p:cBhvr>
                                        <p:cTn id="18" dur="166" decel="50000">
                                          <p:stCondLst>
                                            <p:cond delay="1668"/>
                                          </p:stCondLst>
                                        </p:cTn>
                                        <p:tgtEl>
                                          <p:spTgt spid="38915">
                                            <p:txEl>
                                              <p:pRg st="0" end="0"/>
                                            </p:txEl>
                                          </p:spTgt>
                                        </p:tgtEl>
                                      </p:cBhvr>
                                      <p:to x="100000" y="100000"/>
                                    </p:animScale>
                                    <p:animScale>
                                      <p:cBhvr>
                                        <p:cTn id="19" dur="26">
                                          <p:stCondLst>
                                            <p:cond delay="1808"/>
                                          </p:stCondLst>
                                        </p:cTn>
                                        <p:tgtEl>
                                          <p:spTgt spid="38915">
                                            <p:txEl>
                                              <p:pRg st="0" end="0"/>
                                            </p:txEl>
                                          </p:spTgt>
                                        </p:tgtEl>
                                      </p:cBhvr>
                                      <p:to x="100000" y="95000"/>
                                    </p:animScale>
                                    <p:animScale>
                                      <p:cBhvr>
                                        <p:cTn id="20" dur="166" decel="50000">
                                          <p:stCondLst>
                                            <p:cond delay="1834"/>
                                          </p:stCondLst>
                                        </p:cTn>
                                        <p:tgtEl>
                                          <p:spTgt spid="38915">
                                            <p:txEl>
                                              <p:pRg st="0" end="0"/>
                                            </p:txEl>
                                          </p:spTgt>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38915">
                                            <p:txEl>
                                              <p:pRg st="1" end="1"/>
                                            </p:txEl>
                                          </p:spTgt>
                                        </p:tgtEl>
                                        <p:attrNameLst>
                                          <p:attrName>style.visibility</p:attrName>
                                        </p:attrNameLst>
                                      </p:cBhvr>
                                      <p:to>
                                        <p:strVal val="visible"/>
                                      </p:to>
                                    </p:set>
                                    <p:animEffect transition="in" filter="wipe(down)">
                                      <p:cBhvr>
                                        <p:cTn id="24" dur="580">
                                          <p:stCondLst>
                                            <p:cond delay="0"/>
                                          </p:stCondLst>
                                        </p:cTn>
                                        <p:tgtEl>
                                          <p:spTgt spid="38915">
                                            <p:txEl>
                                              <p:pRg st="1" end="1"/>
                                            </p:txEl>
                                          </p:spTgt>
                                        </p:tgtEl>
                                      </p:cBhvr>
                                    </p:animEffect>
                                    <p:anim calcmode="lin" valueType="num">
                                      <p:cBhvr>
                                        <p:cTn id="25" dur="1822" tmFilter="0,0; 0.14,0.36; 0.43,0.73; 0.71,0.91; 1.0,1.0">
                                          <p:stCondLst>
                                            <p:cond delay="0"/>
                                          </p:stCondLst>
                                        </p:cTn>
                                        <p:tgtEl>
                                          <p:spTgt spid="38915">
                                            <p:txEl>
                                              <p:pRg st="1" end="1"/>
                                            </p:txEl>
                                          </p:spTgt>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38915">
                                            <p:txEl>
                                              <p:pRg st="1" end="1"/>
                                            </p:txEl>
                                          </p:spTgt>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38915">
                                            <p:txEl>
                                              <p:pRg st="1" end="1"/>
                                            </p:txEl>
                                          </p:spTgt>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38915">
                                            <p:txEl>
                                              <p:pRg st="1" end="1"/>
                                            </p:txEl>
                                          </p:spTgt>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38915">
                                            <p:txEl>
                                              <p:pRg st="1" end="1"/>
                                            </p:txEl>
                                          </p:spTgt>
                                        </p:tgtEl>
                                        <p:attrNameLst>
                                          <p:attrName>ppt_y</p:attrName>
                                        </p:attrNameLst>
                                      </p:cBhvr>
                                      <p:tavLst>
                                        <p:tav tm="0" fmla="#ppt_y-sin(pi*$)/81">
                                          <p:val>
                                            <p:fltVal val="0"/>
                                          </p:val>
                                        </p:tav>
                                        <p:tav tm="100000">
                                          <p:val>
                                            <p:fltVal val="1"/>
                                          </p:val>
                                        </p:tav>
                                      </p:tavLst>
                                    </p:anim>
                                    <p:animScale>
                                      <p:cBhvr>
                                        <p:cTn id="30" dur="26">
                                          <p:stCondLst>
                                            <p:cond delay="650"/>
                                          </p:stCondLst>
                                        </p:cTn>
                                        <p:tgtEl>
                                          <p:spTgt spid="38915">
                                            <p:txEl>
                                              <p:pRg st="1" end="1"/>
                                            </p:txEl>
                                          </p:spTgt>
                                        </p:tgtEl>
                                      </p:cBhvr>
                                      <p:to x="100000" y="60000"/>
                                    </p:animScale>
                                    <p:animScale>
                                      <p:cBhvr>
                                        <p:cTn id="31" dur="166" decel="50000">
                                          <p:stCondLst>
                                            <p:cond delay="676"/>
                                          </p:stCondLst>
                                        </p:cTn>
                                        <p:tgtEl>
                                          <p:spTgt spid="38915">
                                            <p:txEl>
                                              <p:pRg st="1" end="1"/>
                                            </p:txEl>
                                          </p:spTgt>
                                        </p:tgtEl>
                                      </p:cBhvr>
                                      <p:to x="100000" y="100000"/>
                                    </p:animScale>
                                    <p:animScale>
                                      <p:cBhvr>
                                        <p:cTn id="32" dur="26">
                                          <p:stCondLst>
                                            <p:cond delay="1312"/>
                                          </p:stCondLst>
                                        </p:cTn>
                                        <p:tgtEl>
                                          <p:spTgt spid="38915">
                                            <p:txEl>
                                              <p:pRg st="1" end="1"/>
                                            </p:txEl>
                                          </p:spTgt>
                                        </p:tgtEl>
                                      </p:cBhvr>
                                      <p:to x="100000" y="80000"/>
                                    </p:animScale>
                                    <p:animScale>
                                      <p:cBhvr>
                                        <p:cTn id="33" dur="166" decel="50000">
                                          <p:stCondLst>
                                            <p:cond delay="1338"/>
                                          </p:stCondLst>
                                        </p:cTn>
                                        <p:tgtEl>
                                          <p:spTgt spid="38915">
                                            <p:txEl>
                                              <p:pRg st="1" end="1"/>
                                            </p:txEl>
                                          </p:spTgt>
                                        </p:tgtEl>
                                      </p:cBhvr>
                                      <p:to x="100000" y="100000"/>
                                    </p:animScale>
                                    <p:animScale>
                                      <p:cBhvr>
                                        <p:cTn id="34" dur="26">
                                          <p:stCondLst>
                                            <p:cond delay="1642"/>
                                          </p:stCondLst>
                                        </p:cTn>
                                        <p:tgtEl>
                                          <p:spTgt spid="38915">
                                            <p:txEl>
                                              <p:pRg st="1" end="1"/>
                                            </p:txEl>
                                          </p:spTgt>
                                        </p:tgtEl>
                                      </p:cBhvr>
                                      <p:to x="100000" y="90000"/>
                                    </p:animScale>
                                    <p:animScale>
                                      <p:cBhvr>
                                        <p:cTn id="35" dur="166" decel="50000">
                                          <p:stCondLst>
                                            <p:cond delay="1668"/>
                                          </p:stCondLst>
                                        </p:cTn>
                                        <p:tgtEl>
                                          <p:spTgt spid="38915">
                                            <p:txEl>
                                              <p:pRg st="1" end="1"/>
                                            </p:txEl>
                                          </p:spTgt>
                                        </p:tgtEl>
                                      </p:cBhvr>
                                      <p:to x="100000" y="100000"/>
                                    </p:animScale>
                                    <p:animScale>
                                      <p:cBhvr>
                                        <p:cTn id="36" dur="26">
                                          <p:stCondLst>
                                            <p:cond delay="1808"/>
                                          </p:stCondLst>
                                        </p:cTn>
                                        <p:tgtEl>
                                          <p:spTgt spid="38915">
                                            <p:txEl>
                                              <p:pRg st="1" end="1"/>
                                            </p:txEl>
                                          </p:spTgt>
                                        </p:tgtEl>
                                      </p:cBhvr>
                                      <p:to x="100000" y="95000"/>
                                    </p:animScale>
                                    <p:animScale>
                                      <p:cBhvr>
                                        <p:cTn id="37" dur="166" decel="50000">
                                          <p:stCondLst>
                                            <p:cond delay="1834"/>
                                          </p:stCondLst>
                                        </p:cTn>
                                        <p:tgtEl>
                                          <p:spTgt spid="38915">
                                            <p:txEl>
                                              <p:pRg st="1" end="1"/>
                                            </p:txEl>
                                          </p:spTgt>
                                        </p:tgtEl>
                                      </p:cBhvr>
                                      <p:to x="100000" y="100000"/>
                                    </p:animScale>
                                  </p:childTnLst>
                                </p:cTn>
                              </p:par>
                              <p:par>
                                <p:cTn id="38" presetID="26" presetClass="entr" presetSubtype="0" fill="hold" grpId="0" nodeType="withEffect">
                                  <p:stCondLst>
                                    <p:cond delay="0"/>
                                  </p:stCondLst>
                                  <p:childTnLst>
                                    <p:set>
                                      <p:cBhvr>
                                        <p:cTn id="39" dur="1" fill="hold">
                                          <p:stCondLst>
                                            <p:cond delay="0"/>
                                          </p:stCondLst>
                                        </p:cTn>
                                        <p:tgtEl>
                                          <p:spTgt spid="38915">
                                            <p:txEl>
                                              <p:pRg st="2" end="2"/>
                                            </p:txEl>
                                          </p:spTgt>
                                        </p:tgtEl>
                                        <p:attrNameLst>
                                          <p:attrName>style.visibility</p:attrName>
                                        </p:attrNameLst>
                                      </p:cBhvr>
                                      <p:to>
                                        <p:strVal val="visible"/>
                                      </p:to>
                                    </p:set>
                                    <p:animEffect transition="in" filter="wipe(down)">
                                      <p:cBhvr>
                                        <p:cTn id="40" dur="580">
                                          <p:stCondLst>
                                            <p:cond delay="0"/>
                                          </p:stCondLst>
                                        </p:cTn>
                                        <p:tgtEl>
                                          <p:spTgt spid="38915">
                                            <p:txEl>
                                              <p:pRg st="2" end="2"/>
                                            </p:txEl>
                                          </p:spTgt>
                                        </p:tgtEl>
                                      </p:cBhvr>
                                    </p:animEffect>
                                    <p:anim calcmode="lin" valueType="num">
                                      <p:cBhvr>
                                        <p:cTn id="41" dur="1822" tmFilter="0,0; 0.14,0.36; 0.43,0.73; 0.71,0.91; 1.0,1.0">
                                          <p:stCondLst>
                                            <p:cond delay="0"/>
                                          </p:stCondLst>
                                        </p:cTn>
                                        <p:tgtEl>
                                          <p:spTgt spid="38915">
                                            <p:txEl>
                                              <p:pRg st="2" end="2"/>
                                            </p:txEl>
                                          </p:spTgt>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38915">
                                            <p:txEl>
                                              <p:pRg st="2" end="2"/>
                                            </p:txEl>
                                          </p:spTgt>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38915">
                                            <p:txEl>
                                              <p:pRg st="2" end="2"/>
                                            </p:txEl>
                                          </p:spTgt>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38915">
                                            <p:txEl>
                                              <p:pRg st="2" end="2"/>
                                            </p:txEl>
                                          </p:spTgt>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38915">
                                            <p:txEl>
                                              <p:pRg st="2" end="2"/>
                                            </p:txEl>
                                          </p:spTgt>
                                        </p:tgtEl>
                                        <p:attrNameLst>
                                          <p:attrName>ppt_y</p:attrName>
                                        </p:attrNameLst>
                                      </p:cBhvr>
                                      <p:tavLst>
                                        <p:tav tm="0" fmla="#ppt_y-sin(pi*$)/81">
                                          <p:val>
                                            <p:fltVal val="0"/>
                                          </p:val>
                                        </p:tav>
                                        <p:tav tm="100000">
                                          <p:val>
                                            <p:fltVal val="1"/>
                                          </p:val>
                                        </p:tav>
                                      </p:tavLst>
                                    </p:anim>
                                    <p:animScale>
                                      <p:cBhvr>
                                        <p:cTn id="46" dur="26">
                                          <p:stCondLst>
                                            <p:cond delay="650"/>
                                          </p:stCondLst>
                                        </p:cTn>
                                        <p:tgtEl>
                                          <p:spTgt spid="38915">
                                            <p:txEl>
                                              <p:pRg st="2" end="2"/>
                                            </p:txEl>
                                          </p:spTgt>
                                        </p:tgtEl>
                                      </p:cBhvr>
                                      <p:to x="100000" y="60000"/>
                                    </p:animScale>
                                    <p:animScale>
                                      <p:cBhvr>
                                        <p:cTn id="47" dur="166" decel="50000">
                                          <p:stCondLst>
                                            <p:cond delay="676"/>
                                          </p:stCondLst>
                                        </p:cTn>
                                        <p:tgtEl>
                                          <p:spTgt spid="38915">
                                            <p:txEl>
                                              <p:pRg st="2" end="2"/>
                                            </p:txEl>
                                          </p:spTgt>
                                        </p:tgtEl>
                                      </p:cBhvr>
                                      <p:to x="100000" y="100000"/>
                                    </p:animScale>
                                    <p:animScale>
                                      <p:cBhvr>
                                        <p:cTn id="48" dur="26">
                                          <p:stCondLst>
                                            <p:cond delay="1312"/>
                                          </p:stCondLst>
                                        </p:cTn>
                                        <p:tgtEl>
                                          <p:spTgt spid="38915">
                                            <p:txEl>
                                              <p:pRg st="2" end="2"/>
                                            </p:txEl>
                                          </p:spTgt>
                                        </p:tgtEl>
                                      </p:cBhvr>
                                      <p:to x="100000" y="80000"/>
                                    </p:animScale>
                                    <p:animScale>
                                      <p:cBhvr>
                                        <p:cTn id="49" dur="166" decel="50000">
                                          <p:stCondLst>
                                            <p:cond delay="1338"/>
                                          </p:stCondLst>
                                        </p:cTn>
                                        <p:tgtEl>
                                          <p:spTgt spid="38915">
                                            <p:txEl>
                                              <p:pRg st="2" end="2"/>
                                            </p:txEl>
                                          </p:spTgt>
                                        </p:tgtEl>
                                      </p:cBhvr>
                                      <p:to x="100000" y="100000"/>
                                    </p:animScale>
                                    <p:animScale>
                                      <p:cBhvr>
                                        <p:cTn id="50" dur="26">
                                          <p:stCondLst>
                                            <p:cond delay="1642"/>
                                          </p:stCondLst>
                                        </p:cTn>
                                        <p:tgtEl>
                                          <p:spTgt spid="38915">
                                            <p:txEl>
                                              <p:pRg st="2" end="2"/>
                                            </p:txEl>
                                          </p:spTgt>
                                        </p:tgtEl>
                                      </p:cBhvr>
                                      <p:to x="100000" y="90000"/>
                                    </p:animScale>
                                    <p:animScale>
                                      <p:cBhvr>
                                        <p:cTn id="51" dur="166" decel="50000">
                                          <p:stCondLst>
                                            <p:cond delay="1668"/>
                                          </p:stCondLst>
                                        </p:cTn>
                                        <p:tgtEl>
                                          <p:spTgt spid="38915">
                                            <p:txEl>
                                              <p:pRg st="2" end="2"/>
                                            </p:txEl>
                                          </p:spTgt>
                                        </p:tgtEl>
                                      </p:cBhvr>
                                      <p:to x="100000" y="100000"/>
                                    </p:animScale>
                                    <p:animScale>
                                      <p:cBhvr>
                                        <p:cTn id="52" dur="26">
                                          <p:stCondLst>
                                            <p:cond delay="1808"/>
                                          </p:stCondLst>
                                        </p:cTn>
                                        <p:tgtEl>
                                          <p:spTgt spid="38915">
                                            <p:txEl>
                                              <p:pRg st="2" end="2"/>
                                            </p:txEl>
                                          </p:spTgt>
                                        </p:tgtEl>
                                      </p:cBhvr>
                                      <p:to x="100000" y="95000"/>
                                    </p:animScale>
                                    <p:animScale>
                                      <p:cBhvr>
                                        <p:cTn id="53" dur="166" decel="50000">
                                          <p:stCondLst>
                                            <p:cond delay="1834"/>
                                          </p:stCondLst>
                                        </p:cTn>
                                        <p:tgtEl>
                                          <p:spTgt spid="38915">
                                            <p:txEl>
                                              <p:pRg st="2" end="2"/>
                                            </p:txEl>
                                          </p:spTgt>
                                        </p:tgtEl>
                                      </p:cBhvr>
                                      <p:to x="100000" y="100000"/>
                                    </p:animScale>
                                  </p:childTnLst>
                                </p:cTn>
                              </p:par>
                            </p:childTnLst>
                          </p:cTn>
                        </p:par>
                        <p:par>
                          <p:cTn id="54" fill="hold">
                            <p:stCondLst>
                              <p:cond delay="4000"/>
                            </p:stCondLst>
                            <p:childTnLst>
                              <p:par>
                                <p:cTn id="55" presetID="26" presetClass="entr" presetSubtype="0" fill="hold" grpId="0" nodeType="afterEffect">
                                  <p:stCondLst>
                                    <p:cond delay="0"/>
                                  </p:stCondLst>
                                  <p:childTnLst>
                                    <p:set>
                                      <p:cBhvr>
                                        <p:cTn id="56" dur="1" fill="hold">
                                          <p:stCondLst>
                                            <p:cond delay="0"/>
                                          </p:stCondLst>
                                        </p:cTn>
                                        <p:tgtEl>
                                          <p:spTgt spid="38915">
                                            <p:txEl>
                                              <p:pRg st="3" end="3"/>
                                            </p:txEl>
                                          </p:spTgt>
                                        </p:tgtEl>
                                        <p:attrNameLst>
                                          <p:attrName>style.visibility</p:attrName>
                                        </p:attrNameLst>
                                      </p:cBhvr>
                                      <p:to>
                                        <p:strVal val="visible"/>
                                      </p:to>
                                    </p:set>
                                    <p:animEffect transition="in" filter="wipe(down)">
                                      <p:cBhvr>
                                        <p:cTn id="57" dur="580">
                                          <p:stCondLst>
                                            <p:cond delay="0"/>
                                          </p:stCondLst>
                                        </p:cTn>
                                        <p:tgtEl>
                                          <p:spTgt spid="38915">
                                            <p:txEl>
                                              <p:pRg st="3" end="3"/>
                                            </p:txEl>
                                          </p:spTgt>
                                        </p:tgtEl>
                                      </p:cBhvr>
                                    </p:animEffect>
                                    <p:anim calcmode="lin" valueType="num">
                                      <p:cBhvr>
                                        <p:cTn id="58" dur="1822" tmFilter="0,0; 0.14,0.36; 0.43,0.73; 0.71,0.91; 1.0,1.0">
                                          <p:stCondLst>
                                            <p:cond delay="0"/>
                                          </p:stCondLst>
                                        </p:cTn>
                                        <p:tgtEl>
                                          <p:spTgt spid="38915">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8915">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8915">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8915">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8915">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8915">
                                            <p:txEl>
                                              <p:pRg st="3" end="3"/>
                                            </p:txEl>
                                          </p:spTgt>
                                        </p:tgtEl>
                                      </p:cBhvr>
                                      <p:to x="100000" y="60000"/>
                                    </p:animScale>
                                    <p:animScale>
                                      <p:cBhvr>
                                        <p:cTn id="64" dur="166" decel="50000">
                                          <p:stCondLst>
                                            <p:cond delay="676"/>
                                          </p:stCondLst>
                                        </p:cTn>
                                        <p:tgtEl>
                                          <p:spTgt spid="38915">
                                            <p:txEl>
                                              <p:pRg st="3" end="3"/>
                                            </p:txEl>
                                          </p:spTgt>
                                        </p:tgtEl>
                                      </p:cBhvr>
                                      <p:to x="100000" y="100000"/>
                                    </p:animScale>
                                    <p:animScale>
                                      <p:cBhvr>
                                        <p:cTn id="65" dur="26">
                                          <p:stCondLst>
                                            <p:cond delay="1312"/>
                                          </p:stCondLst>
                                        </p:cTn>
                                        <p:tgtEl>
                                          <p:spTgt spid="38915">
                                            <p:txEl>
                                              <p:pRg st="3" end="3"/>
                                            </p:txEl>
                                          </p:spTgt>
                                        </p:tgtEl>
                                      </p:cBhvr>
                                      <p:to x="100000" y="80000"/>
                                    </p:animScale>
                                    <p:animScale>
                                      <p:cBhvr>
                                        <p:cTn id="66" dur="166" decel="50000">
                                          <p:stCondLst>
                                            <p:cond delay="1338"/>
                                          </p:stCondLst>
                                        </p:cTn>
                                        <p:tgtEl>
                                          <p:spTgt spid="38915">
                                            <p:txEl>
                                              <p:pRg st="3" end="3"/>
                                            </p:txEl>
                                          </p:spTgt>
                                        </p:tgtEl>
                                      </p:cBhvr>
                                      <p:to x="100000" y="100000"/>
                                    </p:animScale>
                                    <p:animScale>
                                      <p:cBhvr>
                                        <p:cTn id="67" dur="26">
                                          <p:stCondLst>
                                            <p:cond delay="1642"/>
                                          </p:stCondLst>
                                        </p:cTn>
                                        <p:tgtEl>
                                          <p:spTgt spid="38915">
                                            <p:txEl>
                                              <p:pRg st="3" end="3"/>
                                            </p:txEl>
                                          </p:spTgt>
                                        </p:tgtEl>
                                      </p:cBhvr>
                                      <p:to x="100000" y="90000"/>
                                    </p:animScale>
                                    <p:animScale>
                                      <p:cBhvr>
                                        <p:cTn id="68" dur="166" decel="50000">
                                          <p:stCondLst>
                                            <p:cond delay="1668"/>
                                          </p:stCondLst>
                                        </p:cTn>
                                        <p:tgtEl>
                                          <p:spTgt spid="38915">
                                            <p:txEl>
                                              <p:pRg st="3" end="3"/>
                                            </p:txEl>
                                          </p:spTgt>
                                        </p:tgtEl>
                                      </p:cBhvr>
                                      <p:to x="100000" y="100000"/>
                                    </p:animScale>
                                    <p:animScale>
                                      <p:cBhvr>
                                        <p:cTn id="69" dur="26">
                                          <p:stCondLst>
                                            <p:cond delay="1808"/>
                                          </p:stCondLst>
                                        </p:cTn>
                                        <p:tgtEl>
                                          <p:spTgt spid="38915">
                                            <p:txEl>
                                              <p:pRg st="3" end="3"/>
                                            </p:txEl>
                                          </p:spTgt>
                                        </p:tgtEl>
                                      </p:cBhvr>
                                      <p:to x="100000" y="95000"/>
                                    </p:animScale>
                                    <p:animScale>
                                      <p:cBhvr>
                                        <p:cTn id="70" dur="166" decel="50000">
                                          <p:stCondLst>
                                            <p:cond delay="1834"/>
                                          </p:stCondLst>
                                        </p:cTn>
                                        <p:tgtEl>
                                          <p:spTgt spid="38915">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714" y="456253"/>
            <a:ext cx="8476854" cy="1067748"/>
          </a:xfrm>
        </p:spPr>
        <p:txBody>
          <a:bodyPr/>
          <a:lstStyle/>
          <a:p>
            <a:pPr algn="ctr"/>
            <a:r>
              <a:rPr lang="en-US" dirty="0" smtClean="0">
                <a:solidFill>
                  <a:schemeClr val="accent1">
                    <a:lumMod val="75000"/>
                  </a:schemeClr>
                </a:solidFill>
              </a:rPr>
              <a:t>Intel Core i7</a:t>
            </a:r>
            <a:endParaRPr lang="en-US" dirty="0">
              <a:solidFill>
                <a:schemeClr val="accent1">
                  <a:lumMod val="75000"/>
                </a:schemeClr>
              </a:solidFill>
            </a:endParaRPr>
          </a:p>
        </p:txBody>
      </p:sp>
      <p:graphicFrame>
        <p:nvGraphicFramePr>
          <p:cNvPr id="6" name="Content Placeholder 5"/>
          <p:cNvGraphicFramePr>
            <a:graphicFrameLocks noGrp="1"/>
          </p:cNvGraphicFramePr>
          <p:nvPr>
            <p:ph sz="half" idx="4294967295"/>
          </p:nvPr>
        </p:nvGraphicFramePr>
        <p:xfrm>
          <a:off x="330200" y="2286000"/>
          <a:ext cx="92456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rot="20593147">
            <a:off x="597303" y="563825"/>
            <a:ext cx="1395948" cy="1213747"/>
          </a:xfrm>
          <a:prstGeom prst="rect">
            <a:avLst/>
          </a:prstGeom>
        </p:spPr>
      </p:pic>
      <p:sp>
        <p:nvSpPr>
          <p:cNvPr id="3" name="投影片編號版面配置區 2"/>
          <p:cNvSpPr>
            <a:spLocks noGrp="1"/>
          </p:cNvSpPr>
          <p:nvPr>
            <p:ph type="sldNum" sz="quarter" idx="12"/>
          </p:nvPr>
        </p:nvSpPr>
        <p:spPr/>
        <p:txBody>
          <a:bodyPr/>
          <a:lstStyle/>
          <a:p>
            <a:pPr>
              <a:defRPr/>
            </a:pPr>
            <a:fld id="{97012834-41A2-49E3-8762-B14EE3F5CFB1}" type="slidenum">
              <a:rPr lang="en-US" smtClean="0"/>
              <a:pPr>
                <a:defRPr/>
              </a:pPr>
              <a:t>43</a:t>
            </a:fld>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750" y="1371600"/>
            <a:ext cx="2559050" cy="1676400"/>
          </a:xfrm>
        </p:spPr>
        <p:txBody>
          <a:bodyPr/>
          <a:lstStyle/>
          <a:p>
            <a:pPr algn="l"/>
            <a:r>
              <a:rPr lang="en-US" dirty="0" smtClean="0">
                <a:solidFill>
                  <a:schemeClr val="accent1">
                    <a:lumMod val="75000"/>
                  </a:schemeClr>
                </a:solidFill>
              </a:rPr>
              <a:t>Intel Core i7</a:t>
            </a:r>
            <a:endParaRPr lang="en-US" dirty="0">
              <a:solidFill>
                <a:schemeClr val="accent1">
                  <a:lumMod val="75000"/>
                </a:schemeClr>
              </a:solidFill>
            </a:endParaRPr>
          </a:p>
        </p:txBody>
      </p:sp>
      <p:pic>
        <p:nvPicPr>
          <p:cNvPr id="4" name="Picture 3"/>
          <p:cNvPicPr/>
          <p:nvPr/>
        </p:nvPicPr>
        <p:blipFill>
          <a:blip r:embed="rId3"/>
          <a:srcRect/>
          <a:stretch>
            <a:fillRect/>
          </a:stretch>
        </p:blipFill>
        <p:spPr bwMode="auto">
          <a:xfrm>
            <a:off x="3054350" y="762000"/>
            <a:ext cx="6521450" cy="5715000"/>
          </a:xfrm>
          <a:prstGeom prst="rect">
            <a:avLst/>
          </a:prstGeom>
          <a:noFill/>
          <a:ln w="9525">
            <a:noFill/>
            <a:miter lim="800000"/>
            <a:headEnd/>
            <a:tailEnd/>
          </a:ln>
        </p:spPr>
      </p:pic>
      <p:sp>
        <p:nvSpPr>
          <p:cNvPr id="5" name="TextBox 4"/>
          <p:cNvSpPr txBox="1"/>
          <p:nvPr/>
        </p:nvSpPr>
        <p:spPr>
          <a:xfrm>
            <a:off x="4787900" y="6550224"/>
            <a:ext cx="3551246" cy="307777"/>
          </a:xfrm>
          <a:prstGeom prst="rect">
            <a:avLst/>
          </a:prstGeom>
          <a:noFill/>
        </p:spPr>
        <p:txBody>
          <a:bodyPr wrap="square" rtlCol="0">
            <a:spAutoFit/>
          </a:bodyPr>
          <a:lstStyle/>
          <a:p>
            <a:r>
              <a:rPr lang="en-US" sz="1400" dirty="0" smtClean="0"/>
              <a:t>Figure 1.20 Intel Corei7 Block Diagram </a:t>
            </a:r>
            <a:endParaRPr lang="en-US" sz="1400" dirty="0"/>
          </a:p>
        </p:txBody>
      </p:sp>
      <p:pic>
        <p:nvPicPr>
          <p:cNvPr id="29" name="Picture 28"/>
          <p:cNvPicPr>
            <a:picLocks noChangeAspect="1"/>
          </p:cNvPicPr>
          <p:nvPr/>
        </p:nvPicPr>
        <p:blipFill>
          <a:blip r:embed="rId4"/>
          <a:stretch>
            <a:fillRect/>
          </a:stretch>
        </p:blipFill>
        <p:spPr>
          <a:xfrm>
            <a:off x="577850" y="4038600"/>
            <a:ext cx="2077508" cy="1320800"/>
          </a:xfrm>
          <a:prstGeom prst="rect">
            <a:avLst/>
          </a:prstGeom>
        </p:spPr>
      </p:pic>
      <p:sp>
        <p:nvSpPr>
          <p:cNvPr id="3" name="投影片編號版面配置區 2"/>
          <p:cNvSpPr>
            <a:spLocks noGrp="1"/>
          </p:cNvSpPr>
          <p:nvPr>
            <p:ph type="sldNum" sz="quarter" idx="12"/>
          </p:nvPr>
        </p:nvSpPr>
        <p:spPr/>
        <p:txBody>
          <a:bodyPr/>
          <a:lstStyle/>
          <a:p>
            <a:pPr>
              <a:defRPr/>
            </a:pPr>
            <a:fld id="{0A9A6F0D-A611-4358-861D-7B01E8303898}" type="slidenum">
              <a:rPr lang="en-US" smtClean="0"/>
              <a:pPr>
                <a:defRPr/>
              </a:pPr>
              <a:t>44</a:t>
            </a:fld>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714" y="456253"/>
            <a:ext cx="8476854" cy="1067748"/>
          </a:xfrm>
        </p:spPr>
        <p:txBody>
          <a:bodyPr/>
          <a:lstStyle/>
          <a:p>
            <a:pPr algn="ctr"/>
            <a:r>
              <a:rPr lang="en-US" sz="6600" dirty="0" smtClean="0">
                <a:solidFill>
                  <a:schemeClr val="accent1">
                    <a:lumMod val="75000"/>
                  </a:schemeClr>
                </a:solidFill>
              </a:rPr>
              <a:t>Summary</a:t>
            </a:r>
            <a:endParaRPr lang="en-US" sz="6600" dirty="0">
              <a:solidFill>
                <a:schemeClr val="accent1">
                  <a:lumMod val="75000"/>
                </a:schemeClr>
              </a:solidFill>
            </a:endParaRPr>
          </a:p>
        </p:txBody>
      </p:sp>
      <p:sp>
        <p:nvSpPr>
          <p:cNvPr id="3" name="Content Placeholder 2"/>
          <p:cNvSpPr>
            <a:spLocks noGrp="1"/>
          </p:cNvSpPr>
          <p:nvPr>
            <p:ph sz="half" idx="4294967295"/>
          </p:nvPr>
        </p:nvSpPr>
        <p:spPr>
          <a:xfrm>
            <a:off x="330200" y="1981200"/>
            <a:ext cx="9245600" cy="4572000"/>
          </a:xfrm>
        </p:spPr>
        <p:txBody>
          <a:bodyPr>
            <a:normAutofit fontScale="85000" lnSpcReduction="10000"/>
          </a:bodyPr>
          <a:lstStyle/>
          <a:p>
            <a:r>
              <a:rPr lang="en-US" sz="3892" dirty="0" smtClean="0"/>
              <a:t>Basic Elements</a:t>
            </a:r>
          </a:p>
          <a:p>
            <a:pPr lvl="2"/>
            <a:r>
              <a:rPr lang="en-US" sz="3459" dirty="0" smtClean="0"/>
              <a:t>processor, main memory, I/O modules, system bus</a:t>
            </a:r>
          </a:p>
          <a:p>
            <a:pPr lvl="2"/>
            <a:r>
              <a:rPr lang="en-US" sz="3459" dirty="0" smtClean="0"/>
              <a:t>GPUs, SIMD, DSPs, SoC</a:t>
            </a:r>
          </a:p>
          <a:p>
            <a:pPr lvl="2"/>
            <a:r>
              <a:rPr lang="en-US" sz="3459" dirty="0" smtClean="0"/>
              <a:t>Instruction execution</a:t>
            </a:r>
          </a:p>
          <a:p>
            <a:pPr lvl="4"/>
            <a:r>
              <a:rPr lang="en-US" sz="2824" dirty="0" smtClean="0"/>
              <a:t>processor-memory, processor-I/O, data processing, control</a:t>
            </a:r>
          </a:p>
          <a:p>
            <a:pPr lvl="2"/>
            <a:r>
              <a:rPr lang="en-US" sz="3459" dirty="0" smtClean="0"/>
              <a:t>Interrupt/Interrupt Processing</a:t>
            </a:r>
          </a:p>
          <a:p>
            <a:pPr lvl="2"/>
            <a:r>
              <a:rPr lang="en-US" sz="3459" dirty="0" smtClean="0"/>
              <a:t>Memory Hierarchy</a:t>
            </a:r>
          </a:p>
          <a:p>
            <a:pPr lvl="2"/>
            <a:r>
              <a:rPr lang="en-US" sz="3459" dirty="0" smtClean="0"/>
              <a:t>Cache/cache principles and designs</a:t>
            </a:r>
          </a:p>
          <a:p>
            <a:pPr lvl="2"/>
            <a:r>
              <a:rPr lang="en-US" sz="3459" dirty="0" smtClean="0"/>
              <a:t>Multiprocessor/multicore</a:t>
            </a:r>
          </a:p>
        </p:txBody>
      </p:sp>
      <p:sp>
        <p:nvSpPr>
          <p:cNvPr id="4" name="投影片編號版面配置區 3"/>
          <p:cNvSpPr>
            <a:spLocks noGrp="1"/>
          </p:cNvSpPr>
          <p:nvPr>
            <p:ph type="sldNum" sz="quarter" idx="12"/>
          </p:nvPr>
        </p:nvSpPr>
        <p:spPr/>
        <p:txBody>
          <a:bodyPr/>
          <a:lstStyle/>
          <a:p>
            <a:pPr>
              <a:defRPr/>
            </a:pPr>
            <a:fld id="{97012834-41A2-49E3-8762-B14EE3F5CFB1}" type="slidenum">
              <a:rPr lang="en-US" smtClean="0"/>
              <a:pPr>
                <a:defRPr/>
              </a:pPr>
              <a:t>45</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13714" y="456253"/>
            <a:ext cx="8476854" cy="1067748"/>
          </a:xfrm>
        </p:spPr>
        <p:txBody>
          <a:bodyPr/>
          <a:lstStyle/>
          <a:p>
            <a:pPr algn="ctr"/>
            <a:r>
              <a:rPr lang="en-US" sz="6000" dirty="0" smtClean="0">
                <a:solidFill>
                  <a:schemeClr val="accent1">
                    <a:lumMod val="75000"/>
                  </a:schemeClr>
                </a:solidFill>
              </a:rPr>
              <a:t>Main Memory</a:t>
            </a:r>
          </a:p>
        </p:txBody>
      </p:sp>
      <p:sp>
        <p:nvSpPr>
          <p:cNvPr id="8195" name="Content Placeholder 2"/>
          <p:cNvSpPr>
            <a:spLocks noGrp="1"/>
          </p:cNvSpPr>
          <p:nvPr>
            <p:ph sz="half" idx="4294967295"/>
          </p:nvPr>
        </p:nvSpPr>
        <p:spPr>
          <a:xfrm>
            <a:off x="577850" y="2133600"/>
            <a:ext cx="7346950" cy="4267200"/>
          </a:xfrm>
        </p:spPr>
        <p:txBody>
          <a:bodyPr>
            <a:normAutofit/>
          </a:bodyPr>
          <a:lstStyle/>
          <a:p>
            <a:r>
              <a:rPr lang="en-US" sz="4000" dirty="0" smtClean="0"/>
              <a:t>Volatile</a:t>
            </a:r>
          </a:p>
          <a:p>
            <a:pPr marL="282575" lvl="1" indent="-282575">
              <a:spcBef>
                <a:spcPts val="1800"/>
              </a:spcBef>
            </a:pPr>
            <a:r>
              <a:rPr lang="en-US" sz="4000" dirty="0" smtClean="0"/>
              <a:t>Contents of the memory is lost when the computer is shut down</a:t>
            </a:r>
          </a:p>
          <a:p>
            <a:r>
              <a:rPr lang="en-US" sz="4000" dirty="0" smtClean="0"/>
              <a:t>Referred to as real memory or primary memory</a:t>
            </a:r>
            <a:r>
              <a:rPr lang="en-US" dirty="0" smtClean="0"/>
              <a:t>	</a:t>
            </a:r>
          </a:p>
        </p:txBody>
      </p:sp>
      <p:pic>
        <p:nvPicPr>
          <p:cNvPr id="8" name="Picture 7"/>
          <p:cNvPicPr>
            <a:picLocks noChangeAspect="1"/>
          </p:cNvPicPr>
          <p:nvPr/>
        </p:nvPicPr>
        <p:blipFill>
          <a:blip r:embed="rId3"/>
          <a:stretch>
            <a:fillRect/>
          </a:stretch>
        </p:blipFill>
        <p:spPr>
          <a:xfrm>
            <a:off x="7926520" y="4993242"/>
            <a:ext cx="1979481" cy="1864758"/>
          </a:xfrm>
          <a:prstGeom prst="rect">
            <a:avLst/>
          </a:prstGeom>
        </p:spPr>
      </p:pic>
      <p:sp>
        <p:nvSpPr>
          <p:cNvPr id="2" name="投影片編號版面配置區 1"/>
          <p:cNvSpPr>
            <a:spLocks noGrp="1"/>
          </p:cNvSpPr>
          <p:nvPr>
            <p:ph type="sldNum" sz="quarter" idx="12"/>
          </p:nvPr>
        </p:nvSpPr>
        <p:spPr/>
        <p:txBody>
          <a:bodyPr/>
          <a:lstStyle/>
          <a:p>
            <a:pPr>
              <a:defRPr/>
            </a:pPr>
            <a:fld id="{97012834-41A2-49E3-8762-B14EE3F5CFB1}" type="slidenum">
              <a:rPr lang="en-US" smtClean="0"/>
              <a:pPr>
                <a:defRPr/>
              </a:pPr>
              <a:t>5</a:t>
            </a:fld>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713714" y="456254"/>
            <a:ext cx="8476854" cy="1067747"/>
          </a:xfrm>
        </p:spPr>
        <p:txBody>
          <a:bodyPr/>
          <a:lstStyle/>
          <a:p>
            <a:pPr algn="ctr"/>
            <a:r>
              <a:rPr lang="en-US" dirty="0" smtClean="0">
                <a:solidFill>
                  <a:schemeClr val="accent6">
                    <a:lumMod val="50000"/>
                  </a:schemeClr>
                </a:solidFill>
              </a:rPr>
              <a:t>I/O Modules</a:t>
            </a:r>
          </a:p>
        </p:txBody>
      </p:sp>
      <p:graphicFrame>
        <p:nvGraphicFramePr>
          <p:cNvPr id="4" name="Content Placeholder 3"/>
          <p:cNvGraphicFramePr>
            <a:graphicFrameLocks noGrp="1"/>
          </p:cNvGraphicFramePr>
          <p:nvPr>
            <p:ph sz="half" idx="4294967295"/>
          </p:nvPr>
        </p:nvGraphicFramePr>
        <p:xfrm>
          <a:off x="330200" y="2286000"/>
          <a:ext cx="92456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投影片編號版面配置區 1"/>
          <p:cNvSpPr>
            <a:spLocks noGrp="1"/>
          </p:cNvSpPr>
          <p:nvPr>
            <p:ph type="sldNum" sz="quarter" idx="12"/>
          </p:nvPr>
        </p:nvSpPr>
        <p:spPr/>
        <p:txBody>
          <a:bodyPr/>
          <a:lstStyle/>
          <a:p>
            <a:pPr>
              <a:defRPr/>
            </a:pPr>
            <a:fld id="{97012834-41A2-49E3-8762-B14EE3F5CFB1}" type="slidenum">
              <a:rPr lang="en-US" smtClean="0"/>
              <a:pPr>
                <a:defRPr/>
              </a:pPr>
              <a:t>6</a:t>
            </a:fld>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714" y="456253"/>
            <a:ext cx="8476854" cy="991547"/>
          </a:xfrm>
        </p:spPr>
        <p:txBody>
          <a:bodyPr/>
          <a:lstStyle/>
          <a:p>
            <a:pPr algn="l"/>
            <a:r>
              <a:rPr lang="en-NZ" dirty="0" smtClean="0">
                <a:solidFill>
                  <a:schemeClr val="accent1">
                    <a:lumMod val="75000"/>
                  </a:schemeClr>
                </a:solidFill>
              </a:rPr>
              <a:t>           System Bus</a:t>
            </a:r>
            <a:endParaRPr lang="en-NZ" dirty="0">
              <a:solidFill>
                <a:schemeClr val="accent1">
                  <a:lumMod val="75000"/>
                </a:schemeClr>
              </a:solidFill>
            </a:endParaRPr>
          </a:p>
        </p:txBody>
      </p:sp>
      <p:sp>
        <p:nvSpPr>
          <p:cNvPr id="45" name="Content Placeholder 44"/>
          <p:cNvSpPr>
            <a:spLocks noGrp="1"/>
          </p:cNvSpPr>
          <p:nvPr>
            <p:ph sz="half" idx="1"/>
          </p:nvPr>
        </p:nvSpPr>
        <p:spPr>
          <a:xfrm>
            <a:off x="713813" y="2667001"/>
            <a:ext cx="7788837" cy="3459163"/>
          </a:xfrm>
        </p:spPr>
        <p:txBody>
          <a:bodyPr>
            <a:noAutofit/>
          </a:bodyPr>
          <a:lstStyle/>
          <a:p>
            <a:pPr marL="282575" lvl="1" indent="-282575">
              <a:spcBef>
                <a:spcPts val="1800"/>
              </a:spcBef>
            </a:pPr>
            <a:r>
              <a:rPr lang="en-US" sz="4400" dirty="0" smtClean="0"/>
              <a:t>Provides for communication among processors, main memory, and I/O modules</a:t>
            </a:r>
          </a:p>
        </p:txBody>
      </p:sp>
      <p:pic>
        <p:nvPicPr>
          <p:cNvPr id="5" name="Picture 4"/>
          <p:cNvPicPr>
            <a:picLocks noChangeAspect="1"/>
          </p:cNvPicPr>
          <p:nvPr/>
        </p:nvPicPr>
        <p:blipFill>
          <a:blip r:embed="rId3"/>
          <a:stretch>
            <a:fillRect/>
          </a:stretch>
        </p:blipFill>
        <p:spPr>
          <a:xfrm>
            <a:off x="6934200" y="304800"/>
            <a:ext cx="2763631" cy="2514600"/>
          </a:xfrm>
          <a:prstGeom prst="rect">
            <a:avLst/>
          </a:prstGeom>
        </p:spPr>
      </p:pic>
      <p:sp>
        <p:nvSpPr>
          <p:cNvPr id="3" name="投影片編號版面配置區 2"/>
          <p:cNvSpPr>
            <a:spLocks noGrp="1"/>
          </p:cNvSpPr>
          <p:nvPr>
            <p:ph type="sldNum" sz="quarter" idx="12"/>
          </p:nvPr>
        </p:nvSpPr>
        <p:spPr/>
        <p:txBody>
          <a:bodyPr/>
          <a:lstStyle/>
          <a:p>
            <a:pPr>
              <a:defRPr/>
            </a:pPr>
            <a:fld id="{FD77EB8B-B6EB-443D-9CB4-B019CEC8F476}" type="slidenum">
              <a:rPr lang="en-US" smtClean="0"/>
              <a:pPr>
                <a:defRPr/>
              </a:pPr>
              <a:t>7</a:t>
            </a:fld>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a:xfrm>
            <a:off x="0" y="1447800"/>
            <a:ext cx="3797300" cy="1327150"/>
          </a:xfrm>
        </p:spPr>
        <p:txBody>
          <a:bodyPr/>
          <a:lstStyle/>
          <a:p>
            <a:pPr algn="ctr"/>
            <a:r>
              <a:rPr lang="en-US" sz="4800" dirty="0" smtClean="0">
                <a:solidFill>
                  <a:schemeClr val="accent1">
                    <a:lumMod val="75000"/>
                  </a:schemeClr>
                </a:solidFill>
              </a:rPr>
              <a:t>Top-Level View</a:t>
            </a:r>
          </a:p>
        </p:txBody>
      </p:sp>
      <p:pic>
        <p:nvPicPr>
          <p:cNvPr id="10243" name="Content Placeholder 3" descr="Fig01_01.gif"/>
          <p:cNvPicPr>
            <a:picLocks noGrp="1" noChangeAspect="1"/>
          </p:cNvPicPr>
          <p:nvPr>
            <p:ph idx="4294967295"/>
          </p:nvPr>
        </p:nvPicPr>
        <p:blipFill>
          <a:blip r:embed="rId3" cstate="print"/>
          <a:srcRect t="-21337" b="-21337"/>
          <a:stretch>
            <a:fillRect/>
          </a:stretch>
        </p:blipFill>
        <p:spPr>
          <a:xfrm>
            <a:off x="3549650" y="-381000"/>
            <a:ext cx="5778500" cy="8001000"/>
          </a:xfrm>
        </p:spPr>
      </p:pic>
      <p:pic>
        <p:nvPicPr>
          <p:cNvPr id="37" name="Picture 36"/>
          <p:cNvPicPr>
            <a:picLocks noChangeAspect="1"/>
          </p:cNvPicPr>
          <p:nvPr/>
        </p:nvPicPr>
        <p:blipFill>
          <a:blip r:embed="rId4"/>
          <a:stretch>
            <a:fillRect/>
          </a:stretch>
        </p:blipFill>
        <p:spPr>
          <a:xfrm>
            <a:off x="825500" y="3581401"/>
            <a:ext cx="2049458" cy="1990725"/>
          </a:xfrm>
          <a:prstGeom prst="rect">
            <a:avLst/>
          </a:prstGeom>
        </p:spPr>
      </p:pic>
      <p:sp>
        <p:nvSpPr>
          <p:cNvPr id="2" name="投影片編號版面配置區 1"/>
          <p:cNvSpPr>
            <a:spLocks noGrp="1"/>
          </p:cNvSpPr>
          <p:nvPr>
            <p:ph type="sldNum" sz="quarter" idx="12"/>
          </p:nvPr>
        </p:nvSpPr>
        <p:spPr/>
        <p:txBody>
          <a:bodyPr/>
          <a:lstStyle/>
          <a:p>
            <a:pPr>
              <a:defRPr/>
            </a:pPr>
            <a:fld id="{0A9A6F0D-A611-4358-861D-7B01E8303898}" type="slidenum">
              <a:rPr lang="en-US" smtClean="0"/>
              <a:pPr>
                <a:defRPr/>
              </a:pPr>
              <a:t>8</a:t>
            </a:fld>
            <a:endParaRPr lang="en-US" dirty="0"/>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rPr>
              <a:t>Graphical Processing </a:t>
            </a:r>
            <a:br>
              <a:rPr lang="en-US" dirty="0" smtClean="0">
                <a:solidFill>
                  <a:schemeClr val="accent1">
                    <a:lumMod val="75000"/>
                  </a:schemeClr>
                </a:solidFill>
              </a:rPr>
            </a:br>
            <a:r>
              <a:rPr lang="en-US" dirty="0" smtClean="0">
                <a:solidFill>
                  <a:schemeClr val="accent1">
                    <a:lumMod val="75000"/>
                  </a:schemeClr>
                </a:solidFill>
              </a:rPr>
              <a:t>Units (GPU’s)</a:t>
            </a:r>
            <a:endParaRPr lang="en-US" dirty="0">
              <a:solidFill>
                <a:schemeClr val="accent1">
                  <a:lumMod val="75000"/>
                </a:schemeClr>
              </a:solidFill>
            </a:endParaRPr>
          </a:p>
        </p:txBody>
      </p:sp>
      <p:sp>
        <p:nvSpPr>
          <p:cNvPr id="3" name="Content Placeholder 2"/>
          <p:cNvSpPr>
            <a:spLocks noGrp="1"/>
          </p:cNvSpPr>
          <p:nvPr>
            <p:ph sz="half" idx="4294967295"/>
          </p:nvPr>
        </p:nvSpPr>
        <p:spPr>
          <a:xfrm>
            <a:off x="330200" y="2286000"/>
            <a:ext cx="9245600" cy="4191000"/>
          </a:xfrm>
        </p:spPr>
        <p:txBody>
          <a:bodyPr>
            <a:normAutofit/>
          </a:bodyPr>
          <a:lstStyle/>
          <a:p>
            <a:pPr marL="282575" lvl="1" indent="-282575">
              <a:lnSpc>
                <a:spcPct val="80000"/>
              </a:lnSpc>
              <a:spcBef>
                <a:spcPts val="1800"/>
              </a:spcBef>
            </a:pPr>
            <a:r>
              <a:rPr lang="en-US" sz="3600" dirty="0" smtClean="0"/>
              <a:t>Provide efficient computation on arrays of data using Single-Instruction Multiple Data (SIMD) techniques</a:t>
            </a:r>
          </a:p>
          <a:p>
            <a:pPr marL="282575" lvl="1" indent="-282575">
              <a:lnSpc>
                <a:spcPct val="80000"/>
              </a:lnSpc>
              <a:spcBef>
                <a:spcPts val="1800"/>
              </a:spcBef>
            </a:pPr>
            <a:r>
              <a:rPr lang="en-US" sz="3600" dirty="0" smtClean="0"/>
              <a:t>Used for general numerical processing</a:t>
            </a:r>
          </a:p>
          <a:p>
            <a:pPr marL="282575" lvl="1" indent="-282575">
              <a:lnSpc>
                <a:spcPct val="80000"/>
              </a:lnSpc>
              <a:spcBef>
                <a:spcPts val="1800"/>
              </a:spcBef>
            </a:pPr>
            <a:r>
              <a:rPr lang="en-US" sz="3600" dirty="0" smtClean="0"/>
              <a:t>Physics simulations for games</a:t>
            </a:r>
          </a:p>
          <a:p>
            <a:pPr marL="282575" lvl="1" indent="-282575">
              <a:lnSpc>
                <a:spcPct val="80000"/>
              </a:lnSpc>
              <a:spcBef>
                <a:spcPts val="1800"/>
              </a:spcBef>
            </a:pPr>
            <a:r>
              <a:rPr lang="en-US" sz="3600" dirty="0" smtClean="0"/>
              <a:t>Computations on large spreadsheets</a:t>
            </a:r>
          </a:p>
          <a:p>
            <a:endParaRPr lang="en-US" dirty="0"/>
          </a:p>
        </p:txBody>
      </p:sp>
      <p:sp>
        <p:nvSpPr>
          <p:cNvPr id="5" name="4-Point Star 4"/>
          <p:cNvSpPr/>
          <p:nvPr/>
        </p:nvSpPr>
        <p:spPr>
          <a:xfrm>
            <a:off x="908050" y="6096000"/>
            <a:ext cx="335231" cy="427136"/>
          </a:xfrm>
          <a:prstGeom prst="star4">
            <a:avLst/>
          </a:prstGeom>
          <a:solidFill>
            <a:srgbClr val="FFFF00"/>
          </a:solidFill>
          <a:ln/>
          <a:effectLst>
            <a:glow rad="38100">
              <a:srgbClr val="FFFF00">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2668552" y="5934670"/>
            <a:ext cx="729687" cy="923330"/>
          </a:xfrm>
          <a:prstGeom prst="rect">
            <a:avLst/>
          </a:prstGeom>
          <a:solidFill>
            <a:schemeClr val="bg2">
              <a:lumMod val="25000"/>
            </a:schemeClr>
          </a:solidFill>
        </p:spPr>
        <p:txBody>
          <a:bodyPr wrap="none" lIns="91440" tIns="45720" rIns="91440" bIns="45720">
            <a:spAutoFit/>
          </a:bodyPr>
          <a:lstStyle/>
          <a:p>
            <a:pPr algn="ctr"/>
            <a:r>
              <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G</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11" name="Rectangle 10"/>
          <p:cNvSpPr/>
          <p:nvPr/>
        </p:nvSpPr>
        <p:spPr>
          <a:xfrm>
            <a:off x="4973543" y="5934670"/>
            <a:ext cx="652743" cy="923330"/>
          </a:xfrm>
          <a:prstGeom prst="rect">
            <a:avLst/>
          </a:prstGeom>
          <a:solidFill>
            <a:schemeClr val="bg2">
              <a:lumMod val="25000"/>
            </a:schemeClr>
          </a:solidFill>
        </p:spPr>
        <p:txBody>
          <a:bodyPr wrap="none" lIns="91440" tIns="45720" rIns="91440" bIns="45720">
            <a:spAutoFit/>
          </a:bodyPr>
          <a:lstStyle/>
          <a:p>
            <a:pPr algn="ctr"/>
            <a:r>
              <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P</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12" name="Rectangle 11"/>
          <p:cNvSpPr/>
          <p:nvPr/>
        </p:nvSpPr>
        <p:spPr>
          <a:xfrm>
            <a:off x="6876957" y="5934670"/>
            <a:ext cx="691215" cy="923330"/>
          </a:xfrm>
          <a:prstGeom prst="rect">
            <a:avLst/>
          </a:prstGeom>
          <a:solidFill>
            <a:schemeClr val="bg2">
              <a:lumMod val="25000"/>
            </a:schemeClr>
          </a:solidFill>
        </p:spPr>
        <p:txBody>
          <a:bodyPr wrap="none" lIns="91440" tIns="45720" rIns="91440" bIns="45720">
            <a:spAutoFit/>
          </a:bodyPr>
          <a:lstStyle/>
          <a:p>
            <a:pPr algn="ctr"/>
            <a:r>
              <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U</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4" name="投影片編號版面配置區 3"/>
          <p:cNvSpPr>
            <a:spLocks noGrp="1"/>
          </p:cNvSpPr>
          <p:nvPr>
            <p:ph type="sldNum" sz="quarter" idx="12"/>
          </p:nvPr>
        </p:nvSpPr>
        <p:spPr/>
        <p:txBody>
          <a:bodyPr/>
          <a:lstStyle/>
          <a:p>
            <a:pPr>
              <a:defRPr/>
            </a:pPr>
            <a:fld id="{97012834-41A2-49E3-8762-B14EE3F5CFB1}" type="slidenum">
              <a:rPr lang="en-US" smtClean="0"/>
              <a:pPr>
                <a:defRPr/>
              </a:pPr>
              <a:t>9</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1500"/>
                            </p:stCondLst>
                            <p:childTnLst>
                              <p:par>
                                <p:cTn id="8" presetID="0" presetClass="path" presetSubtype="0" accel="50000" decel="50000" fill="hold" nodeType="afterEffect">
                                  <p:stCondLst>
                                    <p:cond delay="0"/>
                                  </p:stCondLst>
                                  <p:childTnLst>
                                    <p:animMotion origin="layout" path="M 4.71017E-6 -1.48045E-6 C 0.03262 -0.00393 0.06386 -0.00092 0.09701 0.00301 C 0.13918 0.00185 0.17788 0.00023 0.21954 -0.00462 C 0.23064 -0.0037 0.26431 -0.00092 0.27073 -1.48045E-6 C 0.27438 0.00046 0.28167 0.00301 0.28167 0.00301 C 0.32558 0.00116 0.3438 0.0044 0.37677 -0.00462 C 0.38649 -0.01272 0.37747 -0.0074 0.39517 -0.0074 C 0.4153 -0.0074 0.43543 -0.00856 0.45557 -0.00902 C 0.47153 -0.01156 0.48594 -0.01272 0.50295 -0.01342 C 0.52047 -0.01642 0.53557 -0.01712 0.55414 -0.01804 C 0.58 -0.02336 0.56386 -0.02059 0.60361 -0.02382 C 0.61107 -0.02336 0.61836 -0.02359 0.62565 -0.02244 C 0.63814 -0.02082 0.6312 -0.01989 0.64022 -0.01642 C 0.64422 -0.01503 0.64873 -0.01457 0.65289 -0.01342 C 0.69541 -0.01688 0.7388 -0.0192 0.78115 -0.02382 C 0.80163 -0.02336 0.82245 -0.02336 0.84311 -0.02244 C 0.84918 -0.02221 0.84866 -0.02221 0.84866 -0.01943 " pathEditMode="relative" rAng="0" ptsTypes="ffffffffffffffffA">
                                      <p:cBhvr>
                                        <p:cTn id="9" dur="3000" fill="hold"/>
                                        <p:tgtEl>
                                          <p:spTgt spid="5"/>
                                        </p:tgtEl>
                                        <p:attrNameLst>
                                          <p:attrName>ppt_x</p:attrName>
                                          <p:attrName>ppt_y</p:attrName>
                                        </p:attrNameLst>
                                      </p:cBhvr>
                                      <p:rCtr x="42500" y="-1000"/>
                                    </p:animMotion>
                                  </p:childTnLst>
                                  <p:subTnLst>
                                    <p:set>
                                      <p:cBhvr override="childStyle">
                                        <p:cTn dur="1" fill="hold" display="0" masterRel="sameClick" afterEffect="1">
                                          <p:stCondLst>
                                            <p:cond evt="end" delay="0">
                                              <p:tn val="8"/>
                                            </p:cond>
                                          </p:stCondLst>
                                        </p:cTn>
                                        <p:tgtEl>
                                          <p:spTgt spid="5"/>
                                        </p:tgtEl>
                                        <p:attrNameLst>
                                          <p:attrName>style.visibility</p:attrName>
                                        </p:attrNameLst>
                                      </p:cBhvr>
                                      <p:to>
                                        <p:strVal val="hidden"/>
                                      </p:to>
                                    </p:set>
                                  </p:subTnLst>
                                </p:cTn>
                              </p:par>
                              <p:par>
                                <p:cTn id="10" presetID="1" presetClass="entr" presetSubtype="0" fill="hold" grpId="0" nodeType="withEffect">
                                  <p:stCondLst>
                                    <p:cond delay="100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grpId="0" nodeType="withEffect">
                                  <p:stCondLst>
                                    <p:cond delay="150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200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7717</Words>
  <Application>Microsoft Office PowerPoint</Application>
  <PresentationFormat>A4 紙張 (210x297 公釐)</PresentationFormat>
  <Paragraphs>590</Paragraphs>
  <Slides>45</Slides>
  <Notes>45</Notes>
  <HiddenSlides>0</HiddenSlides>
  <MMClips>0</MMClips>
  <ScaleCrop>false</ScaleCrop>
  <HeadingPairs>
    <vt:vector size="4" baseType="variant">
      <vt:variant>
        <vt:lpstr>佈景主題</vt:lpstr>
      </vt:variant>
      <vt:variant>
        <vt:i4>2</vt:i4>
      </vt:variant>
      <vt:variant>
        <vt:lpstr>投影片標題</vt:lpstr>
      </vt:variant>
      <vt:variant>
        <vt:i4>45</vt:i4>
      </vt:variant>
    </vt:vector>
  </HeadingPairs>
  <TitlesOfParts>
    <vt:vector size="47" baseType="lpstr">
      <vt:lpstr>Custom Design</vt:lpstr>
      <vt:lpstr>Codex</vt:lpstr>
      <vt:lpstr>    Chapter 1 Computer System Overview</vt:lpstr>
      <vt:lpstr>Operating System</vt:lpstr>
      <vt:lpstr>    Basic Elements</vt:lpstr>
      <vt:lpstr>Processor</vt:lpstr>
      <vt:lpstr>Main Memory</vt:lpstr>
      <vt:lpstr>I/O Modules</vt:lpstr>
      <vt:lpstr>           System Bus</vt:lpstr>
      <vt:lpstr>Top-Level View</vt:lpstr>
      <vt:lpstr>Graphical Processing  Units (GPU’s)</vt:lpstr>
      <vt:lpstr>Digital Signal Processors (DSPs)</vt:lpstr>
      <vt:lpstr>System on a Chip (SoC)</vt:lpstr>
      <vt:lpstr>Instruction Execution</vt:lpstr>
      <vt:lpstr>Basic Instruction Cycle</vt:lpstr>
      <vt:lpstr>Example of  Program Execution</vt:lpstr>
      <vt:lpstr>Interrupts</vt:lpstr>
      <vt:lpstr>Common Classes  of Interrupts</vt:lpstr>
      <vt:lpstr>Flow of Control  Without Interrupts</vt:lpstr>
      <vt:lpstr>Interrupts:  Short I/O Wait</vt:lpstr>
      <vt:lpstr>Instruction Cycle With Interrupts</vt:lpstr>
      <vt:lpstr>Multiple Interrupts</vt:lpstr>
      <vt:lpstr>Transfer of Control With  Multiple Interrupts:    </vt:lpstr>
      <vt:lpstr>PowerPoint 簡報</vt:lpstr>
      <vt:lpstr>Example Time Sequence  of Multiple Interrupts</vt:lpstr>
      <vt:lpstr>Memory Hierarchy</vt:lpstr>
      <vt:lpstr>The Memory Hierarchy</vt:lpstr>
      <vt:lpstr>Performance of a Simple  Two-Level Memory</vt:lpstr>
      <vt:lpstr>PowerPoint 簡報</vt:lpstr>
      <vt:lpstr>Cache Memory</vt:lpstr>
      <vt:lpstr>Cache and  Main Memory</vt:lpstr>
      <vt:lpstr>Cache Design</vt:lpstr>
      <vt:lpstr>Cache and Block Size</vt:lpstr>
      <vt:lpstr>Replacement Algorithm</vt:lpstr>
      <vt:lpstr>Write Policy</vt:lpstr>
      <vt:lpstr>I/O Techniques</vt:lpstr>
      <vt:lpstr>Programmed I/O</vt:lpstr>
      <vt:lpstr>Interrupt-Driven I/O</vt:lpstr>
      <vt:lpstr>Interrupt-Driven I/O Drawbacks</vt:lpstr>
      <vt:lpstr>Direct Memory Access  (DMA)</vt:lpstr>
      <vt:lpstr>Direct Memory Access</vt:lpstr>
      <vt:lpstr>SMP Organization</vt:lpstr>
      <vt:lpstr>SMP Advantages</vt:lpstr>
      <vt:lpstr>Multicore Computer</vt:lpstr>
      <vt:lpstr>Intel Core i7</vt:lpstr>
      <vt:lpstr>Intel Core i7</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2011-03-17T03:35:09Z</dcterms:created>
  <dcterms:modified xsi:type="dcterms:W3CDTF">2014-09-23T03:36:57Z</dcterms:modified>
</cp:coreProperties>
</file>