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8" r:id="rId4"/>
    <p:sldId id="258" r:id="rId5"/>
    <p:sldId id="264" r:id="rId6"/>
    <p:sldId id="269" r:id="rId7"/>
    <p:sldId id="265" r:id="rId8"/>
    <p:sldId id="260" r:id="rId9"/>
    <p:sldId id="267" r:id="rId10"/>
    <p:sldId id="270" r:id="rId11"/>
    <p:sldId id="262" r:id="rId12"/>
    <p:sldId id="263" r:id="rId13"/>
    <p:sldId id="271" r:id="rId14"/>
    <p:sldId id="261" r:id="rId15"/>
    <p:sldId id="280" r:id="rId16"/>
  </p:sldIdLst>
  <p:sldSz cx="9144000" cy="5143500" type="screen16x9"/>
  <p:notesSz cx="6858000" cy="9144000"/>
  <p:embeddedFontLst>
    <p:embeddedFont>
      <p:font typeface="Lato" panose="02020500000000000000" charset="-12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Helvetica" panose="020B0604020202020204" pitchFamily="34" charset="0"/>
      <p:regular r:id="rId26"/>
      <p:bold r:id="rId27"/>
      <p:italic r:id="rId28"/>
      <p:boldItalic r:id="rId29"/>
    </p:embeddedFont>
    <p:embeddedFont>
      <p:font typeface="Montserrat" panose="02020500000000000000" charset="0"/>
      <p:regular r:id="rId30"/>
      <p:bold r:id="rId31"/>
      <p:italic r:id="rId32"/>
      <p:boldItalic r:id="rId33"/>
    </p:embeddedFont>
    <p:embeddedFont>
      <p:font typeface="Times" panose="02020603050405020304" pitchFamily="18" charset="0"/>
      <p:regular r:id="rId34"/>
      <p:bold r:id="rId35"/>
      <p:italic r:id="rId36"/>
      <p:boldItalic r:id="rId37"/>
    </p:embeddedFont>
    <p:embeddedFont>
      <p:font typeface="微軟正黑體" panose="020B0604030504040204" pitchFamily="34" charset="-12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43" autoAdjust="0"/>
  </p:normalViewPr>
  <p:slideViewPr>
    <p:cSldViewPr snapToGrid="0">
      <p:cViewPr varScale="1">
        <p:scale>
          <a:sx n="84" d="100"/>
          <a:sy n="84" d="100"/>
        </p:scale>
        <p:origin x="1227" y="3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348f84ce9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348f84ce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348f84ce9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348f84ce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348f84ce9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348f84ce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7106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348f84ce9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348f84ce9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0642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58750" indent="0" algn="l" rtl="0">
              <a:buNone/>
            </a:pPr>
            <a:r>
              <a:rPr lang="zh-TW" altLang="en-US" b="0" i="0" dirty="0">
                <a:solidFill>
                  <a:srgbClr val="777777"/>
                </a:solidFill>
                <a:effectLst/>
                <a:latin typeface="微軟正黑體" panose="020B0604030504040204" pitchFamily="34" charset="-120"/>
                <a:ea typeface="微軟正黑體" panose="020B0604030504040204" pitchFamily="34" charset="-120"/>
              </a:rPr>
              <a:t>波束成型（</a:t>
            </a:r>
            <a:r>
              <a:rPr lang="en-US" altLang="zh-TW" b="0" i="0" dirty="0">
                <a:solidFill>
                  <a:srgbClr val="777777"/>
                </a:solidFill>
                <a:effectLst/>
                <a:latin typeface="微軟正黑體" panose="020B0604030504040204" pitchFamily="34" charset="-120"/>
                <a:ea typeface="微軟正黑體" panose="020B0604030504040204" pitchFamily="34" charset="-120"/>
              </a:rPr>
              <a:t>Beamforming</a:t>
            </a:r>
            <a:r>
              <a:rPr lang="zh-TW" altLang="en-US" b="0" i="0" dirty="0">
                <a:solidFill>
                  <a:srgbClr val="777777"/>
                </a:solidFill>
                <a:effectLst/>
                <a:latin typeface="微軟正黑體" panose="020B0604030504040204" pitchFamily="34" charset="-120"/>
                <a:ea typeface="微軟正黑體" panose="020B0604030504040204" pitchFamily="34" charset="-120"/>
              </a:rPr>
              <a:t>），是一種透過「天線陣列」定向發送和接收訊號的技術，其透過在特定方向上發射或接收訊號的疊加，將既有的全向覆蓋，轉換為精準的指向性傳輸，不僅延長了傳送距離，也大幅減少訊號的干擾。</a:t>
            </a:r>
          </a:p>
          <a:p>
            <a:pPr marL="158750" indent="0">
              <a:buNone/>
            </a:pPr>
            <a:endParaRPr lang="zh-TW" altLang="en-US" dirty="0"/>
          </a:p>
        </p:txBody>
      </p:sp>
    </p:spTree>
    <p:extLst>
      <p:ext uri="{BB962C8B-B14F-4D97-AF65-F5344CB8AC3E}">
        <p14:creationId xmlns:p14="http://schemas.microsoft.com/office/powerpoint/2010/main" val="2272496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58750" indent="0">
              <a:buNone/>
            </a:pPr>
            <a:endParaRPr lang="zh-TW" altLang="en-US" dirty="0"/>
          </a:p>
        </p:txBody>
      </p:sp>
    </p:spTree>
    <p:extLst>
      <p:ext uri="{BB962C8B-B14F-4D97-AF65-F5344CB8AC3E}">
        <p14:creationId xmlns:p14="http://schemas.microsoft.com/office/powerpoint/2010/main" val="201716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7137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author/3770388750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eeexplore.ieee.org/xpl/conhome/8470025/proceeding" TargetMode="External"/><Relationship Id="rId5" Type="http://schemas.openxmlformats.org/officeDocument/2006/relationships/hyperlink" Target="https://ieeexplore.ieee.org/author/37296400800" TargetMode="External"/><Relationship Id="rId4" Type="http://schemas.openxmlformats.org/officeDocument/2006/relationships/hyperlink" Target="https://ieeexplore.ieee.org/author/3708647663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74862" y="1651879"/>
            <a:ext cx="5703300" cy="919871"/>
          </a:xfrm>
          <a:prstGeom prst="rect">
            <a:avLst/>
          </a:prstGeom>
        </p:spPr>
        <p:txBody>
          <a:bodyPr spcFirstLastPara="1" wrap="square" lIns="91425" tIns="91425" rIns="91425" bIns="91425" anchor="t" anchorCtr="0">
            <a:noAutofit/>
          </a:bodyPr>
          <a:lstStyle/>
          <a:p>
            <a:pPr marL="63339" marR="18075" lvl="0" indent="0" algn="ctr" rtl="0">
              <a:lnSpc>
                <a:spcPct val="95885"/>
              </a:lnSpc>
              <a:spcBef>
                <a:spcPts val="0"/>
              </a:spcBef>
              <a:spcAft>
                <a:spcPts val="0"/>
              </a:spcAft>
              <a:buNone/>
            </a:pPr>
            <a:r>
              <a:rPr lang="zh-TW" sz="2800" dirty="0">
                <a:solidFill>
                  <a:srgbClr val="FFFFFF"/>
                </a:solidFill>
                <a:latin typeface="Times New Roman"/>
                <a:ea typeface="Times New Roman"/>
                <a:cs typeface="Times New Roman"/>
                <a:sym typeface="Times New Roman"/>
              </a:rPr>
              <a:t>Planar microstrip series-fed array for 5G applications  with beamforming capabilities</a:t>
            </a:r>
            <a:r>
              <a:rPr lang="zh-TW" sz="2800" dirty="0">
                <a:solidFill>
                  <a:srgbClr val="000000"/>
                </a:solidFill>
                <a:latin typeface="Times New Roman"/>
                <a:ea typeface="Times New Roman"/>
                <a:cs typeface="Times New Roman"/>
                <a:sym typeface="Times New Roman"/>
              </a:rPr>
              <a:t> </a:t>
            </a:r>
            <a:endParaRPr sz="4800" dirty="0">
              <a:solidFill>
                <a:srgbClr val="FFFFFF"/>
              </a:solidFill>
            </a:endParaRPr>
          </a:p>
        </p:txBody>
      </p:sp>
      <p:sp>
        <p:nvSpPr>
          <p:cNvPr id="135" name="Google Shape;135;p13"/>
          <p:cNvSpPr txBox="1">
            <a:spLocks noGrp="1"/>
          </p:cNvSpPr>
          <p:nvPr>
            <p:ph type="subTitle" idx="1"/>
          </p:nvPr>
        </p:nvSpPr>
        <p:spPr>
          <a:xfrm>
            <a:off x="2285999" y="4545411"/>
            <a:ext cx="6760029"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ltLang="zh-TW" sz="1000" b="0" i="0" strike="noStrike"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Tiago Varum</a:t>
            </a:r>
            <a:r>
              <a:rPr lang="pt-BR" altLang="zh-TW" sz="1000" strike="noStrike" dirty="0">
                <a:solidFill>
                  <a:schemeClr val="bg1"/>
                </a:solidFill>
                <a:latin typeface="Times New Roman" panose="02020603050405020304" pitchFamily="18" charset="0"/>
                <a:cs typeface="Times New Roman" panose="02020603050405020304" pitchFamily="18" charset="0"/>
              </a:rPr>
              <a:t>, </a:t>
            </a:r>
            <a:r>
              <a:rPr lang="pt-BR" altLang="zh-TW" sz="1000" b="0" i="0" strike="noStrike"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Amélia Ramos</a:t>
            </a:r>
            <a:r>
              <a:rPr lang="pt-BR" altLang="zh-TW" sz="1000" b="0" i="0" strike="noStrike" dirty="0">
                <a:solidFill>
                  <a:schemeClr val="bg1"/>
                </a:solidFill>
                <a:effectLst/>
                <a:latin typeface="Times New Roman" panose="02020603050405020304" pitchFamily="18" charset="0"/>
                <a:cs typeface="Times New Roman" panose="02020603050405020304" pitchFamily="18" charset="0"/>
              </a:rPr>
              <a:t> </a:t>
            </a:r>
            <a:r>
              <a:rPr lang="pt-BR" altLang="zh-TW" sz="1000" b="0" i="0" dirty="0">
                <a:solidFill>
                  <a:schemeClr val="bg1"/>
                </a:solidFill>
                <a:effectLst/>
                <a:latin typeface="Times New Roman" panose="02020603050405020304" pitchFamily="18" charset="0"/>
                <a:cs typeface="Times New Roman" panose="02020603050405020304" pitchFamily="18" charset="0"/>
              </a:rPr>
              <a:t>&amp; </a:t>
            </a:r>
            <a:r>
              <a:rPr lang="pt-BR" altLang="zh-TW" sz="1000" b="0" i="0" strike="noStrike" dirty="0">
                <a:solidFill>
                  <a:schemeClr val="bg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João N. Matos</a:t>
            </a:r>
            <a:r>
              <a:rPr lang="pt-BR" altLang="zh-TW" sz="1000" b="0" i="0" strike="noStrike" dirty="0">
                <a:solidFill>
                  <a:schemeClr val="bg1"/>
                </a:solidFill>
                <a:effectLst/>
                <a:latin typeface="Times New Roman" panose="02020603050405020304" pitchFamily="18" charset="0"/>
                <a:cs typeface="Times New Roman" panose="02020603050405020304" pitchFamily="18" charset="0"/>
              </a:rPr>
              <a:t> </a:t>
            </a:r>
            <a:r>
              <a:rPr lang="pt-BR" altLang="zh-TW" sz="1000" dirty="0">
                <a:solidFill>
                  <a:schemeClr val="bg1"/>
                </a:solidFill>
                <a:latin typeface="Times New Roman" panose="02020603050405020304" pitchFamily="18" charset="0"/>
                <a:cs typeface="Times New Roman" panose="02020603050405020304" pitchFamily="18" charset="0"/>
              </a:rPr>
              <a:t>(2018). </a:t>
            </a:r>
            <a:r>
              <a:rPr lang="zh-TW" altLang="zh-TW" sz="1000" dirty="0">
                <a:solidFill>
                  <a:srgbClr val="FFFFFF"/>
                </a:solidFill>
                <a:latin typeface="Times New Roman"/>
                <a:ea typeface="Times New Roman"/>
                <a:cs typeface="Times New Roman"/>
                <a:sym typeface="Times New Roman"/>
              </a:rPr>
              <a:t>Planar microstrip series-fed array for 5G applications  with beamforming capabilities</a:t>
            </a:r>
            <a:r>
              <a:rPr lang="en-US" altLang="zh-TW" sz="1000" dirty="0">
                <a:solidFill>
                  <a:schemeClr val="bg1"/>
                </a:solidFill>
                <a:latin typeface="Times New Roman"/>
                <a:ea typeface="Times New Roman"/>
                <a:cs typeface="Times New Roman"/>
                <a:sym typeface="Times New Roman"/>
              </a:rPr>
              <a:t>.</a:t>
            </a:r>
            <a:r>
              <a:rPr lang="en-US" altLang="zh-TW" sz="1000" dirty="0">
                <a:solidFill>
                  <a:srgbClr val="000000"/>
                </a:solidFill>
                <a:latin typeface="Times New Roman"/>
                <a:ea typeface="Times New Roman"/>
                <a:cs typeface="Times New Roman"/>
                <a:sym typeface="Times New Roman"/>
              </a:rPr>
              <a:t> </a:t>
            </a:r>
            <a:r>
              <a:rPr lang="en-US" altLang="zh-TW" sz="1000" dirty="0">
                <a:solidFill>
                  <a:schemeClr val="bg1"/>
                </a:solidFill>
                <a:latin typeface="Times New Roman" panose="02020603050405020304" pitchFamily="18" charset="0"/>
                <a:cs typeface="Times New Roman" panose="02020603050405020304" pitchFamily="18" charset="0"/>
              </a:rPr>
              <a:t>Paper presented at the </a:t>
            </a:r>
            <a:r>
              <a:rPr lang="en-US" altLang="zh-TW" sz="1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2018 IEEE MTT-S International Microwave Workshop Series on 5G Hardware and System</a:t>
            </a:r>
            <a:endParaRPr lang="en-US" altLang="zh-TW" sz="1000" b="0" i="0" dirty="0">
              <a:solidFill>
                <a:schemeClr val="bg1"/>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000" dirty="0">
              <a:solidFill>
                <a:schemeClr val="bg1"/>
              </a:solidFill>
              <a:latin typeface="Times New Roman" panose="02020603050405020304" pitchFamily="18" charset="0"/>
              <a:cs typeface="Times New Roman" panose="02020603050405020304" pitchFamily="18" charset="0"/>
            </a:endParaRPr>
          </a:p>
        </p:txBody>
      </p:sp>
      <p:sp>
        <p:nvSpPr>
          <p:cNvPr id="4" name="Google Shape;135;p13">
            <a:extLst>
              <a:ext uri="{FF2B5EF4-FFF2-40B4-BE49-F238E27FC236}">
                <a16:creationId xmlns:a16="http://schemas.microsoft.com/office/drawing/2014/main" id="{5F5F2DFD-C5DA-41D6-A1D7-03A2B07F41E8}"/>
              </a:ext>
            </a:extLst>
          </p:cNvPr>
          <p:cNvSpPr txBox="1">
            <a:spLocks/>
          </p:cNvSpPr>
          <p:nvPr/>
        </p:nvSpPr>
        <p:spPr>
          <a:xfrm>
            <a:off x="6653892" y="3372518"/>
            <a:ext cx="2392136" cy="3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1pPr>
            <a:lvl2pPr marL="914400" marR="0" lvl="1"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2pPr>
            <a:lvl3pPr marL="1371600" marR="0" lvl="2"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3pPr>
            <a:lvl4pPr marL="1828800" marR="0" lvl="3"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4pPr>
            <a:lvl5pPr marL="2286000" marR="0" lvl="4"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5pPr>
            <a:lvl6pPr marL="2743200" marR="0" lvl="5"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6pPr>
            <a:lvl7pPr marL="3200400" marR="0" lvl="6"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7pPr>
            <a:lvl8pPr marL="3657600" marR="0" lvl="7"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8pPr>
            <a:lvl9pPr marL="4114800" marR="0" lvl="8" indent="-298450" algn="l" rtl="0">
              <a:lnSpc>
                <a:spcPct val="100000"/>
              </a:lnSpc>
              <a:spcBef>
                <a:spcPts val="0"/>
              </a:spcBef>
              <a:spcAft>
                <a:spcPts val="0"/>
              </a:spcAft>
              <a:buClr>
                <a:schemeClr val="lt1"/>
              </a:buClr>
              <a:buSzPts val="1300"/>
              <a:buFont typeface="Lato"/>
              <a:buNone/>
              <a:defRPr sz="1300" b="0" i="0" u="none" strike="noStrike" cap="none">
                <a:solidFill>
                  <a:schemeClr val="lt1"/>
                </a:solidFill>
                <a:latin typeface="Lato"/>
                <a:ea typeface="Lato"/>
                <a:cs typeface="Lato"/>
                <a:sym typeface="Lato"/>
              </a:defRPr>
            </a:lvl9pPr>
          </a:lstStyle>
          <a:p>
            <a:pPr marL="0" indent="0"/>
            <a:r>
              <a:rPr lang="zh-TW" altLang="en-US" sz="1600" dirty="0">
                <a:solidFill>
                  <a:schemeClr val="bg1"/>
                </a:solidFill>
                <a:latin typeface="新細明體" panose="02020500000000000000" pitchFamily="18" charset="-120"/>
                <a:ea typeface="新細明體" panose="02020500000000000000" pitchFamily="18" charset="-120"/>
                <a:cs typeface="Times New Roman" panose="02020603050405020304" pitchFamily="18" charset="0"/>
              </a:rPr>
              <a:t>報告人</a:t>
            </a:r>
            <a:r>
              <a:rPr lang="en-US" altLang="zh-TW" sz="1600" dirty="0">
                <a:solidFill>
                  <a:schemeClr val="bg1"/>
                </a:solidFill>
                <a:latin typeface="新細明體" panose="02020500000000000000" pitchFamily="18" charset="-120"/>
                <a:ea typeface="新細明體" panose="02020500000000000000" pitchFamily="18" charset="-120"/>
                <a:cs typeface="Times New Roman" panose="02020603050405020304" pitchFamily="18" charset="0"/>
              </a:rPr>
              <a:t>:</a:t>
            </a:r>
            <a:r>
              <a:rPr lang="pt-BR" altLang="zh-TW" sz="1600" dirty="0">
                <a:solidFill>
                  <a:schemeClr val="bg1"/>
                </a:solidFill>
                <a:latin typeface="新細明體" panose="02020500000000000000" pitchFamily="18" charset="-120"/>
                <a:ea typeface="新細明體" panose="02020500000000000000" pitchFamily="18" charset="-120"/>
                <a:cs typeface="Times New Roman" panose="02020603050405020304" pitchFamily="18" charset="0"/>
              </a:rPr>
              <a:t>109368085 </a:t>
            </a:r>
            <a:r>
              <a:rPr lang="zh-TW" altLang="en-US" sz="1600" dirty="0">
                <a:solidFill>
                  <a:schemeClr val="bg1"/>
                </a:solidFill>
                <a:latin typeface="新細明體" panose="02020500000000000000" pitchFamily="18" charset="-120"/>
                <a:ea typeface="新細明體" panose="02020500000000000000" pitchFamily="18" charset="-120"/>
                <a:cs typeface="Times New Roman" panose="02020603050405020304" pitchFamily="18" charset="0"/>
              </a:rPr>
              <a:t>臧英宏</a:t>
            </a:r>
            <a:endParaRPr lang="pt-BR" sz="1600" dirty="0">
              <a:solidFill>
                <a:schemeClr val="bg1"/>
              </a:solidFill>
              <a:latin typeface="新細明體" panose="02020500000000000000" pitchFamily="18" charset="-120"/>
              <a:ea typeface="新細明體" panose="02020500000000000000" pitchFamily="18"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a:extLst>
              <a:ext uri="{FF2B5EF4-FFF2-40B4-BE49-F238E27FC236}">
                <a16:creationId xmlns:a16="http://schemas.microsoft.com/office/drawing/2014/main" id="{19A70D43-F340-4B28-95DF-18A0488BF1C8}"/>
              </a:ext>
            </a:extLst>
          </p:cNvPr>
          <p:cNvSpPr txBox="1"/>
          <p:nvPr/>
        </p:nvSpPr>
        <p:spPr>
          <a:xfrm>
            <a:off x="3670933" y="2342150"/>
            <a:ext cx="5244465"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1600"/>
              </a:spcAft>
            </a:pPr>
            <a:r>
              <a:rPr kumimoji="1" lang="en-US" altLang="zh-TW" sz="3200" b="1" dirty="0">
                <a:solidFill>
                  <a:schemeClr val="bg1"/>
                </a:solidFill>
                <a:latin typeface="Calibri" panose="020F0502020204030204" pitchFamily="34" charset="0"/>
                <a:cs typeface="Calibri" panose="020F0502020204030204" pitchFamily="34" charset="0"/>
              </a:rPr>
              <a:t>Experimental Results</a:t>
            </a:r>
          </a:p>
        </p:txBody>
      </p:sp>
      <p:cxnSp>
        <p:nvCxnSpPr>
          <p:cNvPr id="4" name="直接连接符 3">
            <a:extLst>
              <a:ext uri="{FF2B5EF4-FFF2-40B4-BE49-F238E27FC236}">
                <a16:creationId xmlns:a16="http://schemas.microsoft.com/office/drawing/2014/main" id="{01B76C81-4B8D-44A2-9285-298D84C7F236}"/>
              </a:ext>
            </a:extLst>
          </p:cNvPr>
          <p:cNvCxnSpPr>
            <a:cxnSpLocks/>
          </p:cNvCxnSpPr>
          <p:nvPr/>
        </p:nvCxnSpPr>
        <p:spPr>
          <a:xfrm>
            <a:off x="3502041" y="206988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CC1D479-0475-4FB4-A7A3-D39656B3303D}"/>
              </a:ext>
            </a:extLst>
          </p:cNvPr>
          <p:cNvGrpSpPr/>
          <p:nvPr/>
        </p:nvGrpSpPr>
        <p:grpSpPr>
          <a:xfrm>
            <a:off x="1785258" y="1797804"/>
            <a:ext cx="1547892" cy="1547892"/>
            <a:chOff x="2498710" y="2311467"/>
            <a:chExt cx="1748840" cy="1748840"/>
          </a:xfrm>
        </p:grpSpPr>
        <p:sp>
          <p:nvSpPr>
            <p:cNvPr id="6" name="椭圆 5">
              <a:extLst>
                <a:ext uri="{FF2B5EF4-FFF2-40B4-BE49-F238E27FC236}">
                  <a16:creationId xmlns:a16="http://schemas.microsoft.com/office/drawing/2014/main" id="{5BBA029B-33F4-45C7-9344-7BCB7D44D151}"/>
                </a:ext>
              </a:extLst>
            </p:cNvPr>
            <p:cNvSpPr/>
            <p:nvPr/>
          </p:nvSpPr>
          <p:spPr>
            <a:xfrm>
              <a:off x="2644792" y="2457549"/>
              <a:ext cx="1456676" cy="145667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a:extLst>
                <a:ext uri="{FF2B5EF4-FFF2-40B4-BE49-F238E27FC236}">
                  <a16:creationId xmlns:a16="http://schemas.microsoft.com/office/drawing/2014/main" id="{7D518FA0-F728-4628-A7EC-F6D04107B346}"/>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a:extLst>
                <a:ext uri="{FF2B5EF4-FFF2-40B4-BE49-F238E27FC236}">
                  <a16:creationId xmlns:a16="http://schemas.microsoft.com/office/drawing/2014/main" id="{FEA1FEB0-CFE0-4B18-BBE9-0D479D7EA9DC}"/>
                </a:ext>
              </a:extLst>
            </p:cNvPr>
            <p:cNvSpPr/>
            <p:nvPr/>
          </p:nvSpPr>
          <p:spPr>
            <a:xfrm>
              <a:off x="3730707" y="3654239"/>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a:extLst>
                <a:ext uri="{FF2B5EF4-FFF2-40B4-BE49-F238E27FC236}">
                  <a16:creationId xmlns:a16="http://schemas.microsoft.com/office/drawing/2014/main" id="{99BFAC92-E9A4-4D22-B21C-F1DE6E45CCE1}"/>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91745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A0E36F80-7EAC-4ED1-8F00-C49C6A57F60E}"/>
              </a:ext>
            </a:extLst>
          </p:cNvPr>
          <p:cNvSpPr>
            <a:spLocks noGrp="1"/>
          </p:cNvSpPr>
          <p:nvPr>
            <p:ph type="title"/>
          </p:nvPr>
        </p:nvSpPr>
        <p:spPr>
          <a:xfrm>
            <a:off x="1297500" y="696568"/>
            <a:ext cx="7038900" cy="487993"/>
          </a:xfrm>
        </p:spPr>
        <p:txBody>
          <a:bodyPr/>
          <a:lstStyle/>
          <a:p>
            <a:r>
              <a:rPr lang="en-US" altLang="zh-TW" sz="3200" dirty="0"/>
              <a:t>Simulation result</a:t>
            </a:r>
            <a:endParaRPr lang="zh-TW" altLang="en-US" sz="3200" dirty="0"/>
          </a:p>
        </p:txBody>
      </p:sp>
      <p:sp>
        <p:nvSpPr>
          <p:cNvPr id="3" name="文字版面配置區 2">
            <a:extLst>
              <a:ext uri="{FF2B5EF4-FFF2-40B4-BE49-F238E27FC236}">
                <a16:creationId xmlns:a16="http://schemas.microsoft.com/office/drawing/2014/main" id="{C81548AE-5F27-402D-9F40-F82EFD8D134C}"/>
              </a:ext>
            </a:extLst>
          </p:cNvPr>
          <p:cNvSpPr>
            <a:spLocks noGrp="1"/>
          </p:cNvSpPr>
          <p:nvPr>
            <p:ph type="body" idx="1"/>
          </p:nvPr>
        </p:nvSpPr>
        <p:spPr>
          <a:xfrm>
            <a:off x="1297500" y="1302657"/>
            <a:ext cx="6564707" cy="1662469"/>
          </a:xfrm>
        </p:spPr>
        <p:txBody>
          <a:bodyPr/>
          <a:lstStyle/>
          <a:p>
            <a:pPr marL="1003" marR="98666" indent="0" algn="just" rtl="0">
              <a:spcBef>
                <a:spcPts val="770"/>
              </a:spcBef>
              <a:spcAft>
                <a:spcPts val="0"/>
              </a:spcAft>
              <a:buNone/>
            </a:pPr>
            <a:r>
              <a:rPr lang="en-US" altLang="zh-TW" sz="1400" dirty="0">
                <a:solidFill>
                  <a:schemeClr val="bg1"/>
                </a:solidFill>
                <a:latin typeface="Times New Roman" panose="02020603050405020304" pitchFamily="18" charset="0"/>
                <a:cs typeface="Times New Roman" panose="02020603050405020304" pitchFamily="18" charset="0"/>
              </a:rPr>
              <a:t>This figure presents the comparison between the simulated and  measured S11 of the antenna array. Since the array is  symmetrical, in the figure it is just shown the results for the ports  #1 and #2 (#1 &amp; #4 and #2 &amp; #4 are equal respectively). Both  simulated and measured curves present acceptable results with  more than 1.5GHz bandwidth (assuming the criteria of S11&lt;10dB) although there’s a small shift in the measured S11 of port  #2</a:t>
            </a:r>
            <a:endParaRPr lang="zh-TW" altLang="en-US" sz="1400" dirty="0">
              <a:solidFill>
                <a:schemeClr val="bg1"/>
              </a:solidFill>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4568C32D-75A6-4AB2-8107-A9A595684764}"/>
              </a:ext>
            </a:extLst>
          </p:cNvPr>
          <p:cNvPicPr>
            <a:picLocks noChangeAspect="1"/>
          </p:cNvPicPr>
          <p:nvPr/>
        </p:nvPicPr>
        <p:blipFill>
          <a:blip r:embed="rId2"/>
          <a:stretch>
            <a:fillRect/>
          </a:stretch>
        </p:blipFill>
        <p:spPr>
          <a:xfrm>
            <a:off x="3980720" y="2841325"/>
            <a:ext cx="4697475" cy="1941259"/>
          </a:xfrm>
          <a:prstGeom prst="rect">
            <a:avLst/>
          </a:prstGeom>
        </p:spPr>
      </p:pic>
      <p:sp>
        <p:nvSpPr>
          <p:cNvPr id="6" name="文字版面配置區 2">
            <a:extLst>
              <a:ext uri="{FF2B5EF4-FFF2-40B4-BE49-F238E27FC236}">
                <a16:creationId xmlns:a16="http://schemas.microsoft.com/office/drawing/2014/main" id="{9BFF7E92-3A73-4FF4-888B-3B10BD896145}"/>
              </a:ext>
            </a:extLst>
          </p:cNvPr>
          <p:cNvSpPr txBox="1">
            <a:spLocks/>
          </p:cNvSpPr>
          <p:nvPr/>
        </p:nvSpPr>
        <p:spPr>
          <a:xfrm>
            <a:off x="4117700" y="4749925"/>
            <a:ext cx="4374529" cy="487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US" altLang="zh-TW" sz="1100" dirty="0">
                <a:solidFill>
                  <a:schemeClr val="bg1"/>
                </a:solidFill>
                <a:latin typeface="Times New Roman" panose="02020603050405020304" pitchFamily="18" charset="0"/>
                <a:cs typeface="Times New Roman" panose="02020603050405020304" pitchFamily="18" charset="0"/>
              </a:rPr>
              <a:t>Fig.   Simulated and measured reflection coefficient of the antenna array</a:t>
            </a:r>
            <a:endParaRPr lang="zh-TW" alt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90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E80CDB27-53D1-4833-9734-59763005533D}"/>
              </a:ext>
            </a:extLst>
          </p:cNvPr>
          <p:cNvSpPr>
            <a:spLocks noGrp="1"/>
          </p:cNvSpPr>
          <p:nvPr>
            <p:ph type="title"/>
          </p:nvPr>
        </p:nvSpPr>
        <p:spPr>
          <a:xfrm>
            <a:off x="1297500" y="696568"/>
            <a:ext cx="7038900" cy="487993"/>
          </a:xfrm>
        </p:spPr>
        <p:txBody>
          <a:bodyPr/>
          <a:lstStyle/>
          <a:p>
            <a:r>
              <a:rPr lang="en-US" altLang="zh-TW" sz="3200" dirty="0"/>
              <a:t>Simulation result</a:t>
            </a:r>
            <a:endParaRPr lang="zh-TW" altLang="en-US" sz="3200" dirty="0"/>
          </a:p>
        </p:txBody>
      </p:sp>
      <p:sp>
        <p:nvSpPr>
          <p:cNvPr id="3" name="文字版面配置區 2">
            <a:extLst>
              <a:ext uri="{FF2B5EF4-FFF2-40B4-BE49-F238E27FC236}">
                <a16:creationId xmlns:a16="http://schemas.microsoft.com/office/drawing/2014/main" id="{90F9B76D-1D21-404E-A53C-9694161C6389}"/>
              </a:ext>
            </a:extLst>
          </p:cNvPr>
          <p:cNvSpPr>
            <a:spLocks noGrp="1"/>
          </p:cNvSpPr>
          <p:nvPr>
            <p:ph type="body" idx="1"/>
          </p:nvPr>
        </p:nvSpPr>
        <p:spPr>
          <a:xfrm>
            <a:off x="972637" y="4197521"/>
            <a:ext cx="3363257" cy="487993"/>
          </a:xfrm>
        </p:spPr>
        <p:txBody>
          <a:bodyPr/>
          <a:lstStyle/>
          <a:p>
            <a:pPr marL="146050" indent="0">
              <a:buNone/>
            </a:pPr>
            <a:r>
              <a:rPr lang="en-US" altLang="zh-TW" sz="1100" dirty="0">
                <a:solidFill>
                  <a:schemeClr val="bg1"/>
                </a:solidFill>
                <a:latin typeface="Times New Roman" panose="02020603050405020304" pitchFamily="18" charset="0"/>
                <a:cs typeface="Times New Roman" panose="02020603050405020304" pitchFamily="18" charset="0"/>
              </a:rPr>
              <a:t>Simulated radiation pattern (y-plane) of each subarray of M = 4 series fed patch antennas</a:t>
            </a:r>
            <a:endParaRPr lang="zh-TW" altLang="en-US" sz="1100" dirty="0">
              <a:solidFill>
                <a:schemeClr val="bg1"/>
              </a:solidFill>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A77018FC-F82D-4A62-8846-A10DA11B8F27}"/>
              </a:ext>
            </a:extLst>
          </p:cNvPr>
          <p:cNvPicPr>
            <a:picLocks noChangeAspect="1"/>
          </p:cNvPicPr>
          <p:nvPr/>
        </p:nvPicPr>
        <p:blipFill>
          <a:blip r:embed="rId2"/>
          <a:stretch>
            <a:fillRect/>
          </a:stretch>
        </p:blipFill>
        <p:spPr>
          <a:xfrm>
            <a:off x="1069943" y="2279354"/>
            <a:ext cx="3265951" cy="1870915"/>
          </a:xfrm>
          <a:prstGeom prst="rect">
            <a:avLst/>
          </a:prstGeom>
        </p:spPr>
      </p:pic>
      <p:pic>
        <p:nvPicPr>
          <p:cNvPr id="7" name="圖片 6">
            <a:extLst>
              <a:ext uri="{FF2B5EF4-FFF2-40B4-BE49-F238E27FC236}">
                <a16:creationId xmlns:a16="http://schemas.microsoft.com/office/drawing/2014/main" id="{8FB21527-A469-4E82-A60F-4E5311183748}"/>
              </a:ext>
            </a:extLst>
          </p:cNvPr>
          <p:cNvPicPr>
            <a:picLocks noChangeAspect="1"/>
          </p:cNvPicPr>
          <p:nvPr/>
        </p:nvPicPr>
        <p:blipFill>
          <a:blip r:embed="rId3"/>
          <a:stretch>
            <a:fillRect/>
          </a:stretch>
        </p:blipFill>
        <p:spPr>
          <a:xfrm>
            <a:off x="5036995" y="2279354"/>
            <a:ext cx="3265951" cy="1885884"/>
          </a:xfrm>
          <a:prstGeom prst="rect">
            <a:avLst/>
          </a:prstGeom>
        </p:spPr>
      </p:pic>
      <p:sp>
        <p:nvSpPr>
          <p:cNvPr id="9" name="文字版面配置區 2">
            <a:extLst>
              <a:ext uri="{FF2B5EF4-FFF2-40B4-BE49-F238E27FC236}">
                <a16:creationId xmlns:a16="http://schemas.microsoft.com/office/drawing/2014/main" id="{CBF70E35-ACF5-4B79-B345-CAA67A6E9234}"/>
              </a:ext>
            </a:extLst>
          </p:cNvPr>
          <p:cNvSpPr txBox="1">
            <a:spLocks/>
          </p:cNvSpPr>
          <p:nvPr/>
        </p:nvSpPr>
        <p:spPr>
          <a:xfrm>
            <a:off x="4940802" y="4197521"/>
            <a:ext cx="3458335" cy="487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None/>
            </a:pPr>
            <a:r>
              <a:rPr lang="en-US" altLang="zh-TW" sz="1050" dirty="0">
                <a:solidFill>
                  <a:schemeClr val="bg1"/>
                </a:solidFill>
                <a:latin typeface="Times New Roman" panose="02020603050405020304" pitchFamily="18" charset="0"/>
                <a:cs typeface="Times New Roman" panose="02020603050405020304" pitchFamily="18" charset="0"/>
              </a:rPr>
              <a:t>Simulated radiation pattern (x-plane) of each subarray of N = 4 antenna array with the applied weights</a:t>
            </a:r>
            <a:endParaRPr lang="zh-TW" altLang="en-US" sz="1050" dirty="0">
              <a:solidFill>
                <a:schemeClr val="bg1"/>
              </a:solidFill>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0A55417F-CBEE-44EC-80EC-F2BE93461359}"/>
              </a:ext>
            </a:extLst>
          </p:cNvPr>
          <p:cNvPicPr>
            <a:picLocks noChangeAspect="1"/>
          </p:cNvPicPr>
          <p:nvPr/>
        </p:nvPicPr>
        <p:blipFill>
          <a:blip r:embed="rId4"/>
          <a:stretch>
            <a:fillRect/>
          </a:stretch>
        </p:blipFill>
        <p:spPr>
          <a:xfrm>
            <a:off x="1297500" y="1441051"/>
            <a:ext cx="2298557" cy="591330"/>
          </a:xfrm>
          <a:prstGeom prst="rect">
            <a:avLst/>
          </a:prstGeom>
        </p:spPr>
      </p:pic>
      <p:sp>
        <p:nvSpPr>
          <p:cNvPr id="6" name="文字方塊 5">
            <a:extLst>
              <a:ext uri="{FF2B5EF4-FFF2-40B4-BE49-F238E27FC236}">
                <a16:creationId xmlns:a16="http://schemas.microsoft.com/office/drawing/2014/main" id="{2E9975D8-C17E-423F-9EDD-02720FF01323}"/>
              </a:ext>
            </a:extLst>
          </p:cNvPr>
          <p:cNvSpPr txBox="1"/>
          <p:nvPr/>
        </p:nvSpPr>
        <p:spPr>
          <a:xfrm>
            <a:off x="3779427" y="1432217"/>
            <a:ext cx="4870315" cy="600164"/>
          </a:xfrm>
          <a:prstGeom prst="rect">
            <a:avLst/>
          </a:prstGeom>
          <a:noFill/>
        </p:spPr>
        <p:txBody>
          <a:bodyPr wrap="square" rtlCol="0">
            <a:spAutoFit/>
          </a:bodyPr>
          <a:lstStyle/>
          <a:p>
            <a:r>
              <a:rPr lang="en-US" altLang="zh-TW" sz="1100" b="0" i="0" u="none" strike="noStrike" dirty="0">
                <a:solidFill>
                  <a:schemeClr val="bg1"/>
                </a:solidFill>
                <a:effectLst/>
                <a:latin typeface="Times" panose="02020603050405020304" pitchFamily="18" charset="0"/>
                <a:cs typeface="Times" panose="02020603050405020304" pitchFamily="18" charset="0"/>
              </a:rPr>
              <a:t> </a:t>
            </a:r>
            <a:r>
              <a:rPr lang="en-US" altLang="zh-TW" sz="1100" b="0" i="0" u="none" strike="noStrike" dirty="0" err="1">
                <a:solidFill>
                  <a:schemeClr val="bg1"/>
                </a:solidFill>
                <a:effectLst/>
                <a:latin typeface="Times" panose="02020603050405020304" pitchFamily="18" charset="0"/>
                <a:cs typeface="Times" panose="02020603050405020304" pitchFamily="18" charset="0"/>
              </a:rPr>
              <a:t>θ</a:t>
            </a:r>
            <a:r>
              <a:rPr lang="en-US" altLang="zh-TW" sz="1100" b="0" i="1" u="none" strike="noStrike" baseline="-25000" dirty="0" err="1">
                <a:solidFill>
                  <a:schemeClr val="bg1"/>
                </a:solidFill>
                <a:effectLst/>
                <a:latin typeface="Times" panose="02020603050405020304" pitchFamily="18" charset="0"/>
                <a:cs typeface="Times" panose="02020603050405020304" pitchFamily="18" charset="0"/>
              </a:rPr>
              <a:t>i</a:t>
            </a:r>
            <a:r>
              <a:rPr lang="en-US" altLang="zh-TW" sz="1100" b="0" i="1" u="none" strike="noStrike" dirty="0">
                <a:solidFill>
                  <a:schemeClr val="bg1"/>
                </a:solidFill>
                <a:effectLst/>
                <a:latin typeface="Times" panose="02020603050405020304" pitchFamily="18" charset="0"/>
                <a:cs typeface="Times" panose="02020603050405020304" pitchFamily="18" charset="0"/>
              </a:rPr>
              <a:t> </a:t>
            </a:r>
            <a:r>
              <a:rPr lang="en-US" altLang="zh-TW" sz="1100" dirty="0">
                <a:solidFill>
                  <a:schemeClr val="bg1"/>
                </a:solidFill>
                <a:latin typeface="Times" panose="02020603050405020304" pitchFamily="18" charset="0"/>
                <a:cs typeface="Times" panose="02020603050405020304" pitchFamily="18" charset="0"/>
              </a:rPr>
              <a:t>: </a:t>
            </a:r>
            <a:r>
              <a:rPr lang="en-US" altLang="zh-TW" sz="1100" b="0" i="0" u="none" strike="noStrike" dirty="0">
                <a:solidFill>
                  <a:schemeClr val="bg1"/>
                </a:solidFill>
                <a:effectLst/>
                <a:latin typeface="Times" panose="02020603050405020304" pitchFamily="18" charset="0"/>
                <a:cs typeface="Times" panose="02020603050405020304" pitchFamily="18" charset="0"/>
              </a:rPr>
              <a:t>direction in which the maximum of the radiation  diagram is to be oriented</a:t>
            </a:r>
          </a:p>
          <a:p>
            <a:r>
              <a:rPr lang="en-US" altLang="zh-TW" sz="1100" dirty="0">
                <a:solidFill>
                  <a:schemeClr val="bg1"/>
                </a:solidFill>
                <a:latin typeface="Times" panose="02020603050405020304" pitchFamily="18" charset="0"/>
                <a:cs typeface="Times" panose="02020603050405020304" pitchFamily="18" charset="0"/>
              </a:rPr>
              <a:t> </a:t>
            </a:r>
            <a:r>
              <a:rPr lang="en-US" altLang="zh-TW" sz="1100" b="0" u="none" strike="noStrike" dirty="0">
                <a:solidFill>
                  <a:schemeClr val="bg1"/>
                </a:solidFill>
                <a:effectLst/>
                <a:latin typeface="Times" panose="02020603050405020304" pitchFamily="18" charset="0"/>
                <a:cs typeface="Times" panose="02020603050405020304" pitchFamily="18" charset="0"/>
              </a:rPr>
              <a:t>d  : </a:t>
            </a:r>
            <a:r>
              <a:rPr lang="en-US" altLang="zh-TW" sz="1100" b="0" i="0" u="none" strike="noStrike" dirty="0">
                <a:solidFill>
                  <a:schemeClr val="bg1"/>
                </a:solidFill>
                <a:effectLst/>
                <a:latin typeface="Times" panose="02020603050405020304" pitchFamily="18" charset="0"/>
                <a:cs typeface="Times" panose="02020603050405020304" pitchFamily="18" charset="0"/>
              </a:rPr>
              <a:t>distance between elements </a:t>
            </a:r>
          </a:p>
          <a:p>
            <a:r>
              <a:rPr lang="en-US" altLang="zh-TW" sz="1100" dirty="0">
                <a:solidFill>
                  <a:schemeClr val="bg1"/>
                </a:solidFill>
                <a:latin typeface="Times" panose="02020603050405020304" pitchFamily="18" charset="0"/>
                <a:cs typeface="Times" panose="02020603050405020304" pitchFamily="18" charset="0"/>
              </a:rPr>
              <a:t> </a:t>
            </a:r>
            <a:r>
              <a:rPr lang="en-US" altLang="zh-TW" sz="1100" b="0" i="0" u="none" strike="noStrike" dirty="0">
                <a:solidFill>
                  <a:schemeClr val="bg1"/>
                </a:solidFill>
                <a:effectLst/>
                <a:latin typeface="Times" panose="02020603050405020304" pitchFamily="18" charset="0"/>
                <a:cs typeface="Times" panose="02020603050405020304" pitchFamily="18" charset="0"/>
              </a:rPr>
              <a:t>β  : the phase constant</a:t>
            </a:r>
            <a:endParaRPr lang="zh-TW" altLang="en-US" sz="1000" dirty="0">
              <a:solidFill>
                <a:schemeClr val="bg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8304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a:extLst>
              <a:ext uri="{FF2B5EF4-FFF2-40B4-BE49-F238E27FC236}">
                <a16:creationId xmlns:a16="http://schemas.microsoft.com/office/drawing/2014/main" id="{19A70D43-F340-4B28-95DF-18A0488BF1C8}"/>
              </a:ext>
            </a:extLst>
          </p:cNvPr>
          <p:cNvSpPr txBox="1"/>
          <p:nvPr/>
        </p:nvSpPr>
        <p:spPr>
          <a:xfrm>
            <a:off x="3670933" y="2187029"/>
            <a:ext cx="5244465"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1600"/>
              </a:spcAft>
            </a:pPr>
            <a:r>
              <a:rPr kumimoji="1" lang="en-US" altLang="zh-TW" sz="4400" b="1" dirty="0">
                <a:solidFill>
                  <a:schemeClr val="bg1"/>
                </a:solidFill>
                <a:latin typeface="Calibri" panose="020F0502020204030204" pitchFamily="34" charset="0"/>
                <a:cs typeface="Calibri" panose="020F0502020204030204" pitchFamily="34" charset="0"/>
              </a:rPr>
              <a:t>Conclusion</a:t>
            </a:r>
          </a:p>
        </p:txBody>
      </p:sp>
      <p:cxnSp>
        <p:nvCxnSpPr>
          <p:cNvPr id="4" name="直接连接符 3">
            <a:extLst>
              <a:ext uri="{FF2B5EF4-FFF2-40B4-BE49-F238E27FC236}">
                <a16:creationId xmlns:a16="http://schemas.microsoft.com/office/drawing/2014/main" id="{01B76C81-4B8D-44A2-9285-298D84C7F236}"/>
              </a:ext>
            </a:extLst>
          </p:cNvPr>
          <p:cNvCxnSpPr>
            <a:cxnSpLocks/>
          </p:cNvCxnSpPr>
          <p:nvPr/>
        </p:nvCxnSpPr>
        <p:spPr>
          <a:xfrm>
            <a:off x="3502041" y="206988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CC1D479-0475-4FB4-A7A3-D39656B3303D}"/>
              </a:ext>
            </a:extLst>
          </p:cNvPr>
          <p:cNvGrpSpPr/>
          <p:nvPr/>
        </p:nvGrpSpPr>
        <p:grpSpPr>
          <a:xfrm>
            <a:off x="1785258" y="1797804"/>
            <a:ext cx="1547892" cy="1547892"/>
            <a:chOff x="2498710" y="2311467"/>
            <a:chExt cx="1748840" cy="1748840"/>
          </a:xfrm>
        </p:grpSpPr>
        <p:sp>
          <p:nvSpPr>
            <p:cNvPr id="6" name="椭圆 5">
              <a:extLst>
                <a:ext uri="{FF2B5EF4-FFF2-40B4-BE49-F238E27FC236}">
                  <a16:creationId xmlns:a16="http://schemas.microsoft.com/office/drawing/2014/main" id="{5BBA029B-33F4-45C7-9344-7BCB7D44D151}"/>
                </a:ext>
              </a:extLst>
            </p:cNvPr>
            <p:cNvSpPr/>
            <p:nvPr/>
          </p:nvSpPr>
          <p:spPr>
            <a:xfrm>
              <a:off x="2644792" y="2457549"/>
              <a:ext cx="1456676" cy="145667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a:extLst>
                <a:ext uri="{FF2B5EF4-FFF2-40B4-BE49-F238E27FC236}">
                  <a16:creationId xmlns:a16="http://schemas.microsoft.com/office/drawing/2014/main" id="{7D518FA0-F728-4628-A7EC-F6D04107B346}"/>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a:extLst>
                <a:ext uri="{FF2B5EF4-FFF2-40B4-BE49-F238E27FC236}">
                  <a16:creationId xmlns:a16="http://schemas.microsoft.com/office/drawing/2014/main" id="{FEA1FEB0-CFE0-4B18-BBE9-0D479D7EA9DC}"/>
                </a:ext>
              </a:extLst>
            </p:cNvPr>
            <p:cNvSpPr/>
            <p:nvPr/>
          </p:nvSpPr>
          <p:spPr>
            <a:xfrm>
              <a:off x="3730707" y="3654239"/>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a:extLst>
                <a:ext uri="{FF2B5EF4-FFF2-40B4-BE49-F238E27FC236}">
                  <a16:creationId xmlns:a16="http://schemas.microsoft.com/office/drawing/2014/main" id="{99BFAC92-E9A4-4D22-B21C-F1DE6E45CCE1}"/>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10730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1E7027-7884-495B-8308-EB2E8E46BB76}"/>
              </a:ext>
            </a:extLst>
          </p:cNvPr>
          <p:cNvSpPr>
            <a:spLocks noGrp="1"/>
          </p:cNvSpPr>
          <p:nvPr>
            <p:ph type="title"/>
          </p:nvPr>
        </p:nvSpPr>
        <p:spPr>
          <a:xfrm>
            <a:off x="1297500" y="629193"/>
            <a:ext cx="7528093" cy="659443"/>
          </a:xfrm>
        </p:spPr>
        <p:txBody>
          <a:bodyPr/>
          <a:lstStyle/>
          <a:p>
            <a:r>
              <a:rPr lang="en-US" altLang="zh-TW" sz="3200" dirty="0"/>
              <a:t>Conclusion and acknowledgment </a:t>
            </a:r>
            <a:br>
              <a:rPr lang="en-US" altLang="zh-TW" sz="3200" dirty="0"/>
            </a:br>
            <a:endParaRPr lang="zh-TW" altLang="en-US" sz="3200" dirty="0"/>
          </a:p>
        </p:txBody>
      </p:sp>
      <p:sp>
        <p:nvSpPr>
          <p:cNvPr id="3" name="文字版面配置區 2">
            <a:extLst>
              <a:ext uri="{FF2B5EF4-FFF2-40B4-BE49-F238E27FC236}">
                <a16:creationId xmlns:a16="http://schemas.microsoft.com/office/drawing/2014/main" id="{CEF89D72-00E5-411A-9D2D-3AD98AA94114}"/>
              </a:ext>
            </a:extLst>
          </p:cNvPr>
          <p:cNvSpPr>
            <a:spLocks noGrp="1"/>
          </p:cNvSpPr>
          <p:nvPr>
            <p:ph type="body" idx="1"/>
          </p:nvPr>
        </p:nvSpPr>
        <p:spPr>
          <a:xfrm>
            <a:off x="1215857" y="1288636"/>
            <a:ext cx="7038900" cy="1384995"/>
          </a:xfrm>
        </p:spPr>
        <p:txBody>
          <a:bodyPr/>
          <a:lstStyle/>
          <a:p>
            <a:pPr marL="146050" indent="0">
              <a:buNone/>
            </a:pPr>
            <a:r>
              <a:rPr lang="en-US" altLang="zh-TW" sz="1400" dirty="0">
                <a:solidFill>
                  <a:schemeClr val="bg1"/>
                </a:solidFill>
                <a:latin typeface="Times New Roman" panose="02020603050405020304" pitchFamily="18" charset="0"/>
                <a:cs typeface="Times New Roman" panose="02020603050405020304" pitchFamily="18" charset="0"/>
              </a:rPr>
              <a:t>A 4×4 planar microstrip antenna array has been developed  to operate in the 5G networks at 28GHz. This antenna has a  considerable bandwidth over 1.5GHz and gain about 18dBi, and  is presented as a solution for beamforming application scenarios.  Moreover, it has small dimensions and a modular structure that  can be easily scalable for a greater number of ports and elements. </a:t>
            </a:r>
            <a:endParaRPr lang="zh-TW" altLang="en-US" sz="1400" dirty="0">
              <a:solidFill>
                <a:schemeClr val="bg1"/>
              </a:solidFill>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88833E39-6319-401C-9F27-88116CE1B0C2}"/>
              </a:ext>
            </a:extLst>
          </p:cNvPr>
          <p:cNvPicPr>
            <a:picLocks noChangeAspect="1"/>
          </p:cNvPicPr>
          <p:nvPr/>
        </p:nvPicPr>
        <p:blipFill>
          <a:blip r:embed="rId2"/>
          <a:stretch>
            <a:fillRect/>
          </a:stretch>
        </p:blipFill>
        <p:spPr>
          <a:xfrm>
            <a:off x="2864821" y="2571750"/>
            <a:ext cx="3838078" cy="2040528"/>
          </a:xfrm>
          <a:prstGeom prst="rect">
            <a:avLst/>
          </a:prstGeom>
        </p:spPr>
      </p:pic>
      <p:sp>
        <p:nvSpPr>
          <p:cNvPr id="7" name="文字方塊 6">
            <a:extLst>
              <a:ext uri="{FF2B5EF4-FFF2-40B4-BE49-F238E27FC236}">
                <a16:creationId xmlns:a16="http://schemas.microsoft.com/office/drawing/2014/main" id="{2B51FFE1-82E8-4549-998B-E70C15CFD252}"/>
              </a:ext>
            </a:extLst>
          </p:cNvPr>
          <p:cNvSpPr txBox="1"/>
          <p:nvPr/>
        </p:nvSpPr>
        <p:spPr>
          <a:xfrm>
            <a:off x="2767715" y="4656799"/>
            <a:ext cx="3935184" cy="461665"/>
          </a:xfrm>
          <a:prstGeom prst="rect">
            <a:avLst/>
          </a:prstGeom>
          <a:noFill/>
        </p:spPr>
        <p:txBody>
          <a:bodyPr wrap="square">
            <a:spAutoFit/>
          </a:bodyPr>
          <a:lstStyle/>
          <a:p>
            <a:pPr marL="97028" marR="2426" indent="-2146" rtl="0">
              <a:spcBef>
                <a:spcPts val="351"/>
              </a:spcBef>
              <a:spcAft>
                <a:spcPts val="0"/>
              </a:spcAft>
            </a:pPr>
            <a:r>
              <a:rPr lang="en-US" altLang="zh-TW" sz="800" dirty="0">
                <a:solidFill>
                  <a:schemeClr val="bg1"/>
                </a:solidFill>
                <a:latin typeface="Times New Roman" panose="02020603050405020304" pitchFamily="18" charset="0"/>
                <a:ea typeface="Lato"/>
                <a:cs typeface="Times New Roman" panose="02020603050405020304" pitchFamily="18" charset="0"/>
                <a:sym typeface="Lato"/>
              </a:rPr>
              <a:t>This</a:t>
            </a:r>
            <a:r>
              <a:rPr lang="zh-TW" altLang="en-US" sz="800" dirty="0">
                <a:solidFill>
                  <a:schemeClr val="bg1"/>
                </a:solidFill>
                <a:latin typeface="Times New Roman" panose="02020603050405020304" pitchFamily="18" charset="0"/>
                <a:ea typeface="Lato"/>
                <a:cs typeface="Times New Roman" panose="02020603050405020304" pitchFamily="18" charset="0"/>
                <a:sym typeface="Lato"/>
              </a:rPr>
              <a:t> </a:t>
            </a:r>
            <a:r>
              <a:rPr lang="en-US" altLang="zh-TW" sz="800" dirty="0">
                <a:solidFill>
                  <a:schemeClr val="bg1"/>
                </a:solidFill>
                <a:latin typeface="Times New Roman" panose="02020603050405020304" pitchFamily="18" charset="0"/>
                <a:ea typeface="Lato"/>
                <a:cs typeface="Times New Roman" panose="02020603050405020304" pitchFamily="18" charset="0"/>
                <a:sym typeface="Lato"/>
              </a:rPr>
              <a:t>work is supported by the European Regional  Development Fund (FEDER), through the Competitiveness and  Internationalization Operational </a:t>
            </a:r>
            <a:r>
              <a:rPr lang="en-US" altLang="zh-TW" sz="800" dirty="0" err="1">
                <a:solidFill>
                  <a:schemeClr val="bg1"/>
                </a:solidFill>
                <a:latin typeface="Times New Roman" panose="02020603050405020304" pitchFamily="18" charset="0"/>
                <a:ea typeface="Lato"/>
                <a:cs typeface="Times New Roman" panose="02020603050405020304" pitchFamily="18" charset="0"/>
                <a:sym typeface="Lato"/>
              </a:rPr>
              <a:t>Programme</a:t>
            </a:r>
            <a:r>
              <a:rPr lang="en-US" altLang="zh-TW" sz="800" dirty="0">
                <a:solidFill>
                  <a:schemeClr val="bg1"/>
                </a:solidFill>
                <a:latin typeface="Times New Roman" panose="02020603050405020304" pitchFamily="18" charset="0"/>
                <a:ea typeface="Lato"/>
                <a:cs typeface="Times New Roman" panose="02020603050405020304" pitchFamily="18" charset="0"/>
                <a:sym typeface="Lato"/>
              </a:rPr>
              <a:t> (COMPETE 2020 ) of the Portugal 2020 </a:t>
            </a:r>
            <a:r>
              <a:rPr lang="en-US" altLang="zh-TW" sz="800" dirty="0" err="1">
                <a:solidFill>
                  <a:schemeClr val="bg1"/>
                </a:solidFill>
                <a:latin typeface="Times New Roman" panose="02020603050405020304" pitchFamily="18" charset="0"/>
                <a:ea typeface="Lato"/>
                <a:cs typeface="Times New Roman" panose="02020603050405020304" pitchFamily="18" charset="0"/>
                <a:sym typeface="Lato"/>
              </a:rPr>
              <a:t>framwork</a:t>
            </a:r>
            <a:r>
              <a:rPr lang="en-US" altLang="zh-TW" sz="800" dirty="0">
                <a:solidFill>
                  <a:schemeClr val="bg1"/>
                </a:solidFill>
                <a:latin typeface="Times New Roman" panose="02020603050405020304" pitchFamily="18" charset="0"/>
                <a:ea typeface="Lato"/>
                <a:cs typeface="Times New Roman" panose="02020603050405020304" pitchFamily="18" charset="0"/>
                <a:sym typeface="Lato"/>
              </a:rPr>
              <a:t>, Project, RETIOT, PCCI-01-0145-FEDER-01643</a:t>
            </a:r>
            <a:endParaRPr lang="zh-TW" altLang="en-US" sz="1000" dirty="0"/>
          </a:p>
        </p:txBody>
      </p:sp>
    </p:spTree>
    <p:extLst>
      <p:ext uri="{BB962C8B-B14F-4D97-AF65-F5344CB8AC3E}">
        <p14:creationId xmlns:p14="http://schemas.microsoft.com/office/powerpoint/2010/main" val="353914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
          <p:cNvSpPr txBox="1"/>
          <p:nvPr/>
        </p:nvSpPr>
        <p:spPr>
          <a:xfrm>
            <a:off x="2739004" y="3082228"/>
            <a:ext cx="3845280" cy="369332"/>
          </a:xfrm>
          <a:prstGeom prst="rect">
            <a:avLst/>
          </a:prstGeom>
          <a:ln/>
        </p:spPr>
        <p:style>
          <a:lnRef idx="3">
            <a:schemeClr val="lt1"/>
          </a:lnRef>
          <a:fillRef idx="1">
            <a:schemeClr val="dk1"/>
          </a:fillRef>
          <a:effectRef idx="1">
            <a:schemeClr val="dk1"/>
          </a:effectRef>
          <a:fontRef idx="minor">
            <a:schemeClr val="lt1"/>
          </a:fontRef>
        </p:style>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dirty="0">
                <a:solidFill>
                  <a:schemeClr val="accent2"/>
                </a:solidFill>
                <a:latin typeface="Calibri" panose="020F0502020204030204" pitchFamily="34" charset="0"/>
                <a:cs typeface="Calibri" panose="020F0502020204030204" pitchFamily="34" charset="0"/>
                <a:sym typeface="+mn-lt"/>
              </a:rPr>
              <a:t>THANKS FOR YOUR WATCHING</a:t>
            </a:r>
          </a:p>
        </p:txBody>
      </p:sp>
      <p:sp>
        <p:nvSpPr>
          <p:cNvPr id="11" name="TextBox 1"/>
          <p:cNvSpPr txBox="1"/>
          <p:nvPr/>
        </p:nvSpPr>
        <p:spPr>
          <a:xfrm>
            <a:off x="3215195" y="1758445"/>
            <a:ext cx="2892898" cy="1107996"/>
          </a:xfrm>
          <a:prstGeom prst="rect">
            <a:avLst/>
          </a:prstGeom>
          <a:ln/>
        </p:spPr>
        <p:style>
          <a:lnRef idx="3">
            <a:schemeClr val="lt1"/>
          </a:lnRef>
          <a:fillRef idx="1">
            <a:schemeClr val="dk1"/>
          </a:fillRef>
          <a:effectRef idx="1">
            <a:schemeClr val="dk1"/>
          </a:effectRef>
          <a:fontRef idx="minor">
            <a:schemeClr val="lt1"/>
          </a:fontRef>
        </p:style>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en-US" altLang="zh-CN" sz="6600" dirty="0">
                <a:solidFill>
                  <a:srgbClr val="F23B48"/>
                </a:solidFill>
                <a:cs typeface="+mn-ea"/>
                <a:sym typeface="+mn-lt"/>
              </a:rPr>
              <a:t>Q</a:t>
            </a:r>
            <a:r>
              <a:rPr lang="en-US" altLang="zh-CN" sz="4400" dirty="0">
                <a:solidFill>
                  <a:srgbClr val="F23B48"/>
                </a:solidFill>
                <a:cs typeface="+mn-ea"/>
                <a:sym typeface="+mn-lt"/>
              </a:rPr>
              <a:t>&amp;</a:t>
            </a:r>
            <a:r>
              <a:rPr lang="en-US" altLang="zh-CN" sz="6600" dirty="0">
                <a:solidFill>
                  <a:srgbClr val="F23B48"/>
                </a:solidFill>
                <a:cs typeface="+mn-ea"/>
                <a:sym typeface="+mn-lt"/>
              </a:rPr>
              <a:t>A</a:t>
            </a:r>
          </a:p>
        </p:txBody>
      </p:sp>
    </p:spTree>
    <p:extLst>
      <p:ext uri="{BB962C8B-B14F-4D97-AF65-F5344CB8AC3E}">
        <p14:creationId xmlns:p14="http://schemas.microsoft.com/office/powerpoint/2010/main" val="393596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664750"/>
            <a:ext cx="7038900" cy="6512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Outline</a:t>
            </a:r>
            <a:endParaRPr sz="3200" dirty="0"/>
          </a:p>
        </p:txBody>
      </p:sp>
      <p:sp>
        <p:nvSpPr>
          <p:cNvPr id="141" name="Google Shape;141;p14"/>
          <p:cNvSpPr txBox="1">
            <a:spLocks noGrp="1"/>
          </p:cNvSpPr>
          <p:nvPr>
            <p:ph type="body" idx="1"/>
          </p:nvPr>
        </p:nvSpPr>
        <p:spPr>
          <a:xfrm>
            <a:off x="1297500" y="1730836"/>
            <a:ext cx="7038900" cy="2911200"/>
          </a:xfrm>
          <a:prstGeom prst="rect">
            <a:avLst/>
          </a:prstGeom>
        </p:spPr>
        <p:txBody>
          <a:bodyPr spcFirstLastPara="1" wrap="square" lIns="91425" tIns="91425" rIns="91425" bIns="91425" anchor="t" anchorCtr="0">
            <a:noAutofit/>
          </a:bodyPr>
          <a:lstStyle/>
          <a:p>
            <a:pPr marL="285750" indent="-285750">
              <a:spcAft>
                <a:spcPts val="1600"/>
              </a:spcAft>
              <a:buFont typeface="Wingdings" panose="05000000000000000000" pitchFamily="2" charset="2"/>
              <a:buChar char="l"/>
            </a:pPr>
            <a:r>
              <a:rPr lang="en-US" sz="2000" dirty="0">
                <a:latin typeface="Montserrat"/>
                <a:sym typeface="Montserrat"/>
              </a:rPr>
              <a:t>Introduction</a:t>
            </a:r>
          </a:p>
          <a:p>
            <a:pPr marL="285750" indent="-285750">
              <a:spcAft>
                <a:spcPts val="1600"/>
              </a:spcAft>
              <a:buFont typeface="Wingdings" panose="05000000000000000000" pitchFamily="2" charset="2"/>
              <a:buChar char="l"/>
            </a:pPr>
            <a:r>
              <a:rPr lang="en-US" sz="2000" dirty="0">
                <a:latin typeface="Montserrat"/>
                <a:sym typeface="Montserrat"/>
              </a:rPr>
              <a:t>Propose Method</a:t>
            </a:r>
          </a:p>
          <a:p>
            <a:pPr marL="285750" indent="-285750">
              <a:spcAft>
                <a:spcPts val="1600"/>
              </a:spcAft>
              <a:buFont typeface="Wingdings" panose="05000000000000000000" pitchFamily="2" charset="2"/>
              <a:buChar char="l"/>
            </a:pPr>
            <a:r>
              <a:rPr lang="en-US" sz="2000" dirty="0">
                <a:latin typeface="Montserrat"/>
                <a:sym typeface="Montserrat"/>
              </a:rPr>
              <a:t>Experimental </a:t>
            </a:r>
            <a:r>
              <a:rPr lang="en-US" sz="2000" dirty="0">
                <a:latin typeface="Montserrat"/>
              </a:rPr>
              <a:t>Results</a:t>
            </a:r>
          </a:p>
          <a:p>
            <a:pPr marL="285750" indent="-285750">
              <a:spcAft>
                <a:spcPts val="1600"/>
              </a:spcAft>
              <a:buFont typeface="Wingdings" panose="05000000000000000000" pitchFamily="2" charset="2"/>
              <a:buChar char="l"/>
            </a:pPr>
            <a:r>
              <a:rPr lang="en-US" sz="2000" dirty="0">
                <a:latin typeface="Montserrat"/>
              </a:rPr>
              <a:t>Conclusion</a:t>
            </a:r>
            <a:endParaRPr sz="2000" dirty="0">
              <a:latin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a:extLst>
              <a:ext uri="{FF2B5EF4-FFF2-40B4-BE49-F238E27FC236}">
                <a16:creationId xmlns:a16="http://schemas.microsoft.com/office/drawing/2014/main" id="{19A70D43-F340-4B28-95DF-18A0488BF1C8}"/>
              </a:ext>
            </a:extLst>
          </p:cNvPr>
          <p:cNvSpPr txBox="1"/>
          <p:nvPr/>
        </p:nvSpPr>
        <p:spPr>
          <a:xfrm>
            <a:off x="3670933" y="2187029"/>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dirty="0">
                <a:solidFill>
                  <a:schemeClr val="bg1"/>
                </a:solidFill>
                <a:latin typeface="Calibri" panose="020F0502020204030204" pitchFamily="34" charset="0"/>
                <a:cs typeface="Calibri" panose="020F0502020204030204" pitchFamily="34" charset="0"/>
                <a:sym typeface="+mn-lt"/>
              </a:rPr>
              <a:t>I</a:t>
            </a:r>
            <a:r>
              <a:rPr kumimoji="1" lang="en-US" altLang="zh-CN" sz="4400" b="1" i="0" u="none" strike="noStrike" kern="1200" cap="none" spc="0" normalizeH="0" baseline="0" noProof="0" dirty="0" err="1">
                <a:ln>
                  <a:noFill/>
                </a:ln>
                <a:solidFill>
                  <a:schemeClr val="bg1"/>
                </a:solidFill>
                <a:effectLst/>
                <a:uLnTx/>
                <a:uFillTx/>
                <a:latin typeface="Calibri" panose="020F0502020204030204" pitchFamily="34" charset="0"/>
                <a:cs typeface="Calibri" panose="020F0502020204030204" pitchFamily="34" charset="0"/>
                <a:sym typeface="+mn-lt"/>
              </a:rPr>
              <a:t>ntroduction</a:t>
            </a:r>
            <a:endParaRPr kumimoji="1" lang="zh-CN" altLang="en-US" sz="4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mn-lt"/>
            </a:endParaRPr>
          </a:p>
        </p:txBody>
      </p:sp>
      <p:cxnSp>
        <p:nvCxnSpPr>
          <p:cNvPr id="4" name="直接连接符 3">
            <a:extLst>
              <a:ext uri="{FF2B5EF4-FFF2-40B4-BE49-F238E27FC236}">
                <a16:creationId xmlns:a16="http://schemas.microsoft.com/office/drawing/2014/main" id="{01B76C81-4B8D-44A2-9285-298D84C7F236}"/>
              </a:ext>
            </a:extLst>
          </p:cNvPr>
          <p:cNvCxnSpPr/>
          <p:nvPr/>
        </p:nvCxnSpPr>
        <p:spPr>
          <a:xfrm>
            <a:off x="3502041" y="206988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CC1D479-0475-4FB4-A7A3-D39656B3303D}"/>
              </a:ext>
            </a:extLst>
          </p:cNvPr>
          <p:cNvGrpSpPr/>
          <p:nvPr/>
        </p:nvGrpSpPr>
        <p:grpSpPr>
          <a:xfrm>
            <a:off x="1785258" y="1797804"/>
            <a:ext cx="1547892" cy="1547892"/>
            <a:chOff x="2498710" y="2311467"/>
            <a:chExt cx="1748840" cy="1748840"/>
          </a:xfrm>
        </p:grpSpPr>
        <p:sp>
          <p:nvSpPr>
            <p:cNvPr id="6" name="椭圆 5">
              <a:extLst>
                <a:ext uri="{FF2B5EF4-FFF2-40B4-BE49-F238E27FC236}">
                  <a16:creationId xmlns:a16="http://schemas.microsoft.com/office/drawing/2014/main" id="{5BBA029B-33F4-45C7-9344-7BCB7D44D151}"/>
                </a:ext>
              </a:extLst>
            </p:cNvPr>
            <p:cNvSpPr/>
            <p:nvPr/>
          </p:nvSpPr>
          <p:spPr>
            <a:xfrm>
              <a:off x="2644792" y="2457549"/>
              <a:ext cx="1456676" cy="145667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a:extLst>
                <a:ext uri="{FF2B5EF4-FFF2-40B4-BE49-F238E27FC236}">
                  <a16:creationId xmlns:a16="http://schemas.microsoft.com/office/drawing/2014/main" id="{7D518FA0-F728-4628-A7EC-F6D04107B346}"/>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a:extLst>
                <a:ext uri="{FF2B5EF4-FFF2-40B4-BE49-F238E27FC236}">
                  <a16:creationId xmlns:a16="http://schemas.microsoft.com/office/drawing/2014/main" id="{FEA1FEB0-CFE0-4B18-BBE9-0D479D7EA9DC}"/>
                </a:ext>
              </a:extLst>
            </p:cNvPr>
            <p:cNvSpPr/>
            <p:nvPr/>
          </p:nvSpPr>
          <p:spPr>
            <a:xfrm>
              <a:off x="3730707" y="3654239"/>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a:extLst>
                <a:ext uri="{FF2B5EF4-FFF2-40B4-BE49-F238E27FC236}">
                  <a16:creationId xmlns:a16="http://schemas.microsoft.com/office/drawing/2014/main" id="{99BFAC92-E9A4-4D22-B21C-F1DE6E45CCE1}"/>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32495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354650" y="581528"/>
            <a:ext cx="3143871" cy="6405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Introduction</a:t>
            </a:r>
            <a:endParaRPr sz="3200" dirty="0"/>
          </a:p>
        </p:txBody>
      </p:sp>
      <p:sp>
        <p:nvSpPr>
          <p:cNvPr id="147" name="Google Shape;147;p15"/>
          <p:cNvSpPr txBox="1">
            <a:spLocks noGrp="1"/>
          </p:cNvSpPr>
          <p:nvPr>
            <p:ph type="body" idx="1"/>
          </p:nvPr>
        </p:nvSpPr>
        <p:spPr>
          <a:xfrm>
            <a:off x="916381" y="1222116"/>
            <a:ext cx="5664034" cy="2948124"/>
          </a:xfrm>
          <a:prstGeom prst="rect">
            <a:avLst/>
          </a:prstGeom>
        </p:spPr>
        <p:txBody>
          <a:bodyPr spcFirstLastPara="1" wrap="square" lIns="91425" tIns="91425" rIns="91425" bIns="91425" anchor="t" anchorCtr="0">
            <a:noAutofit/>
          </a:bodyPr>
          <a:lstStyle/>
          <a:p>
            <a:pPr marR="98946" indent="0" algn="just" rtl="0">
              <a:spcBef>
                <a:spcPts val="339"/>
              </a:spcBef>
              <a:spcAft>
                <a:spcPts val="0"/>
              </a:spcAft>
              <a:buNone/>
            </a:pPr>
            <a:r>
              <a:rPr lang="en-US" altLang="zh-TW" sz="1400" dirty="0">
                <a:solidFill>
                  <a:schemeClr val="bg1"/>
                </a:solidFill>
                <a:latin typeface="Times New Roman" panose="02020603050405020304" pitchFamily="18" charset="0"/>
                <a:cs typeface="Times New Roman" panose="02020603050405020304" pitchFamily="18" charset="0"/>
              </a:rPr>
              <a:t>The world is going through the era of communications emerging everyday new features and applications, connecting people and objects. The amount of consumed data grows more and more, together with the expectations of an increasingly technological society, smarter and better services.</a:t>
            </a:r>
            <a:endParaRPr lang="en-US" altLang="zh-TW" sz="1100" b="0" dirty="0">
              <a:solidFill>
                <a:schemeClr val="bg1"/>
              </a:solidFill>
              <a:effectLst/>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7818EC65-FBA7-4B98-8849-C9A4D25513F7}"/>
              </a:ext>
            </a:extLst>
          </p:cNvPr>
          <p:cNvPicPr>
            <a:picLocks noChangeAspect="1"/>
          </p:cNvPicPr>
          <p:nvPr/>
        </p:nvPicPr>
        <p:blipFill>
          <a:blip r:embed="rId3"/>
          <a:stretch>
            <a:fillRect/>
          </a:stretch>
        </p:blipFill>
        <p:spPr>
          <a:xfrm>
            <a:off x="4261757" y="2694215"/>
            <a:ext cx="4359728" cy="2208400"/>
          </a:xfrm>
          <a:prstGeom prst="rect">
            <a:avLst/>
          </a:prstGeom>
        </p:spPr>
      </p:pic>
      <p:pic>
        <p:nvPicPr>
          <p:cNvPr id="4" name="圖片 3">
            <a:extLst>
              <a:ext uri="{FF2B5EF4-FFF2-40B4-BE49-F238E27FC236}">
                <a16:creationId xmlns:a16="http://schemas.microsoft.com/office/drawing/2014/main" id="{448DE31F-9E73-4718-843B-8B4FB172DE83}"/>
              </a:ext>
            </a:extLst>
          </p:cNvPr>
          <p:cNvPicPr>
            <a:picLocks noChangeAspect="1"/>
          </p:cNvPicPr>
          <p:nvPr/>
        </p:nvPicPr>
        <p:blipFill>
          <a:blip r:embed="rId4"/>
          <a:stretch>
            <a:fillRect/>
          </a:stretch>
        </p:blipFill>
        <p:spPr>
          <a:xfrm>
            <a:off x="522515" y="2694215"/>
            <a:ext cx="4049485" cy="220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354650" y="581528"/>
            <a:ext cx="5821757" cy="6405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new challenges of 5G</a:t>
            </a:r>
            <a:endParaRPr sz="3200" dirty="0"/>
          </a:p>
        </p:txBody>
      </p:sp>
      <p:sp>
        <p:nvSpPr>
          <p:cNvPr id="147" name="Google Shape;147;p15"/>
          <p:cNvSpPr txBox="1">
            <a:spLocks noGrp="1"/>
          </p:cNvSpPr>
          <p:nvPr>
            <p:ph type="body" idx="1"/>
          </p:nvPr>
        </p:nvSpPr>
        <p:spPr>
          <a:xfrm>
            <a:off x="938891" y="1287430"/>
            <a:ext cx="5821757" cy="1570070"/>
          </a:xfrm>
          <a:prstGeom prst="rect">
            <a:avLst/>
          </a:prstGeom>
        </p:spPr>
        <p:txBody>
          <a:bodyPr spcFirstLastPara="1" wrap="square" lIns="91425" tIns="91425" rIns="91425" bIns="91425" anchor="t" anchorCtr="0">
            <a:noAutofit/>
          </a:bodyPr>
          <a:lstStyle/>
          <a:p>
            <a:pPr marR="98946" indent="0" rtl="0">
              <a:spcBef>
                <a:spcPts val="339"/>
              </a:spcBef>
              <a:spcAft>
                <a:spcPts val="0"/>
              </a:spcAft>
              <a:buNone/>
            </a:pPr>
            <a:r>
              <a:rPr lang="en-US" altLang="zh-TW" sz="1400" dirty="0">
                <a:solidFill>
                  <a:schemeClr val="bg1"/>
                </a:solidFill>
                <a:latin typeface="Times New Roman" panose="02020603050405020304" pitchFamily="18" charset="0"/>
                <a:cs typeface="Times New Roman" panose="02020603050405020304" pitchFamily="18" charset="0"/>
              </a:rPr>
              <a:t>To meet the new challenges of 5G communications, and to allow spatial filtering,  beamforming, as well as a greater coverage, the use of adaptive  antenna arrays are needed, with the ability to direct its radiation  shape (beamforming)</a:t>
            </a:r>
            <a:endParaRPr lang="en-US" altLang="zh-TW" sz="1100" b="0" dirty="0">
              <a:solidFill>
                <a:schemeClr val="bg1"/>
              </a:solidFill>
              <a:effectLst/>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76026C5B-A9B7-4C5B-889F-42880F158D62}"/>
              </a:ext>
            </a:extLst>
          </p:cNvPr>
          <p:cNvPicPr>
            <a:picLocks noChangeAspect="1"/>
          </p:cNvPicPr>
          <p:nvPr/>
        </p:nvPicPr>
        <p:blipFill>
          <a:blip r:embed="rId3"/>
          <a:stretch>
            <a:fillRect/>
          </a:stretch>
        </p:blipFill>
        <p:spPr>
          <a:xfrm>
            <a:off x="4167868" y="2324400"/>
            <a:ext cx="4465863" cy="2596629"/>
          </a:xfrm>
          <a:prstGeom prst="rect">
            <a:avLst/>
          </a:prstGeom>
        </p:spPr>
      </p:pic>
    </p:spTree>
    <p:extLst>
      <p:ext uri="{BB962C8B-B14F-4D97-AF65-F5344CB8AC3E}">
        <p14:creationId xmlns:p14="http://schemas.microsoft.com/office/powerpoint/2010/main" val="82231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a:extLst>
              <a:ext uri="{FF2B5EF4-FFF2-40B4-BE49-F238E27FC236}">
                <a16:creationId xmlns:a16="http://schemas.microsoft.com/office/drawing/2014/main" id="{19A70D43-F340-4B28-95DF-18A0488BF1C8}"/>
              </a:ext>
            </a:extLst>
          </p:cNvPr>
          <p:cNvSpPr txBox="1"/>
          <p:nvPr/>
        </p:nvSpPr>
        <p:spPr>
          <a:xfrm>
            <a:off x="3670933" y="2311006"/>
            <a:ext cx="4689296"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1600"/>
              </a:spcAft>
            </a:pPr>
            <a:r>
              <a:rPr kumimoji="1" lang="en-US" altLang="zh-TW" sz="3600" b="1" dirty="0">
                <a:solidFill>
                  <a:schemeClr val="bg1"/>
                </a:solidFill>
                <a:latin typeface="Calibri" panose="020F0502020204030204" pitchFamily="34" charset="0"/>
                <a:cs typeface="Calibri" panose="020F0502020204030204" pitchFamily="34" charset="0"/>
              </a:rPr>
              <a:t>Propose Method</a:t>
            </a:r>
          </a:p>
        </p:txBody>
      </p:sp>
      <p:cxnSp>
        <p:nvCxnSpPr>
          <p:cNvPr id="4" name="直接连接符 3">
            <a:extLst>
              <a:ext uri="{FF2B5EF4-FFF2-40B4-BE49-F238E27FC236}">
                <a16:creationId xmlns:a16="http://schemas.microsoft.com/office/drawing/2014/main" id="{01B76C81-4B8D-44A2-9285-298D84C7F236}"/>
              </a:ext>
            </a:extLst>
          </p:cNvPr>
          <p:cNvCxnSpPr>
            <a:cxnSpLocks/>
          </p:cNvCxnSpPr>
          <p:nvPr/>
        </p:nvCxnSpPr>
        <p:spPr>
          <a:xfrm>
            <a:off x="3502041" y="206988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CC1D479-0475-4FB4-A7A3-D39656B3303D}"/>
              </a:ext>
            </a:extLst>
          </p:cNvPr>
          <p:cNvGrpSpPr/>
          <p:nvPr/>
        </p:nvGrpSpPr>
        <p:grpSpPr>
          <a:xfrm>
            <a:off x="1785258" y="1797804"/>
            <a:ext cx="1547892" cy="1547892"/>
            <a:chOff x="2498710" y="2311467"/>
            <a:chExt cx="1748840" cy="1748840"/>
          </a:xfrm>
        </p:grpSpPr>
        <p:sp>
          <p:nvSpPr>
            <p:cNvPr id="6" name="椭圆 5">
              <a:extLst>
                <a:ext uri="{FF2B5EF4-FFF2-40B4-BE49-F238E27FC236}">
                  <a16:creationId xmlns:a16="http://schemas.microsoft.com/office/drawing/2014/main" id="{5BBA029B-33F4-45C7-9344-7BCB7D44D151}"/>
                </a:ext>
              </a:extLst>
            </p:cNvPr>
            <p:cNvSpPr/>
            <p:nvPr/>
          </p:nvSpPr>
          <p:spPr>
            <a:xfrm>
              <a:off x="2644792" y="2457549"/>
              <a:ext cx="1456676" cy="1456676"/>
            </a:xfrm>
            <a:prstGeom prst="ellips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a:extLst>
                <a:ext uri="{FF2B5EF4-FFF2-40B4-BE49-F238E27FC236}">
                  <a16:creationId xmlns:a16="http://schemas.microsoft.com/office/drawing/2014/main" id="{7D518FA0-F728-4628-A7EC-F6D04107B346}"/>
                </a:ext>
              </a:extLst>
            </p:cNvPr>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a:extLst>
                <a:ext uri="{FF2B5EF4-FFF2-40B4-BE49-F238E27FC236}">
                  <a16:creationId xmlns:a16="http://schemas.microsoft.com/office/drawing/2014/main" id="{FEA1FEB0-CFE0-4B18-BBE9-0D479D7EA9DC}"/>
                </a:ext>
              </a:extLst>
            </p:cNvPr>
            <p:cNvSpPr/>
            <p:nvPr/>
          </p:nvSpPr>
          <p:spPr>
            <a:xfrm>
              <a:off x="3730707" y="3654239"/>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a:extLst>
                <a:ext uri="{FF2B5EF4-FFF2-40B4-BE49-F238E27FC236}">
                  <a16:creationId xmlns:a16="http://schemas.microsoft.com/office/drawing/2014/main" id="{99BFAC92-E9A4-4D22-B21C-F1DE6E45CCE1}"/>
                </a:ext>
              </a:extLst>
            </p:cNvPr>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5722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354650" y="581528"/>
            <a:ext cx="3143871" cy="6405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beamforming</a:t>
            </a:r>
            <a:endParaRPr sz="3200" dirty="0"/>
          </a:p>
        </p:txBody>
      </p:sp>
      <p:sp>
        <p:nvSpPr>
          <p:cNvPr id="147" name="Google Shape;147;p15"/>
          <p:cNvSpPr txBox="1">
            <a:spLocks noGrp="1"/>
          </p:cNvSpPr>
          <p:nvPr>
            <p:ph type="body" idx="1"/>
          </p:nvPr>
        </p:nvSpPr>
        <p:spPr>
          <a:xfrm>
            <a:off x="940872" y="1222116"/>
            <a:ext cx="6545778" cy="941420"/>
          </a:xfrm>
          <a:prstGeom prst="rect">
            <a:avLst/>
          </a:prstGeom>
        </p:spPr>
        <p:txBody>
          <a:bodyPr spcFirstLastPara="1" wrap="square" lIns="91425" tIns="91425" rIns="91425" bIns="91425" anchor="t" anchorCtr="0">
            <a:noAutofit/>
          </a:bodyPr>
          <a:lstStyle/>
          <a:p>
            <a:pPr marL="444500" indent="-285750">
              <a:buFont typeface="Wingdings" panose="05000000000000000000" pitchFamily="2" charset="2"/>
              <a:buChar char="l"/>
            </a:pPr>
            <a:r>
              <a:rPr lang="zh-TW" altLang="en-US" sz="1400" dirty="0">
                <a:solidFill>
                  <a:schemeClr val="bg1"/>
                </a:solidFill>
                <a:latin typeface="Helvetica" panose="020B0604020202020204" pitchFamily="34" charset="0"/>
                <a:ea typeface="新細明體" panose="02020500000000000000" pitchFamily="18" charset="-120"/>
                <a:cs typeface="Times New Roman" panose="02020603050405020304" pitchFamily="18" charset="0"/>
              </a:rPr>
              <a:t>波束成形（</a:t>
            </a:r>
            <a:r>
              <a:rPr lang="en-US" altLang="zh-TW" sz="1400" dirty="0">
                <a:solidFill>
                  <a:schemeClr val="bg1"/>
                </a:solidFill>
                <a:latin typeface="Helvetica" panose="020B0604020202020204" pitchFamily="34" charset="0"/>
                <a:ea typeface="新細明體" panose="02020500000000000000" pitchFamily="18" charset="-120"/>
                <a:cs typeface="Times New Roman" panose="02020603050405020304" pitchFamily="18" charset="0"/>
              </a:rPr>
              <a:t>Beamforming</a:t>
            </a:r>
            <a:r>
              <a:rPr lang="zh-TW" altLang="en-US" sz="1400" dirty="0">
                <a:solidFill>
                  <a:schemeClr val="bg1"/>
                </a:solidFill>
                <a:latin typeface="Helvetica" panose="020B0604020202020204" pitchFamily="34" charset="0"/>
                <a:ea typeface="新細明體" panose="02020500000000000000" pitchFamily="18" charset="-120"/>
                <a:cs typeface="Times New Roman" panose="02020603050405020304" pitchFamily="18" charset="0"/>
              </a:rPr>
              <a:t>），是一種透過「天線陣列」定向發送和接收訊號的技術，其透過在特定方向上發射或接收訊號的疊加，將既有的全向覆蓋，轉換為精準的指向性傳輸，不僅延長了傳送距離，也大幅減少訊號的干擾。</a:t>
            </a:r>
            <a:endParaRPr lang="en-US" altLang="zh-TW" sz="1400" dirty="0">
              <a:solidFill>
                <a:schemeClr val="bg1"/>
              </a:solidFill>
              <a:latin typeface="Helvetica" panose="020B0604020202020204" pitchFamily="34" charset="0"/>
              <a:ea typeface="新細明體" panose="02020500000000000000" pitchFamily="18" charset="-120"/>
              <a:cs typeface="Times New Roman" panose="02020603050405020304" pitchFamily="18" charset="0"/>
            </a:endParaRPr>
          </a:p>
        </p:txBody>
      </p:sp>
      <p:pic>
        <p:nvPicPr>
          <p:cNvPr id="4" name="圖片 3">
            <a:extLst>
              <a:ext uri="{FF2B5EF4-FFF2-40B4-BE49-F238E27FC236}">
                <a16:creationId xmlns:a16="http://schemas.microsoft.com/office/drawing/2014/main" id="{4697ABB5-2D77-4C21-B784-E72D63740913}"/>
              </a:ext>
            </a:extLst>
          </p:cNvPr>
          <p:cNvPicPr>
            <a:picLocks noChangeAspect="1"/>
          </p:cNvPicPr>
          <p:nvPr/>
        </p:nvPicPr>
        <p:blipFill>
          <a:blip r:embed="rId3"/>
          <a:stretch>
            <a:fillRect/>
          </a:stretch>
        </p:blipFill>
        <p:spPr>
          <a:xfrm>
            <a:off x="4351565" y="2937750"/>
            <a:ext cx="4237264" cy="2067650"/>
          </a:xfrm>
          <a:prstGeom prst="rect">
            <a:avLst/>
          </a:prstGeom>
        </p:spPr>
      </p:pic>
      <p:sp>
        <p:nvSpPr>
          <p:cNvPr id="8" name="Google Shape;147;p15">
            <a:extLst>
              <a:ext uri="{FF2B5EF4-FFF2-40B4-BE49-F238E27FC236}">
                <a16:creationId xmlns:a16="http://schemas.microsoft.com/office/drawing/2014/main" id="{BFC8DDBF-E530-4088-9935-D928D34B38C0}"/>
              </a:ext>
            </a:extLst>
          </p:cNvPr>
          <p:cNvSpPr txBox="1">
            <a:spLocks/>
          </p:cNvSpPr>
          <p:nvPr/>
        </p:nvSpPr>
        <p:spPr>
          <a:xfrm>
            <a:off x="940872" y="2021284"/>
            <a:ext cx="6545778" cy="1117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444500" indent="-285750">
              <a:buFont typeface="Wingdings" panose="05000000000000000000" pitchFamily="2" charset="2"/>
              <a:buChar char="l"/>
            </a:pPr>
            <a:r>
              <a:rPr lang="zh-TW" altLang="en-US" sz="1400" dirty="0">
                <a:solidFill>
                  <a:schemeClr val="bg1"/>
                </a:solidFill>
                <a:latin typeface="Helvetica" panose="020B0604020202020204" pitchFamily="34" charset="0"/>
                <a:ea typeface="新細明體" panose="02020500000000000000" pitchFamily="18" charset="-120"/>
                <a:cs typeface="Times New Roman" panose="02020603050405020304" pitchFamily="18" charset="0"/>
              </a:rPr>
              <a:t>其</a:t>
            </a:r>
            <a:r>
              <a:rPr lang="zh-TW" altLang="zh-TW" sz="1400" dirty="0">
                <a:solidFill>
                  <a:schemeClr val="bg1"/>
                </a:solidFill>
                <a:latin typeface="Helvetica" panose="020B0604020202020204" pitchFamily="34" charset="0"/>
                <a:ea typeface="新細明體" panose="02020500000000000000" pitchFamily="18" charset="-120"/>
                <a:cs typeface="Times New Roman" panose="02020603050405020304" pitchFamily="18" charset="0"/>
              </a:rPr>
              <a:t>利用空間資源進行訊號品質提升、干擾抑制或消除及適應性波束調整的機制，近年來已被廣泛的應用在無線通訊。智慧型天線系統利用天線增益以提升訊號雜訊比，而對抗無線通道的多路徑衰落現象，亦可使用天線陣列來進行空間分集</a:t>
            </a:r>
            <a:r>
              <a:rPr lang="zh-TW" altLang="en-US" sz="1400" dirty="0">
                <a:solidFill>
                  <a:schemeClr val="bg1"/>
                </a:solidFill>
                <a:latin typeface="Helvetica" panose="020B0604020202020204" pitchFamily="34" charset="0"/>
                <a:ea typeface="新細明體" panose="02020500000000000000" pitchFamily="18" charset="-120"/>
                <a:cs typeface="Times New Roman" panose="02020603050405020304" pitchFamily="18" charset="0"/>
              </a:rPr>
              <a:t>。</a:t>
            </a:r>
            <a:endParaRPr lang="en-US" altLang="zh-TW" sz="1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95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1A42F0-A9F8-4E1E-BB84-11A6DC5786B6}"/>
              </a:ext>
            </a:extLst>
          </p:cNvPr>
          <p:cNvSpPr>
            <a:spLocks noGrp="1"/>
          </p:cNvSpPr>
          <p:nvPr>
            <p:ph type="title"/>
          </p:nvPr>
        </p:nvSpPr>
        <p:spPr>
          <a:xfrm>
            <a:off x="1297500" y="696568"/>
            <a:ext cx="7038900" cy="487993"/>
          </a:xfrm>
        </p:spPr>
        <p:txBody>
          <a:bodyPr/>
          <a:lstStyle/>
          <a:p>
            <a:r>
              <a:rPr lang="en-US" altLang="zh-TW" sz="3200" dirty="0"/>
              <a:t>Antenna structure and design</a:t>
            </a:r>
            <a:endParaRPr lang="zh-TW" altLang="en-US" sz="3200" dirty="0"/>
          </a:p>
        </p:txBody>
      </p:sp>
      <p:sp>
        <p:nvSpPr>
          <p:cNvPr id="3" name="文字版面配置區 2">
            <a:extLst>
              <a:ext uri="{FF2B5EF4-FFF2-40B4-BE49-F238E27FC236}">
                <a16:creationId xmlns:a16="http://schemas.microsoft.com/office/drawing/2014/main" id="{48BAA618-8E86-4B09-9F59-51A98D96F4DD}"/>
              </a:ext>
            </a:extLst>
          </p:cNvPr>
          <p:cNvSpPr>
            <a:spLocks noGrp="1"/>
          </p:cNvSpPr>
          <p:nvPr>
            <p:ph type="body" idx="1"/>
          </p:nvPr>
        </p:nvSpPr>
        <p:spPr>
          <a:xfrm>
            <a:off x="1297499" y="1453990"/>
            <a:ext cx="7185193" cy="1094007"/>
          </a:xfrm>
        </p:spPr>
        <p:txBody>
          <a:bodyPr/>
          <a:lstStyle/>
          <a:p>
            <a:pPr marL="127" marR="98616" indent="0" algn="just">
              <a:spcBef>
                <a:spcPts val="16"/>
              </a:spcBef>
              <a:buNone/>
            </a:pPr>
            <a:r>
              <a:rPr lang="en-US" altLang="zh-TW" sz="1400" dirty="0">
                <a:solidFill>
                  <a:schemeClr val="bg1"/>
                </a:solidFill>
                <a:latin typeface="Times New Roman" panose="02020603050405020304" pitchFamily="18" charset="0"/>
                <a:cs typeface="Times New Roman" panose="02020603050405020304" pitchFamily="18" charset="0"/>
              </a:rPr>
              <a:t>in this work was assumed a linear array of N=4 elements arranged along the x plane, as  shown in the Fig. a). Taking into account the radiation  characteristics, especially the sidelobe level and the half power beamwidth (HPBW), and the dimensions of the modular  structure, the distance between the elements was set d=0.75λ.  </a:t>
            </a:r>
          </a:p>
        </p:txBody>
      </p:sp>
      <p:pic>
        <p:nvPicPr>
          <p:cNvPr id="6" name="圖片 5">
            <a:extLst>
              <a:ext uri="{FF2B5EF4-FFF2-40B4-BE49-F238E27FC236}">
                <a16:creationId xmlns:a16="http://schemas.microsoft.com/office/drawing/2014/main" id="{106BB14A-B936-4C78-8345-4FB7510E32A3}"/>
              </a:ext>
            </a:extLst>
          </p:cNvPr>
          <p:cNvPicPr>
            <a:picLocks noChangeAspect="1"/>
          </p:cNvPicPr>
          <p:nvPr/>
        </p:nvPicPr>
        <p:blipFill>
          <a:blip r:embed="rId3"/>
          <a:stretch>
            <a:fillRect/>
          </a:stretch>
        </p:blipFill>
        <p:spPr>
          <a:xfrm>
            <a:off x="5657851" y="2534408"/>
            <a:ext cx="2941064" cy="2413500"/>
          </a:xfrm>
          <a:prstGeom prst="rect">
            <a:avLst/>
          </a:prstGeom>
        </p:spPr>
      </p:pic>
      <p:sp>
        <p:nvSpPr>
          <p:cNvPr id="7" name="文字版面配置區 2">
            <a:extLst>
              <a:ext uri="{FF2B5EF4-FFF2-40B4-BE49-F238E27FC236}">
                <a16:creationId xmlns:a16="http://schemas.microsoft.com/office/drawing/2014/main" id="{EA0D9CBB-2866-4BBD-920D-3AB748E02442}"/>
              </a:ext>
            </a:extLst>
          </p:cNvPr>
          <p:cNvSpPr txBox="1">
            <a:spLocks/>
          </p:cNvSpPr>
          <p:nvPr/>
        </p:nvSpPr>
        <p:spPr>
          <a:xfrm>
            <a:off x="1297499" y="2717150"/>
            <a:ext cx="4229721" cy="16180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27" marR="98616" indent="0" algn="just">
              <a:spcBef>
                <a:spcPts val="16"/>
              </a:spcBef>
              <a:buNone/>
            </a:pPr>
            <a:r>
              <a:rPr lang="en-US" altLang="zh-TW" sz="1400" dirty="0">
                <a:solidFill>
                  <a:schemeClr val="bg1"/>
                </a:solidFill>
                <a:latin typeface="Times New Roman" panose="02020603050405020304" pitchFamily="18" charset="0"/>
                <a:cs typeface="Times New Roman" panose="02020603050405020304" pitchFamily="18" charset="0"/>
              </a:rPr>
              <a:t>In order to achieve higher gains, to contribute to a better communication performance, and all the benefits proposed by  the 5G networks, each of the N elements rather than a single  antenna were considered to be a higher gain radiating structure, an subarray of M=4 elements, as shown in Fig b)</a:t>
            </a:r>
          </a:p>
        </p:txBody>
      </p:sp>
    </p:spTree>
    <p:extLst>
      <p:ext uri="{BB962C8B-B14F-4D97-AF65-F5344CB8AC3E}">
        <p14:creationId xmlns:p14="http://schemas.microsoft.com/office/powerpoint/2010/main" val="170650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1A42F0-A9F8-4E1E-BB84-11A6DC5786B6}"/>
              </a:ext>
            </a:extLst>
          </p:cNvPr>
          <p:cNvSpPr>
            <a:spLocks noGrp="1"/>
          </p:cNvSpPr>
          <p:nvPr>
            <p:ph type="title"/>
          </p:nvPr>
        </p:nvSpPr>
        <p:spPr>
          <a:xfrm>
            <a:off x="1297500" y="696568"/>
            <a:ext cx="7038900" cy="487993"/>
          </a:xfrm>
        </p:spPr>
        <p:txBody>
          <a:bodyPr/>
          <a:lstStyle/>
          <a:p>
            <a:r>
              <a:rPr lang="en-US" altLang="zh-TW" sz="3200" dirty="0"/>
              <a:t>Antenna structure and design</a:t>
            </a:r>
            <a:endParaRPr lang="zh-TW" altLang="en-US" sz="3200" dirty="0"/>
          </a:p>
        </p:txBody>
      </p:sp>
      <p:sp>
        <p:nvSpPr>
          <p:cNvPr id="3" name="文字版面配置區 2">
            <a:extLst>
              <a:ext uri="{FF2B5EF4-FFF2-40B4-BE49-F238E27FC236}">
                <a16:creationId xmlns:a16="http://schemas.microsoft.com/office/drawing/2014/main" id="{48BAA618-8E86-4B09-9F59-51A98D96F4DD}"/>
              </a:ext>
            </a:extLst>
          </p:cNvPr>
          <p:cNvSpPr>
            <a:spLocks noGrp="1"/>
          </p:cNvSpPr>
          <p:nvPr>
            <p:ph type="body" idx="1"/>
          </p:nvPr>
        </p:nvSpPr>
        <p:spPr>
          <a:xfrm>
            <a:off x="1297499" y="1453990"/>
            <a:ext cx="7185193" cy="1094007"/>
          </a:xfrm>
        </p:spPr>
        <p:txBody>
          <a:bodyPr/>
          <a:lstStyle/>
          <a:p>
            <a:pPr marL="127" marR="98616" indent="0" algn="just">
              <a:spcBef>
                <a:spcPts val="16"/>
              </a:spcBef>
              <a:buNone/>
            </a:pPr>
            <a:r>
              <a:rPr lang="en-US" altLang="zh-TW" sz="1400" dirty="0">
                <a:solidFill>
                  <a:schemeClr val="bg1"/>
                </a:solidFill>
                <a:latin typeface="Times New Roman" panose="02020603050405020304" pitchFamily="18" charset="0"/>
                <a:cs typeface="Times New Roman" panose="02020603050405020304" pitchFamily="18" charset="0"/>
              </a:rPr>
              <a:t>To connect all the M subarray elements so they are fed in  phase, the series feed technique [4] was used since it is a simple and compact solution (with lower losses) for the feeding of  antenna arrays as compared with other alternatives. In this feed  configuration, the edges of the various microstrip patches are  connected by half-guided wavelength microstrip line sections.</a:t>
            </a:r>
          </a:p>
        </p:txBody>
      </p:sp>
      <p:sp>
        <p:nvSpPr>
          <p:cNvPr id="7" name="文字版面配置區 2">
            <a:extLst>
              <a:ext uri="{FF2B5EF4-FFF2-40B4-BE49-F238E27FC236}">
                <a16:creationId xmlns:a16="http://schemas.microsoft.com/office/drawing/2014/main" id="{EA0D9CBB-2866-4BBD-920D-3AB748E02442}"/>
              </a:ext>
            </a:extLst>
          </p:cNvPr>
          <p:cNvSpPr txBox="1">
            <a:spLocks/>
          </p:cNvSpPr>
          <p:nvPr/>
        </p:nvSpPr>
        <p:spPr>
          <a:xfrm>
            <a:off x="1297500" y="2717150"/>
            <a:ext cx="3592908" cy="16180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27" marR="98616" indent="0" algn="just">
              <a:spcBef>
                <a:spcPts val="16"/>
              </a:spcBef>
              <a:buNone/>
            </a:pPr>
            <a:r>
              <a:rPr lang="en-US" altLang="zh-TW" sz="1400" dirty="0">
                <a:solidFill>
                  <a:schemeClr val="bg1"/>
                </a:solidFill>
                <a:latin typeface="Times New Roman" panose="02020603050405020304" pitchFamily="18" charset="0"/>
                <a:cs typeface="Times New Roman" panose="02020603050405020304" pitchFamily="18" charset="0"/>
              </a:rPr>
              <a:t>to individually connect each of the N subarrays, considering the physical size of the connectors relative to the  overall size of the antennas, extensions of microstrip lines were  created</a:t>
            </a:r>
          </a:p>
        </p:txBody>
      </p:sp>
      <p:pic>
        <p:nvPicPr>
          <p:cNvPr id="8" name="圖片 7">
            <a:extLst>
              <a:ext uri="{FF2B5EF4-FFF2-40B4-BE49-F238E27FC236}">
                <a16:creationId xmlns:a16="http://schemas.microsoft.com/office/drawing/2014/main" id="{6F7D8635-6396-45C9-8D32-0D576CBC0BD0}"/>
              </a:ext>
            </a:extLst>
          </p:cNvPr>
          <p:cNvPicPr>
            <a:picLocks noChangeAspect="1"/>
          </p:cNvPicPr>
          <p:nvPr/>
        </p:nvPicPr>
        <p:blipFill>
          <a:blip r:embed="rId3"/>
          <a:stretch>
            <a:fillRect/>
          </a:stretch>
        </p:blipFill>
        <p:spPr>
          <a:xfrm>
            <a:off x="4997166" y="2717150"/>
            <a:ext cx="3731031" cy="2142025"/>
          </a:xfrm>
          <a:prstGeom prst="rect">
            <a:avLst/>
          </a:prstGeom>
        </p:spPr>
      </p:pic>
      <p:pic>
        <p:nvPicPr>
          <p:cNvPr id="5" name="圖片 4" descr="一張含有 桌 的圖片&#10;&#10;自動產生的描述">
            <a:extLst>
              <a:ext uri="{FF2B5EF4-FFF2-40B4-BE49-F238E27FC236}">
                <a16:creationId xmlns:a16="http://schemas.microsoft.com/office/drawing/2014/main" id="{21358018-23F4-4B81-8FFD-4BF556FE7369}"/>
              </a:ext>
            </a:extLst>
          </p:cNvPr>
          <p:cNvPicPr>
            <a:picLocks noChangeAspect="1"/>
          </p:cNvPicPr>
          <p:nvPr/>
        </p:nvPicPr>
        <p:blipFill>
          <a:blip r:embed="rId4"/>
          <a:stretch>
            <a:fillRect/>
          </a:stretch>
        </p:blipFill>
        <p:spPr>
          <a:xfrm>
            <a:off x="2283270" y="4188279"/>
            <a:ext cx="2452036" cy="670896"/>
          </a:xfrm>
          <a:prstGeom prst="rect">
            <a:avLst/>
          </a:prstGeom>
        </p:spPr>
      </p:pic>
    </p:spTree>
    <p:extLst>
      <p:ext uri="{BB962C8B-B14F-4D97-AF65-F5344CB8AC3E}">
        <p14:creationId xmlns:p14="http://schemas.microsoft.com/office/powerpoint/2010/main" val="2463967180"/>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TotalTime>
  <Words>880</Words>
  <Application>Microsoft Office PowerPoint</Application>
  <PresentationFormat>如螢幕大小 (16:9)</PresentationFormat>
  <Paragraphs>44</Paragraphs>
  <Slides>15</Slides>
  <Notes>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vt:i4>
      </vt:variant>
    </vt:vector>
  </HeadingPairs>
  <TitlesOfParts>
    <vt:vector size="26" baseType="lpstr">
      <vt:lpstr>新細明體</vt:lpstr>
      <vt:lpstr>Arial</vt:lpstr>
      <vt:lpstr>Times New Roman</vt:lpstr>
      <vt:lpstr>Lato</vt:lpstr>
      <vt:lpstr>Calibri</vt:lpstr>
      <vt:lpstr>Wingdings</vt:lpstr>
      <vt:lpstr>Times</vt:lpstr>
      <vt:lpstr>Montserrat</vt:lpstr>
      <vt:lpstr>微軟正黑體</vt:lpstr>
      <vt:lpstr>Helvetica</vt:lpstr>
      <vt:lpstr>Focus</vt:lpstr>
      <vt:lpstr>Planar microstrip series-fed array for 5G applications  with beamforming capabilities </vt:lpstr>
      <vt:lpstr>Outline</vt:lpstr>
      <vt:lpstr>PowerPoint 簡報</vt:lpstr>
      <vt:lpstr>Introduction</vt:lpstr>
      <vt:lpstr>new challenges of 5G</vt:lpstr>
      <vt:lpstr>PowerPoint 簡報</vt:lpstr>
      <vt:lpstr>beamforming</vt:lpstr>
      <vt:lpstr>Antenna structure and design</vt:lpstr>
      <vt:lpstr>Antenna structure and design</vt:lpstr>
      <vt:lpstr>PowerPoint 簡報</vt:lpstr>
      <vt:lpstr>Simulation result</vt:lpstr>
      <vt:lpstr>Simulation result</vt:lpstr>
      <vt:lpstr>PowerPoint 簡報</vt:lpstr>
      <vt:lpstr>Conclusion and acknowledgment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Planar microstrip series-fed array for 5G applications  with beamforming capabilities</dc:title>
  <dc:creator>Penguin</dc:creator>
  <cp:lastModifiedBy>英宏 臧</cp:lastModifiedBy>
  <cp:revision>20</cp:revision>
  <dcterms:modified xsi:type="dcterms:W3CDTF">2021-01-05T05:43:22Z</dcterms:modified>
</cp:coreProperties>
</file>