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2"/>
  </p:notesMasterIdLst>
  <p:sldIdLst>
    <p:sldId id="256" r:id="rId2"/>
    <p:sldId id="284" r:id="rId3"/>
    <p:sldId id="257" r:id="rId4"/>
    <p:sldId id="258" r:id="rId5"/>
    <p:sldId id="259" r:id="rId6"/>
    <p:sldId id="263" r:id="rId7"/>
    <p:sldId id="267" r:id="rId8"/>
    <p:sldId id="260" r:id="rId9"/>
    <p:sldId id="265" r:id="rId10"/>
    <p:sldId id="264" r:id="rId11"/>
    <p:sldId id="261" r:id="rId12"/>
    <p:sldId id="262" r:id="rId13"/>
    <p:sldId id="266" r:id="rId14"/>
    <p:sldId id="268" r:id="rId15"/>
    <p:sldId id="269" r:id="rId16"/>
    <p:sldId id="270" r:id="rId17"/>
    <p:sldId id="271" r:id="rId18"/>
    <p:sldId id="285" r:id="rId19"/>
    <p:sldId id="272" r:id="rId20"/>
    <p:sldId id="295" r:id="rId21"/>
    <p:sldId id="286" r:id="rId22"/>
    <p:sldId id="287" r:id="rId23"/>
    <p:sldId id="288" r:id="rId24"/>
    <p:sldId id="289" r:id="rId25"/>
    <p:sldId id="290" r:id="rId26"/>
    <p:sldId id="291" r:id="rId27"/>
    <p:sldId id="292" r:id="rId28"/>
    <p:sldId id="293" r:id="rId29"/>
    <p:sldId id="294" r:id="rId30"/>
    <p:sldId id="280" r:id="rId31"/>
    <p:sldId id="281" r:id="rId32"/>
    <p:sldId id="277" r:id="rId33"/>
    <p:sldId id="283" r:id="rId34"/>
    <p:sldId id="300" r:id="rId35"/>
    <p:sldId id="301" r:id="rId36"/>
    <p:sldId id="302" r:id="rId37"/>
    <p:sldId id="296" r:id="rId38"/>
    <p:sldId id="297" r:id="rId39"/>
    <p:sldId id="298" r:id="rId40"/>
    <p:sldId id="29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31" d="100"/>
          <a:sy n="131" d="100"/>
        </p:scale>
        <p:origin x="-9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6BDB9C-6D83-184F-9DC9-0843C45B5446}" type="datetimeFigureOut">
              <a:rPr lang="en-US" smtClean="0"/>
              <a:pPr/>
              <a:t>6/14/13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7C270-405A-EE45-A862-3AB4AFB5C4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4A06FEE-2767-C64C-879C-8947D6DE61B3}" type="slidenum">
              <a:rPr lang="en-US"/>
              <a:pPr/>
              <a:t>21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F526503-7F40-1947-9DF4-A8FF0B486EC8}" type="slidenum">
              <a:rPr lang="en-US"/>
              <a:pPr/>
              <a:t>22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FEFF3420-AD99-2745-B77D-5F2C409E5868}" type="slidenum">
              <a:rPr lang="en-US"/>
              <a:pPr/>
              <a:t>23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0FFB0A6-30B6-184C-89D1-721083631C9B}" type="slidenum">
              <a:rPr lang="en-US"/>
              <a:pPr/>
              <a:t>24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7D2A150-DAD9-AE41-8353-28E9808426E1}" type="slidenum">
              <a:rPr lang="en-US"/>
              <a:pPr/>
              <a:t>25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4D1D98F-494A-B848-8C36-4E59283E25EE}" type="slidenum">
              <a:rPr lang="en-US"/>
              <a:pPr/>
              <a:t>26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465B394-39F9-A442-94A8-F15D6450DD25}" type="slidenum">
              <a:rPr lang="en-US"/>
              <a:pPr/>
              <a:t>27</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2CF5A2F-5CD4-9E41-822A-4FE5528304A2}" type="slidenum">
              <a:rPr lang="en-US"/>
              <a:pPr/>
              <a:t>28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67F08-8DE6-2C44-B18A-72FA4E5F7F70}" type="datetimeFigureOut">
              <a:rPr lang="en-US" smtClean="0"/>
              <a:pPr/>
              <a:t>6/14/13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67F08-8DE6-2C44-B18A-72FA4E5F7F70}" type="datetimeFigureOut">
              <a:rPr lang="en-US" smtClean="0"/>
              <a:pPr/>
              <a:t>6/14/13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67F08-8DE6-2C44-B18A-72FA4E5F7F70}" type="datetimeFigureOut">
              <a:rPr lang="en-US" smtClean="0"/>
              <a:pPr/>
              <a:t>6/14/13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67F08-8DE6-2C44-B18A-72FA4E5F7F70}" type="datetimeFigureOut">
              <a:rPr lang="en-US" smtClean="0"/>
              <a:pPr/>
              <a:t>6/14/13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67F08-8DE6-2C44-B18A-72FA4E5F7F70}" type="datetimeFigureOut">
              <a:rPr lang="en-US" smtClean="0"/>
              <a:pPr/>
              <a:t>6/14/13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67F08-8DE6-2C44-B18A-72FA4E5F7F70}" type="datetimeFigureOut">
              <a:rPr lang="en-US" smtClean="0"/>
              <a:pPr/>
              <a:t>6/14/13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67F08-8DE6-2C44-B18A-72FA4E5F7F70}" type="datetimeFigureOut">
              <a:rPr lang="en-US" smtClean="0"/>
              <a:pPr/>
              <a:t>6/14/13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67F08-8DE6-2C44-B18A-72FA4E5F7F70}" type="datetimeFigureOut">
              <a:rPr lang="en-US" smtClean="0"/>
              <a:pPr/>
              <a:t>6/14/13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92AB5-7E54-3247-9D47-F3CBB1AFC7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itl.nist.gov/div898/handbook/eda/eda.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table side chat on thinking about your NGS data statistically</a:t>
            </a:r>
            <a:endParaRPr lang="en-US" dirty="0"/>
          </a:p>
        </p:txBody>
      </p:sp>
      <p:sp>
        <p:nvSpPr>
          <p:cNvPr id="3" name="Subtitle 2"/>
          <p:cNvSpPr>
            <a:spLocks noGrp="1"/>
          </p:cNvSpPr>
          <p:nvPr>
            <p:ph type="subTitle" idx="1"/>
          </p:nvPr>
        </p:nvSpPr>
        <p:spPr/>
        <p:txBody>
          <a:bodyPr/>
          <a:lstStyle/>
          <a:p>
            <a:r>
              <a:rPr lang="en-US" dirty="0" smtClean="0"/>
              <a:t>NGS2013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440715" y="1417638"/>
            <a:ext cx="6246085" cy="1477328"/>
          </a:xfrm>
          <a:prstGeom prst="rect">
            <a:avLst/>
          </a:prstGeom>
          <a:noFill/>
        </p:spPr>
        <p:txBody>
          <a:bodyPr wrap="square" rtlCol="0">
            <a:spAutoFit/>
          </a:bodyPr>
          <a:lstStyle/>
          <a:p>
            <a:r>
              <a:rPr lang="en-US" dirty="0" smtClean="0"/>
              <a:t>To date, several studies have suggested that “technical” replicates for RNA-</a:t>
            </a:r>
            <a:r>
              <a:rPr lang="en-US" dirty="0" err="1" smtClean="0"/>
              <a:t>seq</a:t>
            </a:r>
            <a:r>
              <a:rPr lang="en-US" dirty="0" smtClean="0"/>
              <a:t> show very little variation/ high correlation.</a:t>
            </a:r>
          </a:p>
          <a:p>
            <a:endParaRPr lang="en-US" dirty="0" smtClean="0"/>
          </a:p>
          <a:p>
            <a:endParaRPr lang="en-US" dirty="0" smtClean="0"/>
          </a:p>
          <a:p>
            <a:endParaRPr lang="en-US" dirty="0"/>
          </a:p>
        </p:txBody>
      </p:sp>
      <p:pic>
        <p:nvPicPr>
          <p:cNvPr id="5" name="Picture 4" descr="Mortazavi.jpg"/>
          <p:cNvPicPr>
            <a:picLocks noChangeAspect="1"/>
          </p:cNvPicPr>
          <p:nvPr/>
        </p:nvPicPr>
        <p:blipFill>
          <a:blip r:embed="rId2"/>
          <a:stretch>
            <a:fillRect/>
          </a:stretch>
        </p:blipFill>
        <p:spPr>
          <a:xfrm>
            <a:off x="2667073" y="2113207"/>
            <a:ext cx="3623225" cy="3006904"/>
          </a:xfrm>
          <a:prstGeom prst="rect">
            <a:avLst/>
          </a:prstGeom>
        </p:spPr>
      </p:pic>
      <p:sp>
        <p:nvSpPr>
          <p:cNvPr id="6" name="TextBox 5"/>
          <p:cNvSpPr txBox="1"/>
          <p:nvPr/>
        </p:nvSpPr>
        <p:spPr>
          <a:xfrm>
            <a:off x="6290298" y="4553811"/>
            <a:ext cx="2159566" cy="369332"/>
          </a:xfrm>
          <a:prstGeom prst="rect">
            <a:avLst/>
          </a:prstGeom>
          <a:noFill/>
        </p:spPr>
        <p:txBody>
          <a:bodyPr wrap="none" rtlCol="0">
            <a:spAutoFit/>
          </a:bodyPr>
          <a:lstStyle/>
          <a:p>
            <a:r>
              <a:rPr lang="en-US" dirty="0" err="1" smtClean="0"/>
              <a:t>Mortazavi</a:t>
            </a:r>
            <a:r>
              <a:rPr lang="en-US" dirty="0" smtClean="0"/>
              <a:t> et al. 2008</a:t>
            </a:r>
            <a:endParaRPr lang="en-US" dirty="0"/>
          </a:p>
        </p:txBody>
      </p:sp>
      <p:sp>
        <p:nvSpPr>
          <p:cNvPr id="7" name="TextBox 6"/>
          <p:cNvSpPr txBox="1"/>
          <p:nvPr/>
        </p:nvSpPr>
        <p:spPr>
          <a:xfrm>
            <a:off x="2787971" y="5843562"/>
            <a:ext cx="5801739" cy="369332"/>
          </a:xfrm>
          <a:prstGeom prst="rect">
            <a:avLst/>
          </a:prstGeom>
          <a:noFill/>
        </p:spPr>
        <p:txBody>
          <a:bodyPr wrap="none" rtlCol="0">
            <a:spAutoFit/>
          </a:bodyPr>
          <a:lstStyle/>
          <a:p>
            <a:r>
              <a:rPr lang="en-US" dirty="0" smtClean="0"/>
              <a:t>How might such a statement be misleading about variation?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b="1"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837579" y="1835414"/>
            <a:ext cx="6131553" cy="4247317"/>
          </a:xfrm>
          <a:prstGeom prst="rect">
            <a:avLst/>
          </a:prstGeom>
          <a:noFill/>
        </p:spPr>
        <p:txBody>
          <a:bodyPr wrap="square" rtlCol="0">
            <a:spAutoFit/>
          </a:bodyPr>
          <a:lstStyle/>
          <a:p>
            <a:r>
              <a:rPr lang="en-US" dirty="0" smtClean="0"/>
              <a:t>This study looked at a single source of technical variation.</a:t>
            </a:r>
          </a:p>
          <a:p>
            <a:endParaRPr lang="en-US" dirty="0" smtClean="0"/>
          </a:p>
          <a:p>
            <a:r>
              <a:rPr lang="en-US" dirty="0" smtClean="0"/>
              <a:t>Running exactly the same sample on two different lanes on a flow cell.</a:t>
            </a:r>
          </a:p>
          <a:p>
            <a:endParaRPr lang="en-US" dirty="0" smtClean="0"/>
          </a:p>
          <a:p>
            <a:r>
              <a:rPr lang="en-US" dirty="0" smtClean="0"/>
              <a:t> This completely ignores other sources of “technical variation”</a:t>
            </a:r>
          </a:p>
          <a:p>
            <a:r>
              <a:rPr lang="en-US" dirty="0" smtClean="0"/>
              <a:t>  variation due to RNA purification</a:t>
            </a:r>
          </a:p>
          <a:p>
            <a:r>
              <a:rPr lang="en-US" dirty="0" smtClean="0"/>
              <a:t>  variation due to fragmentation, labeling, etc..</a:t>
            </a:r>
          </a:p>
          <a:p>
            <a:r>
              <a:rPr lang="en-US" dirty="0" smtClean="0"/>
              <a:t>  lane to lane variation</a:t>
            </a:r>
          </a:p>
          <a:p>
            <a:r>
              <a:rPr lang="en-US" dirty="0" smtClean="0"/>
              <a:t>  flow cell to flow cell variation</a:t>
            </a:r>
          </a:p>
          <a:p>
            <a:endParaRPr lang="en-US" dirty="0" smtClean="0"/>
          </a:p>
          <a:p>
            <a:r>
              <a:rPr lang="en-US" dirty="0" smtClean="0"/>
              <a:t>All of these may be important (although unlikely interesting) sources of variation…</a:t>
            </a:r>
          </a:p>
          <a:p>
            <a:endParaRPr lang="en-US" dirty="0" smtClean="0"/>
          </a:p>
          <a:p>
            <a:r>
              <a:rPr lang="en-US" dirty="0" smtClean="0"/>
              <a:t>However…..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b="1"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837579" y="1835414"/>
            <a:ext cx="6131553" cy="4247317"/>
          </a:xfrm>
          <a:prstGeom prst="rect">
            <a:avLst/>
          </a:prstGeom>
          <a:noFill/>
        </p:spPr>
        <p:txBody>
          <a:bodyPr wrap="square" rtlCol="0">
            <a:spAutoFit/>
          </a:bodyPr>
          <a:lstStyle/>
          <a:p>
            <a:r>
              <a:rPr lang="en-US" dirty="0" smtClean="0"/>
              <a:t>Many studies have ignored the BIOLOGICAL SOURCES of VARIATION between replicates. In most cases biological variation between samples (from the same treatment) are generally far more variable than technical sources of variation.</a:t>
            </a:r>
          </a:p>
          <a:p>
            <a:endParaRPr lang="en-US" dirty="0" smtClean="0"/>
          </a:p>
          <a:p>
            <a:endParaRPr lang="en-US" dirty="0" smtClean="0"/>
          </a:p>
          <a:p>
            <a:r>
              <a:rPr lang="en-US" dirty="0" smtClean="0"/>
              <a:t>While it would be nice to be able to partition various sources of technical variation (such as labeling, RNA extraction), it often too expensive to perform such a design (see white board).</a:t>
            </a:r>
          </a:p>
          <a:p>
            <a:endParaRPr lang="en-US" dirty="0" smtClean="0"/>
          </a:p>
          <a:p>
            <a:r>
              <a:rPr lang="en-US" dirty="0" smtClean="0"/>
              <a:t> IF you have limited resources, it is generally far better to have biological replication (independent biological samples for a given treatment) than technical replication.</a:t>
            </a:r>
          </a:p>
          <a:p>
            <a:endParaRPr lang="en-US" dirty="0" smtClean="0"/>
          </a:p>
          <a:p>
            <a:r>
              <a:rPr lang="en-US" dirty="0" smtClean="0"/>
              <a:t>Does these lead to confounded sources of variation?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5" name="TextBox 4"/>
          <p:cNvSpPr txBox="1"/>
          <p:nvPr/>
        </p:nvSpPr>
        <p:spPr>
          <a:xfrm>
            <a:off x="2678834" y="1646912"/>
            <a:ext cx="5704923" cy="4801315"/>
          </a:xfrm>
          <a:prstGeom prst="rect">
            <a:avLst/>
          </a:prstGeom>
          <a:noFill/>
        </p:spPr>
        <p:txBody>
          <a:bodyPr wrap="square" rtlCol="0">
            <a:spAutoFit/>
          </a:bodyPr>
          <a:lstStyle/>
          <a:p>
            <a:r>
              <a:rPr lang="en-US" dirty="0" smtClean="0"/>
              <a:t>Blocks in experimental design represent some factor (usually something not of major interest) that can strongly influence your outcomes. More importantly it is a factor which you can use to group other factors that you are interested in.</a:t>
            </a:r>
          </a:p>
          <a:p>
            <a:endParaRPr lang="en-US" dirty="0"/>
          </a:p>
          <a:p>
            <a:r>
              <a:rPr lang="en-US" dirty="0" smtClean="0"/>
              <a:t> For instance in agriculture there is often plot to plot variation. You may not be interested in the plot themselves but in the variety of crops you are growing.</a:t>
            </a:r>
          </a:p>
          <a:p>
            <a:endParaRPr lang="en-US" dirty="0" smtClean="0"/>
          </a:p>
          <a:p>
            <a:r>
              <a:rPr lang="en-US" dirty="0" smtClean="0"/>
              <a:t> But what would happen if you grew all of strain 1 on plot 1 and all of strain 2 on plot 2?</a:t>
            </a:r>
          </a:p>
          <a:p>
            <a:endParaRPr lang="en-US" dirty="0" smtClean="0"/>
          </a:p>
          <a:p>
            <a:endParaRPr lang="en-US" dirty="0" smtClean="0"/>
          </a:p>
          <a:p>
            <a:r>
              <a:rPr lang="en-US" dirty="0" smtClean="0"/>
              <a:t>Whiteboard.</a:t>
            </a:r>
          </a:p>
          <a:p>
            <a:endParaRPr lang="en-US" dirty="0" smtClean="0"/>
          </a:p>
          <a:p>
            <a:r>
              <a:rPr lang="en-US" dirty="0" smtClean="0"/>
              <a:t>These plots would represent blocking levels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5" name="TextBox 4"/>
          <p:cNvSpPr txBox="1"/>
          <p:nvPr/>
        </p:nvSpPr>
        <p:spPr>
          <a:xfrm>
            <a:off x="2678834" y="2053680"/>
            <a:ext cx="5704923" cy="1754327"/>
          </a:xfrm>
          <a:prstGeom prst="rect">
            <a:avLst/>
          </a:prstGeom>
          <a:noFill/>
        </p:spPr>
        <p:txBody>
          <a:bodyPr wrap="square" rtlCol="0">
            <a:spAutoFit/>
          </a:bodyPr>
          <a:lstStyle/>
          <a:p>
            <a:r>
              <a:rPr lang="en-US" dirty="0" smtClean="0"/>
              <a:t>In genomic studies the major blocking levels are often the slide/chip for microarrays (i.e. two samples /slide for 2 color arrays, 16 arrays/slide for </a:t>
            </a:r>
            <a:r>
              <a:rPr lang="en-US" dirty="0" err="1" smtClean="0"/>
              <a:t>Illumina</a:t>
            </a:r>
            <a:r>
              <a:rPr lang="en-US" dirty="0" smtClean="0"/>
              <a:t> arrays).</a:t>
            </a:r>
          </a:p>
          <a:p>
            <a:endParaRPr lang="en-US" dirty="0" smtClean="0"/>
          </a:p>
          <a:p>
            <a:r>
              <a:rPr lang="en-US" dirty="0" smtClean="0"/>
              <a:t>For GAII/</a:t>
            </a:r>
            <a:r>
              <a:rPr lang="en-US" dirty="0" err="1" smtClean="0"/>
              <a:t>HiSeq</a:t>
            </a:r>
            <a:r>
              <a:rPr lang="en-US" dirty="0" smtClean="0"/>
              <a:t> RNA-</a:t>
            </a:r>
            <a:r>
              <a:rPr lang="en-US" dirty="0" err="1" smtClean="0"/>
              <a:t>seq</a:t>
            </a:r>
            <a:r>
              <a:rPr lang="en-US" dirty="0" smtClean="0"/>
              <a:t> data the major blocking effect is the flow cell itself, or lanes within the flow cell.</a:t>
            </a:r>
          </a:p>
        </p:txBody>
      </p:sp>
      <p:pic>
        <p:nvPicPr>
          <p:cNvPr id="6" name="Picture 5" descr="fig3.jpg"/>
          <p:cNvPicPr>
            <a:picLocks noChangeAspect="1"/>
          </p:cNvPicPr>
          <p:nvPr/>
        </p:nvPicPr>
        <p:blipFill>
          <a:blip r:embed="rId2"/>
          <a:stretch>
            <a:fillRect/>
          </a:stretch>
        </p:blipFill>
        <p:spPr>
          <a:xfrm>
            <a:off x="0" y="4543769"/>
            <a:ext cx="9144000" cy="2046360"/>
          </a:xfrm>
          <a:prstGeom prst="rect">
            <a:avLst/>
          </a:prstGeom>
        </p:spPr>
      </p:pic>
      <p:sp>
        <p:nvSpPr>
          <p:cNvPr id="7" name="TextBox 6"/>
          <p:cNvSpPr txBox="1"/>
          <p:nvPr/>
        </p:nvSpPr>
        <p:spPr>
          <a:xfrm>
            <a:off x="6515488" y="6488668"/>
            <a:ext cx="2289997" cy="369332"/>
          </a:xfrm>
          <a:prstGeom prst="rect">
            <a:avLst/>
          </a:prstGeom>
          <a:noFill/>
        </p:spPr>
        <p:txBody>
          <a:bodyPr wrap="none" rtlCol="0">
            <a:spAutoFit/>
          </a:bodyPr>
          <a:lstStyle/>
          <a:p>
            <a:r>
              <a:rPr lang="en-US" dirty="0" smtClean="0"/>
              <a:t>Auer and </a:t>
            </a:r>
            <a:r>
              <a:rPr lang="en-US" dirty="0" err="1" smtClean="0"/>
              <a:t>Doerge</a:t>
            </a:r>
            <a:r>
              <a:rPr lang="en-US" dirty="0" smtClean="0"/>
              <a:t> 2010</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7" name="TextBox 6"/>
          <p:cNvSpPr txBox="1"/>
          <p:nvPr/>
        </p:nvSpPr>
        <p:spPr>
          <a:xfrm>
            <a:off x="2748285" y="1218053"/>
            <a:ext cx="3828730" cy="369332"/>
          </a:xfrm>
          <a:prstGeom prst="rect">
            <a:avLst/>
          </a:prstGeom>
          <a:noFill/>
        </p:spPr>
        <p:txBody>
          <a:bodyPr wrap="none" rtlCol="0">
            <a:spAutoFit/>
          </a:bodyPr>
          <a:lstStyle/>
          <a:p>
            <a:r>
              <a:rPr lang="en-US" dirty="0" smtClean="0"/>
              <a:t>Incorporating lanes as a blocking effect</a:t>
            </a:r>
            <a:endParaRPr lang="en-US" dirty="0"/>
          </a:p>
        </p:txBody>
      </p:sp>
      <p:pic>
        <p:nvPicPr>
          <p:cNvPr id="8" name="Picture 7" descr="fig4.jpg"/>
          <p:cNvPicPr>
            <a:picLocks noChangeAspect="1"/>
          </p:cNvPicPr>
          <p:nvPr/>
        </p:nvPicPr>
        <p:blipFill>
          <a:blip r:embed="rId2"/>
          <a:stretch>
            <a:fillRect/>
          </a:stretch>
        </p:blipFill>
        <p:spPr>
          <a:xfrm>
            <a:off x="1842312" y="1587385"/>
            <a:ext cx="7301688" cy="4926165"/>
          </a:xfrm>
          <a:prstGeom prst="rect">
            <a:avLst/>
          </a:prstGeom>
        </p:spPr>
      </p:pic>
      <p:sp>
        <p:nvSpPr>
          <p:cNvPr id="6" name="TextBox 5"/>
          <p:cNvSpPr txBox="1"/>
          <p:nvPr/>
        </p:nvSpPr>
        <p:spPr>
          <a:xfrm>
            <a:off x="6515488" y="6488668"/>
            <a:ext cx="2289997" cy="369332"/>
          </a:xfrm>
          <a:prstGeom prst="rect">
            <a:avLst/>
          </a:prstGeom>
          <a:noFill/>
        </p:spPr>
        <p:txBody>
          <a:bodyPr wrap="none" rtlCol="0">
            <a:spAutoFit/>
          </a:bodyPr>
          <a:lstStyle/>
          <a:p>
            <a:r>
              <a:rPr lang="en-US" dirty="0" smtClean="0"/>
              <a:t>Auer and </a:t>
            </a:r>
            <a:r>
              <a:rPr lang="en-US" dirty="0" err="1" smtClean="0"/>
              <a:t>Doerge</a:t>
            </a:r>
            <a:r>
              <a:rPr lang="en-US" dirty="0" smtClean="0"/>
              <a:t> 2010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designs</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pic>
        <p:nvPicPr>
          <p:cNvPr id="6" name="Picture 5" descr="fig5_BIBD.jpg"/>
          <p:cNvPicPr>
            <a:picLocks noChangeAspect="1"/>
          </p:cNvPicPr>
          <p:nvPr/>
        </p:nvPicPr>
        <p:blipFill>
          <a:blip r:embed="rId2"/>
          <a:stretch>
            <a:fillRect/>
          </a:stretch>
        </p:blipFill>
        <p:spPr>
          <a:xfrm>
            <a:off x="3592509" y="1417638"/>
            <a:ext cx="2197100" cy="3149600"/>
          </a:xfrm>
          <a:prstGeom prst="rect">
            <a:avLst/>
          </a:prstGeom>
        </p:spPr>
      </p:pic>
      <p:pic>
        <p:nvPicPr>
          <p:cNvPr id="9" name="Picture 8" descr="fig6.jpg"/>
          <p:cNvPicPr>
            <a:picLocks noChangeAspect="1"/>
          </p:cNvPicPr>
          <p:nvPr/>
        </p:nvPicPr>
        <p:blipFill>
          <a:blip r:embed="rId3"/>
          <a:stretch>
            <a:fillRect/>
          </a:stretch>
        </p:blipFill>
        <p:spPr>
          <a:xfrm>
            <a:off x="0" y="4567238"/>
            <a:ext cx="9144000" cy="2073786"/>
          </a:xfrm>
          <a:prstGeom prst="rect">
            <a:avLst/>
          </a:prstGeom>
        </p:spPr>
      </p:pic>
      <p:sp>
        <p:nvSpPr>
          <p:cNvPr id="10" name="TextBox 9"/>
          <p:cNvSpPr txBox="1"/>
          <p:nvPr/>
        </p:nvSpPr>
        <p:spPr>
          <a:xfrm>
            <a:off x="5913277" y="1845335"/>
            <a:ext cx="2988243" cy="646331"/>
          </a:xfrm>
          <a:prstGeom prst="rect">
            <a:avLst/>
          </a:prstGeom>
          <a:noFill/>
        </p:spPr>
        <p:txBody>
          <a:bodyPr wrap="none" rtlCol="0">
            <a:spAutoFit/>
          </a:bodyPr>
          <a:lstStyle/>
          <a:p>
            <a:r>
              <a:rPr lang="en-US" b="1" dirty="0" smtClean="0"/>
              <a:t>B</a:t>
            </a:r>
            <a:r>
              <a:rPr lang="en-US" dirty="0" smtClean="0"/>
              <a:t>alanced </a:t>
            </a:r>
            <a:r>
              <a:rPr lang="en-US" b="1" dirty="0" smtClean="0"/>
              <a:t>I</a:t>
            </a:r>
            <a:r>
              <a:rPr lang="en-US" dirty="0" smtClean="0"/>
              <a:t>ncomplete </a:t>
            </a:r>
            <a:r>
              <a:rPr lang="en-US" b="1" dirty="0" smtClean="0"/>
              <a:t>B</a:t>
            </a:r>
            <a:r>
              <a:rPr lang="en-US" dirty="0" smtClean="0"/>
              <a:t>locking</a:t>
            </a:r>
          </a:p>
          <a:p>
            <a:r>
              <a:rPr lang="en-US" b="1" dirty="0" smtClean="0"/>
              <a:t>D</a:t>
            </a:r>
            <a:r>
              <a:rPr lang="en-US" dirty="0" smtClean="0"/>
              <a:t>esign (BIBD)</a:t>
            </a:r>
            <a:endParaRPr lang="en-US" dirty="0"/>
          </a:p>
        </p:txBody>
      </p:sp>
      <p:sp>
        <p:nvSpPr>
          <p:cNvPr id="11" name="TextBox 10"/>
          <p:cNvSpPr txBox="1"/>
          <p:nvPr/>
        </p:nvSpPr>
        <p:spPr>
          <a:xfrm>
            <a:off x="5992650" y="2986268"/>
            <a:ext cx="2933352" cy="369332"/>
          </a:xfrm>
          <a:prstGeom prst="rect">
            <a:avLst/>
          </a:prstGeom>
          <a:noFill/>
        </p:spPr>
        <p:txBody>
          <a:bodyPr wrap="none" rtlCol="0">
            <a:spAutoFit/>
          </a:bodyPr>
          <a:lstStyle/>
          <a:p>
            <a:r>
              <a:rPr lang="en-US" dirty="0" smtClean="0"/>
              <a:t>Let’s dissect these subscripts.</a:t>
            </a:r>
            <a:endParaRPr lang="en-US" dirty="0"/>
          </a:p>
        </p:txBody>
      </p:sp>
      <p:sp>
        <p:nvSpPr>
          <p:cNvPr id="12" name="TextBox 11"/>
          <p:cNvSpPr txBox="1"/>
          <p:nvPr/>
        </p:nvSpPr>
        <p:spPr>
          <a:xfrm>
            <a:off x="0" y="6488668"/>
            <a:ext cx="6464367" cy="369332"/>
          </a:xfrm>
          <a:prstGeom prst="rect">
            <a:avLst/>
          </a:prstGeom>
          <a:noFill/>
        </p:spPr>
        <p:txBody>
          <a:bodyPr wrap="none" rtlCol="0">
            <a:spAutoFit/>
          </a:bodyPr>
          <a:lstStyle/>
          <a:p>
            <a:r>
              <a:rPr lang="en-US" dirty="0" smtClean="0"/>
              <a:t>Balanced for treatments across flow cells.. Randomized for location</a:t>
            </a:r>
            <a:endParaRPr lang="en-US" dirty="0"/>
          </a:p>
        </p:txBody>
      </p:sp>
      <p:sp>
        <p:nvSpPr>
          <p:cNvPr id="13" name="TextBox 12"/>
          <p:cNvSpPr txBox="1"/>
          <p:nvPr/>
        </p:nvSpPr>
        <p:spPr>
          <a:xfrm>
            <a:off x="6854003" y="6488668"/>
            <a:ext cx="1826141" cy="307777"/>
          </a:xfrm>
          <a:prstGeom prst="rect">
            <a:avLst/>
          </a:prstGeom>
          <a:noFill/>
        </p:spPr>
        <p:txBody>
          <a:bodyPr wrap="none" rtlCol="0">
            <a:spAutoFit/>
          </a:bodyPr>
          <a:lstStyle/>
          <a:p>
            <a:r>
              <a:rPr lang="en-US" sz="1400" dirty="0" smtClean="0"/>
              <a:t>Auer and </a:t>
            </a:r>
            <a:r>
              <a:rPr lang="en-US" sz="1400" dirty="0" err="1" smtClean="0"/>
              <a:t>Doerge</a:t>
            </a:r>
            <a:r>
              <a:rPr lang="en-US" sz="1400" dirty="0" smtClean="0"/>
              <a:t> 2010</a:t>
            </a:r>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have designed and run the experiment… now what?</a:t>
            </a:r>
            <a:endParaRPr lang="en-US" dirty="0"/>
          </a:p>
        </p:txBody>
      </p:sp>
      <p:sp>
        <p:nvSpPr>
          <p:cNvPr id="3" name="TextBox 2"/>
          <p:cNvSpPr txBox="1"/>
          <p:nvPr/>
        </p:nvSpPr>
        <p:spPr>
          <a:xfrm>
            <a:off x="266124" y="2052320"/>
            <a:ext cx="8715316" cy="2585323"/>
          </a:xfrm>
          <a:prstGeom prst="rect">
            <a:avLst/>
          </a:prstGeom>
          <a:noFill/>
        </p:spPr>
        <p:txBody>
          <a:bodyPr wrap="square" rtlCol="0">
            <a:spAutoFit/>
          </a:bodyPr>
          <a:lstStyle/>
          <a:p>
            <a:r>
              <a:rPr lang="en-US" dirty="0" smtClean="0"/>
              <a:t>First a couple of quotes from a great statistician:</a:t>
            </a:r>
          </a:p>
          <a:p>
            <a:endParaRPr lang="en-US" dirty="0" smtClean="0"/>
          </a:p>
          <a:p>
            <a:r>
              <a:rPr lang="en-US" dirty="0" smtClean="0"/>
              <a:t>An approximate answer to the right problem is worth a good deal more than an exact answer to an approximate problem.</a:t>
            </a:r>
          </a:p>
          <a:p>
            <a:r>
              <a:rPr lang="en-US" dirty="0" smtClean="0"/>
              <a:t>John </a:t>
            </a:r>
            <a:r>
              <a:rPr lang="en-US" dirty="0" err="1" smtClean="0"/>
              <a:t>Tukey</a:t>
            </a:r>
            <a:endParaRPr lang="en-US" dirty="0" smtClean="0"/>
          </a:p>
          <a:p>
            <a:endParaRPr lang="en-US" dirty="0" smtClean="0"/>
          </a:p>
          <a:p>
            <a:endParaRPr lang="en-US" dirty="0" smtClean="0"/>
          </a:p>
          <a:p>
            <a:r>
              <a:rPr lang="en-US" dirty="0" smtClean="0"/>
              <a:t>Numerical quantities focus on expected values, graphical summaries on unexpected values.</a:t>
            </a:r>
          </a:p>
          <a:p>
            <a:r>
              <a:rPr lang="en-US" dirty="0" smtClean="0"/>
              <a:t>John </a:t>
            </a:r>
            <a:r>
              <a:rPr lang="en-US" dirty="0" err="1" smtClean="0"/>
              <a:t>Tukey</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15988" y="6519446"/>
            <a:ext cx="9028012" cy="307777"/>
          </a:xfrm>
          <a:prstGeom prst="rect">
            <a:avLst/>
          </a:prstGeom>
        </p:spPr>
        <p:txBody>
          <a:bodyPr wrap="square">
            <a:spAutoFit/>
          </a:bodyPr>
          <a:lstStyle/>
          <a:p>
            <a:r>
              <a:rPr lang="en-US" sz="1400" dirty="0" smtClean="0"/>
              <a:t>RNA-</a:t>
            </a:r>
            <a:r>
              <a:rPr lang="en-US" sz="1400" dirty="0" err="1" smtClean="0"/>
              <a:t>seq</a:t>
            </a:r>
            <a:r>
              <a:rPr lang="en-US" sz="1400" dirty="0" smtClean="0"/>
              <a:t> Workflows and Tools. Stephen Turner. </a:t>
            </a:r>
            <a:r>
              <a:rPr lang="en-US" sz="1400" dirty="0" err="1" smtClean="0"/>
              <a:t>Figshare</a:t>
            </a:r>
            <a:r>
              <a:rPr lang="en-US" sz="1400" dirty="0" smtClean="0"/>
              <a:t>. http://dx.doi.org/10.6084/m9.figshare.662782</a:t>
            </a:r>
            <a:endParaRPr lang="en-US" sz="1400" dirty="0"/>
          </a:p>
        </p:txBody>
      </p:sp>
      <p:pic>
        <p:nvPicPr>
          <p:cNvPr id="5" name="Picture 4" descr="RNA_Seq_Workflows_And_Tools.png"/>
          <p:cNvPicPr>
            <a:picLocks noChangeAspect="1"/>
          </p:cNvPicPr>
          <p:nvPr/>
        </p:nvPicPr>
        <p:blipFill>
          <a:blip r:embed="rId2"/>
          <a:srcRect l="12687" t="5706" r="7276" b="6470"/>
          <a:stretch>
            <a:fillRect/>
          </a:stretch>
        </p:blipFill>
        <p:spPr>
          <a:xfrm>
            <a:off x="2261712" y="0"/>
            <a:ext cx="4372959" cy="64314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Visually examine your data at every step of the analysis!!!!!</a:t>
            </a:r>
            <a:endParaRPr lang="en-US" dirty="0"/>
          </a:p>
        </p:txBody>
      </p:sp>
      <p:sp>
        <p:nvSpPr>
          <p:cNvPr id="3" name="TextBox 2"/>
          <p:cNvSpPr txBox="1"/>
          <p:nvPr/>
        </p:nvSpPr>
        <p:spPr>
          <a:xfrm>
            <a:off x="758090" y="1964389"/>
            <a:ext cx="7928710" cy="2308324"/>
          </a:xfrm>
          <a:prstGeom prst="rect">
            <a:avLst/>
          </a:prstGeom>
          <a:noFill/>
        </p:spPr>
        <p:txBody>
          <a:bodyPr wrap="square" rtlCol="0">
            <a:spAutoFit/>
          </a:bodyPr>
          <a:lstStyle/>
          <a:p>
            <a:r>
              <a:rPr lang="en-US" dirty="0" smtClean="0"/>
              <a:t>By far the single most important thing you should be thinking about with your data, at every stage of the analysis (raw, filtered, aligned, normalized, modeled) is how to present the data graphically.</a:t>
            </a:r>
          </a:p>
          <a:p>
            <a:endParaRPr lang="en-US" dirty="0" smtClean="0"/>
          </a:p>
          <a:p>
            <a:r>
              <a:rPr lang="en-US" dirty="0" smtClean="0"/>
              <a:t>Plots are a very good way to pick out if something wacky is going on with your data.</a:t>
            </a:r>
          </a:p>
          <a:p>
            <a:endParaRPr lang="en-US" dirty="0" smtClean="0"/>
          </a:p>
          <a:p>
            <a:r>
              <a:rPr lang="en-US" dirty="0" smtClean="0"/>
              <a:t>Even if your data is of the highest quality, different software can produce very different results (in unattended ways).  Plenty of Bugs and features.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15988" y="6519446"/>
            <a:ext cx="9028012" cy="307777"/>
          </a:xfrm>
          <a:prstGeom prst="rect">
            <a:avLst/>
          </a:prstGeom>
        </p:spPr>
        <p:txBody>
          <a:bodyPr wrap="square">
            <a:spAutoFit/>
          </a:bodyPr>
          <a:lstStyle/>
          <a:p>
            <a:r>
              <a:rPr lang="en-US" sz="1400" dirty="0" smtClean="0"/>
              <a:t>RNA-</a:t>
            </a:r>
            <a:r>
              <a:rPr lang="en-US" sz="1400" dirty="0" err="1" smtClean="0"/>
              <a:t>seq</a:t>
            </a:r>
            <a:r>
              <a:rPr lang="en-US" sz="1400" dirty="0" smtClean="0"/>
              <a:t> Workflows and Tools. Stephen Turner. </a:t>
            </a:r>
            <a:r>
              <a:rPr lang="en-US" sz="1400" dirty="0" err="1" smtClean="0"/>
              <a:t>Figshare</a:t>
            </a:r>
            <a:r>
              <a:rPr lang="en-US" sz="1400" dirty="0" smtClean="0"/>
              <a:t>. http://dx.doi.org/10.6084/m9.figshare.662782</a:t>
            </a:r>
            <a:endParaRPr lang="en-US" sz="1400" dirty="0"/>
          </a:p>
        </p:txBody>
      </p:sp>
      <p:pic>
        <p:nvPicPr>
          <p:cNvPr id="5" name="Picture 4" descr="RNA_Seq_Workflows_And_Tools.png"/>
          <p:cNvPicPr>
            <a:picLocks noChangeAspect="1"/>
          </p:cNvPicPr>
          <p:nvPr/>
        </p:nvPicPr>
        <p:blipFill>
          <a:blip r:embed="rId2"/>
          <a:srcRect l="12687" t="5706" r="7276" b="6470"/>
          <a:stretch>
            <a:fillRect/>
          </a:stretch>
        </p:blipFill>
        <p:spPr>
          <a:xfrm>
            <a:off x="2261712" y="0"/>
            <a:ext cx="4372959" cy="643146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Exploratory Data Analysis</a:t>
            </a:r>
          </a:p>
        </p:txBody>
      </p:sp>
      <p:sp>
        <p:nvSpPr>
          <p:cNvPr id="24579" name="Rectangle 3"/>
          <p:cNvSpPr>
            <a:spLocks noGrp="1" noChangeArrowheads="1"/>
          </p:cNvSpPr>
          <p:nvPr>
            <p:ph type="body" idx="1"/>
          </p:nvPr>
        </p:nvSpPr>
        <p:spPr/>
        <p:txBody>
          <a:bodyPr/>
          <a:lstStyle/>
          <a:p>
            <a:pPr eaLnBrk="1" hangingPunct="1"/>
            <a:r>
              <a:rPr lang="en-US" dirty="0"/>
              <a:t>What is EDA?</a:t>
            </a:r>
          </a:p>
          <a:p>
            <a:pPr eaLnBrk="1" hangingPunct="1"/>
            <a:r>
              <a:rPr lang="en-US" dirty="0"/>
              <a:t>An approach to data analysis, largely using graphical techniques to help refine hypotheses and aid in the model building process.</a:t>
            </a:r>
          </a:p>
          <a:p>
            <a:pPr eaLnBrk="1" hangingPunct="1"/>
            <a:r>
              <a:rPr lang="en-US" dirty="0"/>
              <a:t>Some advocates suggest it can be used for hypothesis generation </a:t>
            </a:r>
            <a:r>
              <a:rPr lang="en-US" dirty="0" smtClean="0"/>
              <a:t>(we will discuss when and where this might be sensible)</a:t>
            </a:r>
            <a:r>
              <a:rPr lang="en-US"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772400" cy="1143000"/>
          </a:xfrm>
        </p:spPr>
        <p:txBody>
          <a:bodyPr/>
          <a:lstStyle/>
          <a:p>
            <a:pPr eaLnBrk="1" hangingPunct="1"/>
            <a:r>
              <a:rPr lang="en-US"/>
              <a:t>Objectives of EDA</a:t>
            </a:r>
          </a:p>
        </p:txBody>
      </p:sp>
      <p:sp>
        <p:nvSpPr>
          <p:cNvPr id="26627" name="Rectangle 3"/>
          <p:cNvSpPr>
            <a:spLocks noGrp="1" noChangeArrowheads="1"/>
          </p:cNvSpPr>
          <p:nvPr>
            <p:ph type="body" idx="1"/>
          </p:nvPr>
        </p:nvSpPr>
        <p:spPr>
          <a:xfrm>
            <a:off x="685800" y="1447800"/>
            <a:ext cx="7772400" cy="4114800"/>
          </a:xfrm>
        </p:spPr>
        <p:txBody>
          <a:bodyPr>
            <a:normAutofit fontScale="92500"/>
          </a:bodyPr>
          <a:lstStyle/>
          <a:p>
            <a:pPr eaLnBrk="1" hangingPunct="1"/>
            <a:r>
              <a:rPr lang="en-US" dirty="0" smtClean="0"/>
              <a:t>Propose/refine models to explain the observed patterns of the data.</a:t>
            </a:r>
          </a:p>
          <a:p>
            <a:pPr eaLnBrk="1" hangingPunct="1"/>
            <a:r>
              <a:rPr lang="en-US" b="1" i="1" dirty="0" smtClean="0"/>
              <a:t>Assess assumptions on which statistical modeling is based </a:t>
            </a:r>
          </a:p>
          <a:p>
            <a:pPr eaLnBrk="1" hangingPunct="1"/>
            <a:r>
              <a:rPr lang="en-US" b="1" i="1" dirty="0" smtClean="0"/>
              <a:t>Provide  a context for further data collection.</a:t>
            </a:r>
          </a:p>
          <a:p>
            <a:pPr eaLnBrk="1" hangingPunct="1"/>
            <a:r>
              <a:rPr lang="en-US" b="1" i="1" dirty="0" smtClean="0"/>
              <a:t>Help in determining the appropriate form of statistical modeling (LS, MLE&lt; Bayesian, resampling…)</a:t>
            </a:r>
            <a:r>
              <a:rPr lang="en-US"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Useful online tutorial on EDA</a:t>
            </a:r>
            <a:endParaRPr lang="en-US" dirty="0"/>
          </a:p>
        </p:txBody>
      </p:sp>
      <p:sp>
        <p:nvSpPr>
          <p:cNvPr id="28675" name="Rectangle 3"/>
          <p:cNvSpPr>
            <a:spLocks noGrp="1" noChangeArrowheads="1"/>
          </p:cNvSpPr>
          <p:nvPr>
            <p:ph type="body" idx="1"/>
          </p:nvPr>
        </p:nvSpPr>
        <p:spPr/>
        <p:txBody>
          <a:bodyPr/>
          <a:lstStyle/>
          <a:p>
            <a:pPr eaLnBrk="1" hangingPunct="1">
              <a:buFontTx/>
              <a:buNone/>
            </a:pPr>
            <a:r>
              <a:rPr lang="en-US" sz="2400" dirty="0">
                <a:hlinkClick r:id="rId3"/>
              </a:rPr>
              <a:t>http://www.itl.nist.gov/div898/handbook/eda/eda.htm</a:t>
            </a:r>
            <a:endParaRPr lang="en-US" sz="2400"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EDA</a:t>
            </a:r>
          </a:p>
        </p:txBody>
      </p:sp>
      <p:sp>
        <p:nvSpPr>
          <p:cNvPr id="30723" name="Rectangle 3"/>
          <p:cNvSpPr>
            <a:spLocks noGrp="1" noChangeArrowheads="1"/>
          </p:cNvSpPr>
          <p:nvPr>
            <p:ph type="body" idx="1"/>
          </p:nvPr>
        </p:nvSpPr>
        <p:spPr/>
        <p:txBody>
          <a:bodyPr/>
          <a:lstStyle/>
          <a:p>
            <a:pPr eaLnBrk="1" hangingPunct="1"/>
            <a:r>
              <a:rPr lang="en-US"/>
              <a:t>EDA emphasizes “robust” and non-parametric approaches to examining the data.</a:t>
            </a:r>
          </a:p>
          <a:p>
            <a:pPr eaLnBrk="1" hangingPunct="1"/>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dirty="0"/>
              <a:t>Critiques of </a:t>
            </a:r>
            <a:r>
              <a:rPr lang="en-US" dirty="0" smtClean="0"/>
              <a:t>EDA</a:t>
            </a:r>
            <a:endParaRPr lang="en-US" dirty="0"/>
          </a:p>
        </p:txBody>
      </p:sp>
      <p:sp>
        <p:nvSpPr>
          <p:cNvPr id="32771" name="Rectangle 3"/>
          <p:cNvSpPr>
            <a:spLocks noGrp="1" noChangeArrowheads="1"/>
          </p:cNvSpPr>
          <p:nvPr>
            <p:ph type="body" idx="1"/>
          </p:nvPr>
        </p:nvSpPr>
        <p:spPr/>
        <p:txBody>
          <a:bodyPr/>
          <a:lstStyle/>
          <a:p>
            <a:pPr eaLnBrk="1" hangingPunct="1"/>
            <a:r>
              <a:rPr lang="en-US"/>
              <a:t>“Data-Dredging”. Using it as “free lunch” with respect to </a:t>
            </a:r>
            <a:r>
              <a:rPr lang="en-US" i="1"/>
              <a:t>a posteriori</a:t>
            </a:r>
            <a:r>
              <a:rPr lang="en-US"/>
              <a:t> hypothesis testing.</a:t>
            </a:r>
          </a:p>
          <a:p>
            <a:pPr eaLnBrk="1" hangingPunct="1"/>
            <a:endParaRPr lang="en-US"/>
          </a:p>
          <a:p>
            <a:pPr eaLnBrk="1" hangingPunct="1"/>
            <a:r>
              <a:rPr lang="en-US"/>
              <a:t>Observing patterns that are not real.</a:t>
            </a:r>
          </a:p>
          <a:p>
            <a:pPr algn="ctr" eaLnBrk="1" hangingPunct="1">
              <a:buFontTx/>
              <a:buNone/>
            </a:pPr>
            <a:r>
              <a:rPr lang="en-US"/>
              <a:t>  </a:t>
            </a:r>
            <a:r>
              <a:rPr lang="en-US" b="1"/>
              <a:t>“ Under torture, the data readily yields false confessions”</a:t>
            </a:r>
            <a:r>
              <a:rPr lang="en-US"/>
              <a:t> </a:t>
            </a:r>
          </a:p>
          <a:p>
            <a:pPr eaLnBrk="1" hangingPunct="1">
              <a:buFontTx/>
              <a:buNone/>
            </a:pPr>
            <a:r>
              <a:rPr lang="en-US"/>
              <a:t>          (MainDonald &amp; Braun 2003)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1143000"/>
          </a:xfrm>
        </p:spPr>
        <p:txBody>
          <a:bodyPr/>
          <a:lstStyle/>
          <a:p>
            <a:pPr eaLnBrk="1" hangingPunct="1"/>
            <a:r>
              <a:rPr lang="en-US"/>
              <a:t>suggestions</a:t>
            </a:r>
          </a:p>
        </p:txBody>
      </p:sp>
      <p:sp>
        <p:nvSpPr>
          <p:cNvPr id="34819" name="Rectangle 3"/>
          <p:cNvSpPr>
            <a:spLocks noGrp="1" noChangeArrowheads="1"/>
          </p:cNvSpPr>
          <p:nvPr>
            <p:ph type="body" idx="1"/>
          </p:nvPr>
        </p:nvSpPr>
        <p:spPr>
          <a:xfrm>
            <a:off x="685800" y="1600200"/>
            <a:ext cx="7772400" cy="4114800"/>
          </a:xfrm>
        </p:spPr>
        <p:txBody>
          <a:bodyPr>
            <a:normAutofit fontScale="92500" lnSpcReduction="10000"/>
          </a:bodyPr>
          <a:lstStyle/>
          <a:p>
            <a:pPr eaLnBrk="1" hangingPunct="1">
              <a:buFontTx/>
              <a:buNone/>
            </a:pPr>
            <a:r>
              <a:rPr lang="en-US" sz="2800" dirty="0" err="1" smtClean="0"/>
              <a:t>Bolker</a:t>
            </a:r>
            <a:r>
              <a:rPr lang="en-US" sz="2800" dirty="0" smtClean="0"/>
              <a:t> (2007) suggests </a:t>
            </a:r>
            <a:r>
              <a:rPr lang="en-US" sz="2800" dirty="0"/>
              <a:t>an honest approach: prior to examining your data you write down a list of the</a:t>
            </a:r>
            <a:r>
              <a:rPr lang="en-US" sz="2800" dirty="0" smtClean="0"/>
              <a:t> patterns </a:t>
            </a:r>
            <a:r>
              <a:rPr lang="en-US" sz="2800" dirty="0"/>
              <a:t>you are looking for so that you can distinguish between:</a:t>
            </a:r>
          </a:p>
          <a:p>
            <a:pPr eaLnBrk="1" hangingPunct="1">
              <a:buFontTx/>
              <a:buNone/>
            </a:pPr>
            <a:endParaRPr lang="en-US" dirty="0"/>
          </a:p>
          <a:p>
            <a:pPr eaLnBrk="1" hangingPunct="1">
              <a:buFontTx/>
              <a:buNone/>
            </a:pPr>
            <a:r>
              <a:rPr lang="en-US" dirty="0"/>
              <a:t>1) Patterns you were initially looking for</a:t>
            </a:r>
          </a:p>
          <a:p>
            <a:pPr eaLnBrk="1" hangingPunct="1">
              <a:buFontTx/>
              <a:buNone/>
            </a:pPr>
            <a:r>
              <a:rPr lang="en-US" dirty="0"/>
              <a:t>2) Unanticipated patterns that answer the same question in different ways.</a:t>
            </a:r>
          </a:p>
          <a:p>
            <a:pPr eaLnBrk="1" hangingPunct="1">
              <a:buFontTx/>
              <a:buNone/>
            </a:pPr>
            <a:r>
              <a:rPr lang="en-US" dirty="0"/>
              <a:t>3) Novel (but likely spurious) patterns.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04800"/>
            <a:ext cx="7772400" cy="1143000"/>
          </a:xfrm>
        </p:spPr>
        <p:txBody>
          <a:bodyPr/>
          <a:lstStyle/>
          <a:p>
            <a:pPr eaLnBrk="1" hangingPunct="1"/>
            <a:r>
              <a:rPr lang="en-US" dirty="0" smtClean="0"/>
              <a:t>Cross-validation</a:t>
            </a:r>
            <a:endParaRPr lang="en-US" dirty="0"/>
          </a:p>
        </p:txBody>
      </p:sp>
      <p:sp>
        <p:nvSpPr>
          <p:cNvPr id="36867" name="Rectangle 3"/>
          <p:cNvSpPr>
            <a:spLocks noGrp="1" noChangeArrowheads="1"/>
          </p:cNvSpPr>
          <p:nvPr>
            <p:ph type="body" idx="1"/>
          </p:nvPr>
        </p:nvSpPr>
        <p:spPr>
          <a:xfrm>
            <a:off x="685800" y="1600200"/>
            <a:ext cx="7772400" cy="4114800"/>
          </a:xfrm>
        </p:spPr>
        <p:txBody>
          <a:bodyPr>
            <a:normAutofit fontScale="92500" lnSpcReduction="10000"/>
          </a:bodyPr>
          <a:lstStyle/>
          <a:p>
            <a:pPr eaLnBrk="1" hangingPunct="1">
              <a:buFontTx/>
              <a:buNone/>
            </a:pPr>
            <a:r>
              <a:rPr lang="en-US" sz="2800" dirty="0" smtClean="0"/>
              <a:t>Subset your data (cross-validation):</a:t>
            </a:r>
          </a:p>
          <a:p>
            <a:pPr eaLnBrk="1" hangingPunct="1">
              <a:buFontTx/>
              <a:buNone/>
            </a:pPr>
            <a:endParaRPr lang="en-US" sz="2800" dirty="0" smtClean="0"/>
          </a:p>
          <a:p>
            <a:pPr eaLnBrk="1" hangingPunct="1">
              <a:buFontTx/>
              <a:buNone/>
            </a:pPr>
            <a:r>
              <a:rPr lang="en-US" sz="2800" dirty="0" smtClean="0"/>
              <a:t> The other useful approach is to use a random subset of all of your data (No more than 40% of it) for data exploration, and then you can perform the model fitting based on the entire data set (or better yet the remaining 60%).</a:t>
            </a:r>
          </a:p>
          <a:p>
            <a:pPr eaLnBrk="1" hangingPunct="1">
              <a:buFontTx/>
              <a:buNone/>
            </a:pPr>
            <a:endParaRPr lang="en-US" sz="2800" dirty="0" smtClean="0"/>
          </a:p>
          <a:p>
            <a:pPr eaLnBrk="1" hangingPunct="1">
              <a:buFontTx/>
              <a:buNone/>
            </a:pPr>
            <a:r>
              <a:rPr lang="en-US" sz="2800" dirty="0" smtClean="0"/>
              <a:t>Of course, this only works if you have enough data to do so!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0"/>
            <a:ext cx="7772400" cy="1143000"/>
          </a:xfrm>
        </p:spPr>
        <p:txBody>
          <a:bodyPr>
            <a:normAutofit fontScale="90000"/>
          </a:bodyPr>
          <a:lstStyle/>
          <a:p>
            <a:pPr eaLnBrk="1" hangingPunct="1"/>
            <a:r>
              <a:rPr lang="en-US" dirty="0"/>
              <a:t>Bi-</a:t>
            </a:r>
            <a:r>
              <a:rPr lang="en-US" dirty="0" err="1"/>
              <a:t>variate</a:t>
            </a:r>
            <a:r>
              <a:rPr lang="en-US" dirty="0"/>
              <a:t> </a:t>
            </a:r>
            <a:r>
              <a:rPr lang="en-US" dirty="0" err="1" smtClean="0"/>
              <a:t>scatterplot</a:t>
            </a:r>
            <a:r>
              <a:rPr lang="en-US" dirty="0" smtClean="0"/>
              <a:t> with loess. Is this data dredging?</a:t>
            </a:r>
            <a:endParaRPr lang="en-US" dirty="0"/>
          </a:p>
        </p:txBody>
      </p:sp>
      <p:pic>
        <p:nvPicPr>
          <p:cNvPr id="51203" name="Picture 4" descr="Rplot"/>
          <p:cNvPicPr>
            <a:picLocks noChangeAspect="1" noChangeArrowheads="1"/>
          </p:cNvPicPr>
          <p:nvPr/>
        </p:nvPicPr>
        <p:blipFill>
          <a:blip r:embed="rId3"/>
          <a:srcRect t="2893" r="4108"/>
          <a:stretch>
            <a:fillRect/>
          </a:stretch>
        </p:blipFill>
        <p:spPr bwMode="auto">
          <a:xfrm>
            <a:off x="1549400" y="1143000"/>
            <a:ext cx="5291138" cy="535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Title 1"/>
          <p:cNvSpPr>
            <a:spLocks noGrp="1"/>
          </p:cNvSpPr>
          <p:nvPr>
            <p:ph type="title"/>
          </p:nvPr>
        </p:nvSpPr>
        <p:spPr>
          <a:xfrm>
            <a:off x="762000" y="152400"/>
            <a:ext cx="7772400" cy="1143000"/>
          </a:xfrm>
        </p:spPr>
        <p:txBody>
          <a:bodyPr>
            <a:normAutofit fontScale="90000"/>
          </a:bodyPr>
          <a:lstStyle/>
          <a:p>
            <a:r>
              <a:rPr lang="en-US" smtClean="0"/>
              <a:t>This would not be considered EDA.. Why not?</a:t>
            </a:r>
          </a:p>
        </p:txBody>
      </p:sp>
      <p:pic>
        <p:nvPicPr>
          <p:cNvPr id="53251" name="Picture 3" descr="Rplot.pdf"/>
          <p:cNvPicPr>
            <a:picLocks noChangeAspect="1"/>
          </p:cNvPicPr>
          <p:nvPr/>
        </p:nvPicPr>
        <p:blipFill>
          <a:blip r:embed="rId2"/>
          <a:srcRect/>
          <a:stretch>
            <a:fillRect/>
          </a:stretch>
        </p:blipFill>
        <p:spPr bwMode="auto">
          <a:xfrm>
            <a:off x="990600" y="1398588"/>
            <a:ext cx="6705600" cy="5173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Goals</a:t>
            </a:r>
            <a:endParaRPr lang="en-US" dirty="0"/>
          </a:p>
        </p:txBody>
      </p:sp>
      <p:sp>
        <p:nvSpPr>
          <p:cNvPr id="28" name="TextBox 27"/>
          <p:cNvSpPr txBox="1"/>
          <p:nvPr/>
        </p:nvSpPr>
        <p:spPr>
          <a:xfrm>
            <a:off x="709829" y="1537779"/>
            <a:ext cx="7976971" cy="4524315"/>
          </a:xfrm>
          <a:prstGeom prst="rect">
            <a:avLst/>
          </a:prstGeom>
          <a:noFill/>
        </p:spPr>
        <p:txBody>
          <a:bodyPr wrap="square" rtlCol="0">
            <a:spAutoFit/>
          </a:bodyPr>
          <a:lstStyle/>
          <a:p>
            <a:r>
              <a:rPr lang="en-US" sz="2400" dirty="0" smtClean="0"/>
              <a:t>I am not planning on trying to provide any sort of overview of statistical methods for genomic data. Instead I am going to provide a few short ideas to think about.</a:t>
            </a:r>
          </a:p>
          <a:p>
            <a:endParaRPr lang="en-US" sz="2400" dirty="0" smtClean="0"/>
          </a:p>
          <a:p>
            <a:endParaRPr lang="en-US" sz="2400" dirty="0" smtClean="0"/>
          </a:p>
          <a:p>
            <a:r>
              <a:rPr lang="en-US" sz="2400" dirty="0" smtClean="0"/>
              <a:t>Statistics (like bioinformatics) is a rapidly developing area, in particular with respect to genomics. Rarely is it clear what the “right way” to analyze your data is.</a:t>
            </a:r>
          </a:p>
          <a:p>
            <a:endParaRPr lang="en-US" sz="2400" dirty="0" smtClean="0"/>
          </a:p>
          <a:p>
            <a:r>
              <a:rPr lang="en-US" sz="2400" dirty="0" smtClean="0"/>
              <a:t>Instead I hope to aid you in using some common sense when thinking about your experiments for using high throughput sequencing.</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Digital Gene Expression (Sequence tags) for RNA quantification</a:t>
            </a:r>
            <a:endParaRPr lang="en-US" dirty="0"/>
          </a:p>
        </p:txBody>
      </p:sp>
      <p:pic>
        <p:nvPicPr>
          <p:cNvPr id="3" name="Picture 2" descr="Rplot.jpg"/>
          <p:cNvPicPr>
            <a:picLocks noChangeAspect="1"/>
          </p:cNvPicPr>
          <p:nvPr/>
        </p:nvPicPr>
        <p:blipFill>
          <a:blip r:embed="rId2"/>
          <a:srcRect t="10880" r="3870" b="3256"/>
          <a:stretch>
            <a:fillRect/>
          </a:stretch>
        </p:blipFill>
        <p:spPr>
          <a:xfrm>
            <a:off x="2420880" y="2212418"/>
            <a:ext cx="5120488" cy="4573651"/>
          </a:xfrm>
          <a:prstGeom prst="rect">
            <a:avLst/>
          </a:prstGeom>
        </p:spPr>
      </p:pic>
      <p:sp>
        <p:nvSpPr>
          <p:cNvPr id="4" name="TextBox 3"/>
          <p:cNvSpPr txBox="1"/>
          <p:nvPr/>
        </p:nvSpPr>
        <p:spPr>
          <a:xfrm>
            <a:off x="2004164" y="1843086"/>
            <a:ext cx="4811233" cy="369332"/>
          </a:xfrm>
          <a:prstGeom prst="rect">
            <a:avLst/>
          </a:prstGeom>
          <a:noFill/>
        </p:spPr>
        <p:txBody>
          <a:bodyPr wrap="none" rtlCol="0">
            <a:spAutoFit/>
          </a:bodyPr>
          <a:lstStyle/>
          <a:p>
            <a:r>
              <a:rPr lang="en-US" dirty="0" smtClean="0"/>
              <a:t>A comparison of two lanes of DGE sequence tags.</a:t>
            </a:r>
            <a:endParaRPr lang="en-US" dirty="0"/>
          </a:p>
        </p:txBody>
      </p:sp>
      <p:sp>
        <p:nvSpPr>
          <p:cNvPr id="5" name="TextBox 4"/>
          <p:cNvSpPr txBox="1"/>
          <p:nvPr/>
        </p:nvSpPr>
        <p:spPr>
          <a:xfrm>
            <a:off x="277805" y="3402957"/>
            <a:ext cx="1726359" cy="1200329"/>
          </a:xfrm>
          <a:prstGeom prst="rect">
            <a:avLst/>
          </a:prstGeom>
          <a:noFill/>
        </p:spPr>
        <p:txBody>
          <a:bodyPr wrap="square" rtlCol="0">
            <a:spAutoFit/>
          </a:bodyPr>
          <a:lstStyle/>
          <a:p>
            <a:r>
              <a:rPr lang="en-US" dirty="0" smtClean="0"/>
              <a:t>What’s the difference between these plots?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Digital Gene Expression (Sequence tags) for RNA quantification</a:t>
            </a:r>
            <a:endParaRPr lang="en-US" dirty="0"/>
          </a:p>
        </p:txBody>
      </p:sp>
      <p:sp>
        <p:nvSpPr>
          <p:cNvPr id="4" name="TextBox 3"/>
          <p:cNvSpPr txBox="1"/>
          <p:nvPr/>
        </p:nvSpPr>
        <p:spPr>
          <a:xfrm>
            <a:off x="2004164" y="1843086"/>
            <a:ext cx="4811233" cy="369332"/>
          </a:xfrm>
          <a:prstGeom prst="rect">
            <a:avLst/>
          </a:prstGeom>
          <a:noFill/>
        </p:spPr>
        <p:txBody>
          <a:bodyPr wrap="none" rtlCol="0">
            <a:spAutoFit/>
          </a:bodyPr>
          <a:lstStyle/>
          <a:p>
            <a:r>
              <a:rPr lang="en-US" dirty="0" smtClean="0"/>
              <a:t>A comparison of two lanes of DGE sequence tags.</a:t>
            </a:r>
            <a:endParaRPr lang="en-US" dirty="0"/>
          </a:p>
        </p:txBody>
      </p:sp>
      <p:sp>
        <p:nvSpPr>
          <p:cNvPr id="5" name="TextBox 4"/>
          <p:cNvSpPr txBox="1"/>
          <p:nvPr/>
        </p:nvSpPr>
        <p:spPr>
          <a:xfrm>
            <a:off x="277805" y="3402957"/>
            <a:ext cx="1726359" cy="1200329"/>
          </a:xfrm>
          <a:prstGeom prst="rect">
            <a:avLst/>
          </a:prstGeom>
          <a:noFill/>
        </p:spPr>
        <p:txBody>
          <a:bodyPr wrap="square" rtlCol="0">
            <a:spAutoFit/>
          </a:bodyPr>
          <a:lstStyle/>
          <a:p>
            <a:r>
              <a:rPr lang="en-US" dirty="0" smtClean="0"/>
              <a:t>What’s the difference between these plots?</a:t>
            </a:r>
            <a:endParaRPr lang="en-US" dirty="0"/>
          </a:p>
        </p:txBody>
      </p:sp>
      <p:pic>
        <p:nvPicPr>
          <p:cNvPr id="6" name="Picture 5" descr="Rplot.jpg"/>
          <p:cNvPicPr>
            <a:picLocks noChangeAspect="1"/>
          </p:cNvPicPr>
          <p:nvPr/>
        </p:nvPicPr>
        <p:blipFill>
          <a:blip r:embed="rId2"/>
          <a:srcRect t="8659"/>
          <a:stretch>
            <a:fillRect/>
          </a:stretch>
        </p:blipFill>
        <p:spPr>
          <a:xfrm>
            <a:off x="2649068" y="2212418"/>
            <a:ext cx="5022448" cy="4587557"/>
          </a:xfrm>
          <a:prstGeom prst="rect">
            <a:avLst/>
          </a:prstGeom>
        </p:spPr>
      </p:pic>
      <p:sp>
        <p:nvSpPr>
          <p:cNvPr id="7" name="TextBox 6"/>
          <p:cNvSpPr txBox="1"/>
          <p:nvPr/>
        </p:nvSpPr>
        <p:spPr>
          <a:xfrm>
            <a:off x="7986893" y="2807688"/>
            <a:ext cx="941283" cy="369332"/>
          </a:xfrm>
          <a:prstGeom prst="rect">
            <a:avLst/>
          </a:prstGeom>
          <a:noFill/>
        </p:spPr>
        <p:txBody>
          <a:bodyPr wrap="none" rtlCol="0">
            <a:spAutoFit/>
          </a:bodyPr>
          <a:lstStyle/>
          <a:p>
            <a:r>
              <a:rPr lang="en-US" dirty="0" smtClean="0"/>
              <a:t>MA plot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304800"/>
            <a:ext cx="7772400" cy="609600"/>
          </a:xfrm>
        </p:spPr>
        <p:txBody>
          <a:bodyPr>
            <a:normAutofit fontScale="90000"/>
          </a:bodyPr>
          <a:lstStyle/>
          <a:p>
            <a:pPr eaLnBrk="1" hangingPunct="1"/>
            <a:r>
              <a:rPr lang="en-US" dirty="0"/>
              <a:t>Whole </a:t>
            </a:r>
            <a:r>
              <a:rPr lang="en-US" dirty="0" smtClean="0"/>
              <a:t>genome analysis can be messy, how do we deal with this.</a:t>
            </a:r>
            <a:endParaRPr lang="en-US" dirty="0"/>
          </a:p>
        </p:txBody>
      </p:sp>
      <p:pic>
        <p:nvPicPr>
          <p:cNvPr id="77827" name="Picture 4" descr="all_chromosomes"/>
          <p:cNvPicPr>
            <a:picLocks noChangeAspect="1" noChangeArrowheads="1"/>
          </p:cNvPicPr>
          <p:nvPr/>
        </p:nvPicPr>
        <p:blipFill>
          <a:blip r:embed="rId2"/>
          <a:srcRect r="49478" b="66972"/>
          <a:stretch>
            <a:fillRect/>
          </a:stretch>
        </p:blipFill>
        <p:spPr bwMode="auto">
          <a:xfrm>
            <a:off x="0" y="1465080"/>
            <a:ext cx="6984825" cy="2207419"/>
          </a:xfrm>
          <a:prstGeom prst="rect">
            <a:avLst/>
          </a:prstGeom>
          <a:noFill/>
          <a:ln w="9525">
            <a:noFill/>
            <a:miter lim="800000"/>
            <a:headEnd/>
            <a:tailEnd/>
          </a:ln>
        </p:spPr>
      </p:pic>
      <p:pic>
        <p:nvPicPr>
          <p:cNvPr id="4" name="Picture 3" descr="drosophila_X.jpg"/>
          <p:cNvPicPr>
            <a:picLocks noChangeAspect="1"/>
          </p:cNvPicPr>
          <p:nvPr/>
        </p:nvPicPr>
        <p:blipFill>
          <a:blip r:embed="rId3"/>
          <a:stretch>
            <a:fillRect/>
          </a:stretch>
        </p:blipFill>
        <p:spPr>
          <a:xfrm>
            <a:off x="128836" y="4073352"/>
            <a:ext cx="6586153" cy="1438814"/>
          </a:xfrm>
          <a:prstGeom prst="rect">
            <a:avLst/>
          </a:prstGeom>
        </p:spPr>
      </p:pic>
      <p:sp>
        <p:nvSpPr>
          <p:cNvPr id="5" name="TextBox 4"/>
          <p:cNvSpPr txBox="1"/>
          <p:nvPr/>
        </p:nvSpPr>
        <p:spPr>
          <a:xfrm>
            <a:off x="7113661" y="2226952"/>
            <a:ext cx="1121408" cy="369332"/>
          </a:xfrm>
          <a:prstGeom prst="rect">
            <a:avLst/>
          </a:prstGeom>
          <a:noFill/>
        </p:spPr>
        <p:txBody>
          <a:bodyPr wrap="none" rtlCol="0">
            <a:spAutoFit/>
          </a:bodyPr>
          <a:lstStyle/>
          <a:p>
            <a:r>
              <a:rPr lang="en-US" dirty="0" smtClean="0"/>
              <a:t>Every SNP</a:t>
            </a:r>
            <a:endParaRPr lang="en-US" dirty="0"/>
          </a:p>
        </p:txBody>
      </p:sp>
      <p:sp>
        <p:nvSpPr>
          <p:cNvPr id="6" name="TextBox 5"/>
          <p:cNvSpPr txBox="1"/>
          <p:nvPr/>
        </p:nvSpPr>
        <p:spPr>
          <a:xfrm>
            <a:off x="6616718" y="4923220"/>
            <a:ext cx="2508770" cy="369332"/>
          </a:xfrm>
          <a:prstGeom prst="rect">
            <a:avLst/>
          </a:prstGeom>
          <a:noFill/>
        </p:spPr>
        <p:txBody>
          <a:bodyPr wrap="none" rtlCol="0">
            <a:spAutoFit/>
          </a:bodyPr>
          <a:lstStyle/>
          <a:p>
            <a:r>
              <a:rPr lang="en-US" dirty="0" smtClean="0"/>
              <a:t>Sliding window&amp; binning</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Genome level Correlations are not a good measure of repeatability</a:t>
            </a:r>
            <a:endParaRPr lang="en-US" dirty="0"/>
          </a:p>
        </p:txBody>
      </p:sp>
      <p:sp>
        <p:nvSpPr>
          <p:cNvPr id="3" name="Content Placeholder 2"/>
          <p:cNvSpPr>
            <a:spLocks noGrp="1"/>
          </p:cNvSpPr>
          <p:nvPr>
            <p:ph idx="1"/>
          </p:nvPr>
        </p:nvSpPr>
        <p:spPr/>
        <p:txBody>
          <a:bodyPr/>
          <a:lstStyle/>
          <a:p>
            <a:r>
              <a:rPr lang="en-US" dirty="0" smtClean="0"/>
              <a:t>One BIG mistake people make with BIG genomics data sets is treat each gene (or genomic interval) as an independent data point. In particular for correlation analysis. </a:t>
            </a:r>
          </a:p>
          <a:p>
            <a:endParaRPr lang="en-US" dirty="0" smtClean="0"/>
          </a:p>
          <a:p>
            <a:r>
              <a:rPr lang="en-US" dirty="0" smtClean="0"/>
              <a:t> This is almost never the case… </a:t>
            </a:r>
          </a:p>
          <a:p>
            <a:pPr>
              <a:buNone/>
            </a:pPr>
            <a:r>
              <a:rPr lang="en-US" dirty="0" smtClean="0"/>
              <a:t> chalkboard.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ig1.tiff"/>
          <p:cNvPicPr>
            <a:picLocks noChangeAspect="1"/>
          </p:cNvPicPr>
          <p:nvPr/>
        </p:nvPicPr>
        <p:blipFill>
          <a:blip r:embed="rId2"/>
          <a:stretch>
            <a:fillRect/>
          </a:stretch>
        </p:blipFill>
        <p:spPr>
          <a:xfrm>
            <a:off x="286594" y="242455"/>
            <a:ext cx="7618144" cy="6168422"/>
          </a:xfrm>
          <a:prstGeom prst="rect">
            <a:avLst/>
          </a:prstGeom>
        </p:spPr>
      </p:pic>
      <p:sp>
        <p:nvSpPr>
          <p:cNvPr id="5" name="TextBox 4"/>
          <p:cNvSpPr txBox="1"/>
          <p:nvPr/>
        </p:nvSpPr>
        <p:spPr>
          <a:xfrm>
            <a:off x="6503714" y="6488668"/>
            <a:ext cx="2506515" cy="369332"/>
          </a:xfrm>
          <a:prstGeom prst="rect">
            <a:avLst/>
          </a:prstGeom>
          <a:noFill/>
        </p:spPr>
        <p:txBody>
          <a:bodyPr wrap="none" rtlCol="0">
            <a:spAutoFit/>
          </a:bodyPr>
          <a:lstStyle/>
          <a:p>
            <a:r>
              <a:rPr lang="en-US" dirty="0" err="1" smtClean="0"/>
              <a:t>Nookaew</a:t>
            </a:r>
            <a:r>
              <a:rPr lang="en-US" dirty="0" smtClean="0"/>
              <a:t> et al 2102 NAR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 does this tell us?</a:t>
            </a:r>
            <a:endParaRPr lang="en-US" dirty="0"/>
          </a:p>
        </p:txBody>
      </p:sp>
      <p:pic>
        <p:nvPicPr>
          <p:cNvPr id="4" name="Picture 3" descr="fig2.tiff"/>
          <p:cNvPicPr>
            <a:picLocks noChangeAspect="1"/>
          </p:cNvPicPr>
          <p:nvPr/>
        </p:nvPicPr>
        <p:blipFill>
          <a:blip r:embed="rId2"/>
          <a:stretch>
            <a:fillRect/>
          </a:stretch>
        </p:blipFill>
        <p:spPr>
          <a:xfrm>
            <a:off x="132693" y="881012"/>
            <a:ext cx="6010394" cy="5398871"/>
          </a:xfrm>
          <a:prstGeom prst="rect">
            <a:avLst/>
          </a:prstGeom>
        </p:spPr>
      </p:pic>
      <p:sp>
        <p:nvSpPr>
          <p:cNvPr id="5" name="TextBox 4"/>
          <p:cNvSpPr txBox="1"/>
          <p:nvPr/>
        </p:nvSpPr>
        <p:spPr>
          <a:xfrm>
            <a:off x="6503714" y="6488668"/>
            <a:ext cx="2506515" cy="369332"/>
          </a:xfrm>
          <a:prstGeom prst="rect">
            <a:avLst/>
          </a:prstGeom>
          <a:noFill/>
        </p:spPr>
        <p:txBody>
          <a:bodyPr wrap="none" rtlCol="0">
            <a:spAutoFit/>
          </a:bodyPr>
          <a:lstStyle/>
          <a:p>
            <a:r>
              <a:rPr lang="en-US" dirty="0" err="1" smtClean="0"/>
              <a:t>Nookaew</a:t>
            </a:r>
            <a:r>
              <a:rPr lang="en-US" dirty="0" smtClean="0"/>
              <a:t> et al 2102 NAR</a:t>
            </a:r>
            <a:endParaRPr lang="en-US" dirty="0"/>
          </a:p>
        </p:txBody>
      </p:sp>
      <p:grpSp>
        <p:nvGrpSpPr>
          <p:cNvPr id="15" name="Group 14"/>
          <p:cNvGrpSpPr/>
          <p:nvPr/>
        </p:nvGrpSpPr>
        <p:grpSpPr>
          <a:xfrm>
            <a:off x="1611278" y="1563752"/>
            <a:ext cx="7324535" cy="1200329"/>
            <a:chOff x="1611278" y="1563752"/>
            <a:chExt cx="7324535" cy="1200329"/>
          </a:xfrm>
        </p:grpSpPr>
        <p:cxnSp>
          <p:nvCxnSpPr>
            <p:cNvPr id="7" name="Straight Arrow Connector 6"/>
            <p:cNvCxnSpPr/>
            <p:nvPr/>
          </p:nvCxnSpPr>
          <p:spPr>
            <a:xfrm>
              <a:off x="1611278" y="1563752"/>
              <a:ext cx="5326693" cy="255887"/>
            </a:xfrm>
            <a:prstGeom prst="straightConnector1">
              <a:avLst/>
            </a:prstGeom>
            <a:ln w="76200" cmpd="sng">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937971" y="1563752"/>
              <a:ext cx="1997842" cy="1200329"/>
            </a:xfrm>
            <a:prstGeom prst="rect">
              <a:avLst/>
            </a:prstGeom>
            <a:noFill/>
          </p:spPr>
          <p:txBody>
            <a:bodyPr wrap="square" rtlCol="0">
              <a:spAutoFit/>
            </a:bodyPr>
            <a:lstStyle/>
            <a:p>
              <a:r>
                <a:rPr lang="en-US" dirty="0" smtClean="0"/>
                <a:t>These cells are biological replicates (diagonals)</a:t>
              </a:r>
              <a:endParaRPr lang="en-US" dirty="0"/>
            </a:p>
          </p:txBody>
        </p:sp>
      </p:grpSp>
      <p:grpSp>
        <p:nvGrpSpPr>
          <p:cNvPr id="16" name="Group 15"/>
          <p:cNvGrpSpPr/>
          <p:nvPr/>
        </p:nvGrpSpPr>
        <p:grpSpPr>
          <a:xfrm>
            <a:off x="2152100" y="1819639"/>
            <a:ext cx="6375711" cy="2642366"/>
            <a:chOff x="2152100" y="1819639"/>
            <a:chExt cx="6375711" cy="2642366"/>
          </a:xfrm>
        </p:grpSpPr>
        <p:cxnSp>
          <p:nvCxnSpPr>
            <p:cNvPr id="10" name="Straight Arrow Connector 9"/>
            <p:cNvCxnSpPr/>
            <p:nvPr/>
          </p:nvCxnSpPr>
          <p:spPr>
            <a:xfrm>
              <a:off x="2152100" y="1819639"/>
              <a:ext cx="5021566" cy="1609361"/>
            </a:xfrm>
            <a:prstGeom prst="straightConnector1">
              <a:avLst/>
            </a:prstGeom>
            <a:ln w="76200" cmpd="sng">
              <a:solidFill>
                <a:schemeClr val="accent2">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37971" y="3538675"/>
              <a:ext cx="1589840" cy="923330"/>
            </a:xfrm>
            <a:prstGeom prst="rect">
              <a:avLst/>
            </a:prstGeom>
            <a:noFill/>
          </p:spPr>
          <p:txBody>
            <a:bodyPr wrap="square" rtlCol="0">
              <a:spAutoFit/>
            </a:bodyPr>
            <a:lstStyle/>
            <a:p>
              <a:r>
                <a:rPr lang="en-US" dirty="0" smtClean="0"/>
                <a:t>These cells are for different software</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6503714" y="6488668"/>
            <a:ext cx="2506515" cy="369332"/>
          </a:xfrm>
          <a:prstGeom prst="rect">
            <a:avLst/>
          </a:prstGeom>
          <a:noFill/>
        </p:spPr>
        <p:txBody>
          <a:bodyPr wrap="none" rtlCol="0">
            <a:spAutoFit/>
          </a:bodyPr>
          <a:lstStyle/>
          <a:p>
            <a:r>
              <a:rPr lang="en-US" dirty="0" err="1" smtClean="0"/>
              <a:t>Nookaew</a:t>
            </a:r>
            <a:r>
              <a:rPr lang="en-US" dirty="0" smtClean="0"/>
              <a:t> et al 2102 NAR</a:t>
            </a:r>
            <a:endParaRPr lang="en-US" dirty="0"/>
          </a:p>
        </p:txBody>
      </p:sp>
      <p:pic>
        <p:nvPicPr>
          <p:cNvPr id="6" name="Picture 5" descr="fig3.tiff"/>
          <p:cNvPicPr>
            <a:picLocks noChangeAspect="1"/>
          </p:cNvPicPr>
          <p:nvPr/>
        </p:nvPicPr>
        <p:blipFill>
          <a:blip r:embed="rId2"/>
          <a:stretch>
            <a:fillRect/>
          </a:stretch>
        </p:blipFill>
        <p:spPr>
          <a:xfrm>
            <a:off x="691900" y="1143000"/>
            <a:ext cx="7809959" cy="5020688"/>
          </a:xfrm>
          <a:prstGeom prst="rect">
            <a:avLst/>
          </a:prstGeom>
        </p:spPr>
      </p:pic>
      <p:grpSp>
        <p:nvGrpSpPr>
          <p:cNvPr id="12" name="Group 11"/>
          <p:cNvGrpSpPr/>
          <p:nvPr/>
        </p:nvGrpSpPr>
        <p:grpSpPr>
          <a:xfrm>
            <a:off x="1854154" y="417283"/>
            <a:ext cx="6433034" cy="1041281"/>
            <a:chOff x="1854154" y="417283"/>
            <a:chExt cx="6433034" cy="1041281"/>
          </a:xfrm>
        </p:grpSpPr>
        <p:cxnSp>
          <p:nvCxnSpPr>
            <p:cNvPr id="7" name="Straight Arrow Connector 6"/>
            <p:cNvCxnSpPr/>
            <p:nvPr/>
          </p:nvCxnSpPr>
          <p:spPr>
            <a:xfrm flipV="1">
              <a:off x="2094661" y="827436"/>
              <a:ext cx="1658668" cy="631128"/>
            </a:xfrm>
            <a:prstGeom prst="straightConnector1">
              <a:avLst/>
            </a:prstGeom>
            <a:ln w="76200" cmpd="sng">
              <a:headEnd type="triangle"/>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854154" y="417283"/>
              <a:ext cx="6433034" cy="369332"/>
            </a:xfrm>
            <a:prstGeom prst="rect">
              <a:avLst/>
            </a:prstGeom>
            <a:noFill/>
          </p:spPr>
          <p:txBody>
            <a:bodyPr wrap="none" rtlCol="0">
              <a:spAutoFit/>
            </a:bodyPr>
            <a:lstStyle/>
            <a:p>
              <a:r>
                <a:rPr lang="en-US" dirty="0" smtClean="0"/>
                <a:t>Differentially expressed genes based on software for quantification</a:t>
              </a:r>
              <a:endParaRPr lang="en-US" dirty="0"/>
            </a:p>
          </p:txBody>
        </p:sp>
      </p:grpSp>
      <p:grpSp>
        <p:nvGrpSpPr>
          <p:cNvPr id="18" name="Group 17"/>
          <p:cNvGrpSpPr/>
          <p:nvPr/>
        </p:nvGrpSpPr>
        <p:grpSpPr>
          <a:xfrm>
            <a:off x="5667907" y="719900"/>
            <a:ext cx="3410703" cy="1477328"/>
            <a:chOff x="5667907" y="719900"/>
            <a:chExt cx="3410703" cy="1477328"/>
          </a:xfrm>
        </p:grpSpPr>
        <p:cxnSp>
          <p:nvCxnSpPr>
            <p:cNvPr id="13" name="Straight Arrow Connector 12"/>
            <p:cNvCxnSpPr/>
            <p:nvPr/>
          </p:nvCxnSpPr>
          <p:spPr>
            <a:xfrm flipV="1">
              <a:off x="5667907" y="1143000"/>
              <a:ext cx="1827859" cy="525940"/>
            </a:xfrm>
            <a:prstGeom prst="straightConnector1">
              <a:avLst/>
            </a:prstGeom>
            <a:ln w="76200" cmpd="sng">
              <a:solidFill>
                <a:srgbClr val="80000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95766" y="719900"/>
              <a:ext cx="1582844" cy="1477328"/>
            </a:xfrm>
            <a:prstGeom prst="rect">
              <a:avLst/>
            </a:prstGeom>
            <a:noFill/>
          </p:spPr>
          <p:txBody>
            <a:bodyPr wrap="square" rtlCol="0">
              <a:spAutoFit/>
            </a:bodyPr>
            <a:lstStyle/>
            <a:p>
              <a:r>
                <a:rPr lang="en-US" dirty="0" smtClean="0"/>
                <a:t>Differentially expressed genes based on software for</a:t>
              </a:r>
              <a:r>
                <a:rPr lang="en-US" dirty="0" smtClean="0"/>
                <a:t> mapping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2"/>
                                        </p:tgtEl>
                                      </p:cBhvr>
                                    </p:animEffect>
                                    <p:set>
                                      <p:cBhvr>
                                        <p:cTn id="12" dur="1" fill="hold">
                                          <p:stCondLst>
                                            <p:cond delay="9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right way?</a:t>
            </a:r>
            <a:endParaRPr lang="en-US" dirty="0"/>
          </a:p>
        </p:txBody>
      </p:sp>
      <p:sp>
        <p:nvSpPr>
          <p:cNvPr id="3" name="Content Placeholder 2"/>
          <p:cNvSpPr>
            <a:spLocks noGrp="1"/>
          </p:cNvSpPr>
          <p:nvPr>
            <p:ph idx="1"/>
          </p:nvPr>
        </p:nvSpPr>
        <p:spPr/>
        <p:txBody>
          <a:bodyPr>
            <a:normAutofit fontScale="92500"/>
          </a:bodyPr>
          <a:lstStyle/>
          <a:p>
            <a:r>
              <a:rPr lang="en-US" dirty="0" smtClean="0"/>
              <a:t>At this point it is safest to assume that there is no one single “right way” to analyze your NGS data (for </a:t>
            </a:r>
            <a:r>
              <a:rPr lang="en-US" dirty="0" err="1" smtClean="0"/>
              <a:t>RNAseq</a:t>
            </a:r>
            <a:r>
              <a:rPr lang="en-US" dirty="0" smtClean="0"/>
              <a:t> or anything else).</a:t>
            </a:r>
          </a:p>
          <a:p>
            <a:r>
              <a:rPr lang="en-US" dirty="0" smtClean="0"/>
              <a:t>While a number of studies have demonstrated that several pipelines give similar results, it is best to try several approaches.</a:t>
            </a:r>
          </a:p>
          <a:p>
            <a:r>
              <a:rPr lang="en-US" dirty="0" smtClean="0"/>
              <a:t>Even fitting what seems like the “same” model can give different results from different software.</a:t>
            </a:r>
          </a:p>
          <a:p>
            <a:r>
              <a:rPr lang="en-US" dirty="0" smtClean="0"/>
              <a:t>Let’s discuss why.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performing your analysis multiple ways enough?</a:t>
            </a:r>
            <a:endParaRPr lang="en-US" dirty="0"/>
          </a:p>
        </p:txBody>
      </p:sp>
      <p:sp>
        <p:nvSpPr>
          <p:cNvPr id="3" name="Content Placeholder 2"/>
          <p:cNvSpPr>
            <a:spLocks noGrp="1"/>
          </p:cNvSpPr>
          <p:nvPr>
            <p:ph idx="1"/>
          </p:nvPr>
        </p:nvSpPr>
        <p:spPr/>
        <p:txBody>
          <a:bodyPr/>
          <a:lstStyle/>
          <a:p>
            <a:r>
              <a:rPr lang="en-US" dirty="0" smtClean="0"/>
              <a:t>Just because you create multiple forks in your analysis (different read </a:t>
            </a:r>
            <a:r>
              <a:rPr lang="en-US" dirty="0" err="1" smtClean="0"/>
              <a:t>mappers</a:t>
            </a:r>
            <a:r>
              <a:rPr lang="en-US" dirty="0" smtClean="0"/>
              <a:t>, different tools for quantification), does not mean you are out of the woods.</a:t>
            </a:r>
          </a:p>
          <a:p>
            <a:endParaRPr lang="en-US" dirty="0" smtClean="0"/>
          </a:p>
          <a:p>
            <a:r>
              <a:rPr lang="en-US" dirty="0" smtClean="0"/>
              <a:t>Always generate lots of plots to help you visualize your data in as many ways as possible.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your analysis</a:t>
            </a:r>
            <a:endParaRPr lang="en-US" dirty="0"/>
          </a:p>
        </p:txBody>
      </p:sp>
      <p:sp>
        <p:nvSpPr>
          <p:cNvPr id="3" name="Content Placeholder 2"/>
          <p:cNvSpPr>
            <a:spLocks noGrp="1"/>
          </p:cNvSpPr>
          <p:nvPr>
            <p:ph idx="1"/>
          </p:nvPr>
        </p:nvSpPr>
        <p:spPr/>
        <p:txBody>
          <a:bodyPr/>
          <a:lstStyle/>
          <a:p>
            <a:r>
              <a:rPr lang="en-US" dirty="0" smtClean="0"/>
              <a:t>One other important tool (that is very straightforward) is to use simple simulation or resampling approaches to “rig” the analysis.</a:t>
            </a:r>
          </a:p>
          <a:p>
            <a:endParaRPr lang="en-US" dirty="0" smtClean="0"/>
          </a:p>
          <a:p>
            <a:r>
              <a:rPr lang="en-US" smtClean="0"/>
              <a:t>White board.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references</a:t>
            </a:r>
            <a:endParaRPr lang="en-US" dirty="0"/>
          </a:p>
        </p:txBody>
      </p:sp>
      <p:sp>
        <p:nvSpPr>
          <p:cNvPr id="3" name="Rectangle 2"/>
          <p:cNvSpPr/>
          <p:nvPr/>
        </p:nvSpPr>
        <p:spPr>
          <a:xfrm>
            <a:off x="962395" y="1951672"/>
            <a:ext cx="7480891" cy="2031325"/>
          </a:xfrm>
          <a:prstGeom prst="rect">
            <a:avLst/>
          </a:prstGeom>
        </p:spPr>
        <p:txBody>
          <a:bodyPr wrap="square">
            <a:spAutoFit/>
          </a:bodyPr>
          <a:lstStyle/>
          <a:p>
            <a:r>
              <a:rPr lang="en-US" dirty="0" smtClean="0"/>
              <a:t>Paul L. Auer and R.W. </a:t>
            </a:r>
            <a:r>
              <a:rPr lang="en-US" dirty="0" err="1" smtClean="0"/>
              <a:t>Doerge</a:t>
            </a:r>
            <a:r>
              <a:rPr lang="en-US" dirty="0" smtClean="0"/>
              <a:t> 2010. Statistical Design and Analysis of RNA-</a:t>
            </a:r>
            <a:r>
              <a:rPr lang="en-US" dirty="0" err="1" smtClean="0"/>
              <a:t>Seq</a:t>
            </a:r>
            <a:r>
              <a:rPr lang="en-US" dirty="0" smtClean="0"/>
              <a:t> Data. Genetics. 10.1534/genetics.110.114983</a:t>
            </a:r>
          </a:p>
          <a:p>
            <a:r>
              <a:rPr lang="en-US" dirty="0" smtClean="0"/>
              <a:t>PMID: 20439781</a:t>
            </a:r>
          </a:p>
          <a:p>
            <a:endParaRPr lang="en-US" dirty="0" smtClean="0"/>
          </a:p>
          <a:p>
            <a:r>
              <a:rPr lang="en-US" dirty="0" smtClean="0"/>
              <a:t>Bullard, J. H., </a:t>
            </a:r>
            <a:r>
              <a:rPr lang="en-US" dirty="0" err="1" smtClean="0"/>
              <a:t>Purdom</a:t>
            </a:r>
            <a:r>
              <a:rPr lang="en-US" dirty="0" smtClean="0"/>
              <a:t>, E., Hansen, K. D., &amp; </a:t>
            </a:r>
            <a:r>
              <a:rPr lang="en-US" dirty="0" err="1" smtClean="0"/>
              <a:t>Dudoit</a:t>
            </a:r>
            <a:r>
              <a:rPr lang="en-US" dirty="0" smtClean="0"/>
              <a:t>, S. (2010). Evaluation of statistical methods for normalization and differential expression in mRNA-</a:t>
            </a:r>
            <a:r>
              <a:rPr lang="en-US" dirty="0" err="1" smtClean="0"/>
              <a:t>Seq</a:t>
            </a:r>
            <a:r>
              <a:rPr lang="en-US" dirty="0" smtClean="0"/>
              <a:t> experiments BMC Bioinformatics, 11, 94. doi:10.1186/1471-2105-11-94</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for Monday and Tuesday</a:t>
            </a:r>
            <a:endParaRPr lang="en-US" dirty="0"/>
          </a:p>
        </p:txBody>
      </p:sp>
      <p:sp>
        <p:nvSpPr>
          <p:cNvPr id="3" name="Content Placeholder 2"/>
          <p:cNvSpPr>
            <a:spLocks noGrp="1"/>
          </p:cNvSpPr>
          <p:nvPr>
            <p:ph idx="1"/>
          </p:nvPr>
        </p:nvSpPr>
        <p:spPr/>
        <p:txBody>
          <a:bodyPr>
            <a:normAutofit/>
          </a:bodyPr>
          <a:lstStyle/>
          <a:p>
            <a:pPr>
              <a:buNone/>
            </a:pPr>
            <a:r>
              <a:rPr lang="en-US" sz="1600" dirty="0" smtClean="0"/>
              <a:t>Vijay, N., </a:t>
            </a:r>
            <a:r>
              <a:rPr lang="en-US" sz="1600" dirty="0" err="1" smtClean="0"/>
              <a:t>Poelstra</a:t>
            </a:r>
            <a:r>
              <a:rPr lang="en-US" sz="1600" dirty="0" smtClean="0"/>
              <a:t>, J. W., </a:t>
            </a:r>
            <a:r>
              <a:rPr lang="en-US" sz="1600" dirty="0" err="1" smtClean="0"/>
              <a:t>Künstner</a:t>
            </a:r>
            <a:r>
              <a:rPr lang="en-US" sz="1600" dirty="0" smtClean="0"/>
              <a:t>, A., &amp; Wolf, J. B. W. (2012). Challenges and strategies in transcriptome assembly and differential gene expression quantification. A comprehensive in </a:t>
            </a:r>
            <a:r>
              <a:rPr lang="en-US" sz="1600" dirty="0" err="1" smtClean="0"/>
              <a:t>silico</a:t>
            </a:r>
            <a:r>
              <a:rPr lang="en-US" sz="1600" dirty="0" smtClean="0"/>
              <a:t> assessment of RNA-</a:t>
            </a:r>
            <a:r>
              <a:rPr lang="en-US" sz="1600" dirty="0" err="1" smtClean="0"/>
              <a:t>seq</a:t>
            </a:r>
            <a:r>
              <a:rPr lang="en-US" sz="1600" dirty="0" smtClean="0"/>
              <a:t> experiments. Molecular Ecology. doi:10.1111/mec.</a:t>
            </a:r>
            <a:r>
              <a:rPr lang="en-US" sz="1600" dirty="0" smtClean="0"/>
              <a:t>12014</a:t>
            </a:r>
          </a:p>
          <a:p>
            <a:pPr>
              <a:buNone/>
            </a:pPr>
            <a:endParaRPr lang="en-US" sz="1600" dirty="0" smtClean="0"/>
          </a:p>
          <a:p>
            <a:pPr>
              <a:buNone/>
            </a:pPr>
            <a:r>
              <a:rPr lang="en-US" sz="1600" dirty="0" smtClean="0"/>
              <a:t>Garber, M., </a:t>
            </a:r>
            <a:r>
              <a:rPr lang="en-US" sz="1600" dirty="0" err="1" smtClean="0"/>
              <a:t>Grabherr</a:t>
            </a:r>
            <a:r>
              <a:rPr lang="en-US" sz="1600" dirty="0" smtClean="0"/>
              <a:t>, M. G., </a:t>
            </a:r>
            <a:r>
              <a:rPr lang="en-US" sz="1600" dirty="0" err="1" smtClean="0"/>
              <a:t>Guttman</a:t>
            </a:r>
            <a:r>
              <a:rPr lang="en-US" sz="1600" dirty="0" smtClean="0"/>
              <a:t>, M., &amp; </a:t>
            </a:r>
            <a:r>
              <a:rPr lang="en-US" sz="1600" dirty="0" err="1" smtClean="0"/>
              <a:t>Trapnell</a:t>
            </a:r>
            <a:r>
              <a:rPr lang="en-US" sz="1600" dirty="0" smtClean="0"/>
              <a:t>, C. (2011). Computational methods for transcriptome annotation and quantification using RNA-</a:t>
            </a:r>
            <a:r>
              <a:rPr lang="en-US" sz="1600" dirty="0" err="1" smtClean="0"/>
              <a:t>seq</a:t>
            </a:r>
            <a:r>
              <a:rPr lang="en-US" sz="1600" dirty="0" smtClean="0"/>
              <a:t>. Nature Methods, 8(6), 469–477. doi:10.1038/nmeth.</a:t>
            </a:r>
            <a:r>
              <a:rPr lang="en-US" sz="1600" dirty="0" smtClean="0"/>
              <a:t>1613</a:t>
            </a:r>
          </a:p>
          <a:p>
            <a:pPr>
              <a:buNone/>
            </a:pPr>
            <a:endParaRPr lang="en-US" sz="1600" dirty="0" smtClean="0"/>
          </a:p>
          <a:p>
            <a:pPr>
              <a:buNone/>
            </a:pPr>
            <a:r>
              <a:rPr lang="en-US" sz="1600" dirty="0" err="1" smtClean="0"/>
              <a:t>Nookaew</a:t>
            </a:r>
            <a:r>
              <a:rPr lang="en-US" sz="1600" dirty="0" smtClean="0"/>
              <a:t>, I., </a:t>
            </a:r>
            <a:r>
              <a:rPr lang="en-US" sz="1600" dirty="0" err="1" smtClean="0"/>
              <a:t>Papini</a:t>
            </a:r>
            <a:r>
              <a:rPr lang="en-US" sz="1600" dirty="0" smtClean="0"/>
              <a:t>, M., </a:t>
            </a:r>
            <a:r>
              <a:rPr lang="en-US" sz="1600" dirty="0" err="1" smtClean="0"/>
              <a:t>Pornputtapong</a:t>
            </a:r>
            <a:r>
              <a:rPr lang="en-US" sz="1600" dirty="0" smtClean="0"/>
              <a:t>, N., </a:t>
            </a:r>
            <a:r>
              <a:rPr lang="en-US" sz="1600" dirty="0" err="1" smtClean="0"/>
              <a:t>Scalcinati</a:t>
            </a:r>
            <a:r>
              <a:rPr lang="en-US" sz="1600" dirty="0" smtClean="0"/>
              <a:t>, G., </a:t>
            </a:r>
            <a:r>
              <a:rPr lang="en-US" sz="1600" dirty="0" err="1" smtClean="0"/>
              <a:t>Fagerberg</a:t>
            </a:r>
            <a:r>
              <a:rPr lang="en-US" sz="1600" dirty="0" smtClean="0"/>
              <a:t>, L., </a:t>
            </a:r>
            <a:r>
              <a:rPr lang="en-US" sz="1600" dirty="0" err="1" smtClean="0"/>
              <a:t>Uhlén</a:t>
            </a:r>
            <a:r>
              <a:rPr lang="en-US" sz="1600" dirty="0" smtClean="0"/>
              <a:t>, M., &amp; Nielsen, J. (2012). A comprehensive comparison of RNA-</a:t>
            </a:r>
            <a:r>
              <a:rPr lang="en-US" sz="1600" dirty="0" err="1" smtClean="0"/>
              <a:t>Seq</a:t>
            </a:r>
            <a:r>
              <a:rPr lang="en-US" sz="1600" dirty="0" smtClean="0"/>
              <a:t>-based transcriptome analysis from reads to differential gene expression and cross-comparison with microarrays: a case study in </a:t>
            </a:r>
            <a:r>
              <a:rPr lang="en-US" sz="1600" dirty="0" err="1" smtClean="0"/>
              <a:t>Saccharomyces</a:t>
            </a:r>
            <a:r>
              <a:rPr lang="en-US" sz="1600" dirty="0" smtClean="0"/>
              <a:t> </a:t>
            </a:r>
            <a:r>
              <a:rPr lang="en-US" sz="1600" dirty="0" err="1" smtClean="0"/>
              <a:t>cerevisiae</a:t>
            </a:r>
            <a:r>
              <a:rPr lang="en-US" sz="1600" dirty="0" smtClean="0"/>
              <a:t>. Nucleic Acids Research, 40(20), 10084–10097. doi:10.1093/nar/gks804</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your experiment before you start.</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395931" y="2351314"/>
            <a:ext cx="5935269" cy="2677656"/>
          </a:xfrm>
          <a:prstGeom prst="rect">
            <a:avLst/>
          </a:prstGeom>
          <a:noFill/>
        </p:spPr>
        <p:txBody>
          <a:bodyPr wrap="square" rtlCol="0">
            <a:spAutoFit/>
          </a:bodyPr>
          <a:lstStyle/>
          <a:p>
            <a:r>
              <a:rPr lang="en-US" sz="2800" dirty="0" smtClean="0"/>
              <a:t>Over all we are going to be thinking about how  to </a:t>
            </a:r>
            <a:r>
              <a:rPr lang="en-US" sz="2800" b="1" dirty="0" smtClean="0"/>
              <a:t>avoid Confounding </a:t>
            </a:r>
            <a:r>
              <a:rPr lang="en-US" sz="2800" dirty="0" smtClean="0"/>
              <a:t>sources of variation in the data.</a:t>
            </a:r>
          </a:p>
          <a:p>
            <a:endParaRPr lang="en-US" sz="2800" dirty="0" smtClean="0"/>
          </a:p>
          <a:p>
            <a:r>
              <a:rPr lang="en-US" sz="2800" dirty="0" smtClean="0"/>
              <a:t>All of these are larger topics that are part of </a:t>
            </a:r>
            <a:r>
              <a:rPr lang="en-US" sz="2800" b="1" dirty="0" smtClean="0"/>
              <a:t>Experimental Design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b="1"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162910" y="1417638"/>
            <a:ext cx="6726849" cy="6124754"/>
          </a:xfrm>
          <a:prstGeom prst="rect">
            <a:avLst/>
          </a:prstGeom>
          <a:noFill/>
        </p:spPr>
        <p:txBody>
          <a:bodyPr wrap="square" rtlCol="0">
            <a:spAutoFit/>
          </a:bodyPr>
          <a:lstStyle/>
          <a:p>
            <a:r>
              <a:rPr lang="en-US" sz="2800" dirty="0" smtClean="0"/>
              <a:t>Sampling design is all about making sure that when you “pick” (sample) observations, you do so in a </a:t>
            </a:r>
            <a:r>
              <a:rPr lang="en-US" sz="2800" b="1" dirty="0" smtClean="0"/>
              <a:t>random</a:t>
            </a:r>
            <a:r>
              <a:rPr lang="en-US" sz="2800" dirty="0" smtClean="0"/>
              <a:t> and </a:t>
            </a:r>
            <a:r>
              <a:rPr lang="en-US" sz="2800" b="1" dirty="0" smtClean="0"/>
              <a:t>unbiased</a:t>
            </a:r>
            <a:r>
              <a:rPr lang="en-US" sz="2800" dirty="0" smtClean="0"/>
              <a:t> manner. </a:t>
            </a:r>
          </a:p>
          <a:p>
            <a:endParaRPr lang="en-US" sz="2800" dirty="0" smtClean="0"/>
          </a:p>
          <a:p>
            <a:r>
              <a:rPr lang="en-US" sz="2800" dirty="0" smtClean="0"/>
              <a:t>Proper sampling aims to control for unknown sources of variation that influence the outcome of your experiments.</a:t>
            </a:r>
          </a:p>
          <a:p>
            <a:endParaRPr lang="en-US" sz="2800" dirty="0" smtClean="0"/>
          </a:p>
          <a:p>
            <a:r>
              <a:rPr lang="en-US" sz="2800" dirty="0" smtClean="0"/>
              <a:t>This seems reasonable, and often intuitive to most experimental biologists, but it can be very insidious.</a:t>
            </a:r>
          </a:p>
          <a:p>
            <a:r>
              <a:rPr lang="en-US" sz="2800" dirty="0" smtClean="0"/>
              <a:t>Whiteboard…</a:t>
            </a:r>
          </a:p>
          <a:p>
            <a:endParaRPr lang="en-US" sz="2800" dirty="0"/>
          </a:p>
          <a:p>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b="1"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738363" y="1627070"/>
            <a:ext cx="6302852" cy="3970318"/>
          </a:xfrm>
          <a:prstGeom prst="rect">
            <a:avLst/>
          </a:prstGeom>
          <a:noFill/>
        </p:spPr>
        <p:txBody>
          <a:bodyPr wrap="square" rtlCol="0">
            <a:spAutoFit/>
          </a:bodyPr>
          <a:lstStyle/>
          <a:p>
            <a:r>
              <a:rPr lang="en-US" dirty="0" smtClean="0"/>
              <a:t>Imagine you have an experiment with one factor (sex), with two treatment levels ( males and females).</a:t>
            </a:r>
          </a:p>
          <a:p>
            <a:endParaRPr lang="en-US" dirty="0" smtClean="0"/>
          </a:p>
          <a:p>
            <a:r>
              <a:rPr lang="en-US" dirty="0" smtClean="0"/>
              <a:t>You want to look for sex specific differences in the brains of your critters based on transcriptional profiling, so you decide to use RNA-</a:t>
            </a:r>
            <a:r>
              <a:rPr lang="en-US" dirty="0" err="1" smtClean="0"/>
              <a:t>seq</a:t>
            </a:r>
            <a:r>
              <a:rPr lang="en-US" dirty="0" smtClean="0"/>
              <a:t>.</a:t>
            </a:r>
          </a:p>
          <a:p>
            <a:endParaRPr lang="en-US" dirty="0" smtClean="0"/>
          </a:p>
          <a:p>
            <a:r>
              <a:rPr lang="en-US" dirty="0" smtClean="0"/>
              <a:t>Perhaps you have a limited budget so you decide to run one sample of male brains, and one sample of female brains, each in one lane of a flow cell.</a:t>
            </a:r>
          </a:p>
          <a:p>
            <a:endParaRPr lang="en-US" dirty="0" smtClean="0"/>
          </a:p>
          <a:p>
            <a:r>
              <a:rPr lang="en-US" dirty="0" smtClean="0"/>
              <a:t> What (useful) information can you get out of this?</a:t>
            </a:r>
          </a:p>
          <a:p>
            <a:endParaRPr lang="en-US" dirty="0" smtClean="0"/>
          </a:p>
          <a:p>
            <a:r>
              <a:rPr lang="en-US" dirty="0" smtClean="0"/>
              <a:t> Not much (but there may be some).  Why?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738363" y="1627070"/>
            <a:ext cx="6302852" cy="3693319"/>
          </a:xfrm>
          <a:prstGeom prst="rect">
            <a:avLst/>
          </a:prstGeom>
          <a:noFill/>
        </p:spPr>
        <p:txBody>
          <a:bodyPr wrap="square" rtlCol="0">
            <a:spAutoFit/>
          </a:bodyPr>
          <a:lstStyle/>
          <a:p>
            <a:r>
              <a:rPr lang="en-US" dirty="0" smtClean="0"/>
              <a:t>Why?</a:t>
            </a:r>
          </a:p>
          <a:p>
            <a:endParaRPr lang="en-US" dirty="0" smtClean="0"/>
          </a:p>
          <a:p>
            <a:r>
              <a:rPr lang="en-US" dirty="0" smtClean="0"/>
              <a:t> No replication. How will you know if the differences you observe are due to differences in males and females, random (biological) differences between individuals, or technical variation due to RNA extraction, processing or running the samples on different lanes.</a:t>
            </a:r>
          </a:p>
          <a:p>
            <a:endParaRPr lang="en-US" dirty="0" smtClean="0"/>
          </a:p>
          <a:p>
            <a:endParaRPr lang="en-US" dirty="0" smtClean="0"/>
          </a:p>
          <a:p>
            <a:r>
              <a:rPr lang="en-US" dirty="0" smtClean="0"/>
              <a:t>All of these sources of variation are confounded,  and there are no particularly good ways of separating them out.</a:t>
            </a:r>
          </a:p>
          <a:p>
            <a:endParaRPr lang="en-US" dirty="0" smtClean="0"/>
          </a:p>
          <a:p>
            <a:r>
              <a:rPr lang="en-US" dirty="0" smtClean="0"/>
              <a:t> But there are lots of sources of variation, so how do we account for these?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2147</Words>
  <Application>Microsoft Macintosh PowerPoint</Application>
  <PresentationFormat>On-screen Show (4:3)</PresentationFormat>
  <Paragraphs>283</Paragraphs>
  <Slides>40</Slides>
  <Notes>8</Notes>
  <HiddenSlides>0</HiddenSlides>
  <MMClips>0</MMClips>
  <ScaleCrop>false</ScaleCrop>
  <HeadingPairs>
    <vt:vector size="4" baseType="variant">
      <vt:variant>
        <vt:lpstr>Design Template</vt:lpstr>
      </vt:variant>
      <vt:variant>
        <vt:i4>1</vt:i4>
      </vt:variant>
      <vt:variant>
        <vt:lpstr>Slide Titles</vt:lpstr>
      </vt:variant>
      <vt:variant>
        <vt:i4>40</vt:i4>
      </vt:variant>
    </vt:vector>
  </HeadingPairs>
  <TitlesOfParts>
    <vt:vector size="41" baseType="lpstr">
      <vt:lpstr>Office Theme</vt:lpstr>
      <vt:lpstr>A table side chat on thinking about your NGS data statistically</vt:lpstr>
      <vt:lpstr>Slide 2</vt:lpstr>
      <vt:lpstr>Goals</vt:lpstr>
      <vt:lpstr>Useful references</vt:lpstr>
      <vt:lpstr>Designing your experiment before you start.</vt:lpstr>
      <vt:lpstr>Sampling</vt:lpstr>
      <vt:lpstr>Sampling</vt:lpstr>
      <vt:lpstr>Replication</vt:lpstr>
      <vt:lpstr>Replication</vt:lpstr>
      <vt:lpstr>Replication</vt:lpstr>
      <vt:lpstr>Replication</vt:lpstr>
      <vt:lpstr>Replication</vt:lpstr>
      <vt:lpstr>Blocking</vt:lpstr>
      <vt:lpstr>Blocking</vt:lpstr>
      <vt:lpstr>Blocking</vt:lpstr>
      <vt:lpstr>Blocking designs</vt:lpstr>
      <vt:lpstr>You have designed and run the experiment… now what?</vt:lpstr>
      <vt:lpstr>Slide 18</vt:lpstr>
      <vt:lpstr>Visually examine your data at every step of the analysis!!!!!</vt:lpstr>
      <vt:lpstr>R</vt:lpstr>
      <vt:lpstr>Exploratory Data Analysis</vt:lpstr>
      <vt:lpstr>Objectives of EDA</vt:lpstr>
      <vt:lpstr>Useful online tutorial on EDA</vt:lpstr>
      <vt:lpstr>EDA</vt:lpstr>
      <vt:lpstr>Critiques of EDA</vt:lpstr>
      <vt:lpstr>suggestions</vt:lpstr>
      <vt:lpstr>Cross-validation</vt:lpstr>
      <vt:lpstr>Bi-variate scatterplot with loess. Is this data dredging?</vt:lpstr>
      <vt:lpstr>This would not be considered EDA.. Why not?</vt:lpstr>
      <vt:lpstr>Some examples: Digital Gene Expression (Sequence tags) for RNA quantification</vt:lpstr>
      <vt:lpstr>Some examples: Digital Gene Expression (Sequence tags) for RNA quantification</vt:lpstr>
      <vt:lpstr>Whole genome analysis can be messy, how do we deal with this.</vt:lpstr>
      <vt:lpstr>Genome level Correlations are not a good measure of repeatability</vt:lpstr>
      <vt:lpstr>Slide 34</vt:lpstr>
      <vt:lpstr>What does this tell us?</vt:lpstr>
      <vt:lpstr>Slide 36</vt:lpstr>
      <vt:lpstr>One right way?</vt:lpstr>
      <vt:lpstr>Is performing your analysis multiple ways enough?</vt:lpstr>
      <vt:lpstr>Simulating your analysis</vt:lpstr>
      <vt:lpstr>Readings for Monday and Tuesday</vt:lpstr>
    </vt:vector>
  </TitlesOfParts>
  <Company>Michigan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table side chat on thinking about your NGS data statistically</dc:title>
  <dc:creator>Ian Dworkin</dc:creator>
  <cp:lastModifiedBy>Ian Dworkin</cp:lastModifiedBy>
  <cp:revision>52</cp:revision>
  <dcterms:created xsi:type="dcterms:W3CDTF">2013-06-14T14:17:24Z</dcterms:created>
  <dcterms:modified xsi:type="dcterms:W3CDTF">2013-06-14T14:31:24Z</dcterms:modified>
</cp:coreProperties>
</file>