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Override PartName="/ppt/notesSlides/notesSlide24.xml" ContentType="application/vnd.openxmlformats-officedocument.presentationml.notes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2"/>
  </p:notesMasterIdLst>
  <p:sldIdLst>
    <p:sldId id="256" r:id="rId2"/>
    <p:sldId id="257" r:id="rId3"/>
    <p:sldId id="258" r:id="rId4"/>
    <p:sldId id="259" r:id="rId5"/>
    <p:sldId id="267" r:id="rId6"/>
    <p:sldId id="268" r:id="rId7"/>
    <p:sldId id="269" r:id="rId8"/>
    <p:sldId id="270" r:id="rId9"/>
    <p:sldId id="271" r:id="rId10"/>
    <p:sldId id="276" r:id="rId11"/>
    <p:sldId id="272" r:id="rId12"/>
    <p:sldId id="273" r:id="rId13"/>
    <p:sldId id="274" r:id="rId14"/>
    <p:sldId id="275" r:id="rId15"/>
    <p:sldId id="277" r:id="rId16"/>
    <p:sldId id="278" r:id="rId17"/>
    <p:sldId id="279" r:id="rId18"/>
    <p:sldId id="260" r:id="rId19"/>
    <p:sldId id="261" r:id="rId20"/>
    <p:sldId id="262" r:id="rId21"/>
    <p:sldId id="263" r:id="rId22"/>
    <p:sldId id="264" r:id="rId23"/>
    <p:sldId id="280" r:id="rId24"/>
    <p:sldId id="266" r:id="rId25"/>
    <p:sldId id="281" r:id="rId26"/>
    <p:sldId id="283" r:id="rId27"/>
    <p:sldId id="282" r:id="rId28"/>
    <p:sldId id="284" r:id="rId29"/>
    <p:sldId id="286"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8598" autoAdjust="0"/>
    <p:restoredTop sz="94660"/>
  </p:normalViewPr>
  <p:slideViewPr>
    <p:cSldViewPr snapToGrid="0" snapToObjects="1">
      <p:cViewPr>
        <p:scale>
          <a:sx n="100" d="100"/>
          <a:sy n="100" d="100"/>
        </p:scale>
        <p:origin x="-520" y="1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CB3F8B-D140-7F4F-9C54-F6945C39FC71}" type="datetimeFigureOut">
              <a:rPr lang="en-US" smtClean="0"/>
              <a:pPr/>
              <a:t>6/11/12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AC20-8871-964F-B340-485AD8EBA0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a:defRPr/>
            </a:pPr>
            <a:r>
              <a:rPr lang="en-US" baseline="0" dirty="0" smtClean="0"/>
              <a:t>So what do we do with these reads.  They were all transcribed from the genome, so we can try to locate their origin in the genome.  We do this with a method that was developed jointly between UNC and U. Kentucky called </a:t>
            </a:r>
            <a:r>
              <a:rPr lang="en-US" baseline="0" dirty="0" err="1" smtClean="0"/>
              <a:t>MapSplice</a:t>
            </a:r>
            <a:r>
              <a:rPr lang="en-US" baseline="0" dirty="0" smtClean="0"/>
              <a:t> </a:t>
            </a:r>
          </a:p>
        </p:txBody>
      </p:sp>
      <p:sp>
        <p:nvSpPr>
          <p:cNvPr id="4" name="Slide Number Placeholder 3"/>
          <p:cNvSpPr>
            <a:spLocks noGrp="1"/>
          </p:cNvSpPr>
          <p:nvPr>
            <p:ph type="sldNum" sz="quarter" idx="10"/>
          </p:nvPr>
        </p:nvSpPr>
        <p:spPr/>
        <p:txBody>
          <a:bodyPr/>
          <a:lstStyle/>
          <a:p>
            <a:fld id="{FA4AEE52-2923-44B4-A195-D76CE9E7B74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95621C4D-2468-40CB-8912-34C24CB9A26A}" type="slidenum">
              <a:rPr lang="en-US"/>
              <a:pPr/>
              <a:t>11</a:t>
            </a:fld>
            <a:endParaRPr lang="en-US"/>
          </a:p>
        </p:txBody>
      </p:sp>
      <p:sp>
        <p:nvSpPr>
          <p:cNvPr id="25601"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8D0BF828-1BB3-483A-A9E2-28EE9E4A19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11</a:t>
            </a:fld>
            <a:endParaRPr lang="en-US" sz="1300" dirty="0">
              <a:solidFill>
                <a:srgbClr val="000000"/>
              </a:solidFill>
              <a:latin typeface="Times New Roman" pitchFamily="16" charset="0"/>
              <a:ea typeface="DejaVu Sans" charset="0"/>
              <a:cs typeface="DejaVu Sans" charset="0"/>
            </a:endParaRPr>
          </a:p>
        </p:txBody>
      </p:sp>
      <p:sp>
        <p:nvSpPr>
          <p:cNvPr id="25602"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E1088B88-2307-4CEC-BBB6-EBAAC888D61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11</a:t>
            </a:fld>
            <a:endParaRPr lang="en-US" sz="1300" dirty="0">
              <a:solidFill>
                <a:srgbClr val="000000"/>
              </a:solidFill>
              <a:latin typeface="Times New Roman" pitchFamily="16" charset="0"/>
              <a:ea typeface="DejaVu Sans" charset="0"/>
              <a:cs typeface="DejaVu Sans" charset="0"/>
            </a:endParaRPr>
          </a:p>
        </p:txBody>
      </p:sp>
      <p:sp>
        <p:nvSpPr>
          <p:cNvPr id="25603" name="Rectangle 3"/>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5604"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sz="1100" b="1" dirty="0">
                <a:solidFill>
                  <a:srgbClr val="000000"/>
                </a:solidFill>
                <a:latin typeface="Times New Roman" pitchFamily="16" charset="0"/>
              </a:rPr>
              <a:t>Sampling depth helps here.  Interestingly, coverage is not a good classifier.  Entropy &gt; 2.  </a:t>
            </a:r>
            <a:r>
              <a:rPr lang="en-US" sz="1100" dirty="0">
                <a:solidFill>
                  <a:srgbClr val="000000"/>
                </a:solidFill>
                <a:latin typeface="Times New Roman" pitchFamily="16" charset="0"/>
              </a:rPr>
              <a:t>For each splice that appears in one or more candidate alignments, we consider the evidence supporting the splice.  Evidence is gathered from all reads that include the splice in a candidate alignment.  A combinations of three factors are used :  the distribution  of starting positions for reads aligning to the junction (measured as entropy of the distribution), quality of the alignment (measured  as # mismatches), and anchor quality, i.e. if each side of the read is well represented among spliced alignments.  Using these factors each splice is classified as a true junction or a false junction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95621C4D-2468-40CB-8912-34C24CB9A26A}" type="slidenum">
              <a:rPr lang="en-US"/>
              <a:pPr/>
              <a:t>12</a:t>
            </a:fld>
            <a:endParaRPr lang="en-US"/>
          </a:p>
        </p:txBody>
      </p:sp>
      <p:sp>
        <p:nvSpPr>
          <p:cNvPr id="25601"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8D0BF828-1BB3-483A-A9E2-28EE9E4A19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12</a:t>
            </a:fld>
            <a:endParaRPr lang="en-US" sz="1300" dirty="0">
              <a:solidFill>
                <a:srgbClr val="000000"/>
              </a:solidFill>
              <a:latin typeface="Times New Roman" pitchFamily="16" charset="0"/>
              <a:ea typeface="DejaVu Sans" charset="0"/>
              <a:cs typeface="DejaVu Sans" charset="0"/>
            </a:endParaRPr>
          </a:p>
        </p:txBody>
      </p:sp>
      <p:sp>
        <p:nvSpPr>
          <p:cNvPr id="25602"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E1088B88-2307-4CEC-BBB6-EBAAC888D61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12</a:t>
            </a:fld>
            <a:endParaRPr lang="en-US" sz="1300" dirty="0">
              <a:solidFill>
                <a:srgbClr val="000000"/>
              </a:solidFill>
              <a:latin typeface="Times New Roman" pitchFamily="16" charset="0"/>
              <a:ea typeface="DejaVu Sans" charset="0"/>
              <a:cs typeface="DejaVu Sans" charset="0"/>
            </a:endParaRPr>
          </a:p>
        </p:txBody>
      </p:sp>
      <p:sp>
        <p:nvSpPr>
          <p:cNvPr id="25603"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5604"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pPr marL="0" lvl="1" defTabSz="410291" eaLnBrk="0" fontAlgn="base" hangingPunct="0">
              <a:spcBef>
                <a:spcPct val="30000"/>
              </a:spcBef>
              <a:spcAft>
                <a:spcPct val="0"/>
              </a:spcAft>
              <a:buClr>
                <a:srgbClr val="000000"/>
              </a:buClr>
              <a:buSzPct val="100000"/>
              <a:defRPr/>
            </a:pPr>
            <a:r>
              <a:rPr lang="en-US" sz="1100" dirty="0">
                <a:solidFill>
                  <a:srgbClr val="000000"/>
                </a:solidFill>
                <a:latin typeface="Times New Roman" pitchFamily="16" charset="0"/>
              </a:rPr>
              <a:t>In the remapping step, we construct synthetic regions corresponding to transcription paths that pass through a true junction, and realign all reads to just these synthetic regions.  </a:t>
            </a:r>
            <a:r>
              <a:rPr lang="en-US" sz="1100" b="1" dirty="0">
                <a:solidFill>
                  <a:srgbClr val="000000"/>
                </a:solidFill>
                <a:latin typeface="Times New Roman" pitchFamily="16" charset="0"/>
              </a:rPr>
              <a:t>This has the effect of restricting the candidate alignments of each read, and in some cases providing an alignment that could not previously be found because of limits in the single anchor search</a:t>
            </a:r>
            <a:r>
              <a:rPr lang="en-US" sz="1100" dirty="0">
                <a:solidFill>
                  <a:srgbClr val="000000"/>
                </a:solidFill>
                <a:latin typeface="Times New Roman" pitchFamily="16" charset="0"/>
              </a:rPr>
              <a:t>.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95621C4D-2468-40CB-8912-34C24CB9A26A}" type="slidenum">
              <a:rPr lang="en-US"/>
              <a:pPr/>
              <a:t>13</a:t>
            </a:fld>
            <a:endParaRPr lang="en-US"/>
          </a:p>
        </p:txBody>
      </p:sp>
      <p:sp>
        <p:nvSpPr>
          <p:cNvPr id="25601"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8D0BF828-1BB3-483A-A9E2-28EE9E4A19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13</a:t>
            </a:fld>
            <a:endParaRPr lang="en-US" sz="1300" dirty="0">
              <a:solidFill>
                <a:srgbClr val="000000"/>
              </a:solidFill>
              <a:latin typeface="Times New Roman" pitchFamily="16" charset="0"/>
              <a:ea typeface="DejaVu Sans" charset="0"/>
              <a:cs typeface="DejaVu Sans" charset="0"/>
            </a:endParaRPr>
          </a:p>
        </p:txBody>
      </p:sp>
      <p:sp>
        <p:nvSpPr>
          <p:cNvPr id="25602"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E1088B88-2307-4CEC-BBB6-EBAAC888D61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13</a:t>
            </a:fld>
            <a:endParaRPr lang="en-US" sz="1300" dirty="0">
              <a:solidFill>
                <a:srgbClr val="000000"/>
              </a:solidFill>
              <a:latin typeface="Times New Roman" pitchFamily="16" charset="0"/>
              <a:ea typeface="DejaVu Sans" charset="0"/>
              <a:cs typeface="DejaVu Sans" charset="0"/>
            </a:endParaRPr>
          </a:p>
        </p:txBody>
      </p:sp>
      <p:sp>
        <p:nvSpPr>
          <p:cNvPr id="25603"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5604"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dirty="0" smtClean="0"/>
              <a:t>Result</a:t>
            </a:r>
            <a:r>
              <a:rPr lang="en-US" baseline="0" dirty="0" smtClean="0"/>
              <a:t> is accurate alignment for sequences with as little as a single base on one side of a junction</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3B58E5AD-D299-4289-AEA8-75E83B73EFBE}" type="slidenum">
              <a:rPr lang="en-US"/>
              <a:pPr/>
              <a:t>14</a:t>
            </a:fld>
            <a:endParaRPr lang="en-US"/>
          </a:p>
        </p:txBody>
      </p:sp>
      <p:sp>
        <p:nvSpPr>
          <p:cNvPr id="24577"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3542EB9B-7711-498A-9D01-697C622A44C5}"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14</a:t>
            </a:fld>
            <a:endParaRPr lang="en-US" sz="1300" dirty="0">
              <a:solidFill>
                <a:srgbClr val="000000"/>
              </a:solidFill>
              <a:latin typeface="Times New Roman" pitchFamily="16" charset="0"/>
              <a:ea typeface="DejaVu Sans" charset="0"/>
              <a:cs typeface="DejaVu Sans" charset="0"/>
            </a:endParaRPr>
          </a:p>
        </p:txBody>
      </p:sp>
      <p:sp>
        <p:nvSpPr>
          <p:cNvPr id="24578"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3F40390-2CAC-4A24-A3FB-0F107CFA0604}"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14</a:t>
            </a:fld>
            <a:endParaRPr lang="en-US" sz="1300" dirty="0">
              <a:solidFill>
                <a:srgbClr val="000000"/>
              </a:solidFill>
              <a:latin typeface="Times New Roman" pitchFamily="16" charset="0"/>
              <a:ea typeface="DejaVu Sans" charset="0"/>
              <a:cs typeface="DejaVu Sans" charset="0"/>
            </a:endParaRPr>
          </a:p>
        </p:txBody>
      </p:sp>
      <p:sp>
        <p:nvSpPr>
          <p:cNvPr id="24579"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4580"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pPr marL="0" lvl="1" defTabSz="410291" eaLnBrk="0" fontAlgn="base" hangingPunct="0">
              <a:spcBef>
                <a:spcPct val="30000"/>
              </a:spcBef>
              <a:spcAft>
                <a:spcPct val="0"/>
              </a:spcAft>
              <a:buClr>
                <a:srgbClr val="000000"/>
              </a:buClr>
              <a:buSzPct val="100000"/>
              <a:defRPr/>
            </a:pPr>
            <a:r>
              <a:rPr lang="en-US" sz="1100" dirty="0">
                <a:solidFill>
                  <a:srgbClr val="000000"/>
                </a:solidFill>
                <a:latin typeface="Times New Roman" pitchFamily="16" charset="0"/>
              </a:rPr>
              <a:t>The remapping step retains candidate alignments for a single read that share the minimum mismatch score and culls alignments below a threshold.  In our case the threshold is 3 mismatches (True?).  We increased the mismatch score for correct bases with low quality scores, but we did not decrease the mismatch score for non-matching bases with low quality scores.  This is a conservative definition appropriate when many reads are available so that sensitivity can be retained without sacrificing specificity.</a:t>
            </a:r>
          </a:p>
          <a:p>
            <a:r>
              <a:rPr lang="en-US" dirty="0" smtClean="0"/>
              <a:t>Mate</a:t>
            </a:r>
            <a:r>
              <a:rPr lang="en-US" baseline="0" dirty="0" smtClean="0"/>
              <a:t> pair distance is in transcript coordinates, and may be very much larger in genomic coordinates where our alignment takes place.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F4F54AD2-0243-4DFC-BA1E-CBB149908734}" type="slidenum">
              <a:rPr lang="en-US"/>
              <a:pPr/>
              <a:t>15</a:t>
            </a:fld>
            <a:endParaRPr lang="en-US"/>
          </a:p>
        </p:txBody>
      </p:sp>
      <p:sp>
        <p:nvSpPr>
          <p:cNvPr id="28673"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C0E00238-09EA-4916-B2E7-5EE56526C987}"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15</a:t>
            </a:fld>
            <a:endParaRPr lang="en-US" sz="1300" dirty="0">
              <a:solidFill>
                <a:srgbClr val="000000"/>
              </a:solidFill>
              <a:latin typeface="Times New Roman" pitchFamily="16" charset="0"/>
              <a:ea typeface="DejaVu Sans" charset="0"/>
              <a:cs typeface="DejaVu Sans" charset="0"/>
            </a:endParaRPr>
          </a:p>
        </p:txBody>
      </p:sp>
      <p:sp>
        <p:nvSpPr>
          <p:cNvPr id="28674"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2EA9FE8-B9A7-49CE-B70F-E966AF24B536}"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15</a:t>
            </a:fld>
            <a:endParaRPr lang="en-US" sz="1300" dirty="0">
              <a:solidFill>
                <a:srgbClr val="000000"/>
              </a:solidFill>
              <a:latin typeface="Times New Roman" pitchFamily="16" charset="0"/>
              <a:ea typeface="DejaVu Sans" charset="0"/>
              <a:cs typeface="DejaVu Sans" charset="0"/>
            </a:endParaRPr>
          </a:p>
        </p:txBody>
      </p:sp>
      <p:sp>
        <p:nvSpPr>
          <p:cNvPr id="28675" name="Rectangle 3"/>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8676"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dirty="0" smtClean="0"/>
              <a:t>So that completes the pipeline overview.  Let me show some statistics</a:t>
            </a:r>
            <a:r>
              <a:rPr lang="en-US" baseline="0" dirty="0" smtClean="0"/>
              <a:t> for a single run.  </a:t>
            </a:r>
            <a:r>
              <a:rPr lang="en-US" dirty="0" smtClean="0"/>
              <a:t>Percentages relative to initial</a:t>
            </a:r>
            <a:r>
              <a:rPr lang="en-US" baseline="0" dirty="0" smtClean="0"/>
              <a:t> dataset.  Throw out quite a few reads because of “B” quality.  Recover some reads from remapping.  Best alignments only loses a few read alignments due to the PER constraint, but does change the predicted alignments.  So align about 84% of the data.  We believe the initial filtering and the PER constraint do modify the result reported significantly – to illustrate that we can look at the following figure.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276C024D-4BE9-4865-B120-E04A90E0324D}" type="slidenum">
              <a:rPr lang="en-US"/>
              <a:pPr/>
              <a:t>16</a:t>
            </a:fld>
            <a:endParaRPr lang="en-US"/>
          </a:p>
        </p:txBody>
      </p:sp>
      <p:sp>
        <p:nvSpPr>
          <p:cNvPr id="27649"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E1E2975C-909C-4339-A071-5E78C836F146}"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16</a:t>
            </a:fld>
            <a:endParaRPr lang="en-US" sz="1300" dirty="0">
              <a:solidFill>
                <a:srgbClr val="000000"/>
              </a:solidFill>
              <a:latin typeface="Times New Roman" pitchFamily="16" charset="0"/>
              <a:ea typeface="DejaVu Sans" charset="0"/>
              <a:cs typeface="DejaVu Sans" charset="0"/>
            </a:endParaRPr>
          </a:p>
        </p:txBody>
      </p:sp>
      <p:sp>
        <p:nvSpPr>
          <p:cNvPr id="27650"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DB159ADB-60E0-43AE-817A-CCF9AA0703E6}"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16</a:t>
            </a:fld>
            <a:endParaRPr lang="en-US" sz="1300" dirty="0">
              <a:solidFill>
                <a:srgbClr val="000000"/>
              </a:solidFill>
              <a:latin typeface="Times New Roman" pitchFamily="16" charset="0"/>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7652"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dirty="0" smtClean="0"/>
              <a:t>we show the effect of the preprocessing and </a:t>
            </a:r>
            <a:r>
              <a:rPr lang="en-US" dirty="0" err="1" smtClean="0"/>
              <a:t>postprocessing</a:t>
            </a:r>
            <a:r>
              <a:rPr lang="en-US" dirty="0" smtClean="0"/>
              <a:t> constraint on the output of </a:t>
            </a:r>
            <a:r>
              <a:rPr lang="en-US" dirty="0" err="1" smtClean="0"/>
              <a:t>mapsplice</a:t>
            </a:r>
            <a:r>
              <a:rPr lang="en-US" dirty="0" smtClean="0"/>
              <a:t>.  These</a:t>
            </a:r>
            <a:r>
              <a:rPr lang="en-US" baseline="0" dirty="0" smtClean="0"/>
              <a:t> are </a:t>
            </a:r>
            <a:r>
              <a:rPr lang="en-US" baseline="0" dirty="0" err="1" smtClean="0"/>
              <a:t>scatterplots</a:t>
            </a:r>
            <a:r>
              <a:rPr lang="en-US" baseline="0" dirty="0" smtClean="0"/>
              <a:t> for the junctions that record on the horizontal axis the entropy of alignments that include the junctions and on the vertical axis the average mismatch of reads that include the junction.  On the left we show the result with pre-processing (trimming) AND the paired end distance constraint.  Going to the right we show just the preprocessing and the PE constraint respectively, and finally the result without either.  Since we classify junctions according to the value on the horizontal axis, we like to see a dark cloud on the lower right, indicating that the highly supported junctions lead to high quality alignments.  In the lower panel we can see that this is the case for a control group of “known” junctions.  In the top panel we see that the two restrictions have the effect of improving the location of the cloud for the unknowns.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1637" y="694171"/>
            <a:ext cx="4429125" cy="3423227"/>
          </a:xfrm>
        </p:spPr>
      </p:sp>
      <p:sp>
        <p:nvSpPr>
          <p:cNvPr id="3" name="Notes Placeholder 2"/>
          <p:cNvSpPr>
            <a:spLocks noGrp="1"/>
          </p:cNvSpPr>
          <p:nvPr>
            <p:ph type="body" idx="1"/>
          </p:nvPr>
        </p:nvSpPr>
        <p:spPr/>
        <p:txBody>
          <a:bodyPr>
            <a:normAutofit/>
          </a:bodyPr>
          <a:lstStyle/>
          <a:p>
            <a:r>
              <a:rPr lang="en-US" dirty="0" smtClean="0"/>
              <a:t>Finally, I turn to the performance of </a:t>
            </a:r>
            <a:r>
              <a:rPr lang="en-US" dirty="0" err="1" smtClean="0"/>
              <a:t>mapsplice</a:t>
            </a:r>
            <a:r>
              <a:rPr lang="en-US" dirty="0" smtClean="0"/>
              <a:t>.  We have thus</a:t>
            </a:r>
            <a:r>
              <a:rPr lang="en-US" baseline="0" dirty="0" smtClean="0"/>
              <a:t> far focused exclusively on functionality so that </a:t>
            </a:r>
            <a:r>
              <a:rPr lang="en-US" baseline="0" dirty="0" err="1" smtClean="0"/>
              <a:t>mapsplice</a:t>
            </a:r>
            <a:r>
              <a:rPr lang="en-US" baseline="0" dirty="0" smtClean="0"/>
              <a:t> runs as a set of phases that read and write intermediate datasets.  On large datasets this seriously bogs down.  On the left is the running time and space for 1.15 on the synthetic R1 data set.  </a:t>
            </a:r>
            <a:r>
              <a:rPr lang="en-US" baseline="0" dirty="0" err="1" smtClean="0"/>
              <a:t>MapSplice</a:t>
            </a:r>
            <a:r>
              <a:rPr lang="en-US" baseline="0" dirty="0" smtClean="0"/>
              <a:t> never uses very much memory making it suitable to run on many machines, but it uses external sorts whose performance really falls off a cliff when memory is limited and moreover writes an amazing amount of intermediate data.  We have started work on a complete reimplementation of </a:t>
            </a:r>
            <a:r>
              <a:rPr lang="en-US" baseline="0" dirty="0" err="1" smtClean="0"/>
              <a:t>MapSplice</a:t>
            </a:r>
            <a:r>
              <a:rPr lang="en-US" baseline="0" dirty="0" smtClean="0"/>
              <a:t> that is fully parallelized in all phases of processing.  Some preliminary results here show that we can get substantial performance improvements (factor of 10 or more depending on available concurrency).  This is a shared-memory </a:t>
            </a:r>
            <a:r>
              <a:rPr lang="en-US" baseline="0" dirty="0" err="1" smtClean="0"/>
              <a:t>paralle</a:t>
            </a:r>
            <a:r>
              <a:rPr lang="en-US" baseline="0" dirty="0" smtClean="0"/>
              <a:t> </a:t>
            </a:r>
            <a:r>
              <a:rPr lang="en-US" baseline="0" dirty="0" err="1" smtClean="0"/>
              <a:t>implemntation</a:t>
            </a:r>
            <a:r>
              <a:rPr lang="en-US" baseline="0" dirty="0" smtClean="0"/>
              <a:t> that we expect to scale to 32 or more cores on modern servers with high performance memory systems. (so perhaps another factor of 4 improvement).</a:t>
            </a:r>
            <a:endParaRPr lang="en-US" dirty="0"/>
          </a:p>
        </p:txBody>
      </p:sp>
      <p:sp>
        <p:nvSpPr>
          <p:cNvPr id="4" name="Slide Number Placeholder 3"/>
          <p:cNvSpPr>
            <a:spLocks noGrp="1"/>
          </p:cNvSpPr>
          <p:nvPr>
            <p:ph type="sldNum" idx="10"/>
          </p:nvPr>
        </p:nvSpPr>
        <p:spPr/>
        <p:txBody>
          <a:bodyPr/>
          <a:lstStyle/>
          <a:p>
            <a:fld id="{1BA4266F-9899-4228-96FC-6146B979B1DE}"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a:defRPr/>
            </a:pPr>
            <a:r>
              <a:rPr lang="en-US" dirty="0" smtClean="0"/>
              <a:t>Now to perform abundance</a:t>
            </a:r>
            <a:r>
              <a:rPr lang="en-US" baseline="0" dirty="0" smtClean="0"/>
              <a:t> estimation, we start with a given set of transcripts.  Because we have aligned all the reads, we can select just those reads that lie within the transcripts of interest.   How can we find the relative abundance of each of these </a:t>
            </a:r>
            <a:r>
              <a:rPr lang="en-US" baseline="0" dirty="0" err="1" smtClean="0"/>
              <a:t>isoforms</a:t>
            </a:r>
            <a:r>
              <a:rPr lang="en-US" baseline="0" dirty="0" smtClean="0"/>
              <a:t>?</a:t>
            </a:r>
          </a:p>
        </p:txBody>
      </p:sp>
      <p:sp>
        <p:nvSpPr>
          <p:cNvPr id="4" name="Slide Number Placeholder 3"/>
          <p:cNvSpPr>
            <a:spLocks noGrp="1"/>
          </p:cNvSpPr>
          <p:nvPr>
            <p:ph type="sldNum" sz="quarter" idx="10"/>
          </p:nvPr>
        </p:nvSpPr>
        <p:spPr/>
        <p:txBody>
          <a:bodyPr/>
          <a:lstStyle/>
          <a:p>
            <a:fld id="{FA4AEE52-2923-44B4-A195-D76CE9E7B742}"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Suppose we have two transcripts that are related by alternative </a:t>
            </a:r>
            <a:r>
              <a:rPr lang="en-US" baseline="0" dirty="0" err="1" smtClean="0"/>
              <a:t>splicin</a:t>
            </a:r>
            <a:r>
              <a:rPr lang="en-US" baseline="0" dirty="0" smtClean="0"/>
              <a:t>.  One skips </a:t>
            </a:r>
            <a:r>
              <a:rPr lang="en-US" baseline="0" dirty="0" err="1" smtClean="0"/>
              <a:t>exon</a:t>
            </a:r>
            <a:r>
              <a:rPr lang="en-US" baseline="0" dirty="0" smtClean="0"/>
              <a:t> 2, the other includes it.  </a:t>
            </a:r>
          </a:p>
          <a:p>
            <a:pPr defTabSz="904433">
              <a:defRPr/>
            </a:pPr>
            <a:r>
              <a:rPr lang="en-US" dirty="0" smtClean="0"/>
              <a:t>We have some</a:t>
            </a:r>
            <a:r>
              <a:rPr lang="en-US" baseline="0" dirty="0" smtClean="0"/>
              <a:t> observed “coverage” on the </a:t>
            </a:r>
            <a:r>
              <a:rPr lang="en-US" baseline="0" dirty="0" err="1" smtClean="0"/>
              <a:t>exons</a:t>
            </a:r>
            <a:r>
              <a:rPr lang="en-US" baseline="0" dirty="0" smtClean="0"/>
              <a:t>, the average number of  reads covering each nucleotide in the </a:t>
            </a:r>
            <a:r>
              <a:rPr lang="en-US" baseline="0" dirty="0" err="1" smtClean="0"/>
              <a:t>exon</a:t>
            </a:r>
            <a:r>
              <a:rPr lang="en-US" baseline="0" dirty="0" smtClean="0"/>
              <a:t>.  </a:t>
            </a:r>
            <a:r>
              <a:rPr lang="en-US" dirty="0" smtClean="0"/>
              <a:t>Let x denote the number of copies we saw</a:t>
            </a:r>
            <a:r>
              <a:rPr lang="en-US" baseline="0" dirty="0" smtClean="0"/>
              <a:t> of </a:t>
            </a:r>
            <a:r>
              <a:rPr lang="en-US" baseline="0" dirty="0" err="1" smtClean="0"/>
              <a:t>Isoform</a:t>
            </a:r>
            <a:r>
              <a:rPr lang="en-US" baseline="0" dirty="0" smtClean="0"/>
              <a:t> 1, and y the number of copies of </a:t>
            </a:r>
            <a:r>
              <a:rPr lang="en-US" baseline="0" dirty="0" err="1" smtClean="0"/>
              <a:t>Isoform</a:t>
            </a:r>
            <a:r>
              <a:rPr lang="en-US" baseline="0" dirty="0" smtClean="0"/>
              <a:t> 2.  Now we can solve some linear equations</a:t>
            </a:r>
            <a:br>
              <a:rPr lang="en-US" baseline="0" dirty="0" smtClean="0"/>
            </a:br>
            <a:endParaRPr lang="en-US" dirty="0" smtClean="0"/>
          </a:p>
        </p:txBody>
      </p:sp>
      <p:sp>
        <p:nvSpPr>
          <p:cNvPr id="4" name="Slide Number Placeholder 3"/>
          <p:cNvSpPr>
            <a:spLocks noGrp="1"/>
          </p:cNvSpPr>
          <p:nvPr>
            <p:ph type="sldNum" sz="quarter" idx="10"/>
          </p:nvPr>
        </p:nvSpPr>
        <p:spPr/>
        <p:txBody>
          <a:bodyPr/>
          <a:lstStyle/>
          <a:p>
            <a:fld id="{FA4AEE52-2923-44B4-A195-D76CE9E7B742}"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set of linear equations can</a:t>
            </a:r>
            <a:r>
              <a:rPr lang="en-US" baseline="0" dirty="0" smtClean="0"/>
              <a:t> be established </a:t>
            </a:r>
            <a:r>
              <a:rPr lang="en-US" dirty="0" smtClean="0"/>
              <a:t>on each exon,</a:t>
            </a:r>
            <a:r>
              <a:rPr lang="en-US" baseline="0" dirty="0" smtClean="0"/>
              <a:t> based on the idea that t</a:t>
            </a:r>
            <a:r>
              <a:rPr lang="en-US" dirty="0" smtClean="0"/>
              <a:t>he observed coverage on each exon should equal to the aggregate expression</a:t>
            </a:r>
            <a:r>
              <a:rPr lang="en-US" baseline="0" dirty="0" smtClean="0"/>
              <a:t> of all the </a:t>
            </a:r>
            <a:r>
              <a:rPr lang="en-US" baseline="0" dirty="0" err="1" smtClean="0"/>
              <a:t>isoforms</a:t>
            </a:r>
            <a:r>
              <a:rPr lang="en-US" baseline="0" dirty="0" smtClean="0"/>
              <a:t> covering this exon. </a:t>
            </a:r>
          </a:p>
          <a:p>
            <a:r>
              <a:rPr lang="en-US" baseline="0" dirty="0" smtClean="0"/>
              <a:t>It is not hard to solve this set of linear equations. We could get the estimation result that there are 2 copies of Isoform1 and 2 copies of Isoform2.</a:t>
            </a:r>
          </a:p>
          <a:p>
            <a:pPr defTabSz="904433">
              <a:defRPr/>
            </a:pPr>
            <a:endParaRPr lang="en-US" dirty="0" smtClean="0"/>
          </a:p>
        </p:txBody>
      </p:sp>
      <p:sp>
        <p:nvSpPr>
          <p:cNvPr id="4" name="Slide Number Placeholder 3"/>
          <p:cNvSpPr>
            <a:spLocks noGrp="1"/>
          </p:cNvSpPr>
          <p:nvPr>
            <p:ph type="sldNum" sz="quarter" idx="10"/>
          </p:nvPr>
        </p:nvSpPr>
        <p:spPr/>
        <p:txBody>
          <a:bodyPr/>
          <a:lstStyle/>
          <a:p>
            <a:fld id="{FA4AEE52-2923-44B4-A195-D76CE9E7B742}"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a:defRPr/>
            </a:pPr>
            <a:r>
              <a:rPr lang="en-US" baseline="0" dirty="0" smtClean="0"/>
              <a:t>Reads that arise entirely from an </a:t>
            </a:r>
            <a:r>
              <a:rPr lang="en-US" baseline="0" dirty="0" err="1" smtClean="0"/>
              <a:t>exon</a:t>
            </a:r>
            <a:r>
              <a:rPr lang="en-US" baseline="0" dirty="0" smtClean="0"/>
              <a:t> should be easy to locate uniquely in the genome, but because of splicing, we will also see reads that cross </a:t>
            </a:r>
            <a:r>
              <a:rPr lang="en-US" baseline="0" dirty="0" err="1" smtClean="0"/>
              <a:t>exon</a:t>
            </a:r>
            <a:r>
              <a:rPr lang="en-US" baseline="0" dirty="0" smtClean="0"/>
              <a:t> boundaries which corresponds to a gapped or spliced alignment.  There will be many ways to locate a read if we allow it so be split into pieces across the genome.  The novelty of </a:t>
            </a:r>
            <a:r>
              <a:rPr lang="en-US" baseline="0" dirty="0" err="1" smtClean="0"/>
              <a:t>MapSplice</a:t>
            </a:r>
            <a:r>
              <a:rPr lang="en-US" baseline="0" dirty="0" smtClean="0"/>
              <a:t> is that it considers possible alignments for all the reads and leverages repeated occurrences of different gapped alignments to distinguish true splices from spurious splices</a:t>
            </a:r>
          </a:p>
        </p:txBody>
      </p:sp>
      <p:sp>
        <p:nvSpPr>
          <p:cNvPr id="4" name="Slide Number Placeholder 3"/>
          <p:cNvSpPr>
            <a:spLocks noGrp="1"/>
          </p:cNvSpPr>
          <p:nvPr>
            <p:ph type="sldNum" sz="quarter" idx="10"/>
          </p:nvPr>
        </p:nvSpPr>
        <p:spPr/>
        <p:txBody>
          <a:bodyPr/>
          <a:lstStyle/>
          <a:p>
            <a:fld id="{FA4AEE52-2923-44B4-A195-D76CE9E7B742}"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set of linear equations can</a:t>
            </a:r>
            <a:r>
              <a:rPr lang="en-US" baseline="0" dirty="0" smtClean="0"/>
              <a:t> be established </a:t>
            </a:r>
            <a:r>
              <a:rPr lang="en-US" dirty="0" smtClean="0"/>
              <a:t>on each exon,</a:t>
            </a:r>
            <a:r>
              <a:rPr lang="en-US" baseline="0" dirty="0" smtClean="0"/>
              <a:t> based on the idea that t</a:t>
            </a:r>
            <a:r>
              <a:rPr lang="en-US" dirty="0" smtClean="0"/>
              <a:t>he observed coverage on each exon should equal to the aggregate expression</a:t>
            </a:r>
            <a:r>
              <a:rPr lang="en-US" baseline="0" dirty="0" smtClean="0"/>
              <a:t> of all the </a:t>
            </a:r>
            <a:r>
              <a:rPr lang="en-US" baseline="0" dirty="0" err="1" smtClean="0"/>
              <a:t>isoforms</a:t>
            </a:r>
            <a:r>
              <a:rPr lang="en-US" baseline="0" dirty="0" smtClean="0"/>
              <a:t> covering this exon. </a:t>
            </a:r>
          </a:p>
          <a:p>
            <a:r>
              <a:rPr lang="en-US" baseline="0" dirty="0" smtClean="0"/>
              <a:t>It is not hard to solve this set of linear equations. We could get the estimation result that there are 2 copies of Isoform1 and 2 copies of Isoform2.</a:t>
            </a:r>
          </a:p>
          <a:p>
            <a:pPr defTabSz="904433">
              <a:defRPr/>
            </a:pPr>
            <a:endParaRPr lang="en-US" dirty="0" smtClean="0"/>
          </a:p>
        </p:txBody>
      </p:sp>
      <p:sp>
        <p:nvSpPr>
          <p:cNvPr id="4" name="Slide Number Placeholder 3"/>
          <p:cNvSpPr>
            <a:spLocks noGrp="1"/>
          </p:cNvSpPr>
          <p:nvPr>
            <p:ph type="sldNum" sz="quarter" idx="10"/>
          </p:nvPr>
        </p:nvSpPr>
        <p:spPr/>
        <p:txBody>
          <a:bodyPr/>
          <a:lstStyle/>
          <a:p>
            <a:fld id="{FA4AEE52-2923-44B4-A195-D76CE9E7B742}"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4433">
              <a:defRPr/>
            </a:pPr>
            <a:r>
              <a:rPr lang="en-US" dirty="0" smtClean="0"/>
              <a:t>Although the</a:t>
            </a:r>
            <a:r>
              <a:rPr lang="en-US" baseline="0" dirty="0" smtClean="0"/>
              <a:t> linear model set up on each exons works fine for many genes with 1 or 2 isoforms, when the structure of the gene model is complicated, there comes the problem. </a:t>
            </a:r>
            <a:endParaRPr lang="en-US" dirty="0" smtClean="0"/>
          </a:p>
          <a:p>
            <a:r>
              <a:rPr lang="en-US" dirty="0" smtClean="0"/>
              <a:t>Here is an example. Given the observed read coverage on each exon and provided with four reference transcripts, the same coverage on each exon could lead to different solutions of isoform quantities. As shown now, this is the true profile. However, the linear system may lead to other solutions, such as P1 and P2, but are not the correct answers.</a:t>
            </a:r>
          </a:p>
        </p:txBody>
      </p:sp>
      <p:sp>
        <p:nvSpPr>
          <p:cNvPr id="4" name="Slide Number Placeholder 3"/>
          <p:cNvSpPr>
            <a:spLocks noGrp="1"/>
          </p:cNvSpPr>
          <p:nvPr>
            <p:ph type="sldNum" sz="quarter" idx="10"/>
          </p:nvPr>
        </p:nvSpPr>
        <p:spPr/>
        <p:txBody>
          <a:bodyPr/>
          <a:lstStyle/>
          <a:p>
            <a:fld id="{FA4AEE52-2923-44B4-A195-D76CE9E7B742}"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92F10657-320D-47BE-ADEE-112BBA661F79}" type="slidenum">
              <a:rPr lang="en-US"/>
              <a:pPr/>
              <a:t>23</a:t>
            </a:fld>
            <a:endParaRPr lang="en-US"/>
          </a:p>
        </p:txBody>
      </p:sp>
      <p:sp>
        <p:nvSpPr>
          <p:cNvPr id="29697"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E29A3608-705D-4B11-9A60-DA76EA017462}"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23</a:t>
            </a:fld>
            <a:endParaRPr lang="en-US" sz="1300" dirty="0">
              <a:solidFill>
                <a:srgbClr val="000000"/>
              </a:solidFill>
              <a:latin typeface="Times New Roman" pitchFamily="16" charset="0"/>
              <a:ea typeface="DejaVu Sans" charset="0"/>
              <a:cs typeface="DejaVu Sans" charset="0"/>
            </a:endParaRPr>
          </a:p>
        </p:txBody>
      </p:sp>
      <p:sp>
        <p:nvSpPr>
          <p:cNvPr id="29698"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079266F7-B0AC-483A-A8FF-078A03B1728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23</a:t>
            </a:fld>
            <a:endParaRPr lang="en-US" sz="1300" dirty="0">
              <a:solidFill>
                <a:srgbClr val="000000"/>
              </a:solidFill>
              <a:latin typeface="Times New Roman" pitchFamily="16" charset="0"/>
              <a:ea typeface="DejaVu Sans" charset="0"/>
              <a:cs typeface="DejaVu Sans" charset="0"/>
            </a:endParaRPr>
          </a:p>
        </p:txBody>
      </p:sp>
      <p:sp>
        <p:nvSpPr>
          <p:cNvPr id="29699" name="Rectangle 3"/>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9700"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dirty="0" smtClean="0"/>
              <a:t>Because MapSplice</a:t>
            </a:r>
            <a:r>
              <a:rPr lang="en-US" baseline="0" dirty="0" smtClean="0"/>
              <a:t> does not assume annotations, it may find many candidate alignments in regions of low complexity.  These could be filtered, but this was not done because (??? It was not permitted  or ??? We didn’t have time)</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two problems cause</a:t>
            </a:r>
            <a:r>
              <a:rPr lang="en-US" baseline="0" dirty="0" smtClean="0"/>
              <a:t> real complications.  The best approach right now seems to be an expectation maximization method that works from a model describing read biases.  We are asking given our observed </a:t>
            </a:r>
            <a:r>
              <a:rPr lang="en-US" baseline="0" dirty="0" err="1" smtClean="0"/>
              <a:t>coverages</a:t>
            </a:r>
            <a:r>
              <a:rPr lang="en-US" baseline="0" dirty="0" smtClean="0"/>
              <a:t> what are the most likely </a:t>
            </a:r>
            <a:r>
              <a:rPr lang="en-US" baseline="0" dirty="0" err="1" smtClean="0"/>
              <a:t>isoform</a:t>
            </a:r>
            <a:r>
              <a:rPr lang="en-US" baseline="0" dirty="0" smtClean="0"/>
              <a:t> abundances?  </a:t>
            </a:r>
            <a:r>
              <a:rPr lang="en-US" baseline="0" dirty="0" err="1" smtClean="0"/>
              <a:t>Multimapped</a:t>
            </a:r>
            <a:r>
              <a:rPr lang="en-US" baseline="0" dirty="0" smtClean="0"/>
              <a:t> reads are legion, they come from shared </a:t>
            </a:r>
            <a:r>
              <a:rPr lang="en-US" baseline="0" dirty="0" err="1" smtClean="0"/>
              <a:t>exons</a:t>
            </a:r>
            <a:r>
              <a:rPr lang="en-US" baseline="0" dirty="0" smtClean="0"/>
              <a:t>.  These methods try to accommodate them.  The methods still encounter unidentifiable models that correspond </a:t>
            </a:r>
            <a:r>
              <a:rPr lang="en-US" baseline="0" dirty="0" err="1" smtClean="0"/>
              <a:t>tto</a:t>
            </a:r>
            <a:r>
              <a:rPr lang="en-US" baseline="0" dirty="0" smtClean="0"/>
              <a:t> the underdetermined solutions we saw before.  Nevertheless these methods work pretty well with RSEM, developed at U </a:t>
            </a:r>
            <a:r>
              <a:rPr lang="en-US" baseline="0" dirty="0" err="1" smtClean="0"/>
              <a:t>wisc</a:t>
            </a:r>
            <a:r>
              <a:rPr lang="en-US" baseline="0" dirty="0" smtClean="0"/>
              <a:t>, working best among the alternatives.  </a:t>
            </a:r>
          </a:p>
          <a:p>
            <a:endParaRPr lang="en-US" baseline="0" dirty="0" smtClean="0"/>
          </a:p>
          <a:p>
            <a:r>
              <a:rPr lang="en-US" dirty="0" smtClean="0"/>
              <a:t>For </a:t>
            </a:r>
            <a:r>
              <a:rPr lang="en-US" dirty="0"/>
              <a:t>read-centric method, when it is impossible to precisely allocate a fragment to a unique transcript, Cufflinks, for example, simply disregards or randomly assigns the read, causing information loss or inaccurate quantification</a:t>
            </a:r>
            <a:r>
              <a:rPr lang="en-US" dirty="0" smtClean="0"/>
              <a:t>.</a:t>
            </a:r>
            <a:endParaRPr lang="en-US" dirty="0"/>
          </a:p>
        </p:txBody>
      </p:sp>
      <p:sp>
        <p:nvSpPr>
          <p:cNvPr id="4" name="Slide Number Placeholder 3"/>
          <p:cNvSpPr>
            <a:spLocks noGrp="1"/>
          </p:cNvSpPr>
          <p:nvPr>
            <p:ph type="sldNum" sz="quarter" idx="10"/>
          </p:nvPr>
        </p:nvSpPr>
        <p:spPr/>
        <p:txBody>
          <a:bodyPr/>
          <a:lstStyle/>
          <a:p>
            <a:fld id="{FA4AEE52-2923-44B4-A195-D76CE9E7B742}"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NBP appears less biased across</a:t>
            </a:r>
          </a:p>
          <a:p>
            <a:r>
              <a:rPr lang="en-US" sz="1200" b="1" kern="1200" baseline="0" dirty="0" smtClean="0">
                <a:solidFill>
                  <a:schemeClr val="tx1"/>
                </a:solidFill>
                <a:latin typeface="+mn-lt"/>
                <a:ea typeface="+mn-ea"/>
                <a:cs typeface="+mn-cs"/>
              </a:rPr>
              <a:t>expression levels. Each panel is a histogram of</a:t>
            </a:r>
          </a:p>
          <a:p>
            <a:r>
              <a:rPr lang="en-US" sz="1200" kern="1200" baseline="0" dirty="0" smtClean="0">
                <a:solidFill>
                  <a:schemeClr val="tx1"/>
                </a:solidFill>
                <a:latin typeface="+mn-lt"/>
                <a:ea typeface="+mn-ea"/>
                <a:cs typeface="+mn-cs"/>
              </a:rPr>
              <a:t>the expression levels as described in Fig 3 (</a:t>
            </a:r>
            <a:r>
              <a:rPr lang="en-US" sz="1200" kern="1200" baseline="0" dirty="0" err="1" smtClean="0">
                <a:solidFill>
                  <a:schemeClr val="tx1"/>
                </a:solidFill>
                <a:latin typeface="+mn-lt"/>
                <a:ea typeface="+mn-ea"/>
                <a:cs typeface="+mn-cs"/>
              </a:rPr>
              <a:t>xaxis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for RNA-</a:t>
            </a:r>
            <a:r>
              <a:rPr lang="en-US" sz="1200" kern="1200" baseline="0" dirty="0" err="1" smtClean="0">
                <a:solidFill>
                  <a:schemeClr val="tx1"/>
                </a:solidFill>
                <a:latin typeface="+mn-lt"/>
                <a:ea typeface="+mn-ea"/>
                <a:cs typeface="+mn-cs"/>
              </a:rPr>
              <a:t>seq</a:t>
            </a:r>
            <a:r>
              <a:rPr lang="en-US" sz="1200" kern="1200" baseline="0" dirty="0" smtClean="0">
                <a:solidFill>
                  <a:schemeClr val="tx1"/>
                </a:solidFill>
                <a:latin typeface="+mn-lt"/>
                <a:ea typeface="+mn-ea"/>
                <a:cs typeface="+mn-cs"/>
              </a:rPr>
              <a:t> data. The panels 1-3 show</a:t>
            </a:r>
          </a:p>
          <a:p>
            <a:r>
              <a:rPr lang="en-US" sz="1200" kern="1200" baseline="0" dirty="0" smtClean="0">
                <a:solidFill>
                  <a:schemeClr val="tx1"/>
                </a:solidFill>
                <a:latin typeface="+mn-lt"/>
                <a:ea typeface="+mn-ea"/>
                <a:cs typeface="+mn-cs"/>
              </a:rPr>
              <a:t>the range of expression values that correspond</a:t>
            </a:r>
          </a:p>
          <a:p>
            <a:r>
              <a:rPr lang="en-US" sz="1200" kern="1200" baseline="0" dirty="0" smtClean="0">
                <a:solidFill>
                  <a:schemeClr val="tx1"/>
                </a:solidFill>
                <a:latin typeface="+mn-lt"/>
                <a:ea typeface="+mn-ea"/>
                <a:cs typeface="+mn-cs"/>
              </a:rPr>
              <a:t>to genes “unique” to a method. The panels 4-6</a:t>
            </a:r>
          </a:p>
          <a:p>
            <a:r>
              <a:rPr lang="en-US" sz="1200" kern="1200" baseline="0" dirty="0" smtClean="0">
                <a:solidFill>
                  <a:schemeClr val="tx1"/>
                </a:solidFill>
                <a:latin typeface="+mn-lt"/>
                <a:ea typeface="+mn-ea"/>
                <a:cs typeface="+mn-cs"/>
              </a:rPr>
              <a:t>show the expression ranges of genes shared by</a:t>
            </a:r>
          </a:p>
          <a:p>
            <a:r>
              <a:rPr lang="en-US" sz="1200" kern="1200" baseline="0" dirty="0" smtClean="0">
                <a:solidFill>
                  <a:schemeClr val="tx1"/>
                </a:solidFill>
                <a:latin typeface="+mn-lt"/>
                <a:ea typeface="+mn-ea"/>
                <a:cs typeface="+mn-cs"/>
              </a:rPr>
              <a:t>two methods. In contrast to other methods,</a:t>
            </a:r>
          </a:p>
          <a:p>
            <a:r>
              <a:rPr lang="en-US" sz="1200" kern="1200" baseline="0" dirty="0" smtClean="0">
                <a:solidFill>
                  <a:schemeClr val="tx1"/>
                </a:solidFill>
                <a:latin typeface="+mn-lt"/>
                <a:ea typeface="+mn-ea"/>
                <a:cs typeface="+mn-cs"/>
              </a:rPr>
              <a:t>genes identified by the GENE-counter NBP</a:t>
            </a:r>
          </a:p>
          <a:p>
            <a:r>
              <a:rPr lang="en-US" sz="1200" kern="1200" baseline="0" dirty="0" smtClean="0">
                <a:solidFill>
                  <a:schemeClr val="tx1"/>
                </a:solidFill>
                <a:latin typeface="+mn-lt"/>
                <a:ea typeface="+mn-ea"/>
                <a:cs typeface="+mn-cs"/>
              </a:rPr>
              <a:t>model and the microarray span the range of</a:t>
            </a:r>
          </a:p>
          <a:p>
            <a:r>
              <a:rPr lang="en-US" sz="1200" kern="1200" baseline="0" dirty="0" smtClean="0">
                <a:solidFill>
                  <a:schemeClr val="tx1"/>
                </a:solidFill>
                <a:latin typeface="+mn-lt"/>
                <a:ea typeface="+mn-ea"/>
                <a:cs typeface="+mn-cs"/>
              </a:rPr>
              <a:t>expression </a:t>
            </a:r>
            <a:r>
              <a:rPr lang="en-US" sz="1200" kern="1200" baseline="0" dirty="0" err="1" smtClean="0">
                <a:solidFill>
                  <a:schemeClr val="tx1"/>
                </a:solidFill>
                <a:latin typeface="+mn-lt"/>
                <a:ea typeface="+mn-ea"/>
                <a:cs typeface="+mn-cs"/>
              </a:rPr>
              <a:t>quantiles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DESeq</a:t>
            </a:r>
            <a:r>
              <a:rPr lang="en-US" sz="1200" kern="1200" baseline="0" dirty="0" smtClean="0">
                <a:solidFill>
                  <a:schemeClr val="tx1"/>
                </a:solidFill>
                <a:latin typeface="+mn-lt"/>
                <a:ea typeface="+mn-ea"/>
                <a:cs typeface="+mn-cs"/>
              </a:rPr>
              <a:t> suppresses genes</a:t>
            </a:r>
          </a:p>
          <a:p>
            <a:r>
              <a:rPr lang="en-US" sz="1200" kern="1200" baseline="0" dirty="0" smtClean="0">
                <a:solidFill>
                  <a:schemeClr val="tx1"/>
                </a:solidFill>
                <a:latin typeface="+mn-lt"/>
                <a:ea typeface="+mn-ea"/>
                <a:cs typeface="+mn-cs"/>
              </a:rPr>
              <a:t>at the extremes, whereas </a:t>
            </a:r>
            <a:r>
              <a:rPr lang="en-US" sz="1200" kern="1200" baseline="0" dirty="0" err="1" smtClean="0">
                <a:solidFill>
                  <a:schemeClr val="tx1"/>
                </a:solidFill>
                <a:latin typeface="+mn-lt"/>
                <a:ea typeface="+mn-ea"/>
                <a:cs typeface="+mn-cs"/>
              </a:rPr>
              <a:t>edgeR</a:t>
            </a:r>
            <a:r>
              <a:rPr lang="en-US" sz="1200" kern="1200" baseline="0" dirty="0" smtClean="0">
                <a:solidFill>
                  <a:schemeClr val="tx1"/>
                </a:solidFill>
                <a:latin typeface="+mn-lt"/>
                <a:ea typeface="+mn-ea"/>
                <a:cs typeface="+mn-cs"/>
              </a:rPr>
              <a:t> is biased</a:t>
            </a:r>
          </a:p>
          <a:p>
            <a:r>
              <a:rPr lang="en-US" sz="1200" kern="1200" baseline="0" dirty="0" smtClean="0">
                <a:solidFill>
                  <a:schemeClr val="tx1"/>
                </a:solidFill>
                <a:latin typeface="+mn-lt"/>
                <a:ea typeface="+mn-ea"/>
                <a:cs typeface="+mn-cs"/>
              </a:rPr>
              <a:t>towards the low end of expression.</a:t>
            </a:r>
            <a:endParaRPr lang="en-US" dirty="0"/>
          </a:p>
        </p:txBody>
      </p:sp>
      <p:sp>
        <p:nvSpPr>
          <p:cNvPr id="4" name="Slide Number Placeholder 3"/>
          <p:cNvSpPr>
            <a:spLocks noGrp="1"/>
          </p:cNvSpPr>
          <p:nvPr>
            <p:ph type="sldNum" sz="quarter" idx="10"/>
          </p:nvPr>
        </p:nvSpPr>
        <p:spPr/>
        <p:txBody>
          <a:bodyPr/>
          <a:lstStyle/>
          <a:p>
            <a:fld id="{0B38AC20-8871-964F-B340-485AD8EBA0BB}"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a:t>
            </a:r>
            <a:r>
              <a:rPr lang="en-US" baseline="0" dirty="0" smtClean="0"/>
              <a:t> some Human simulation results.  The vertical lines denote how many genes received less than one, ten and thirty counts.  I simulated at the 10,20 and 40 million counts level and as you can see the more counts that get added the more genes get detected.</a:t>
            </a:r>
          </a:p>
          <a:p>
            <a:endParaRPr lang="en-US" baseline="0" dirty="0" smtClean="0"/>
          </a:p>
          <a:p>
            <a:r>
              <a:rPr lang="en-US" baseline="0" dirty="0" smtClean="0"/>
              <a:t>The area in between the lines is really a grey are of detection where you may or may not be able to see those genes.  As we increase our counts this grey area gets smaller but you note our detection </a:t>
            </a:r>
            <a:r>
              <a:rPr lang="en-US" baseline="0" dirty="0" err="1" smtClean="0"/>
              <a:t>isnt</a:t>
            </a:r>
            <a:r>
              <a:rPr lang="en-US" baseline="0" dirty="0" smtClean="0"/>
              <a:t> getting a whole lot better.  And this just goes to show that these highly expressed are going to absorb most of the new counts.</a:t>
            </a:r>
          </a:p>
          <a:p>
            <a:endParaRPr lang="en-US" baseline="0" dirty="0" smtClean="0"/>
          </a:p>
          <a:p>
            <a:endParaRPr lang="en-US" baseline="0" dirty="0" smtClean="0"/>
          </a:p>
          <a:p>
            <a:r>
              <a:rPr lang="en-US" baseline="0" dirty="0" smtClean="0"/>
              <a:t>This simulation works well and can provide the data an investigator needs to determine the number of counts he needs in order to detect a certain number of genes.  However the algorithm takes over 12 hours to run because of the large amount of data generated.  So a more efficient way to estimate this number is needed.</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F9DB9BC-B71E-4BE1-BB28-15E36FDEA81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93738"/>
            <a:ext cx="4565650" cy="3424237"/>
          </a:xfrm>
        </p:spPr>
      </p:sp>
      <p:sp>
        <p:nvSpPr>
          <p:cNvPr id="3" name="Notes Placeholder 2"/>
          <p:cNvSpPr>
            <a:spLocks noGrp="1"/>
          </p:cNvSpPr>
          <p:nvPr>
            <p:ph type="body" idx="1"/>
          </p:nvPr>
        </p:nvSpPr>
        <p:spPr/>
        <p:txBody>
          <a:bodyPr>
            <a:normAutofit/>
          </a:bodyPr>
          <a:lstStyle/>
          <a:p>
            <a:r>
              <a:rPr lang="en-US" dirty="0" smtClean="0"/>
              <a:t>As a result MPS is not dependent on any</a:t>
            </a:r>
            <a:r>
              <a:rPr lang="en-US" baseline="0" dirty="0" smtClean="0"/>
              <a:t> </a:t>
            </a:r>
            <a:r>
              <a:rPr lang="en-US" baseline="0" dirty="0" err="1" smtClean="0"/>
              <a:t>exon</a:t>
            </a:r>
            <a:r>
              <a:rPr lang="en-US" baseline="0" dirty="0" smtClean="0"/>
              <a:t>, splice or transcript annotations to discover spliced alignments.  It can find canonical as well as non-canonical splices, can tolerate variation between the reference genome and the subject genome (as well as read </a:t>
            </a:r>
            <a:r>
              <a:rPr lang="en-US" baseline="0" dirty="0" err="1" smtClean="0"/>
              <a:t>erros</a:t>
            </a:r>
            <a:r>
              <a:rPr lang="en-US" baseline="0" dirty="0" smtClean="0"/>
              <a:t>), and can align arbitrary length reads over arbitrarily long gaps.  This is of importance in cancer genomes because they may include substantial translocations  which can interrupt genes to create fusion transcripts.  If we see evidence of this in the transcripts produced, that’s very useful in TCGA – these are structural changes in the genome that are evidently affecting the phenotype.  Why do we want to align without annotations?  Because annotations are incomplete, and de novo alignments can detect all sorts of quality control issues such as DNA contamination.  In a typical sample, MPS will align around 95% of the reads.  The unaligned reads likely contain massive sequencing errors or are contaminated in some way.</a:t>
            </a:r>
            <a:endParaRPr lang="en-US" dirty="0"/>
          </a:p>
        </p:txBody>
      </p:sp>
      <p:sp>
        <p:nvSpPr>
          <p:cNvPr id="4" name="Slide Number Placeholder 3"/>
          <p:cNvSpPr>
            <a:spLocks noGrp="1"/>
          </p:cNvSpPr>
          <p:nvPr>
            <p:ph type="sldNum" idx="10"/>
          </p:nvPr>
        </p:nvSpPr>
        <p:spPr/>
        <p:txBody>
          <a:bodyPr/>
          <a:lstStyle/>
          <a:p>
            <a:fld id="{1BA4266F-9899-4228-96FC-6146B979B1D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5D56ECC7-47EF-4A22-B876-3CCF70E69F25}" type="slidenum">
              <a:rPr lang="en-US"/>
              <a:pPr/>
              <a:t>5</a:t>
            </a:fld>
            <a:endParaRPr lang="en-US"/>
          </a:p>
        </p:txBody>
      </p:sp>
      <p:sp>
        <p:nvSpPr>
          <p:cNvPr id="21505"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AEFBB536-7F8A-4EBE-ACEA-669EEEE45530}"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5</a:t>
            </a:fld>
            <a:endParaRPr lang="en-US" sz="1300" dirty="0">
              <a:solidFill>
                <a:srgbClr val="000000"/>
              </a:solidFill>
              <a:latin typeface="Times New Roman" pitchFamily="16" charset="0"/>
              <a:ea typeface="DejaVu Sans" charset="0"/>
              <a:cs typeface="DejaVu Sans" charset="0"/>
            </a:endParaRPr>
          </a:p>
        </p:txBody>
      </p:sp>
      <p:sp>
        <p:nvSpPr>
          <p:cNvPr id="21506"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84020F56-4BB8-4C0F-AEDF-7DD3D26B510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5</a:t>
            </a:fld>
            <a:endParaRPr lang="en-US" sz="1300" dirty="0">
              <a:solidFill>
                <a:srgbClr val="000000"/>
              </a:solidFill>
              <a:latin typeface="Times New Roman" pitchFamily="16" charset="0"/>
              <a:ea typeface="DejaVu Sans" charset="0"/>
              <a:cs typeface="DejaVu Sans" charset="0"/>
            </a:endParaRPr>
          </a:p>
        </p:txBody>
      </p:sp>
      <p:sp>
        <p:nvSpPr>
          <p:cNvPr id="21507"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508"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sz="1100" dirty="0">
                <a:solidFill>
                  <a:srgbClr val="000000"/>
                </a:solidFill>
                <a:latin typeface="Times New Roman" pitchFamily="16" charset="0"/>
              </a:rPr>
              <a:t>To obtain candidate mappings, the reads are partitioned into segments of size 20 - 25 and each segment is aligned individually, potentially to multiple locations.  Missing segment alignments implicate a splice, an </a:t>
            </a:r>
            <a:r>
              <a:rPr lang="en-US" sz="1100" dirty="0" err="1">
                <a:solidFill>
                  <a:srgbClr val="000000"/>
                </a:solidFill>
                <a:latin typeface="Times New Roman" pitchFamily="16" charset="0"/>
              </a:rPr>
              <a:t>indel</a:t>
            </a:r>
            <a:r>
              <a:rPr lang="en-US" sz="1100" dirty="0">
                <a:solidFill>
                  <a:srgbClr val="000000"/>
                </a:solidFill>
                <a:latin typeface="Times New Roman" pitchFamily="16" charset="0"/>
              </a:rPr>
              <a:t>, or simply an excessive mismatch. A</a:t>
            </a:r>
            <a:r>
              <a:rPr lang="en-US" dirty="0" smtClean="0"/>
              <a:t> simple theorem states that if no </a:t>
            </a:r>
            <a:r>
              <a:rPr lang="en-US" dirty="0" err="1" smtClean="0"/>
              <a:t>exon</a:t>
            </a:r>
            <a:r>
              <a:rPr lang="en-US" dirty="0" smtClean="0"/>
              <a:t> is shorter than 2k </a:t>
            </a:r>
            <a:r>
              <a:rPr lang="en-US" dirty="0" err="1" smtClean="0"/>
              <a:t>nt</a:t>
            </a:r>
            <a:r>
              <a:rPr lang="en-US" baseline="0" dirty="0" smtClean="0"/>
              <a:t> </a:t>
            </a:r>
            <a:r>
              <a:rPr lang="en-US" dirty="0" smtClean="0"/>
              <a:t>then at least one out of every two consecutive segments must have</a:t>
            </a:r>
            <a:r>
              <a:rPr lang="en-US" baseline="0" dirty="0" smtClean="0"/>
              <a:t> an </a:t>
            </a:r>
            <a:r>
              <a:rPr lang="en-US" baseline="0" dirty="0" err="1" smtClean="0"/>
              <a:t>unspliced</a:t>
            </a:r>
            <a:r>
              <a:rPr lang="en-US" baseline="0" dirty="0" smtClean="0"/>
              <a:t> alignment.  Smaller segments are better, but cost increases exponentially in time and space.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7BC7CFDF-77D2-4847-8B3D-BE8E2B37D91C}" type="slidenum">
              <a:rPr lang="en-US"/>
              <a:pPr/>
              <a:t>6</a:t>
            </a:fld>
            <a:endParaRPr lang="en-US"/>
          </a:p>
        </p:txBody>
      </p:sp>
      <p:sp>
        <p:nvSpPr>
          <p:cNvPr id="22529"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5486666-A5E8-450F-AE66-1E1E8BCABB59}"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6</a:t>
            </a:fld>
            <a:endParaRPr lang="en-US" sz="1300" dirty="0">
              <a:solidFill>
                <a:srgbClr val="000000"/>
              </a:solidFill>
              <a:latin typeface="Times New Roman" pitchFamily="16" charset="0"/>
              <a:ea typeface="DejaVu Sans" charset="0"/>
              <a:cs typeface="DejaVu Sans" charset="0"/>
            </a:endParaRPr>
          </a:p>
        </p:txBody>
      </p:sp>
      <p:sp>
        <p:nvSpPr>
          <p:cNvPr id="22530"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D3AE964A-557C-4189-9F35-FD0F88C63C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6</a:t>
            </a:fld>
            <a:endParaRPr lang="en-US" sz="1300" dirty="0">
              <a:solidFill>
                <a:srgbClr val="000000"/>
              </a:solidFill>
              <a:latin typeface="Times New Roman" pitchFamily="16" charset="0"/>
              <a:ea typeface="DejaVu Sans" charset="0"/>
              <a:cs typeface="DejaVu Sans" charset="0"/>
            </a:endParaRPr>
          </a:p>
        </p:txBody>
      </p:sp>
      <p:sp>
        <p:nvSpPr>
          <p:cNvPr id="22531"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2"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dirty="0" smtClean="0"/>
              <a:t>Cases illustrated</a:t>
            </a:r>
            <a:r>
              <a:rPr lang="en-US" baseline="0" dirty="0" smtClean="0"/>
              <a:t> here. </a:t>
            </a:r>
            <a:r>
              <a:rPr lang="en-US" sz="1100" dirty="0">
                <a:solidFill>
                  <a:srgbClr val="000000"/>
                </a:solidFill>
                <a:latin typeface="Times New Roman" pitchFamily="16" charset="0"/>
              </a:rPr>
              <a:t>A missing segment alignment between two successful alignments can be evaluated for spliced or </a:t>
            </a:r>
            <a:r>
              <a:rPr lang="en-US" sz="1100" dirty="0" err="1">
                <a:solidFill>
                  <a:srgbClr val="000000"/>
                </a:solidFill>
                <a:latin typeface="Times New Roman" pitchFamily="16" charset="0"/>
              </a:rPr>
              <a:t>indel</a:t>
            </a:r>
            <a:r>
              <a:rPr lang="en-US" sz="1100" dirty="0">
                <a:solidFill>
                  <a:srgbClr val="000000"/>
                </a:solidFill>
                <a:latin typeface="Times New Roman" pitchFamily="16" charset="0"/>
              </a:rPr>
              <a:t> alignment using the double anchor search method, working towards the center from the flanking alignments. A missing segment at the end can be found by local single anchor search for a distal portion of the missing segment (yellow).  Once found, we continue with double anchor search. A variation on this technique can be used when multiple consecutive segment alignments are missing due to multiple splices surrounding short </a:t>
            </a:r>
            <a:r>
              <a:rPr lang="en-US" sz="1100" dirty="0" err="1">
                <a:solidFill>
                  <a:srgbClr val="000000"/>
                </a:solidFill>
                <a:latin typeface="Times New Roman" pitchFamily="16" charset="0"/>
              </a:rPr>
              <a:t>exons</a:t>
            </a:r>
            <a:r>
              <a:rPr lang="en-US" sz="1100" dirty="0">
                <a:solidFill>
                  <a:srgbClr val="000000"/>
                </a:solidFill>
                <a:latin typeface="Times New Roman" pitchFamily="16" charset="0"/>
              </a:rPr>
              <a:t>.  Animation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7BC7CFDF-77D2-4847-8B3D-BE8E2B37D91C}" type="slidenum">
              <a:rPr lang="en-US"/>
              <a:pPr/>
              <a:t>7</a:t>
            </a:fld>
            <a:endParaRPr lang="en-US"/>
          </a:p>
        </p:txBody>
      </p:sp>
      <p:sp>
        <p:nvSpPr>
          <p:cNvPr id="22529"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5486666-A5E8-450F-AE66-1E1E8BCABB59}"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7</a:t>
            </a:fld>
            <a:endParaRPr lang="en-US" sz="1300" dirty="0">
              <a:solidFill>
                <a:srgbClr val="000000"/>
              </a:solidFill>
              <a:latin typeface="Times New Roman" pitchFamily="16" charset="0"/>
              <a:ea typeface="DejaVu Sans" charset="0"/>
              <a:cs typeface="DejaVu Sans" charset="0"/>
            </a:endParaRPr>
          </a:p>
        </p:txBody>
      </p:sp>
      <p:sp>
        <p:nvSpPr>
          <p:cNvPr id="22530"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D3AE964A-557C-4189-9F35-FD0F88C63C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7</a:t>
            </a:fld>
            <a:endParaRPr lang="en-US" sz="1300" dirty="0">
              <a:solidFill>
                <a:srgbClr val="000000"/>
              </a:solidFill>
              <a:latin typeface="Times New Roman" pitchFamily="16" charset="0"/>
              <a:ea typeface="DejaVu Sans" charset="0"/>
              <a:cs typeface="DejaVu Sans" charset="0"/>
            </a:endParaRPr>
          </a:p>
        </p:txBody>
      </p:sp>
      <p:sp>
        <p:nvSpPr>
          <p:cNvPr id="22531"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2"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7BC7CFDF-77D2-4847-8B3D-BE8E2B37D91C}" type="slidenum">
              <a:rPr lang="en-US"/>
              <a:pPr/>
              <a:t>8</a:t>
            </a:fld>
            <a:endParaRPr lang="en-US"/>
          </a:p>
        </p:txBody>
      </p:sp>
      <p:sp>
        <p:nvSpPr>
          <p:cNvPr id="22529"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5486666-A5E8-450F-AE66-1E1E8BCABB59}"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8</a:t>
            </a:fld>
            <a:endParaRPr lang="en-US" sz="1300" dirty="0">
              <a:solidFill>
                <a:srgbClr val="000000"/>
              </a:solidFill>
              <a:latin typeface="Times New Roman" pitchFamily="16" charset="0"/>
              <a:ea typeface="DejaVu Sans" charset="0"/>
              <a:cs typeface="DejaVu Sans" charset="0"/>
            </a:endParaRPr>
          </a:p>
        </p:txBody>
      </p:sp>
      <p:sp>
        <p:nvSpPr>
          <p:cNvPr id="22530"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D3AE964A-557C-4189-9F35-FD0F88C63C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8</a:t>
            </a:fld>
            <a:endParaRPr lang="en-US" sz="1300" dirty="0">
              <a:solidFill>
                <a:srgbClr val="000000"/>
              </a:solidFill>
              <a:latin typeface="Times New Roman" pitchFamily="16" charset="0"/>
              <a:ea typeface="DejaVu Sans" charset="0"/>
              <a:cs typeface="DejaVu Sans" charset="0"/>
            </a:endParaRPr>
          </a:p>
        </p:txBody>
      </p:sp>
      <p:sp>
        <p:nvSpPr>
          <p:cNvPr id="22531"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2"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dirty="0" smtClean="0"/>
              <a:t>Having found alignments for all segments, we can assemble the read alignment.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7BC7CFDF-77D2-4847-8B3D-BE8E2B37D91C}" type="slidenum">
              <a:rPr lang="en-US"/>
              <a:pPr/>
              <a:t>9</a:t>
            </a:fld>
            <a:endParaRPr lang="en-US"/>
          </a:p>
        </p:txBody>
      </p:sp>
      <p:sp>
        <p:nvSpPr>
          <p:cNvPr id="22529"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5486666-A5E8-450F-AE66-1E1E8BCABB59}"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9</a:t>
            </a:fld>
            <a:endParaRPr lang="en-US" sz="1300" dirty="0">
              <a:solidFill>
                <a:srgbClr val="000000"/>
              </a:solidFill>
              <a:latin typeface="Times New Roman" pitchFamily="16" charset="0"/>
              <a:ea typeface="DejaVu Sans" charset="0"/>
              <a:cs typeface="DejaVu Sans" charset="0"/>
            </a:endParaRPr>
          </a:p>
        </p:txBody>
      </p:sp>
      <p:sp>
        <p:nvSpPr>
          <p:cNvPr id="22530"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D3AE964A-557C-4189-9F35-FD0F88C63CD1}"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9</a:t>
            </a:fld>
            <a:endParaRPr lang="en-US" sz="1300" dirty="0">
              <a:solidFill>
                <a:srgbClr val="000000"/>
              </a:solidFill>
              <a:latin typeface="Times New Roman" pitchFamily="16" charset="0"/>
              <a:ea typeface="DejaVu Sans" charset="0"/>
              <a:cs typeface="DejaVu Sans" charset="0"/>
            </a:endParaRPr>
          </a:p>
        </p:txBody>
      </p:sp>
      <p:sp>
        <p:nvSpPr>
          <p:cNvPr id="22531" name="Rectangle 3"/>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2532"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sz="1100" dirty="0">
                <a:solidFill>
                  <a:srgbClr val="000000"/>
                </a:solidFill>
                <a:latin typeface="Times New Roman" pitchFamily="16" charset="0"/>
              </a:rPr>
              <a:t>By assembling combinations of valid segment alignments, while respecting ordering constraints, we end up with up to c candidate alignments per read (we limited c to 40)</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 name="Rectangle 9"/>
          <p:cNvSpPr>
            <a:spLocks noGrp="1" noChangeArrowheads="1"/>
          </p:cNvSpPr>
          <p:nvPr>
            <p:ph type="sldNum"/>
          </p:nvPr>
        </p:nvSpPr>
        <p:spPr>
          <a:ln/>
        </p:spPr>
        <p:txBody>
          <a:bodyPr/>
          <a:lstStyle/>
          <a:p>
            <a:fld id="{3B58E5AD-D299-4289-AEA8-75E83B73EFBE}" type="slidenum">
              <a:rPr lang="en-US"/>
              <a:pPr/>
              <a:t>10</a:t>
            </a:fld>
            <a:endParaRPr lang="en-US"/>
          </a:p>
        </p:txBody>
      </p:sp>
      <p:sp>
        <p:nvSpPr>
          <p:cNvPr id="24577" name="Text Box 1"/>
          <p:cNvSpPr txBox="1">
            <a:spLocks noChangeArrowheads="1"/>
          </p:cNvSpPr>
          <p:nvPr/>
        </p:nvSpPr>
        <p:spPr bwMode="auto">
          <a:xfrm>
            <a:off x="3881438" y="8686512"/>
            <a:ext cx="2973761" cy="454602"/>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3542EB9B-7711-498A-9D01-697C622A44C5}"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10</a:t>
            </a:fld>
            <a:endParaRPr lang="en-US" sz="1300" dirty="0">
              <a:solidFill>
                <a:srgbClr val="000000"/>
              </a:solidFill>
              <a:latin typeface="Times New Roman" pitchFamily="16" charset="0"/>
              <a:ea typeface="DejaVu Sans" charset="0"/>
              <a:cs typeface="DejaVu Sans" charset="0"/>
            </a:endParaRPr>
          </a:p>
        </p:txBody>
      </p:sp>
      <p:sp>
        <p:nvSpPr>
          <p:cNvPr id="24578" name="Text Box 2"/>
          <p:cNvSpPr txBox="1">
            <a:spLocks noChangeArrowheads="1"/>
          </p:cNvSpPr>
          <p:nvPr/>
        </p:nvSpPr>
        <p:spPr bwMode="auto">
          <a:xfrm>
            <a:off x="3881438" y="8686512"/>
            <a:ext cx="2975162" cy="456045"/>
          </a:xfrm>
          <a:prstGeom prst="rect">
            <a:avLst/>
          </a:prstGeom>
          <a:noFill/>
          <a:ln w="9525">
            <a:noFill/>
            <a:round/>
            <a:headEnd/>
            <a:tailEnd/>
          </a:ln>
          <a:effectLst/>
        </p:spPr>
        <p:txBody>
          <a:bodyPr lIns="0" tIns="0" rIns="0" bIns="0" anchor="b"/>
          <a:lstStyle/>
          <a:p>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fld id="{F3F40390-2CAC-4A24-A3FB-0F107CFA0604}" type="slidenum">
              <a:rPr lang="en-US" sz="1300">
                <a:solidFill>
                  <a:srgbClr val="000000"/>
                </a:solidFill>
                <a:latin typeface="Times New Roman" pitchFamily="16" charset="0"/>
                <a:ea typeface="DejaVu Sans" charset="0"/>
                <a:cs typeface="DejaVu Sans" charset="0"/>
              </a:rPr>
              <a:pPr algn="r">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t>10</a:t>
            </a:fld>
            <a:endParaRPr lang="en-US" sz="1300" dirty="0">
              <a:solidFill>
                <a:srgbClr val="000000"/>
              </a:solidFill>
              <a:latin typeface="Times New Roman" pitchFamily="16" charset="0"/>
              <a:ea typeface="DejaVu Sans" charset="0"/>
              <a:cs typeface="DejaVu Sans" charset="0"/>
            </a:endParaRPr>
          </a:p>
        </p:txBody>
      </p:sp>
      <p:sp>
        <p:nvSpPr>
          <p:cNvPr id="24579" name="Rectangle 3"/>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80" name="Rectangle 4"/>
          <p:cNvSpPr txBox="1">
            <a:spLocks noGrp="1" noChangeArrowheads="1"/>
          </p:cNvSpPr>
          <p:nvPr>
            <p:ph type="body" idx="1"/>
          </p:nvPr>
        </p:nvSpPr>
        <p:spPr bwMode="auto">
          <a:xfrm>
            <a:off x="686361" y="4342534"/>
            <a:ext cx="5482478" cy="4110182"/>
          </a:xfrm>
          <a:prstGeom prst="rect">
            <a:avLst/>
          </a:prstGeom>
          <a:noFill/>
          <a:ln>
            <a:round/>
            <a:headEnd/>
            <a:tailEnd/>
          </a:ln>
        </p:spPr>
        <p:txBody>
          <a:bodyPr wrap="none" anchor="ctr"/>
          <a:lstStyle/>
          <a:p>
            <a:r>
              <a:rPr lang="en-US" b="1" dirty="0" smtClean="0"/>
              <a:t>Nicola mentioned this problem.  </a:t>
            </a:r>
            <a:r>
              <a:rPr lang="en-US" dirty="0" smtClean="0"/>
              <a:t>One</a:t>
            </a:r>
            <a:r>
              <a:rPr lang="en-US" baseline="0" dirty="0" smtClean="0"/>
              <a:t> of the problems in PER mapping is the mate-pair distance.  In the above example, the top PER and the bottom may have the expected mate-pair distance, but the mate-pair distance of the middle PER on the genome spans an intron. If the intron is too long, the distance can deviate from the expected mate-pair distance, which is typically less than 100bp in the human dataset.  For the RGASP submission, we connect two closest alignments if their distance is less than 200kb.  A better way to solve this problem which directly infer the transcript fragment of the PER using the technique presented at </a:t>
            </a:r>
            <a:r>
              <a:rPr lang="en-US" baseline="0" dirty="0" err="1" smtClean="0"/>
              <a:t>HitSeq</a:t>
            </a:r>
            <a:r>
              <a:rPr lang="en-US" baseline="0" dirty="0" smtClean="0"/>
              <a:t> … But we weren’t able to integrate that into our submission in time.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61168-2CBC-6241-9380-61BEEF7D986E}" type="datetimeFigureOut">
              <a:rPr lang="en-US" smtClean="0"/>
              <a:pPr/>
              <a:t>6/11/12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168-2CBC-6241-9380-61BEEF7D986E}" type="datetimeFigureOut">
              <a:rPr lang="en-US" smtClean="0"/>
              <a:pPr/>
              <a:t>6/11/12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168-2CBC-6241-9380-61BEEF7D986E}" type="datetimeFigureOut">
              <a:rPr lang="en-US" smtClean="0"/>
              <a:pPr/>
              <a:t>6/11/12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461168-2CBC-6241-9380-61BEEF7D986E}" type="datetimeFigureOut">
              <a:rPr lang="en-US" smtClean="0"/>
              <a:pPr/>
              <a:t>6/11/12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168-2CBC-6241-9380-61BEEF7D986E}" type="datetimeFigureOut">
              <a:rPr lang="en-US" smtClean="0"/>
              <a:pPr/>
              <a:t>6/11/12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461168-2CBC-6241-9380-61BEEF7D986E}" type="datetimeFigureOut">
              <a:rPr lang="en-US" smtClean="0"/>
              <a:pPr/>
              <a:t>6/11/12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461168-2CBC-6241-9380-61BEEF7D986E}" type="datetimeFigureOut">
              <a:rPr lang="en-US" smtClean="0"/>
              <a:pPr/>
              <a:t>6/11/12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461168-2CBC-6241-9380-61BEEF7D986E}" type="datetimeFigureOut">
              <a:rPr lang="en-US" smtClean="0"/>
              <a:pPr/>
              <a:t>6/11/12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61168-2CBC-6241-9380-61BEEF7D986E}" type="datetimeFigureOut">
              <a:rPr lang="en-US" smtClean="0"/>
              <a:pPr/>
              <a:t>6/11/12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168-2CBC-6241-9380-61BEEF7D986E}" type="datetimeFigureOut">
              <a:rPr lang="en-US" smtClean="0"/>
              <a:pPr/>
              <a:t>6/11/12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168-2CBC-6241-9380-61BEEF7D986E}" type="datetimeFigureOut">
              <a:rPr lang="en-US" smtClean="0"/>
              <a:pPr/>
              <a:t>6/11/12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84E72-3C60-EA4B-B6BA-ED8BE65B34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61168-2CBC-6241-9380-61BEEF7D986E}" type="datetimeFigureOut">
              <a:rPr lang="en-US" smtClean="0"/>
              <a:pPr/>
              <a:t>6/11/12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84E72-3C60-EA4B-B6BA-ED8BE65B34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RNAseq</a:t>
            </a:r>
            <a:r>
              <a:rPr lang="en-US" dirty="0" smtClean="0"/>
              <a:t>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9" name="Text Box 9"/>
          <p:cNvSpPr txBox="1">
            <a:spLocks noChangeArrowheads="1"/>
          </p:cNvSpPr>
          <p:nvPr/>
        </p:nvSpPr>
        <p:spPr bwMode="auto">
          <a:xfrm>
            <a:off x="914151" y="328211"/>
            <a:ext cx="72892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300" dirty="0" smtClean="0">
                <a:solidFill>
                  <a:srgbClr val="000000"/>
                </a:solidFill>
                <a:ea typeface="DejaVu Sans" charset="0"/>
                <a:cs typeface="DejaVu Sans" charset="0"/>
              </a:rPr>
              <a:t>Paired End </a:t>
            </a:r>
            <a:r>
              <a:rPr lang="en-US" sz="3300" dirty="0" smtClean="0">
                <a:solidFill>
                  <a:srgbClr val="000000"/>
                </a:solidFill>
                <a:ea typeface="DejaVu Sans" charset="0"/>
                <a:cs typeface="DejaVu Sans" charset="0"/>
              </a:rPr>
              <a:t>Data</a:t>
            </a:r>
            <a:endParaRPr lang="en-US" sz="3300" dirty="0">
              <a:solidFill>
                <a:srgbClr val="000000"/>
              </a:solidFill>
              <a:ea typeface="DejaVu Sans" charset="0"/>
              <a:cs typeface="DejaVu Sans" charset="0"/>
            </a:endParaRPr>
          </a:p>
        </p:txBody>
      </p:sp>
      <p:grpSp>
        <p:nvGrpSpPr>
          <p:cNvPr id="2" name="Group 151"/>
          <p:cNvGrpSpPr/>
          <p:nvPr/>
        </p:nvGrpSpPr>
        <p:grpSpPr>
          <a:xfrm>
            <a:off x="147744" y="2906395"/>
            <a:ext cx="8848512" cy="1540695"/>
            <a:chOff x="239687" y="3203762"/>
            <a:chExt cx="9754870" cy="1698331"/>
          </a:xfrm>
        </p:grpSpPr>
        <p:sp>
          <p:nvSpPr>
            <p:cNvPr id="54" name="Line 19"/>
            <p:cNvSpPr>
              <a:spLocks noChangeShapeType="1"/>
            </p:cNvSpPr>
            <p:nvPr/>
          </p:nvSpPr>
          <p:spPr bwMode="auto">
            <a:xfrm flipV="1">
              <a:off x="239687" y="4355912"/>
              <a:ext cx="9332415" cy="0"/>
            </a:xfrm>
            <a:prstGeom prst="line">
              <a:avLst/>
            </a:prstGeom>
            <a:noFill/>
            <a:ln w="28440">
              <a:solidFill>
                <a:schemeClr val="tx1"/>
              </a:solidFill>
              <a:miter lim="800000"/>
              <a:headEnd/>
              <a:tailEnd/>
            </a:ln>
            <a:effectLst/>
          </p:spPr>
          <p:txBody>
            <a:bodyPr/>
            <a:lstStyle/>
            <a:p>
              <a:endParaRPr lang="en-US"/>
            </a:p>
          </p:txBody>
        </p:sp>
        <p:sp>
          <p:nvSpPr>
            <p:cNvPr id="55" name="Rectangle 27"/>
            <p:cNvSpPr>
              <a:spLocks noChangeArrowheads="1"/>
            </p:cNvSpPr>
            <p:nvPr/>
          </p:nvSpPr>
          <p:spPr bwMode="auto">
            <a:xfrm>
              <a:off x="9341672" y="4509532"/>
              <a:ext cx="503238" cy="392561"/>
            </a:xfrm>
            <a:prstGeom prst="rect">
              <a:avLst/>
            </a:prstGeom>
            <a:noFill/>
            <a:ln w="9525">
              <a:noFill/>
              <a:round/>
              <a:headEnd/>
              <a:tailEnd/>
            </a:ln>
            <a:effectLst/>
          </p:spPr>
          <p:txBody>
            <a:bodyPr lIns="90000" tIns="46800" rIns="90000" bIns="46800">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56" name="Rectangle 28"/>
            <p:cNvSpPr>
              <a:spLocks noChangeArrowheads="1"/>
            </p:cNvSpPr>
            <p:nvPr/>
          </p:nvSpPr>
          <p:spPr bwMode="auto">
            <a:xfrm>
              <a:off x="470117" y="4432722"/>
              <a:ext cx="503238" cy="392561"/>
            </a:xfrm>
            <a:prstGeom prst="rect">
              <a:avLst/>
            </a:prstGeom>
            <a:noFill/>
            <a:ln w="9525">
              <a:noFill/>
              <a:round/>
              <a:headEnd/>
              <a:tailEnd/>
            </a:ln>
            <a:effectLst/>
          </p:spPr>
          <p:txBody>
            <a:bodyPr lIns="90000" tIns="46800" rIns="90000" bIns="46800">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57" name="Rectangle 56"/>
            <p:cNvSpPr/>
            <p:nvPr/>
          </p:nvSpPr>
          <p:spPr bwMode="auto">
            <a:xfrm>
              <a:off x="5437788" y="424069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8" name="Rectangle 57"/>
            <p:cNvSpPr/>
            <p:nvPr/>
          </p:nvSpPr>
          <p:spPr bwMode="auto">
            <a:xfrm>
              <a:off x="6973988" y="424069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9" name="Rectangle 58"/>
            <p:cNvSpPr/>
            <p:nvPr/>
          </p:nvSpPr>
          <p:spPr bwMode="auto">
            <a:xfrm>
              <a:off x="7473253" y="424069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60" name="Rectangle 59"/>
            <p:cNvSpPr/>
            <p:nvPr/>
          </p:nvSpPr>
          <p:spPr bwMode="auto">
            <a:xfrm>
              <a:off x="5923627" y="424069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61" name="Rectangle 60"/>
            <p:cNvSpPr/>
            <p:nvPr/>
          </p:nvSpPr>
          <p:spPr bwMode="auto">
            <a:xfrm>
              <a:off x="6614918" y="424069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62" name="Straight Connector 61"/>
            <p:cNvCxnSpPr>
              <a:endCxn id="60" idx="3"/>
            </p:cNvCxnSpPr>
            <p:nvPr/>
          </p:nvCxnSpPr>
          <p:spPr bwMode="auto">
            <a:xfrm rot="5400000">
              <a:off x="5885226" y="385664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3" name="Straight Connector 62"/>
            <p:cNvCxnSpPr>
              <a:endCxn id="61" idx="1"/>
            </p:cNvCxnSpPr>
            <p:nvPr/>
          </p:nvCxnSpPr>
          <p:spPr bwMode="auto">
            <a:xfrm rot="16200000" flipH="1">
              <a:off x="6154057" y="381824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959092" y="424069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65" name="Rectangle 64"/>
            <p:cNvSpPr/>
            <p:nvPr/>
          </p:nvSpPr>
          <p:spPr bwMode="auto">
            <a:xfrm>
              <a:off x="8650383" y="424069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66" name="Straight Connector 65"/>
            <p:cNvCxnSpPr>
              <a:endCxn id="64" idx="3"/>
            </p:cNvCxnSpPr>
            <p:nvPr/>
          </p:nvCxnSpPr>
          <p:spPr bwMode="auto">
            <a:xfrm rot="5400000">
              <a:off x="7920691" y="385664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7" name="Straight Connector 66"/>
            <p:cNvCxnSpPr>
              <a:endCxn id="65" idx="1"/>
            </p:cNvCxnSpPr>
            <p:nvPr/>
          </p:nvCxnSpPr>
          <p:spPr bwMode="auto">
            <a:xfrm rot="16200000" flipH="1">
              <a:off x="8189522" y="381824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8" name="Rectangle 67"/>
            <p:cNvSpPr/>
            <p:nvPr/>
          </p:nvSpPr>
          <p:spPr bwMode="auto">
            <a:xfrm>
              <a:off x="8880812" y="424069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69" name="Rectangle 68"/>
            <p:cNvSpPr/>
            <p:nvPr/>
          </p:nvSpPr>
          <p:spPr bwMode="auto">
            <a:xfrm>
              <a:off x="1468647"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0" name="Rectangle 69"/>
            <p:cNvSpPr/>
            <p:nvPr/>
          </p:nvSpPr>
          <p:spPr bwMode="auto">
            <a:xfrm>
              <a:off x="2428772"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1" name="Rectangle 70"/>
            <p:cNvSpPr/>
            <p:nvPr/>
          </p:nvSpPr>
          <p:spPr bwMode="auto">
            <a:xfrm>
              <a:off x="2928037"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2" name="Rectangle 71"/>
            <p:cNvSpPr/>
            <p:nvPr/>
          </p:nvSpPr>
          <p:spPr bwMode="auto">
            <a:xfrm>
              <a:off x="3427302"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3" name="Rectangle 72"/>
            <p:cNvSpPr/>
            <p:nvPr/>
          </p:nvSpPr>
          <p:spPr bwMode="auto">
            <a:xfrm>
              <a:off x="1954486"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74" name="Straight Connector 73"/>
            <p:cNvCxnSpPr>
              <a:stCxn id="72" idx="3"/>
              <a:endCxn id="57" idx="1"/>
            </p:cNvCxnSpPr>
            <p:nvPr/>
          </p:nvCxnSpPr>
          <p:spPr bwMode="auto">
            <a:xfrm>
              <a:off x="3926567" y="4279102"/>
              <a:ext cx="1511221" cy="0"/>
            </a:xfrm>
            <a:prstGeom prst="line">
              <a:avLst/>
            </a:prstGeom>
            <a:solidFill>
              <a:srgbClr val="00B8FF"/>
            </a:solidFill>
            <a:ln w="28575" cap="flat" cmpd="sng" algn="ctr">
              <a:solidFill>
                <a:schemeClr val="tx1"/>
              </a:solidFill>
              <a:prstDash val="sysDot"/>
              <a:round/>
              <a:headEnd type="none" w="med" len="med"/>
              <a:tailEnd type="none" w="med" len="med"/>
            </a:ln>
            <a:effectLst/>
          </p:spPr>
        </p:cxnSp>
        <p:sp>
          <p:nvSpPr>
            <p:cNvPr id="102" name="Rectangle 101"/>
            <p:cNvSpPr/>
            <p:nvPr/>
          </p:nvSpPr>
          <p:spPr bwMode="auto">
            <a:xfrm>
              <a:off x="7588467" y="4010267"/>
              <a:ext cx="52424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3" name="Rectangle 102"/>
            <p:cNvSpPr/>
            <p:nvPr/>
          </p:nvSpPr>
          <p:spPr bwMode="auto">
            <a:xfrm>
              <a:off x="8650382" y="401026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5" name="Rectangle 104"/>
            <p:cNvSpPr/>
            <p:nvPr/>
          </p:nvSpPr>
          <p:spPr bwMode="auto">
            <a:xfrm>
              <a:off x="7229397" y="401026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3" name="Rectangle 112"/>
            <p:cNvSpPr/>
            <p:nvPr/>
          </p:nvSpPr>
          <p:spPr bwMode="auto">
            <a:xfrm>
              <a:off x="1977170"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4" name="Rectangle 113"/>
            <p:cNvSpPr/>
            <p:nvPr/>
          </p:nvSpPr>
          <p:spPr bwMode="auto">
            <a:xfrm>
              <a:off x="2937295"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5" name="Rectangle 114"/>
            <p:cNvSpPr/>
            <p:nvPr/>
          </p:nvSpPr>
          <p:spPr bwMode="auto">
            <a:xfrm>
              <a:off x="3436560"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6" name="Rectangle 115"/>
            <p:cNvSpPr/>
            <p:nvPr/>
          </p:nvSpPr>
          <p:spPr bwMode="auto">
            <a:xfrm>
              <a:off x="3935825"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7" name="Rectangle 116"/>
            <p:cNvSpPr/>
            <p:nvPr/>
          </p:nvSpPr>
          <p:spPr bwMode="auto">
            <a:xfrm>
              <a:off x="2463009"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9" name="Rectangle 118"/>
            <p:cNvSpPr/>
            <p:nvPr/>
          </p:nvSpPr>
          <p:spPr bwMode="auto">
            <a:xfrm>
              <a:off x="9149647" y="401026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27" name="Straight Connector 126"/>
            <p:cNvCxnSpPr>
              <a:endCxn id="102" idx="3"/>
            </p:cNvCxnSpPr>
            <p:nvPr/>
          </p:nvCxnSpPr>
          <p:spPr bwMode="auto">
            <a:xfrm rot="5400000">
              <a:off x="7920691" y="3626217"/>
              <a:ext cx="614476" cy="23043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8" name="Straight Connector 127"/>
            <p:cNvCxnSpPr>
              <a:endCxn id="103" idx="1"/>
            </p:cNvCxnSpPr>
            <p:nvPr/>
          </p:nvCxnSpPr>
          <p:spPr bwMode="auto">
            <a:xfrm rot="16200000" flipH="1">
              <a:off x="8189522" y="3587811"/>
              <a:ext cx="614479" cy="307242"/>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31" name="Rectangle 130"/>
            <p:cNvSpPr/>
            <p:nvPr/>
          </p:nvSpPr>
          <p:spPr bwMode="auto">
            <a:xfrm>
              <a:off x="4694667"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32" name="Rectangle 131"/>
            <p:cNvSpPr/>
            <p:nvPr/>
          </p:nvSpPr>
          <p:spPr bwMode="auto">
            <a:xfrm>
              <a:off x="5193932"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33" name="Rectangle 132"/>
            <p:cNvSpPr/>
            <p:nvPr/>
          </p:nvSpPr>
          <p:spPr bwMode="auto">
            <a:xfrm>
              <a:off x="5693197" y="3779838"/>
              <a:ext cx="384049" cy="7680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34" name="Rectangle 133"/>
            <p:cNvSpPr/>
            <p:nvPr/>
          </p:nvSpPr>
          <p:spPr bwMode="auto">
            <a:xfrm>
              <a:off x="6614917" y="3779838"/>
              <a:ext cx="76810" cy="7680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35" name="Rectangle 134"/>
            <p:cNvSpPr/>
            <p:nvPr/>
          </p:nvSpPr>
          <p:spPr bwMode="auto">
            <a:xfrm>
              <a:off x="6691727"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36" name="Rectangle 135"/>
            <p:cNvSpPr/>
            <p:nvPr/>
          </p:nvSpPr>
          <p:spPr bwMode="auto">
            <a:xfrm>
              <a:off x="7190992"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37" name="Straight Connector 136"/>
            <p:cNvCxnSpPr/>
            <p:nvPr/>
          </p:nvCxnSpPr>
          <p:spPr bwMode="auto">
            <a:xfrm rot="5400000">
              <a:off x="5885227" y="339578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rot="16200000" flipH="1">
              <a:off x="6154058" y="335738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41" name="Rectangle 140"/>
            <p:cNvSpPr/>
            <p:nvPr/>
          </p:nvSpPr>
          <p:spPr bwMode="auto">
            <a:xfrm>
              <a:off x="9082095" y="3779838"/>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42" name="Rectangle 141"/>
            <p:cNvSpPr/>
            <p:nvPr/>
          </p:nvSpPr>
          <p:spPr bwMode="auto">
            <a:xfrm>
              <a:off x="9581360" y="3779838"/>
              <a:ext cx="413197"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5" name="Rectangle 84"/>
            <p:cNvSpPr/>
            <p:nvPr/>
          </p:nvSpPr>
          <p:spPr bwMode="auto">
            <a:xfrm>
              <a:off x="4425831" y="4010266"/>
              <a:ext cx="1651415" cy="76811"/>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6" name="Rectangle 85"/>
            <p:cNvSpPr/>
            <p:nvPr/>
          </p:nvSpPr>
          <p:spPr bwMode="auto">
            <a:xfrm>
              <a:off x="3926567" y="4240698"/>
              <a:ext cx="1536200" cy="76809"/>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7" name="Rectangle 86"/>
            <p:cNvSpPr/>
            <p:nvPr/>
          </p:nvSpPr>
          <p:spPr bwMode="auto">
            <a:xfrm>
              <a:off x="6614917" y="4010268"/>
              <a:ext cx="614479" cy="76809"/>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8" name="Rectangle 87"/>
            <p:cNvSpPr/>
            <p:nvPr/>
          </p:nvSpPr>
          <p:spPr bwMode="auto">
            <a:xfrm>
              <a:off x="7690257" y="3779838"/>
              <a:ext cx="422455" cy="7681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9" name="Rectangle 88"/>
            <p:cNvSpPr/>
            <p:nvPr/>
          </p:nvSpPr>
          <p:spPr bwMode="auto">
            <a:xfrm>
              <a:off x="8650382" y="3779837"/>
              <a:ext cx="422455" cy="7681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90" name="Straight Connector 89"/>
            <p:cNvCxnSpPr/>
            <p:nvPr/>
          </p:nvCxnSpPr>
          <p:spPr bwMode="auto">
            <a:xfrm rot="5400000">
              <a:off x="5885225" y="3626218"/>
              <a:ext cx="614477" cy="230433"/>
            </a:xfrm>
            <a:prstGeom prst="line">
              <a:avLst/>
            </a:prstGeom>
            <a:solidFill>
              <a:srgbClr val="00B8FF"/>
            </a:solidFill>
            <a:ln w="9525" cap="flat" cmpd="sng" algn="ctr">
              <a:solidFill>
                <a:srgbClr val="0000FF"/>
              </a:solidFill>
              <a:prstDash val="solid"/>
              <a:round/>
              <a:headEnd type="none" w="med" len="med"/>
              <a:tailEnd type="none" w="med" len="med"/>
            </a:ln>
            <a:effectLst/>
          </p:spPr>
        </p:cxnSp>
        <p:cxnSp>
          <p:nvCxnSpPr>
            <p:cNvPr id="91" name="Straight Connector 90"/>
            <p:cNvCxnSpPr/>
            <p:nvPr/>
          </p:nvCxnSpPr>
          <p:spPr bwMode="auto">
            <a:xfrm rot="16200000" flipH="1">
              <a:off x="6154056" y="3587812"/>
              <a:ext cx="614480" cy="307241"/>
            </a:xfrm>
            <a:prstGeom prst="line">
              <a:avLst/>
            </a:prstGeom>
            <a:solidFill>
              <a:srgbClr val="00B8FF"/>
            </a:solidFill>
            <a:ln w="9525" cap="flat" cmpd="sng" algn="ctr">
              <a:solidFill>
                <a:srgbClr val="0000FF"/>
              </a:solidFill>
              <a:prstDash val="solid"/>
              <a:round/>
              <a:headEnd type="none" w="med" len="med"/>
              <a:tailEnd type="none" w="med" len="med"/>
            </a:ln>
            <a:effectLst/>
          </p:spPr>
        </p:cxnSp>
        <p:cxnSp>
          <p:nvCxnSpPr>
            <p:cNvPr id="92" name="Straight Connector 91"/>
            <p:cNvCxnSpPr/>
            <p:nvPr/>
          </p:nvCxnSpPr>
          <p:spPr bwMode="auto">
            <a:xfrm rot="5400000">
              <a:off x="7920692" y="3395788"/>
              <a:ext cx="614477" cy="230433"/>
            </a:xfrm>
            <a:prstGeom prst="line">
              <a:avLst/>
            </a:prstGeom>
            <a:solidFill>
              <a:srgbClr val="00B8FF"/>
            </a:solidFill>
            <a:ln w="9525" cap="flat" cmpd="sng" algn="ctr">
              <a:solidFill>
                <a:srgbClr val="0000FF"/>
              </a:solidFill>
              <a:prstDash val="solid"/>
              <a:round/>
              <a:headEnd type="none" w="med" len="med"/>
              <a:tailEnd type="none" w="med" len="med"/>
            </a:ln>
            <a:effectLst/>
          </p:spPr>
        </p:cxnSp>
        <p:cxnSp>
          <p:nvCxnSpPr>
            <p:cNvPr id="93" name="Straight Connector 92"/>
            <p:cNvCxnSpPr/>
            <p:nvPr/>
          </p:nvCxnSpPr>
          <p:spPr bwMode="auto">
            <a:xfrm rot="16200000" flipH="1">
              <a:off x="8189523" y="3357382"/>
              <a:ext cx="614480" cy="307241"/>
            </a:xfrm>
            <a:prstGeom prst="line">
              <a:avLst/>
            </a:prstGeom>
            <a:solidFill>
              <a:srgbClr val="00B8FF"/>
            </a:solidFill>
            <a:ln w="9525" cap="flat" cmpd="sng" algn="ctr">
              <a:solidFill>
                <a:srgbClr val="0000FF"/>
              </a:solidFill>
              <a:prstDash val="solid"/>
              <a:round/>
              <a:headEnd type="none" w="med" len="med"/>
              <a:tailEnd type="none" w="med" len="med"/>
            </a:ln>
            <a:effectLst/>
          </p:spPr>
        </p:cxnSp>
      </p:grpSp>
      <p:grpSp>
        <p:nvGrpSpPr>
          <p:cNvPr id="3" name="Group 150"/>
          <p:cNvGrpSpPr/>
          <p:nvPr/>
        </p:nvGrpSpPr>
        <p:grpSpPr>
          <a:xfrm>
            <a:off x="104509" y="1408262"/>
            <a:ext cx="8926583" cy="1471014"/>
            <a:chOff x="115214" y="1552347"/>
            <a:chExt cx="9840938" cy="1621521"/>
          </a:xfrm>
        </p:grpSpPr>
        <p:sp>
          <p:nvSpPr>
            <p:cNvPr id="99" name="Rectangle 27"/>
            <p:cNvSpPr>
              <a:spLocks noChangeArrowheads="1"/>
            </p:cNvSpPr>
            <p:nvPr/>
          </p:nvSpPr>
          <p:spPr bwMode="auto">
            <a:xfrm>
              <a:off x="9226457" y="2742902"/>
              <a:ext cx="503238" cy="392561"/>
            </a:xfrm>
            <a:prstGeom prst="rect">
              <a:avLst/>
            </a:prstGeom>
            <a:noFill/>
            <a:ln w="9525">
              <a:noFill/>
              <a:round/>
              <a:headEnd/>
              <a:tailEnd/>
            </a:ln>
            <a:effectLst/>
          </p:spPr>
          <p:txBody>
            <a:bodyPr lIns="90000" tIns="46800" rIns="90000" bIns="46800">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grpSp>
          <p:nvGrpSpPr>
            <p:cNvPr id="4" name="Group 74"/>
            <p:cNvGrpSpPr/>
            <p:nvPr/>
          </p:nvGrpSpPr>
          <p:grpSpPr>
            <a:xfrm>
              <a:off x="115214" y="1552347"/>
              <a:ext cx="9840938" cy="1621521"/>
              <a:chOff x="239687" y="3203762"/>
              <a:chExt cx="9840938" cy="1621521"/>
            </a:xfrm>
          </p:grpSpPr>
          <p:cxnSp>
            <p:nvCxnSpPr>
              <p:cNvPr id="76" name="Straight Connector 75"/>
              <p:cNvCxnSpPr>
                <a:stCxn id="123" idx="3"/>
                <a:endCxn id="118" idx="1"/>
              </p:cNvCxnSpPr>
              <p:nvPr/>
            </p:nvCxnSpPr>
            <p:spPr bwMode="auto">
              <a:xfrm>
                <a:off x="4435090" y="4048672"/>
                <a:ext cx="2794307" cy="0"/>
              </a:xfrm>
              <a:prstGeom prst="line">
                <a:avLst/>
              </a:prstGeom>
              <a:solidFill>
                <a:srgbClr val="00B8FF"/>
              </a:solidFill>
              <a:ln w="28575" cap="flat" cmpd="sng" algn="ctr">
                <a:solidFill>
                  <a:schemeClr val="tx1"/>
                </a:solidFill>
                <a:prstDash val="sysDot"/>
                <a:round/>
                <a:headEnd type="none" w="med" len="med"/>
                <a:tailEnd type="none" w="med" len="med"/>
              </a:ln>
              <a:effectLst/>
            </p:spPr>
          </p:cxnSp>
          <p:sp>
            <p:nvSpPr>
              <p:cNvPr id="77" name="Line 19"/>
              <p:cNvSpPr>
                <a:spLocks noChangeShapeType="1"/>
              </p:cNvSpPr>
              <p:nvPr/>
            </p:nvSpPr>
            <p:spPr bwMode="auto">
              <a:xfrm flipV="1">
                <a:off x="239687" y="4355912"/>
                <a:ext cx="9332415" cy="0"/>
              </a:xfrm>
              <a:prstGeom prst="line">
                <a:avLst/>
              </a:prstGeom>
              <a:noFill/>
              <a:ln w="28440">
                <a:solidFill>
                  <a:schemeClr val="tx1"/>
                </a:solidFill>
                <a:miter lim="800000"/>
                <a:headEnd/>
                <a:tailEnd/>
              </a:ln>
              <a:effectLst/>
            </p:spPr>
            <p:txBody>
              <a:bodyPr/>
              <a:lstStyle/>
              <a:p>
                <a:endParaRPr lang="en-US"/>
              </a:p>
            </p:txBody>
          </p:sp>
          <p:sp>
            <p:nvSpPr>
              <p:cNvPr id="78" name="Rectangle 28"/>
              <p:cNvSpPr>
                <a:spLocks noChangeArrowheads="1"/>
              </p:cNvSpPr>
              <p:nvPr/>
            </p:nvSpPr>
            <p:spPr bwMode="auto">
              <a:xfrm>
                <a:off x="470117" y="4432722"/>
                <a:ext cx="503238" cy="392561"/>
              </a:xfrm>
              <a:prstGeom prst="rect">
                <a:avLst/>
              </a:prstGeom>
              <a:noFill/>
              <a:ln w="9525">
                <a:noFill/>
                <a:round/>
                <a:headEnd/>
                <a:tailEnd/>
              </a:ln>
              <a:effectLst/>
            </p:spPr>
            <p:txBody>
              <a:bodyPr lIns="90000" tIns="46800" rIns="90000" bIns="46800">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79" name="Rectangle 78"/>
              <p:cNvSpPr/>
              <p:nvPr/>
            </p:nvSpPr>
            <p:spPr bwMode="auto">
              <a:xfrm>
                <a:off x="5437788" y="424069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0" name="Rectangle 79"/>
              <p:cNvSpPr/>
              <p:nvPr/>
            </p:nvSpPr>
            <p:spPr bwMode="auto">
              <a:xfrm>
                <a:off x="6973988" y="424069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1" name="Rectangle 80"/>
              <p:cNvSpPr/>
              <p:nvPr/>
            </p:nvSpPr>
            <p:spPr bwMode="auto">
              <a:xfrm>
                <a:off x="7473253" y="424069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2" name="Rectangle 81"/>
              <p:cNvSpPr/>
              <p:nvPr/>
            </p:nvSpPr>
            <p:spPr bwMode="auto">
              <a:xfrm>
                <a:off x="5923627" y="424069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3" name="Rectangle 82"/>
              <p:cNvSpPr/>
              <p:nvPr/>
            </p:nvSpPr>
            <p:spPr bwMode="auto">
              <a:xfrm>
                <a:off x="6614918" y="424069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84" name="Straight Connector 83"/>
              <p:cNvCxnSpPr>
                <a:endCxn id="82" idx="3"/>
              </p:cNvCxnSpPr>
              <p:nvPr/>
            </p:nvCxnSpPr>
            <p:spPr bwMode="auto">
              <a:xfrm rot="5400000">
                <a:off x="5885226" y="385664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95" name="Straight Connector 94"/>
              <p:cNvCxnSpPr>
                <a:endCxn id="83" idx="1"/>
              </p:cNvCxnSpPr>
              <p:nvPr/>
            </p:nvCxnSpPr>
            <p:spPr bwMode="auto">
              <a:xfrm rot="16200000" flipH="1">
                <a:off x="6154057" y="381824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96" name="Rectangle 95"/>
              <p:cNvSpPr/>
              <p:nvPr/>
            </p:nvSpPr>
            <p:spPr bwMode="auto">
              <a:xfrm>
                <a:off x="7959092" y="424069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97" name="Rectangle 96"/>
              <p:cNvSpPr/>
              <p:nvPr/>
            </p:nvSpPr>
            <p:spPr bwMode="auto">
              <a:xfrm>
                <a:off x="8650383" y="424069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98" name="Straight Connector 97"/>
              <p:cNvCxnSpPr>
                <a:endCxn id="96" idx="3"/>
              </p:cNvCxnSpPr>
              <p:nvPr/>
            </p:nvCxnSpPr>
            <p:spPr bwMode="auto">
              <a:xfrm rot="5400000">
                <a:off x="7920691" y="385664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0" name="Straight Connector 99"/>
              <p:cNvCxnSpPr>
                <a:endCxn id="97" idx="1"/>
              </p:cNvCxnSpPr>
              <p:nvPr/>
            </p:nvCxnSpPr>
            <p:spPr bwMode="auto">
              <a:xfrm rot="16200000" flipH="1">
                <a:off x="8189522" y="381824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01" name="Rectangle 100"/>
              <p:cNvSpPr/>
              <p:nvPr/>
            </p:nvSpPr>
            <p:spPr bwMode="auto">
              <a:xfrm>
                <a:off x="8880812" y="424069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4" name="Rectangle 103"/>
              <p:cNvSpPr/>
              <p:nvPr/>
            </p:nvSpPr>
            <p:spPr bwMode="auto">
              <a:xfrm>
                <a:off x="1468647"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6" name="Rectangle 105"/>
              <p:cNvSpPr/>
              <p:nvPr/>
            </p:nvSpPr>
            <p:spPr bwMode="auto">
              <a:xfrm>
                <a:off x="2428772"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7" name="Rectangle 106"/>
              <p:cNvSpPr/>
              <p:nvPr/>
            </p:nvSpPr>
            <p:spPr bwMode="auto">
              <a:xfrm>
                <a:off x="2928037"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8" name="Rectangle 107"/>
              <p:cNvSpPr/>
              <p:nvPr/>
            </p:nvSpPr>
            <p:spPr bwMode="auto">
              <a:xfrm>
                <a:off x="3427302"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09" name="Rectangle 108"/>
              <p:cNvSpPr/>
              <p:nvPr/>
            </p:nvSpPr>
            <p:spPr bwMode="auto">
              <a:xfrm>
                <a:off x="1954486" y="424069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10" name="Straight Connector 109"/>
              <p:cNvCxnSpPr>
                <a:stCxn id="108" idx="3"/>
                <a:endCxn id="79" idx="1"/>
              </p:cNvCxnSpPr>
              <p:nvPr/>
            </p:nvCxnSpPr>
            <p:spPr bwMode="auto">
              <a:xfrm>
                <a:off x="3926567" y="4279102"/>
                <a:ext cx="1511221" cy="0"/>
              </a:xfrm>
              <a:prstGeom prst="line">
                <a:avLst/>
              </a:prstGeom>
              <a:solidFill>
                <a:srgbClr val="00B8FF"/>
              </a:solidFill>
              <a:ln w="28575" cap="flat" cmpd="sng" algn="ctr">
                <a:solidFill>
                  <a:schemeClr val="tx1"/>
                </a:solidFill>
                <a:prstDash val="sysDot"/>
                <a:round/>
                <a:headEnd type="none" w="med" len="med"/>
                <a:tailEnd type="none" w="med" len="med"/>
              </a:ln>
              <a:effectLst/>
            </p:spPr>
          </p:cxnSp>
          <p:sp>
            <p:nvSpPr>
              <p:cNvPr id="111" name="Rectangle 110"/>
              <p:cNvSpPr/>
              <p:nvPr/>
            </p:nvSpPr>
            <p:spPr bwMode="auto">
              <a:xfrm>
                <a:off x="7588467" y="4010267"/>
                <a:ext cx="52424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2" name="Rectangle 111"/>
              <p:cNvSpPr/>
              <p:nvPr/>
            </p:nvSpPr>
            <p:spPr bwMode="auto">
              <a:xfrm>
                <a:off x="8650382" y="401026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18" name="Rectangle 117"/>
              <p:cNvSpPr/>
              <p:nvPr/>
            </p:nvSpPr>
            <p:spPr bwMode="auto">
              <a:xfrm>
                <a:off x="7229397" y="401026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20" name="Rectangle 119"/>
              <p:cNvSpPr/>
              <p:nvPr/>
            </p:nvSpPr>
            <p:spPr bwMode="auto">
              <a:xfrm>
                <a:off x="1977170"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21" name="Rectangle 120"/>
              <p:cNvSpPr/>
              <p:nvPr/>
            </p:nvSpPr>
            <p:spPr bwMode="auto">
              <a:xfrm>
                <a:off x="2937295"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22" name="Rectangle 121"/>
              <p:cNvSpPr/>
              <p:nvPr/>
            </p:nvSpPr>
            <p:spPr bwMode="auto">
              <a:xfrm>
                <a:off x="3436560"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23" name="Rectangle 122"/>
              <p:cNvSpPr/>
              <p:nvPr/>
            </p:nvSpPr>
            <p:spPr bwMode="auto">
              <a:xfrm>
                <a:off x="3935825"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24" name="Rectangle 123"/>
              <p:cNvSpPr/>
              <p:nvPr/>
            </p:nvSpPr>
            <p:spPr bwMode="auto">
              <a:xfrm>
                <a:off x="2463009" y="4010267"/>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25" name="Rectangle 124"/>
              <p:cNvSpPr/>
              <p:nvPr/>
            </p:nvSpPr>
            <p:spPr bwMode="auto">
              <a:xfrm>
                <a:off x="9149647" y="401026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26" name="Straight Connector 125"/>
              <p:cNvCxnSpPr>
                <a:endCxn id="111" idx="3"/>
              </p:cNvCxnSpPr>
              <p:nvPr/>
            </p:nvCxnSpPr>
            <p:spPr bwMode="auto">
              <a:xfrm rot="5400000">
                <a:off x="7920691" y="3626217"/>
                <a:ext cx="614476" cy="23043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9" name="Straight Connector 128"/>
              <p:cNvCxnSpPr>
                <a:endCxn id="112" idx="1"/>
              </p:cNvCxnSpPr>
              <p:nvPr/>
            </p:nvCxnSpPr>
            <p:spPr bwMode="auto">
              <a:xfrm rot="16200000" flipH="1">
                <a:off x="8189522" y="3587811"/>
                <a:ext cx="614479" cy="307242"/>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30" name="Rectangle 129"/>
              <p:cNvSpPr/>
              <p:nvPr/>
            </p:nvSpPr>
            <p:spPr bwMode="auto">
              <a:xfrm>
                <a:off x="4694667"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39" name="Rectangle 138"/>
              <p:cNvSpPr/>
              <p:nvPr/>
            </p:nvSpPr>
            <p:spPr bwMode="auto">
              <a:xfrm>
                <a:off x="5193932"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40" name="Rectangle 139"/>
              <p:cNvSpPr/>
              <p:nvPr/>
            </p:nvSpPr>
            <p:spPr bwMode="auto">
              <a:xfrm>
                <a:off x="5693197" y="3779838"/>
                <a:ext cx="384049" cy="7680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43" name="Rectangle 142"/>
              <p:cNvSpPr/>
              <p:nvPr/>
            </p:nvSpPr>
            <p:spPr bwMode="auto">
              <a:xfrm>
                <a:off x="6614917" y="3779838"/>
                <a:ext cx="76810" cy="7680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44" name="Rectangle 143"/>
              <p:cNvSpPr/>
              <p:nvPr/>
            </p:nvSpPr>
            <p:spPr bwMode="auto">
              <a:xfrm>
                <a:off x="6691727"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45" name="Rectangle 144"/>
              <p:cNvSpPr/>
              <p:nvPr/>
            </p:nvSpPr>
            <p:spPr bwMode="auto">
              <a:xfrm>
                <a:off x="7190992" y="3779838"/>
                <a:ext cx="499265" cy="7681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46" name="Straight Connector 145"/>
              <p:cNvCxnSpPr/>
              <p:nvPr/>
            </p:nvCxnSpPr>
            <p:spPr bwMode="auto">
              <a:xfrm rot="5400000">
                <a:off x="5885227" y="339578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47" name="Straight Connector 146"/>
              <p:cNvCxnSpPr/>
              <p:nvPr/>
            </p:nvCxnSpPr>
            <p:spPr bwMode="auto">
              <a:xfrm rot="16200000" flipH="1">
                <a:off x="6154058" y="335738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48" name="Rectangle 147"/>
              <p:cNvSpPr/>
              <p:nvPr/>
            </p:nvSpPr>
            <p:spPr bwMode="auto">
              <a:xfrm>
                <a:off x="9082095" y="3779838"/>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49" name="Rectangle 148"/>
              <p:cNvSpPr/>
              <p:nvPr/>
            </p:nvSpPr>
            <p:spPr bwMode="auto">
              <a:xfrm>
                <a:off x="9581360" y="3779838"/>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50" name="Straight Connector 149"/>
              <p:cNvCxnSpPr>
                <a:stCxn id="145" idx="3"/>
                <a:endCxn id="148" idx="1"/>
              </p:cNvCxnSpPr>
              <p:nvPr/>
            </p:nvCxnSpPr>
            <p:spPr bwMode="auto">
              <a:xfrm>
                <a:off x="7690257" y="3818243"/>
                <a:ext cx="1391838" cy="0"/>
              </a:xfrm>
              <a:prstGeom prst="line">
                <a:avLst/>
              </a:prstGeom>
              <a:solidFill>
                <a:srgbClr val="00B8FF"/>
              </a:solidFill>
              <a:ln w="28575" cap="flat" cmpd="sng" algn="ctr">
                <a:solidFill>
                  <a:schemeClr val="tx1"/>
                </a:solidFill>
                <a:prstDash val="sysDot"/>
                <a:round/>
                <a:headEnd type="none" w="med" len="med"/>
                <a:tailEnd type="none" w="med" len="med"/>
              </a:ln>
              <a:effectLst/>
            </p:spPr>
          </p:cxnSp>
        </p:grpSp>
      </p:gr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9734601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72" name="Text Box 8"/>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Junction classification</a:t>
            </a:r>
          </a:p>
        </p:txBody>
      </p:sp>
      <p:sp>
        <p:nvSpPr>
          <p:cNvPr id="44" name="Rectangle 25"/>
          <p:cNvSpPr>
            <a:spLocks noChangeArrowheads="1"/>
          </p:cNvSpPr>
          <p:nvPr/>
        </p:nvSpPr>
        <p:spPr bwMode="auto">
          <a:xfrm>
            <a:off x="287091" y="1547623"/>
            <a:ext cx="5748049" cy="1455339"/>
          </a:xfrm>
          <a:prstGeom prst="rect">
            <a:avLst/>
          </a:prstGeom>
          <a:noFill/>
          <a:ln w="9525">
            <a:noFill/>
            <a:round/>
            <a:headEnd/>
            <a:tailEnd/>
          </a:ln>
          <a:effectLst/>
        </p:spPr>
        <p:txBody>
          <a:bodyPr wrap="square" lIns="81639" tIns="42452" rIns="81639" bIns="42452">
            <a:spAutoFit/>
          </a:bodyPr>
          <a:lstStyle/>
          <a:p>
            <a:pPr marL="236163" indent="-236163">
              <a:buFont typeface="Times New Roman" pitchFamily="16" charset="0"/>
              <a:buAutoNum type="arabicPeriod"/>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r>
              <a:rPr lang="en-US" dirty="0">
                <a:solidFill>
                  <a:srgbClr val="000000"/>
                </a:solidFill>
                <a:latin typeface="Calibri" charset="0"/>
                <a:ea typeface="DejaVu Sans" charset="0"/>
                <a:cs typeface="DejaVu Sans" charset="0"/>
              </a:rPr>
              <a:t>Alignment quality, e.g., average mismatch ≤ 2  (max 3)</a:t>
            </a:r>
          </a:p>
          <a:p>
            <a:pPr marL="236163" indent="-236163">
              <a:buFont typeface="Times New Roman" pitchFamily="16" charset="0"/>
              <a:buAutoNum type="arabicPeriod"/>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r>
              <a:rPr lang="en-US" dirty="0">
                <a:solidFill>
                  <a:srgbClr val="000000"/>
                </a:solidFill>
                <a:latin typeface="Calibri" charset="0"/>
                <a:ea typeface="DejaVu Sans" charset="0"/>
                <a:cs typeface="DejaVu Sans" charset="0"/>
              </a:rPr>
              <a:t>Anchor significance, e.g., left and right anchor ≥ 15bp </a:t>
            </a:r>
          </a:p>
          <a:p>
            <a:pPr marL="236163" indent="-236163">
              <a:buFont typeface="Times New Roman" pitchFamily="16" charset="0"/>
              <a:buAutoNum type="arabicPeriod"/>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r>
              <a:rPr lang="en-US" dirty="0">
                <a:solidFill>
                  <a:srgbClr val="000000"/>
                </a:solidFill>
                <a:latin typeface="Calibri" charset="0"/>
                <a:ea typeface="DejaVu Sans" charset="0"/>
                <a:cs typeface="DejaVu Sans" charset="0"/>
              </a:rPr>
              <a:t>Entropy, e.g., close to uniform distribution of starting positions for reads that span the splice junction</a:t>
            </a:r>
            <a:endParaRPr lang="en-US" dirty="0" smtClean="0">
              <a:solidFill>
                <a:srgbClr val="000000"/>
              </a:solidFill>
              <a:latin typeface="Calibri" charset="0"/>
              <a:ea typeface="DejaVu Sans" charset="0"/>
              <a:cs typeface="DejaVu Sans" charset="0"/>
            </a:endParaRPr>
          </a:p>
          <a:p>
            <a:pPr marL="236163" indent="-236163">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endParaRPr lang="en-US" sz="1700" dirty="0">
              <a:solidFill>
                <a:srgbClr val="000000"/>
              </a:solidFill>
              <a:latin typeface="Calibri" charset="0"/>
              <a:ea typeface="DejaVu Sans" charset="0"/>
              <a:cs typeface="DejaVu Sans" charset="0"/>
            </a:endParaRPr>
          </a:p>
        </p:txBody>
      </p:sp>
      <p:grpSp>
        <p:nvGrpSpPr>
          <p:cNvPr id="2" name="Group 56"/>
          <p:cNvGrpSpPr/>
          <p:nvPr/>
        </p:nvGrpSpPr>
        <p:grpSpPr>
          <a:xfrm>
            <a:off x="321927" y="3219958"/>
            <a:ext cx="8712769" cy="2996267"/>
            <a:chOff x="374105" y="2282042"/>
            <a:chExt cx="9605223" cy="3302830"/>
          </a:xfrm>
        </p:grpSpPr>
        <p:sp>
          <p:nvSpPr>
            <p:cNvPr id="187" name="Line 19"/>
            <p:cNvSpPr>
              <a:spLocks noChangeShapeType="1"/>
            </p:cNvSpPr>
            <p:nvPr/>
          </p:nvSpPr>
          <p:spPr bwMode="auto">
            <a:xfrm flipV="1">
              <a:off x="374105" y="2973332"/>
              <a:ext cx="9332415" cy="0"/>
            </a:xfrm>
            <a:prstGeom prst="line">
              <a:avLst/>
            </a:prstGeom>
            <a:noFill/>
            <a:ln w="28440">
              <a:solidFill>
                <a:schemeClr val="tx1"/>
              </a:solidFill>
              <a:miter lim="800000"/>
              <a:headEnd/>
              <a:tailEnd/>
            </a:ln>
            <a:effectLst/>
          </p:spPr>
          <p:txBody>
            <a:bodyPr/>
            <a:lstStyle/>
            <a:p>
              <a:endParaRPr lang="en-US"/>
            </a:p>
          </p:txBody>
        </p:sp>
        <p:sp>
          <p:nvSpPr>
            <p:cNvPr id="188" name="Rectangle 27"/>
            <p:cNvSpPr>
              <a:spLocks noChangeArrowheads="1"/>
            </p:cNvSpPr>
            <p:nvPr/>
          </p:nvSpPr>
          <p:spPr bwMode="auto">
            <a:xfrm>
              <a:off x="9476090" y="3011737"/>
              <a:ext cx="503238" cy="392561"/>
            </a:xfrm>
            <a:prstGeom prst="rect">
              <a:avLst/>
            </a:prstGeom>
            <a:noFill/>
            <a:ln w="9525">
              <a:noFill/>
              <a:round/>
              <a:headEnd/>
              <a:tailEnd/>
            </a:ln>
            <a:effectLst/>
          </p:spPr>
          <p:txBody>
            <a:bodyPr lIns="90000" tIns="46800" rIns="90000" bIns="46800">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189" name="Rectangle 28"/>
            <p:cNvSpPr>
              <a:spLocks noChangeArrowheads="1"/>
            </p:cNvSpPr>
            <p:nvPr/>
          </p:nvSpPr>
          <p:spPr bwMode="auto">
            <a:xfrm>
              <a:off x="604535" y="3050142"/>
              <a:ext cx="503238" cy="392561"/>
            </a:xfrm>
            <a:prstGeom prst="rect">
              <a:avLst/>
            </a:prstGeom>
            <a:noFill/>
            <a:ln w="9525">
              <a:noFill/>
              <a:round/>
              <a:headEnd/>
              <a:tailEnd/>
            </a:ln>
            <a:effectLst/>
          </p:spPr>
          <p:txBody>
            <a:bodyPr lIns="90000" tIns="46800" rIns="90000" bIns="46800">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190" name="Rectangle 189"/>
            <p:cNvSpPr/>
            <p:nvPr/>
          </p:nvSpPr>
          <p:spPr bwMode="auto">
            <a:xfrm>
              <a:off x="5572206" y="285811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1" name="Rectangle 190"/>
            <p:cNvSpPr/>
            <p:nvPr/>
          </p:nvSpPr>
          <p:spPr bwMode="auto">
            <a:xfrm>
              <a:off x="7108406" y="285811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2" name="Rectangle 191"/>
            <p:cNvSpPr/>
            <p:nvPr/>
          </p:nvSpPr>
          <p:spPr bwMode="auto">
            <a:xfrm>
              <a:off x="7607671" y="2858117"/>
              <a:ext cx="49926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3" name="Rectangle 192"/>
            <p:cNvSpPr/>
            <p:nvPr/>
          </p:nvSpPr>
          <p:spPr bwMode="auto">
            <a:xfrm>
              <a:off x="6058045" y="285811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4" name="Rectangle 193"/>
            <p:cNvSpPr/>
            <p:nvPr/>
          </p:nvSpPr>
          <p:spPr bwMode="auto">
            <a:xfrm>
              <a:off x="6749336" y="285811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95" name="Straight Connector 194"/>
            <p:cNvCxnSpPr>
              <a:endCxn id="193" idx="3"/>
            </p:cNvCxnSpPr>
            <p:nvPr/>
          </p:nvCxnSpPr>
          <p:spPr bwMode="auto">
            <a:xfrm rot="5400000">
              <a:off x="6019644" y="247406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6" name="Straight Connector 195"/>
            <p:cNvCxnSpPr>
              <a:endCxn id="194" idx="1"/>
            </p:cNvCxnSpPr>
            <p:nvPr/>
          </p:nvCxnSpPr>
          <p:spPr bwMode="auto">
            <a:xfrm rot="16200000" flipH="1">
              <a:off x="6288475" y="243566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a:off x="8093510" y="285811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8" name="Rectangle 197"/>
            <p:cNvSpPr/>
            <p:nvPr/>
          </p:nvSpPr>
          <p:spPr bwMode="auto">
            <a:xfrm>
              <a:off x="8784801" y="2858117"/>
              <a:ext cx="38405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99" name="Straight Connector 198"/>
            <p:cNvCxnSpPr>
              <a:endCxn id="197" idx="3"/>
            </p:cNvCxnSpPr>
            <p:nvPr/>
          </p:nvCxnSpPr>
          <p:spPr bwMode="auto">
            <a:xfrm rot="5400000">
              <a:off x="8055109" y="2474067"/>
              <a:ext cx="614477" cy="230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0" name="Straight Connector 199"/>
            <p:cNvCxnSpPr>
              <a:endCxn id="198" idx="1"/>
            </p:cNvCxnSpPr>
            <p:nvPr/>
          </p:nvCxnSpPr>
          <p:spPr bwMode="auto">
            <a:xfrm rot="16200000" flipH="1">
              <a:off x="8323940" y="2435661"/>
              <a:ext cx="614480" cy="307241"/>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01" name="Rectangle 200"/>
            <p:cNvSpPr/>
            <p:nvPr/>
          </p:nvSpPr>
          <p:spPr bwMode="auto">
            <a:xfrm>
              <a:off x="9015230" y="2858117"/>
              <a:ext cx="15362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1" name="Rectangle 210"/>
            <p:cNvSpPr/>
            <p:nvPr/>
          </p:nvSpPr>
          <p:spPr bwMode="auto">
            <a:xfrm>
              <a:off x="4041781" y="3242167"/>
              <a:ext cx="2150681" cy="76810"/>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2" name="Rectangle 211"/>
            <p:cNvSpPr/>
            <p:nvPr/>
          </p:nvSpPr>
          <p:spPr bwMode="auto">
            <a:xfrm>
              <a:off x="6768537" y="3242167"/>
              <a:ext cx="1459390" cy="7681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3" name="Rectangle 212"/>
            <p:cNvSpPr/>
            <p:nvPr/>
          </p:nvSpPr>
          <p:spPr bwMode="auto">
            <a:xfrm>
              <a:off x="8765597" y="3242167"/>
              <a:ext cx="384050" cy="7681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4" name="Rectangle 213"/>
            <p:cNvSpPr/>
            <p:nvPr/>
          </p:nvSpPr>
          <p:spPr bwMode="auto">
            <a:xfrm>
              <a:off x="4003377" y="4048672"/>
              <a:ext cx="2189086" cy="76810"/>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5" name="Rectangle 214"/>
            <p:cNvSpPr/>
            <p:nvPr/>
          </p:nvSpPr>
          <p:spPr bwMode="auto">
            <a:xfrm>
              <a:off x="6192462" y="4048672"/>
              <a:ext cx="1459390" cy="7681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6" name="Rectangle 215"/>
            <p:cNvSpPr/>
            <p:nvPr/>
          </p:nvSpPr>
          <p:spPr bwMode="auto">
            <a:xfrm>
              <a:off x="7651852" y="4048672"/>
              <a:ext cx="384050" cy="7681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7" name="TextBox 216"/>
            <p:cNvSpPr txBox="1"/>
            <p:nvPr/>
          </p:nvSpPr>
          <p:spPr>
            <a:xfrm>
              <a:off x="3811352" y="4163887"/>
              <a:ext cx="1728225" cy="407120"/>
            </a:xfrm>
            <a:prstGeom prst="rect">
              <a:avLst/>
            </a:prstGeom>
            <a:noFill/>
          </p:spPr>
          <p:txBody>
            <a:bodyPr wrap="square" rtlCol="0">
              <a:spAutoFit/>
            </a:bodyPr>
            <a:lstStyle/>
            <a:p>
              <a:r>
                <a:rPr lang="en-US" dirty="0" smtClean="0">
                  <a:solidFill>
                    <a:schemeClr val="tx1"/>
                  </a:solidFill>
                </a:rPr>
                <a:t>readlength-1</a:t>
              </a:r>
            </a:p>
          </p:txBody>
        </p:sp>
        <p:sp>
          <p:nvSpPr>
            <p:cNvPr id="218" name="TextBox 217"/>
            <p:cNvSpPr txBox="1"/>
            <p:nvPr/>
          </p:nvSpPr>
          <p:spPr>
            <a:xfrm>
              <a:off x="6614917" y="4202292"/>
              <a:ext cx="1728225" cy="407120"/>
            </a:xfrm>
            <a:prstGeom prst="rect">
              <a:avLst/>
            </a:prstGeom>
            <a:noFill/>
          </p:spPr>
          <p:txBody>
            <a:bodyPr wrap="square" rtlCol="0">
              <a:spAutoFit/>
            </a:bodyPr>
            <a:lstStyle/>
            <a:p>
              <a:r>
                <a:rPr lang="en-US" dirty="0" smtClean="0">
                  <a:solidFill>
                    <a:schemeClr val="tx1"/>
                  </a:solidFill>
                </a:rPr>
                <a:t>readlength-1</a:t>
              </a:r>
            </a:p>
          </p:txBody>
        </p:sp>
        <p:sp>
          <p:nvSpPr>
            <p:cNvPr id="220" name="Rectangle 219"/>
            <p:cNvSpPr/>
            <p:nvPr/>
          </p:nvSpPr>
          <p:spPr bwMode="auto">
            <a:xfrm>
              <a:off x="4041782" y="454793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1" name="Rectangle 220"/>
            <p:cNvSpPr/>
            <p:nvPr/>
          </p:nvSpPr>
          <p:spPr bwMode="auto">
            <a:xfrm>
              <a:off x="4272212" y="462474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2" name="Rectangle 221"/>
            <p:cNvSpPr/>
            <p:nvPr/>
          </p:nvSpPr>
          <p:spPr bwMode="auto">
            <a:xfrm>
              <a:off x="4424612" y="470155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3" name="Rectangle 222"/>
            <p:cNvSpPr/>
            <p:nvPr/>
          </p:nvSpPr>
          <p:spPr bwMode="auto">
            <a:xfrm>
              <a:off x="4617857" y="477714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4" name="Rectangle 223"/>
            <p:cNvSpPr/>
            <p:nvPr/>
          </p:nvSpPr>
          <p:spPr bwMode="auto">
            <a:xfrm>
              <a:off x="4771477" y="485517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5" name="Rectangle 224"/>
            <p:cNvSpPr/>
            <p:nvPr/>
          </p:nvSpPr>
          <p:spPr bwMode="auto">
            <a:xfrm>
              <a:off x="4963502" y="493198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6" name="Rectangle 225"/>
            <p:cNvSpPr/>
            <p:nvPr/>
          </p:nvSpPr>
          <p:spPr bwMode="auto">
            <a:xfrm>
              <a:off x="5155527" y="500879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7" name="Rectangle 226"/>
            <p:cNvSpPr/>
            <p:nvPr/>
          </p:nvSpPr>
          <p:spPr bwMode="auto">
            <a:xfrm>
              <a:off x="5347552" y="508560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8" name="Rectangle 227"/>
            <p:cNvSpPr/>
            <p:nvPr/>
          </p:nvSpPr>
          <p:spPr bwMode="auto">
            <a:xfrm>
              <a:off x="5539577" y="5162417"/>
              <a:ext cx="2419515"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9" name="Rectangle 228"/>
            <p:cNvSpPr/>
            <p:nvPr/>
          </p:nvSpPr>
          <p:spPr bwMode="auto">
            <a:xfrm>
              <a:off x="5846817" y="5239227"/>
              <a:ext cx="2304300" cy="7681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5" name="Rectangle 44"/>
            <p:cNvSpPr/>
            <p:nvPr/>
          </p:nvSpPr>
          <p:spPr bwMode="auto">
            <a:xfrm>
              <a:off x="6192462" y="3895053"/>
              <a:ext cx="45719" cy="168981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grpSp>
      <p:grpSp>
        <p:nvGrpSpPr>
          <p:cNvPr id="3" name="Group 46"/>
          <p:cNvGrpSpPr/>
          <p:nvPr/>
        </p:nvGrpSpPr>
        <p:grpSpPr>
          <a:xfrm>
            <a:off x="6975729" y="293371"/>
            <a:ext cx="1802669" cy="2224799"/>
            <a:chOff x="2971800" y="1371600"/>
            <a:chExt cx="4343400" cy="5359932"/>
          </a:xfrm>
        </p:grpSpPr>
        <p:sp>
          <p:nvSpPr>
            <p:cNvPr id="48" name="Rectangle 1"/>
            <p:cNvSpPr>
              <a:spLocks noChangeArrowheads="1"/>
            </p:cNvSpPr>
            <p:nvPr/>
          </p:nvSpPr>
          <p:spPr bwMode="auto">
            <a:xfrm>
              <a:off x="2971800" y="1371600"/>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pre-processing</a:t>
              </a:r>
            </a:p>
          </p:txBody>
        </p:sp>
        <p:sp>
          <p:nvSpPr>
            <p:cNvPr id="49" name="Rectangle 2"/>
            <p:cNvSpPr>
              <a:spLocks noChangeArrowheads="1"/>
            </p:cNvSpPr>
            <p:nvPr/>
          </p:nvSpPr>
          <p:spPr bwMode="auto">
            <a:xfrm>
              <a:off x="2971800" y="2540133"/>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mapping</a:t>
              </a:r>
            </a:p>
          </p:txBody>
        </p:sp>
        <p:sp>
          <p:nvSpPr>
            <p:cNvPr id="50" name="Rectangle 3"/>
            <p:cNvSpPr>
              <a:spLocks noChangeArrowheads="1"/>
            </p:cNvSpPr>
            <p:nvPr/>
          </p:nvSpPr>
          <p:spPr bwMode="auto">
            <a:xfrm>
              <a:off x="2971800" y="3708666"/>
              <a:ext cx="4343400" cy="685800"/>
            </a:xfrm>
            <a:prstGeom prst="rect">
              <a:avLst/>
            </a:prstGeom>
            <a:solidFill>
              <a:schemeClr val="accent2">
                <a:lumMod val="20000"/>
                <a:lumOff val="80000"/>
              </a:schemeClr>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junction classification</a:t>
              </a:r>
            </a:p>
          </p:txBody>
        </p:sp>
        <p:sp>
          <p:nvSpPr>
            <p:cNvPr id="51" name="Rectangle 4"/>
            <p:cNvSpPr>
              <a:spLocks noChangeArrowheads="1"/>
            </p:cNvSpPr>
            <p:nvPr/>
          </p:nvSpPr>
          <p:spPr bwMode="auto">
            <a:xfrm>
              <a:off x="2971800" y="4877199"/>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remapping</a:t>
              </a:r>
            </a:p>
          </p:txBody>
        </p:sp>
        <p:cxnSp>
          <p:nvCxnSpPr>
            <p:cNvPr id="52" name="AutoShape 5"/>
            <p:cNvCxnSpPr>
              <a:cxnSpLocks noChangeShapeType="1"/>
              <a:stCxn id="48" idx="2"/>
              <a:endCxn id="49" idx="0"/>
            </p:cNvCxnSpPr>
            <p:nvPr/>
          </p:nvCxnSpPr>
          <p:spPr bwMode="auto">
            <a:xfrm rot="5400000">
              <a:off x="4902134" y="2298766"/>
              <a:ext cx="482733" cy="1588"/>
            </a:xfrm>
            <a:prstGeom prst="straightConnector1">
              <a:avLst/>
            </a:prstGeom>
            <a:noFill/>
            <a:ln w="9360">
              <a:solidFill>
                <a:srgbClr val="000000"/>
              </a:solidFill>
              <a:miter lim="800000"/>
              <a:headEnd/>
              <a:tailEnd type="triangle" w="med" len="med"/>
            </a:ln>
            <a:effectLst/>
          </p:spPr>
        </p:cxnSp>
        <p:cxnSp>
          <p:nvCxnSpPr>
            <p:cNvPr id="53" name="AutoShape 6"/>
            <p:cNvCxnSpPr>
              <a:cxnSpLocks noChangeShapeType="1"/>
              <a:stCxn id="49" idx="2"/>
              <a:endCxn id="50" idx="0"/>
            </p:cNvCxnSpPr>
            <p:nvPr/>
          </p:nvCxnSpPr>
          <p:spPr bwMode="auto">
            <a:xfrm rot="5400000">
              <a:off x="4902134" y="3467299"/>
              <a:ext cx="482733" cy="1588"/>
            </a:xfrm>
            <a:prstGeom prst="bentConnector3">
              <a:avLst>
                <a:gd name="adj1" fmla="val 50000"/>
              </a:avLst>
            </a:prstGeom>
            <a:noFill/>
            <a:ln w="9360">
              <a:solidFill>
                <a:srgbClr val="000000"/>
              </a:solidFill>
              <a:round/>
              <a:headEnd/>
              <a:tailEnd type="triangle" w="med" len="med"/>
            </a:ln>
            <a:effectLst/>
          </p:spPr>
        </p:cxnSp>
        <p:cxnSp>
          <p:nvCxnSpPr>
            <p:cNvPr id="54" name="AutoShape 7"/>
            <p:cNvCxnSpPr>
              <a:cxnSpLocks noChangeShapeType="1"/>
              <a:stCxn id="50" idx="2"/>
              <a:endCxn id="51" idx="0"/>
            </p:cNvCxnSpPr>
            <p:nvPr/>
          </p:nvCxnSpPr>
          <p:spPr bwMode="auto">
            <a:xfrm rot="5400000">
              <a:off x="4902134" y="4635832"/>
              <a:ext cx="482733" cy="1588"/>
            </a:xfrm>
            <a:prstGeom prst="straightConnector1">
              <a:avLst/>
            </a:prstGeom>
            <a:noFill/>
            <a:ln w="9360">
              <a:solidFill>
                <a:srgbClr val="000000"/>
              </a:solidFill>
              <a:miter lim="800000"/>
              <a:headEnd/>
              <a:tailEnd type="triangle" w="med" len="med"/>
            </a:ln>
            <a:effectLst/>
          </p:spPr>
        </p:cxnSp>
        <p:sp>
          <p:nvSpPr>
            <p:cNvPr id="55" name="Rectangle 4"/>
            <p:cNvSpPr>
              <a:spLocks noChangeArrowheads="1"/>
            </p:cNvSpPr>
            <p:nvPr/>
          </p:nvSpPr>
          <p:spPr bwMode="auto">
            <a:xfrm>
              <a:off x="2971800" y="6045732"/>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best alignment</a:t>
              </a:r>
            </a:p>
          </p:txBody>
        </p:sp>
        <p:cxnSp>
          <p:nvCxnSpPr>
            <p:cNvPr id="56" name="AutoShape 7"/>
            <p:cNvCxnSpPr>
              <a:cxnSpLocks noChangeShapeType="1"/>
              <a:stCxn id="51" idx="2"/>
              <a:endCxn id="55" idx="0"/>
            </p:cNvCxnSpPr>
            <p:nvPr/>
          </p:nvCxnSpPr>
          <p:spPr bwMode="auto">
            <a:xfrm rot="5400000">
              <a:off x="4902134" y="5804365"/>
              <a:ext cx="482733" cy="1588"/>
            </a:xfrm>
            <a:prstGeom prst="straightConnector1">
              <a:avLst/>
            </a:prstGeom>
            <a:noFill/>
            <a:ln w="9360">
              <a:solidFill>
                <a:srgbClr val="000000"/>
              </a:solidFill>
              <a:miter lim="800000"/>
              <a:headEnd/>
              <a:tailEnd type="triangle" w="med" len="med"/>
            </a:ln>
            <a:effectLst/>
          </p:spPr>
        </p:cxn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72" name="Text Box 8"/>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Remapping</a:t>
            </a:r>
          </a:p>
        </p:txBody>
      </p:sp>
      <p:sp>
        <p:nvSpPr>
          <p:cNvPr id="187" name="Line 19"/>
          <p:cNvSpPr>
            <a:spLocks noChangeShapeType="1"/>
          </p:cNvSpPr>
          <p:nvPr/>
        </p:nvSpPr>
        <p:spPr bwMode="auto">
          <a:xfrm flipV="1">
            <a:off x="339346" y="2697353"/>
            <a:ext cx="8465309" cy="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188" name="Rectangle 27"/>
          <p:cNvSpPr>
            <a:spLocks noChangeArrowheads="1"/>
          </p:cNvSpPr>
          <p:nvPr/>
        </p:nvSpPr>
        <p:spPr bwMode="auto">
          <a:xfrm>
            <a:off x="8595635" y="2732194"/>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189" name="Rectangle 28"/>
          <p:cNvSpPr>
            <a:spLocks noChangeArrowheads="1"/>
          </p:cNvSpPr>
          <p:nvPr/>
        </p:nvSpPr>
        <p:spPr bwMode="auto">
          <a:xfrm>
            <a:off x="548366" y="2767034"/>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190" name="Rectangle 189"/>
          <p:cNvSpPr/>
          <p:nvPr/>
        </p:nvSpPr>
        <p:spPr bwMode="auto">
          <a:xfrm>
            <a:off x="5054474" y="259283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1" name="Rectangle 190"/>
          <p:cNvSpPr/>
          <p:nvPr/>
        </p:nvSpPr>
        <p:spPr bwMode="auto">
          <a:xfrm>
            <a:off x="6447940" y="259283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2" name="Rectangle 191"/>
          <p:cNvSpPr/>
          <p:nvPr/>
        </p:nvSpPr>
        <p:spPr bwMode="auto">
          <a:xfrm>
            <a:off x="6900817" y="259283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3" name="Rectangle 192"/>
          <p:cNvSpPr/>
          <p:nvPr/>
        </p:nvSpPr>
        <p:spPr bwMode="auto">
          <a:xfrm>
            <a:off x="5495171" y="259283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4" name="Rectangle 193"/>
          <p:cNvSpPr/>
          <p:nvPr/>
        </p:nvSpPr>
        <p:spPr bwMode="auto">
          <a:xfrm>
            <a:off x="6122232" y="259283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95" name="Straight Connector 194"/>
          <p:cNvCxnSpPr>
            <a:endCxn id="193" idx="3"/>
          </p:cNvCxnSpPr>
          <p:nvPr/>
        </p:nvCxnSpPr>
        <p:spPr bwMode="auto">
          <a:xfrm rot="5400000">
            <a:off x="5460310" y="224444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6" name="Straight Connector 195"/>
          <p:cNvCxnSpPr>
            <a:endCxn id="194" idx="1"/>
          </p:cNvCxnSpPr>
          <p:nvPr/>
        </p:nvCxnSpPr>
        <p:spPr bwMode="auto">
          <a:xfrm rot="16200000" flipH="1">
            <a:off x="5704162" y="220960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a:off x="7341514" y="259283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8" name="Rectangle 197"/>
          <p:cNvSpPr/>
          <p:nvPr/>
        </p:nvSpPr>
        <p:spPr bwMode="auto">
          <a:xfrm>
            <a:off x="7968575" y="259283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99" name="Straight Connector 198"/>
          <p:cNvCxnSpPr>
            <a:endCxn id="197" idx="3"/>
          </p:cNvCxnSpPr>
          <p:nvPr/>
        </p:nvCxnSpPr>
        <p:spPr bwMode="auto">
          <a:xfrm rot="5400000">
            <a:off x="7306653" y="224444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0" name="Straight Connector 199"/>
          <p:cNvCxnSpPr>
            <a:endCxn id="198" idx="1"/>
          </p:cNvCxnSpPr>
          <p:nvPr/>
        </p:nvCxnSpPr>
        <p:spPr bwMode="auto">
          <a:xfrm rot="16200000" flipH="1">
            <a:off x="7550505" y="220960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01" name="Rectangle 200"/>
          <p:cNvSpPr/>
          <p:nvPr/>
        </p:nvSpPr>
        <p:spPr bwMode="auto">
          <a:xfrm>
            <a:off x="8177594" y="259283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1" name="Rectangle 210"/>
          <p:cNvSpPr/>
          <p:nvPr/>
        </p:nvSpPr>
        <p:spPr bwMode="auto">
          <a:xfrm>
            <a:off x="3666246" y="2941235"/>
            <a:ext cx="1950854" cy="69681"/>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2" name="Rectangle 211"/>
          <p:cNvSpPr/>
          <p:nvPr/>
        </p:nvSpPr>
        <p:spPr bwMode="auto">
          <a:xfrm>
            <a:off x="6139649" y="2941235"/>
            <a:ext cx="1323793" cy="696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3" name="Rectangle 212"/>
          <p:cNvSpPr/>
          <p:nvPr/>
        </p:nvSpPr>
        <p:spPr bwMode="auto">
          <a:xfrm>
            <a:off x="7951156" y="2941235"/>
            <a:ext cx="348367" cy="696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4" name="Rectangle 213"/>
          <p:cNvSpPr/>
          <p:nvPr/>
        </p:nvSpPr>
        <p:spPr bwMode="auto">
          <a:xfrm>
            <a:off x="3631409" y="3672882"/>
            <a:ext cx="1985691" cy="69681"/>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5" name="Rectangle 214"/>
          <p:cNvSpPr/>
          <p:nvPr/>
        </p:nvSpPr>
        <p:spPr bwMode="auto">
          <a:xfrm>
            <a:off x="5617099" y="3672882"/>
            <a:ext cx="1323793" cy="696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6" name="Rectangle 215"/>
          <p:cNvSpPr/>
          <p:nvPr/>
        </p:nvSpPr>
        <p:spPr bwMode="auto">
          <a:xfrm>
            <a:off x="6940892" y="3672882"/>
            <a:ext cx="348367" cy="696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7" name="TextBox 216"/>
          <p:cNvSpPr txBox="1"/>
          <p:nvPr/>
        </p:nvSpPr>
        <p:spPr>
          <a:xfrm>
            <a:off x="3457227" y="3777403"/>
            <a:ext cx="1567650" cy="360755"/>
          </a:xfrm>
          <a:prstGeom prst="rect">
            <a:avLst/>
          </a:prstGeom>
          <a:noFill/>
        </p:spPr>
        <p:txBody>
          <a:bodyPr wrap="square" lIns="82945" tIns="41473" rIns="82945" bIns="41473" rtlCol="0">
            <a:spAutoFit/>
          </a:bodyPr>
          <a:lstStyle/>
          <a:p>
            <a:r>
              <a:rPr lang="en-US" dirty="0" smtClean="0">
                <a:solidFill>
                  <a:schemeClr val="tx1"/>
                </a:solidFill>
              </a:rPr>
              <a:t>readlength-1</a:t>
            </a:r>
          </a:p>
        </p:txBody>
      </p:sp>
      <p:sp>
        <p:nvSpPr>
          <p:cNvPr id="218" name="TextBox 217"/>
          <p:cNvSpPr txBox="1"/>
          <p:nvPr/>
        </p:nvSpPr>
        <p:spPr>
          <a:xfrm>
            <a:off x="6000303" y="3812243"/>
            <a:ext cx="1567650" cy="360755"/>
          </a:xfrm>
          <a:prstGeom prst="rect">
            <a:avLst/>
          </a:prstGeom>
          <a:noFill/>
        </p:spPr>
        <p:txBody>
          <a:bodyPr wrap="square" lIns="82945" tIns="41473" rIns="82945" bIns="41473" rtlCol="0">
            <a:spAutoFit/>
          </a:bodyPr>
          <a:lstStyle/>
          <a:p>
            <a:r>
              <a:rPr lang="en-US" dirty="0" smtClean="0">
                <a:solidFill>
                  <a:schemeClr val="tx1"/>
                </a:solidFill>
              </a:rPr>
              <a:t>readlength-1</a:t>
            </a:r>
          </a:p>
        </p:txBody>
      </p:sp>
      <p:sp>
        <p:nvSpPr>
          <p:cNvPr id="230" name="TextBox 229"/>
          <p:cNvSpPr txBox="1"/>
          <p:nvPr/>
        </p:nvSpPr>
        <p:spPr>
          <a:xfrm>
            <a:off x="565784" y="3533520"/>
            <a:ext cx="2194710" cy="360755"/>
          </a:xfrm>
          <a:prstGeom prst="rect">
            <a:avLst/>
          </a:prstGeom>
          <a:noFill/>
        </p:spPr>
        <p:txBody>
          <a:bodyPr wrap="square" lIns="82945" tIns="41473" rIns="82945" bIns="41473" rtlCol="0">
            <a:spAutoFit/>
          </a:bodyPr>
          <a:lstStyle/>
          <a:p>
            <a:r>
              <a:rPr lang="en-US" dirty="0" smtClean="0">
                <a:solidFill>
                  <a:schemeClr val="tx1"/>
                </a:solidFill>
              </a:rPr>
              <a:t>Synthetic sequences</a:t>
            </a:r>
          </a:p>
        </p:txBody>
      </p:sp>
      <p:grpSp>
        <p:nvGrpSpPr>
          <p:cNvPr id="2" name="Group 35"/>
          <p:cNvGrpSpPr/>
          <p:nvPr/>
        </p:nvGrpSpPr>
        <p:grpSpPr>
          <a:xfrm>
            <a:off x="287090" y="328211"/>
            <a:ext cx="1602486" cy="1977740"/>
            <a:chOff x="2971800" y="1371600"/>
            <a:chExt cx="4343400" cy="5359932"/>
          </a:xfrm>
        </p:grpSpPr>
        <p:sp>
          <p:nvSpPr>
            <p:cNvPr id="37" name="Rectangle 1"/>
            <p:cNvSpPr>
              <a:spLocks noChangeArrowheads="1"/>
            </p:cNvSpPr>
            <p:nvPr/>
          </p:nvSpPr>
          <p:spPr bwMode="auto">
            <a:xfrm>
              <a:off x="2971800" y="1371600"/>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pre-processing</a:t>
              </a:r>
            </a:p>
          </p:txBody>
        </p:sp>
        <p:sp>
          <p:nvSpPr>
            <p:cNvPr id="38" name="Rectangle 2"/>
            <p:cNvSpPr>
              <a:spLocks noChangeArrowheads="1"/>
            </p:cNvSpPr>
            <p:nvPr/>
          </p:nvSpPr>
          <p:spPr bwMode="auto">
            <a:xfrm>
              <a:off x="2971800" y="2540133"/>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mapping</a:t>
              </a:r>
            </a:p>
          </p:txBody>
        </p:sp>
        <p:sp>
          <p:nvSpPr>
            <p:cNvPr id="39" name="Rectangle 3"/>
            <p:cNvSpPr>
              <a:spLocks noChangeArrowheads="1"/>
            </p:cNvSpPr>
            <p:nvPr/>
          </p:nvSpPr>
          <p:spPr bwMode="auto">
            <a:xfrm>
              <a:off x="2971800" y="3708666"/>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junction classification</a:t>
              </a:r>
            </a:p>
          </p:txBody>
        </p:sp>
        <p:sp>
          <p:nvSpPr>
            <p:cNvPr id="40" name="Rectangle 4"/>
            <p:cNvSpPr>
              <a:spLocks noChangeArrowheads="1"/>
            </p:cNvSpPr>
            <p:nvPr/>
          </p:nvSpPr>
          <p:spPr bwMode="auto">
            <a:xfrm>
              <a:off x="2971800" y="4877199"/>
              <a:ext cx="4343400" cy="685800"/>
            </a:xfrm>
            <a:prstGeom prst="rect">
              <a:avLst/>
            </a:prstGeom>
            <a:solidFill>
              <a:schemeClr val="accent2">
                <a:lumMod val="20000"/>
                <a:lumOff val="80000"/>
              </a:schemeClr>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remapping</a:t>
              </a:r>
            </a:p>
          </p:txBody>
        </p:sp>
        <p:cxnSp>
          <p:nvCxnSpPr>
            <p:cNvPr id="41" name="AutoShape 5"/>
            <p:cNvCxnSpPr>
              <a:cxnSpLocks noChangeShapeType="1"/>
              <a:stCxn id="37" idx="2"/>
              <a:endCxn id="38" idx="0"/>
            </p:cNvCxnSpPr>
            <p:nvPr/>
          </p:nvCxnSpPr>
          <p:spPr bwMode="auto">
            <a:xfrm rot="5400000">
              <a:off x="4902134" y="2298766"/>
              <a:ext cx="482733" cy="1588"/>
            </a:xfrm>
            <a:prstGeom prst="straightConnector1">
              <a:avLst/>
            </a:prstGeom>
            <a:noFill/>
            <a:ln w="9360">
              <a:solidFill>
                <a:srgbClr val="000000"/>
              </a:solidFill>
              <a:miter lim="800000"/>
              <a:headEnd/>
              <a:tailEnd type="triangle" w="med" len="med"/>
            </a:ln>
            <a:effectLst/>
          </p:spPr>
        </p:cxnSp>
        <p:cxnSp>
          <p:nvCxnSpPr>
            <p:cNvPr id="42" name="AutoShape 6"/>
            <p:cNvCxnSpPr>
              <a:cxnSpLocks noChangeShapeType="1"/>
              <a:stCxn id="38" idx="2"/>
              <a:endCxn id="39" idx="0"/>
            </p:cNvCxnSpPr>
            <p:nvPr/>
          </p:nvCxnSpPr>
          <p:spPr bwMode="auto">
            <a:xfrm rot="5400000">
              <a:off x="4902134" y="3467299"/>
              <a:ext cx="482733" cy="1588"/>
            </a:xfrm>
            <a:prstGeom prst="bentConnector3">
              <a:avLst>
                <a:gd name="adj1" fmla="val 50000"/>
              </a:avLst>
            </a:prstGeom>
            <a:noFill/>
            <a:ln w="9360">
              <a:solidFill>
                <a:srgbClr val="000000"/>
              </a:solidFill>
              <a:round/>
              <a:headEnd/>
              <a:tailEnd type="triangle" w="med" len="med"/>
            </a:ln>
            <a:effectLst/>
          </p:spPr>
        </p:cxnSp>
        <p:cxnSp>
          <p:nvCxnSpPr>
            <p:cNvPr id="43" name="AutoShape 7"/>
            <p:cNvCxnSpPr>
              <a:cxnSpLocks noChangeShapeType="1"/>
              <a:stCxn id="39" idx="2"/>
              <a:endCxn id="40" idx="0"/>
            </p:cNvCxnSpPr>
            <p:nvPr/>
          </p:nvCxnSpPr>
          <p:spPr bwMode="auto">
            <a:xfrm rot="5400000">
              <a:off x="4902134" y="4635832"/>
              <a:ext cx="482733" cy="1588"/>
            </a:xfrm>
            <a:prstGeom prst="straightConnector1">
              <a:avLst/>
            </a:prstGeom>
            <a:noFill/>
            <a:ln w="9360">
              <a:solidFill>
                <a:srgbClr val="000000"/>
              </a:solidFill>
              <a:miter lim="800000"/>
              <a:headEnd/>
              <a:tailEnd type="triangle" w="med" len="med"/>
            </a:ln>
            <a:effectLst/>
          </p:spPr>
        </p:cxnSp>
        <p:sp>
          <p:nvSpPr>
            <p:cNvPr id="44" name="Rectangle 4"/>
            <p:cNvSpPr>
              <a:spLocks noChangeArrowheads="1"/>
            </p:cNvSpPr>
            <p:nvPr/>
          </p:nvSpPr>
          <p:spPr bwMode="auto">
            <a:xfrm>
              <a:off x="2971800" y="6045732"/>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best alignment</a:t>
              </a:r>
            </a:p>
          </p:txBody>
        </p:sp>
        <p:cxnSp>
          <p:nvCxnSpPr>
            <p:cNvPr id="45" name="AutoShape 7"/>
            <p:cNvCxnSpPr>
              <a:cxnSpLocks noChangeShapeType="1"/>
              <a:stCxn id="40" idx="2"/>
              <a:endCxn id="44" idx="0"/>
            </p:cNvCxnSpPr>
            <p:nvPr/>
          </p:nvCxnSpPr>
          <p:spPr bwMode="auto">
            <a:xfrm rot="5400000">
              <a:off x="4902134" y="5804365"/>
              <a:ext cx="482733" cy="1588"/>
            </a:xfrm>
            <a:prstGeom prst="straightConnector1">
              <a:avLst/>
            </a:prstGeom>
            <a:noFill/>
            <a:ln w="9360">
              <a:solidFill>
                <a:srgbClr val="000000"/>
              </a:solidFill>
              <a:miter lim="800000"/>
              <a:headEnd/>
              <a:tailEnd type="triangle" w="med" len="med"/>
            </a:ln>
            <a:effectLst/>
          </p:spPr>
        </p:cxnSp>
      </p:grpSp>
      <p:sp>
        <p:nvSpPr>
          <p:cNvPr id="46" name="Rectangle 25"/>
          <p:cNvSpPr>
            <a:spLocks noChangeArrowheads="1"/>
          </p:cNvSpPr>
          <p:nvPr/>
        </p:nvSpPr>
        <p:spPr bwMode="auto">
          <a:xfrm>
            <a:off x="844477" y="4613570"/>
            <a:ext cx="5748049" cy="1778504"/>
          </a:xfrm>
          <a:prstGeom prst="rect">
            <a:avLst/>
          </a:prstGeom>
          <a:noFill/>
          <a:ln w="9525">
            <a:noFill/>
            <a:round/>
            <a:headEnd/>
            <a:tailEnd/>
          </a:ln>
          <a:effectLst/>
        </p:spPr>
        <p:txBody>
          <a:bodyPr wrap="square" lIns="81639" tIns="42452" rIns="81639" bIns="42452">
            <a:spAutoFit/>
          </a:bodyPr>
          <a:lstStyle/>
          <a:p>
            <a:pPr marL="236163" indent="-236163">
              <a:buFont typeface="Arial" pitchFamily="34" charset="0"/>
              <a:buChar char="•"/>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r>
              <a:rPr lang="en-US" sz="2200" dirty="0">
                <a:solidFill>
                  <a:srgbClr val="000000"/>
                </a:solidFill>
                <a:latin typeface="Calibri" charset="0"/>
                <a:ea typeface="DejaVu Sans" charset="0"/>
                <a:cs typeface="DejaVu Sans" charset="0"/>
              </a:rPr>
              <a:t>Realign all reads contiguously  to synthetic sequences centered on each junction</a:t>
            </a:r>
          </a:p>
          <a:p>
            <a:pPr marL="236163" indent="-236163">
              <a:buFont typeface="Arial" pitchFamily="34" charset="0"/>
              <a:buChar char="•"/>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endParaRPr lang="en-US" sz="2200" dirty="0">
              <a:solidFill>
                <a:srgbClr val="000000"/>
              </a:solidFill>
              <a:latin typeface="Calibri" charset="0"/>
              <a:ea typeface="DejaVu Sans" charset="0"/>
              <a:cs typeface="DejaVu Sans" charset="0"/>
            </a:endParaRPr>
          </a:p>
          <a:p>
            <a:pPr marL="236163" indent="-236163">
              <a:buFont typeface="Arial" pitchFamily="34" charset="0"/>
              <a:buChar char="•"/>
              <a:tabLst>
                <a:tab pos="236163" algn="l"/>
                <a:tab pos="650890" algn="l"/>
                <a:tab pos="1065616" algn="l"/>
                <a:tab pos="1480342" algn="l"/>
                <a:tab pos="1895068" algn="l"/>
                <a:tab pos="2309794" algn="l"/>
                <a:tab pos="2724520" algn="l"/>
                <a:tab pos="3139246" algn="l"/>
                <a:tab pos="3553972" algn="l"/>
                <a:tab pos="3968699" algn="l"/>
                <a:tab pos="4383425" algn="l"/>
                <a:tab pos="4798151" algn="l"/>
                <a:tab pos="5212877" algn="l"/>
                <a:tab pos="5627603" algn="l"/>
                <a:tab pos="6042329" algn="l"/>
                <a:tab pos="6457055" algn="l"/>
                <a:tab pos="6871781" algn="l"/>
                <a:tab pos="7286508" algn="l"/>
                <a:tab pos="7701234" algn="l"/>
                <a:tab pos="8115960" algn="l"/>
                <a:tab pos="8530686" algn="l"/>
              </a:tabLst>
            </a:pPr>
            <a:r>
              <a:rPr lang="en-US" sz="2200" dirty="0">
                <a:solidFill>
                  <a:srgbClr val="000000"/>
                </a:solidFill>
                <a:latin typeface="Calibri" charset="0"/>
                <a:ea typeface="DejaVu Sans" charset="0"/>
                <a:cs typeface="DejaVu Sans" charset="0"/>
              </a:rPr>
              <a:t>In general, multiple synthetic sequences for each junction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3.86263E-6 -2.44907E-6 L -0.05718 0.10691 " pathEditMode="relative" ptsTypes="AA">
                                      <p:cBhvr>
                                        <p:cTn id="6" dur="2000" fill="hold"/>
                                        <p:tgtEl>
                                          <p:spTgt spid="21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39887E-6 -2.44907E-6 L -0.11058 0.10691 " pathEditMode="relative" ptsTypes="AA">
                                      <p:cBhvr>
                                        <p:cTn id="8" dur="2000" fill="hold"/>
                                        <p:tgtEl>
                                          <p:spTgt spid="213"/>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47007E-6 -2.44907E-6 L 2.47007E-6 0.10691 " pathEditMode="relative" ptsTypes="AA">
                                      <p:cBhvr>
                                        <p:cTn id="10" dur="2000" fill="hold"/>
                                        <p:tgtEl>
                                          <p:spTgt spid="2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72" name="Text Box 8"/>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Remapping</a:t>
            </a:r>
          </a:p>
        </p:txBody>
      </p:sp>
      <p:sp>
        <p:nvSpPr>
          <p:cNvPr id="187" name="Line 19"/>
          <p:cNvSpPr>
            <a:spLocks noChangeShapeType="1"/>
          </p:cNvSpPr>
          <p:nvPr/>
        </p:nvSpPr>
        <p:spPr bwMode="auto">
          <a:xfrm flipV="1">
            <a:off x="339346" y="2697353"/>
            <a:ext cx="8465309" cy="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188" name="Rectangle 27"/>
          <p:cNvSpPr>
            <a:spLocks noChangeArrowheads="1"/>
          </p:cNvSpPr>
          <p:nvPr/>
        </p:nvSpPr>
        <p:spPr bwMode="auto">
          <a:xfrm>
            <a:off x="8595635" y="2732194"/>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189" name="Rectangle 28"/>
          <p:cNvSpPr>
            <a:spLocks noChangeArrowheads="1"/>
          </p:cNvSpPr>
          <p:nvPr/>
        </p:nvSpPr>
        <p:spPr bwMode="auto">
          <a:xfrm>
            <a:off x="548366" y="2767034"/>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190" name="Rectangle 189"/>
          <p:cNvSpPr/>
          <p:nvPr/>
        </p:nvSpPr>
        <p:spPr bwMode="auto">
          <a:xfrm>
            <a:off x="5054474" y="259283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1" name="Rectangle 190"/>
          <p:cNvSpPr/>
          <p:nvPr/>
        </p:nvSpPr>
        <p:spPr bwMode="auto">
          <a:xfrm>
            <a:off x="6447940" y="259283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2" name="Rectangle 191"/>
          <p:cNvSpPr/>
          <p:nvPr/>
        </p:nvSpPr>
        <p:spPr bwMode="auto">
          <a:xfrm>
            <a:off x="6900817" y="259283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3" name="Rectangle 192"/>
          <p:cNvSpPr/>
          <p:nvPr/>
        </p:nvSpPr>
        <p:spPr bwMode="auto">
          <a:xfrm>
            <a:off x="5495171" y="259283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4" name="Rectangle 193"/>
          <p:cNvSpPr/>
          <p:nvPr/>
        </p:nvSpPr>
        <p:spPr bwMode="auto">
          <a:xfrm>
            <a:off x="6122232" y="259283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95" name="Straight Connector 194"/>
          <p:cNvCxnSpPr>
            <a:endCxn id="193" idx="3"/>
          </p:cNvCxnSpPr>
          <p:nvPr/>
        </p:nvCxnSpPr>
        <p:spPr bwMode="auto">
          <a:xfrm rot="5400000">
            <a:off x="5460310" y="224444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6" name="Straight Connector 195"/>
          <p:cNvCxnSpPr>
            <a:endCxn id="194" idx="1"/>
          </p:cNvCxnSpPr>
          <p:nvPr/>
        </p:nvCxnSpPr>
        <p:spPr bwMode="auto">
          <a:xfrm rot="16200000" flipH="1">
            <a:off x="5704162" y="220960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a:off x="7341514" y="259283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198" name="Rectangle 197"/>
          <p:cNvSpPr/>
          <p:nvPr/>
        </p:nvSpPr>
        <p:spPr bwMode="auto">
          <a:xfrm>
            <a:off x="7968575" y="259283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199" name="Straight Connector 198"/>
          <p:cNvCxnSpPr>
            <a:endCxn id="197" idx="3"/>
          </p:cNvCxnSpPr>
          <p:nvPr/>
        </p:nvCxnSpPr>
        <p:spPr bwMode="auto">
          <a:xfrm rot="5400000">
            <a:off x="7306653" y="224444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0" name="Straight Connector 199"/>
          <p:cNvCxnSpPr>
            <a:endCxn id="198" idx="1"/>
          </p:cNvCxnSpPr>
          <p:nvPr/>
        </p:nvCxnSpPr>
        <p:spPr bwMode="auto">
          <a:xfrm rot="16200000" flipH="1">
            <a:off x="7550505" y="220960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01" name="Rectangle 200"/>
          <p:cNvSpPr/>
          <p:nvPr/>
        </p:nvSpPr>
        <p:spPr bwMode="auto">
          <a:xfrm>
            <a:off x="8177594" y="259283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4" name="Rectangle 213"/>
          <p:cNvSpPr/>
          <p:nvPr/>
        </p:nvSpPr>
        <p:spPr bwMode="auto">
          <a:xfrm>
            <a:off x="3631409" y="3672882"/>
            <a:ext cx="1985691" cy="69681"/>
          </a:xfrm>
          <a:prstGeom prst="rect">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15" name="Rectangle 214"/>
          <p:cNvSpPr/>
          <p:nvPr/>
        </p:nvSpPr>
        <p:spPr bwMode="auto">
          <a:xfrm>
            <a:off x="5617099" y="3672882"/>
            <a:ext cx="1323793" cy="696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6" name="Rectangle 215"/>
          <p:cNvSpPr/>
          <p:nvPr/>
        </p:nvSpPr>
        <p:spPr bwMode="auto">
          <a:xfrm>
            <a:off x="6940892" y="3672882"/>
            <a:ext cx="348367" cy="69681"/>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rgbClr val="00B0F0"/>
              </a:solidFill>
              <a:latin typeface="Arial" charset="0"/>
            </a:endParaRPr>
          </a:p>
        </p:txBody>
      </p:sp>
      <p:sp>
        <p:nvSpPr>
          <p:cNvPr id="217" name="TextBox 216"/>
          <p:cNvSpPr txBox="1"/>
          <p:nvPr/>
        </p:nvSpPr>
        <p:spPr>
          <a:xfrm>
            <a:off x="3457227" y="3777403"/>
            <a:ext cx="1567650" cy="360755"/>
          </a:xfrm>
          <a:prstGeom prst="rect">
            <a:avLst/>
          </a:prstGeom>
          <a:noFill/>
        </p:spPr>
        <p:txBody>
          <a:bodyPr wrap="square" lIns="82945" tIns="41473" rIns="82945" bIns="41473" rtlCol="0">
            <a:spAutoFit/>
          </a:bodyPr>
          <a:lstStyle/>
          <a:p>
            <a:r>
              <a:rPr lang="en-US" dirty="0" smtClean="0">
                <a:solidFill>
                  <a:schemeClr val="tx1"/>
                </a:solidFill>
              </a:rPr>
              <a:t>Readlength-1</a:t>
            </a:r>
          </a:p>
        </p:txBody>
      </p:sp>
      <p:sp>
        <p:nvSpPr>
          <p:cNvPr id="218" name="TextBox 217"/>
          <p:cNvSpPr txBox="1"/>
          <p:nvPr/>
        </p:nvSpPr>
        <p:spPr>
          <a:xfrm>
            <a:off x="6000303" y="3777403"/>
            <a:ext cx="1567650" cy="360755"/>
          </a:xfrm>
          <a:prstGeom prst="rect">
            <a:avLst/>
          </a:prstGeom>
          <a:noFill/>
        </p:spPr>
        <p:txBody>
          <a:bodyPr wrap="square" lIns="82945" tIns="41473" rIns="82945" bIns="41473" rtlCol="0">
            <a:spAutoFit/>
          </a:bodyPr>
          <a:lstStyle/>
          <a:p>
            <a:r>
              <a:rPr lang="en-US" dirty="0" smtClean="0">
                <a:solidFill>
                  <a:schemeClr val="tx1"/>
                </a:solidFill>
              </a:rPr>
              <a:t>Readlength-1</a:t>
            </a:r>
          </a:p>
        </p:txBody>
      </p:sp>
      <p:sp>
        <p:nvSpPr>
          <p:cNvPr id="220" name="Rectangle 219"/>
          <p:cNvSpPr/>
          <p:nvPr/>
        </p:nvSpPr>
        <p:spPr bwMode="auto">
          <a:xfrm>
            <a:off x="3666247" y="4125806"/>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1" name="Rectangle 220"/>
          <p:cNvSpPr/>
          <p:nvPr/>
        </p:nvSpPr>
        <p:spPr bwMode="auto">
          <a:xfrm>
            <a:off x="3875267" y="4195486"/>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2" name="Rectangle 221"/>
          <p:cNvSpPr/>
          <p:nvPr/>
        </p:nvSpPr>
        <p:spPr bwMode="auto">
          <a:xfrm>
            <a:off x="4013507" y="4265167"/>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3" name="Rectangle 222"/>
          <p:cNvSpPr/>
          <p:nvPr/>
        </p:nvSpPr>
        <p:spPr bwMode="auto">
          <a:xfrm>
            <a:off x="4188797" y="4333741"/>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4" name="Rectangle 223"/>
          <p:cNvSpPr/>
          <p:nvPr/>
        </p:nvSpPr>
        <p:spPr bwMode="auto">
          <a:xfrm>
            <a:off x="4328143" y="4404528"/>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5" name="Rectangle 224"/>
          <p:cNvSpPr/>
          <p:nvPr/>
        </p:nvSpPr>
        <p:spPr bwMode="auto">
          <a:xfrm>
            <a:off x="4502327" y="4474209"/>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6" name="Rectangle 225"/>
          <p:cNvSpPr/>
          <p:nvPr/>
        </p:nvSpPr>
        <p:spPr bwMode="auto">
          <a:xfrm>
            <a:off x="4676510" y="4543890"/>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7" name="Rectangle 226"/>
          <p:cNvSpPr/>
          <p:nvPr/>
        </p:nvSpPr>
        <p:spPr bwMode="auto">
          <a:xfrm>
            <a:off x="4850693" y="4613570"/>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8" name="Rectangle 227"/>
          <p:cNvSpPr/>
          <p:nvPr/>
        </p:nvSpPr>
        <p:spPr bwMode="auto">
          <a:xfrm>
            <a:off x="5024876" y="4683251"/>
            <a:ext cx="219471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29" name="Rectangle 228"/>
          <p:cNvSpPr/>
          <p:nvPr/>
        </p:nvSpPr>
        <p:spPr bwMode="auto">
          <a:xfrm>
            <a:off x="5303569" y="4752931"/>
            <a:ext cx="2090200"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45" name="Straight Connector 44"/>
          <p:cNvCxnSpPr>
            <a:endCxn id="193" idx="3"/>
          </p:cNvCxnSpPr>
          <p:nvPr/>
        </p:nvCxnSpPr>
        <p:spPr bwMode="auto">
          <a:xfrm rot="5400000" flipH="1" flipV="1">
            <a:off x="5120625" y="3124149"/>
            <a:ext cx="1010369" cy="174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6" name="Straight Connector 45"/>
          <p:cNvCxnSpPr>
            <a:endCxn id="194" idx="1"/>
          </p:cNvCxnSpPr>
          <p:nvPr/>
        </p:nvCxnSpPr>
        <p:spPr bwMode="auto">
          <a:xfrm rot="5400000" flipH="1" flipV="1">
            <a:off x="5347061" y="2897710"/>
            <a:ext cx="1045210" cy="505133"/>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4" name="Rectangle 43"/>
          <p:cNvSpPr/>
          <p:nvPr/>
        </p:nvSpPr>
        <p:spPr bwMode="auto">
          <a:xfrm>
            <a:off x="5617100" y="3533522"/>
            <a:ext cx="41471" cy="153297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5" name="TextBox 54"/>
          <p:cNvSpPr txBox="1"/>
          <p:nvPr/>
        </p:nvSpPr>
        <p:spPr>
          <a:xfrm>
            <a:off x="565784" y="4195486"/>
            <a:ext cx="2194710" cy="637754"/>
          </a:xfrm>
          <a:prstGeom prst="rect">
            <a:avLst/>
          </a:prstGeom>
          <a:noFill/>
        </p:spPr>
        <p:txBody>
          <a:bodyPr wrap="square" lIns="82945" tIns="41473" rIns="82945" bIns="41473" rtlCol="0">
            <a:spAutoFit/>
          </a:bodyPr>
          <a:lstStyle/>
          <a:p>
            <a:r>
              <a:rPr lang="en-US" dirty="0" smtClean="0">
                <a:solidFill>
                  <a:schemeClr val="tx1"/>
                </a:solidFill>
              </a:rPr>
              <a:t>Remapping for contiguous alignment </a:t>
            </a:r>
          </a:p>
        </p:txBody>
      </p:sp>
      <p:sp>
        <p:nvSpPr>
          <p:cNvPr id="56" name="TextBox 55"/>
          <p:cNvSpPr txBox="1"/>
          <p:nvPr/>
        </p:nvSpPr>
        <p:spPr>
          <a:xfrm>
            <a:off x="565784" y="3529599"/>
            <a:ext cx="2194710" cy="360755"/>
          </a:xfrm>
          <a:prstGeom prst="rect">
            <a:avLst/>
          </a:prstGeom>
          <a:noFill/>
        </p:spPr>
        <p:txBody>
          <a:bodyPr wrap="square" lIns="82945" tIns="41473" rIns="82945" bIns="41473" rtlCol="0">
            <a:spAutoFit/>
          </a:bodyPr>
          <a:lstStyle/>
          <a:p>
            <a:r>
              <a:rPr lang="en-US" dirty="0" smtClean="0">
                <a:solidFill>
                  <a:schemeClr val="tx1"/>
                </a:solidFill>
              </a:rPr>
              <a:t>Synthetic sequences</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9" name="Text Box 9"/>
          <p:cNvSpPr txBox="1">
            <a:spLocks noChangeArrowheads="1"/>
          </p:cNvSpPr>
          <p:nvPr/>
        </p:nvSpPr>
        <p:spPr bwMode="auto">
          <a:xfrm>
            <a:off x="1854740" y="746295"/>
            <a:ext cx="72892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Best Alignment</a:t>
            </a:r>
          </a:p>
        </p:txBody>
      </p:sp>
      <p:sp>
        <p:nvSpPr>
          <p:cNvPr id="10250" name="Text Box 10"/>
          <p:cNvSpPr txBox="1">
            <a:spLocks noChangeArrowheads="1"/>
          </p:cNvSpPr>
          <p:nvPr/>
        </p:nvSpPr>
        <p:spPr bwMode="auto">
          <a:xfrm>
            <a:off x="414720" y="1451673"/>
            <a:ext cx="7464960" cy="4105872"/>
          </a:xfrm>
          <a:prstGeom prst="rect">
            <a:avLst/>
          </a:prstGeom>
          <a:noFill/>
          <a:ln w="9525">
            <a:noFill/>
            <a:round/>
            <a:headEnd/>
            <a:tailEnd/>
          </a:ln>
          <a:effectLst/>
        </p:spPr>
        <p:txBody>
          <a:bodyPr wrap="none" lIns="82945" tIns="41473" rIns="82945" bIns="41473" anchor="ctr"/>
          <a:lstStyle/>
          <a:p>
            <a:endParaRPr lang="en-US"/>
          </a:p>
        </p:txBody>
      </p:sp>
      <p:grpSp>
        <p:nvGrpSpPr>
          <p:cNvPr id="2" name="Group 74"/>
          <p:cNvGrpSpPr/>
          <p:nvPr/>
        </p:nvGrpSpPr>
        <p:grpSpPr>
          <a:xfrm>
            <a:off x="287090" y="328211"/>
            <a:ext cx="1602486" cy="1977740"/>
            <a:chOff x="2971800" y="1371600"/>
            <a:chExt cx="4343400" cy="5359932"/>
          </a:xfrm>
        </p:grpSpPr>
        <p:sp>
          <p:nvSpPr>
            <p:cNvPr id="76" name="Rectangle 1"/>
            <p:cNvSpPr>
              <a:spLocks noChangeArrowheads="1"/>
            </p:cNvSpPr>
            <p:nvPr/>
          </p:nvSpPr>
          <p:spPr bwMode="auto">
            <a:xfrm>
              <a:off x="2971800" y="1371600"/>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pre-processing</a:t>
              </a:r>
            </a:p>
          </p:txBody>
        </p:sp>
        <p:sp>
          <p:nvSpPr>
            <p:cNvPr id="77" name="Rectangle 2"/>
            <p:cNvSpPr>
              <a:spLocks noChangeArrowheads="1"/>
            </p:cNvSpPr>
            <p:nvPr/>
          </p:nvSpPr>
          <p:spPr bwMode="auto">
            <a:xfrm>
              <a:off x="2971800" y="2540133"/>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mapping</a:t>
              </a:r>
            </a:p>
          </p:txBody>
        </p:sp>
        <p:sp>
          <p:nvSpPr>
            <p:cNvPr id="78" name="Rectangle 3"/>
            <p:cNvSpPr>
              <a:spLocks noChangeArrowheads="1"/>
            </p:cNvSpPr>
            <p:nvPr/>
          </p:nvSpPr>
          <p:spPr bwMode="auto">
            <a:xfrm>
              <a:off x="2971800" y="3708666"/>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junction classification</a:t>
              </a:r>
            </a:p>
          </p:txBody>
        </p:sp>
        <p:sp>
          <p:nvSpPr>
            <p:cNvPr id="79" name="Rectangle 4"/>
            <p:cNvSpPr>
              <a:spLocks noChangeArrowheads="1"/>
            </p:cNvSpPr>
            <p:nvPr/>
          </p:nvSpPr>
          <p:spPr bwMode="auto">
            <a:xfrm>
              <a:off x="2971800" y="4877199"/>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remapping</a:t>
              </a:r>
            </a:p>
          </p:txBody>
        </p:sp>
        <p:cxnSp>
          <p:nvCxnSpPr>
            <p:cNvPr id="80" name="AutoShape 5"/>
            <p:cNvCxnSpPr>
              <a:cxnSpLocks noChangeShapeType="1"/>
              <a:stCxn id="76" idx="2"/>
              <a:endCxn id="77" idx="0"/>
            </p:cNvCxnSpPr>
            <p:nvPr/>
          </p:nvCxnSpPr>
          <p:spPr bwMode="auto">
            <a:xfrm rot="5400000">
              <a:off x="4902134" y="2298766"/>
              <a:ext cx="482733" cy="1588"/>
            </a:xfrm>
            <a:prstGeom prst="straightConnector1">
              <a:avLst/>
            </a:prstGeom>
            <a:noFill/>
            <a:ln w="9360">
              <a:solidFill>
                <a:srgbClr val="000000"/>
              </a:solidFill>
              <a:miter lim="800000"/>
              <a:headEnd/>
              <a:tailEnd type="triangle" w="med" len="med"/>
            </a:ln>
            <a:effectLst/>
          </p:spPr>
        </p:cxnSp>
        <p:cxnSp>
          <p:nvCxnSpPr>
            <p:cNvPr id="81" name="AutoShape 6"/>
            <p:cNvCxnSpPr>
              <a:cxnSpLocks noChangeShapeType="1"/>
              <a:stCxn id="77" idx="2"/>
              <a:endCxn id="78" idx="0"/>
            </p:cNvCxnSpPr>
            <p:nvPr/>
          </p:nvCxnSpPr>
          <p:spPr bwMode="auto">
            <a:xfrm rot="5400000">
              <a:off x="4902134" y="3467299"/>
              <a:ext cx="482733" cy="1588"/>
            </a:xfrm>
            <a:prstGeom prst="bentConnector3">
              <a:avLst>
                <a:gd name="adj1" fmla="val 50000"/>
              </a:avLst>
            </a:prstGeom>
            <a:noFill/>
            <a:ln w="9360">
              <a:solidFill>
                <a:srgbClr val="000000"/>
              </a:solidFill>
              <a:round/>
              <a:headEnd/>
              <a:tailEnd type="triangle" w="med" len="med"/>
            </a:ln>
            <a:effectLst/>
          </p:spPr>
        </p:cxnSp>
        <p:cxnSp>
          <p:nvCxnSpPr>
            <p:cNvPr id="82" name="AutoShape 7"/>
            <p:cNvCxnSpPr>
              <a:cxnSpLocks noChangeShapeType="1"/>
              <a:stCxn id="78" idx="2"/>
              <a:endCxn id="79" idx="0"/>
            </p:cNvCxnSpPr>
            <p:nvPr/>
          </p:nvCxnSpPr>
          <p:spPr bwMode="auto">
            <a:xfrm rot="5400000">
              <a:off x="4902134" y="4635832"/>
              <a:ext cx="482733" cy="1588"/>
            </a:xfrm>
            <a:prstGeom prst="straightConnector1">
              <a:avLst/>
            </a:prstGeom>
            <a:noFill/>
            <a:ln w="9360">
              <a:solidFill>
                <a:srgbClr val="000000"/>
              </a:solidFill>
              <a:miter lim="800000"/>
              <a:headEnd/>
              <a:tailEnd type="triangle" w="med" len="med"/>
            </a:ln>
            <a:effectLst/>
          </p:spPr>
        </p:cxnSp>
        <p:sp>
          <p:nvSpPr>
            <p:cNvPr id="83" name="Rectangle 4"/>
            <p:cNvSpPr>
              <a:spLocks noChangeArrowheads="1"/>
            </p:cNvSpPr>
            <p:nvPr/>
          </p:nvSpPr>
          <p:spPr bwMode="auto">
            <a:xfrm>
              <a:off x="2971800" y="6045732"/>
              <a:ext cx="4343400" cy="685800"/>
            </a:xfrm>
            <a:prstGeom prst="rect">
              <a:avLst/>
            </a:prstGeom>
            <a:solidFill>
              <a:schemeClr val="accent2">
                <a:lumMod val="20000"/>
                <a:lumOff val="80000"/>
              </a:schemeClr>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300" dirty="0">
                  <a:solidFill>
                    <a:srgbClr val="000000"/>
                  </a:solidFill>
                  <a:ea typeface="DejaVu Sans" charset="0"/>
                  <a:cs typeface="DejaVu Sans" charset="0"/>
                </a:rPr>
                <a:t>best alignment</a:t>
              </a:r>
            </a:p>
          </p:txBody>
        </p:sp>
        <p:cxnSp>
          <p:nvCxnSpPr>
            <p:cNvPr id="84" name="AutoShape 7"/>
            <p:cNvCxnSpPr>
              <a:cxnSpLocks noChangeShapeType="1"/>
              <a:stCxn id="79" idx="2"/>
              <a:endCxn id="83" idx="0"/>
            </p:cNvCxnSpPr>
            <p:nvPr/>
          </p:nvCxnSpPr>
          <p:spPr bwMode="auto">
            <a:xfrm rot="5400000">
              <a:off x="4902134" y="5804365"/>
              <a:ext cx="482733" cy="1588"/>
            </a:xfrm>
            <a:prstGeom prst="straightConnector1">
              <a:avLst/>
            </a:prstGeom>
            <a:noFill/>
            <a:ln w="9360">
              <a:solidFill>
                <a:srgbClr val="000000"/>
              </a:solidFill>
              <a:miter lim="800000"/>
              <a:headEnd/>
              <a:tailEnd type="triangle" w="med" len="med"/>
            </a:ln>
            <a:effectLst/>
          </p:spPr>
        </p:cxnSp>
      </p:grpSp>
      <p:sp>
        <p:nvSpPr>
          <p:cNvPr id="87" name="Content Placeholder 86"/>
          <p:cNvSpPr>
            <a:spLocks noGrp="1"/>
          </p:cNvSpPr>
          <p:nvPr>
            <p:ph idx="1"/>
          </p:nvPr>
        </p:nvSpPr>
        <p:spPr>
          <a:xfrm>
            <a:off x="426437" y="2697353"/>
            <a:ext cx="8222400" cy="3638092"/>
          </a:xfrm>
        </p:spPr>
        <p:txBody>
          <a:bodyPr>
            <a:normAutofit fontScale="92500" lnSpcReduction="10000"/>
          </a:bodyPr>
          <a:lstStyle/>
          <a:p>
            <a:r>
              <a:rPr lang="en-US" dirty="0" smtClean="0">
                <a:solidFill>
                  <a:srgbClr val="000000"/>
                </a:solidFill>
                <a:latin typeface="Calibri" charset="0"/>
                <a:ea typeface="DejaVu Sans" charset="0"/>
                <a:cs typeface="DejaVu Sans" charset="0"/>
              </a:rPr>
              <a:t>Alignments of a read are scored as a combination of </a:t>
            </a:r>
            <a:br>
              <a:rPr lang="en-US" dirty="0" smtClean="0">
                <a:solidFill>
                  <a:srgbClr val="000000"/>
                </a:solidFill>
                <a:latin typeface="Calibri" charset="0"/>
                <a:ea typeface="DejaVu Sans" charset="0"/>
                <a:cs typeface="DejaVu Sans" charset="0"/>
              </a:rPr>
            </a:br>
            <a:r>
              <a:rPr lang="en-US" dirty="0" smtClean="0">
                <a:solidFill>
                  <a:srgbClr val="000000"/>
                </a:solidFill>
                <a:latin typeface="Calibri" charset="0"/>
                <a:ea typeface="DejaVu Sans" charset="0"/>
                <a:cs typeface="DejaVu Sans" charset="0"/>
              </a:rPr>
              <a:t/>
            </a:r>
            <a:br>
              <a:rPr lang="en-US" dirty="0" smtClean="0">
                <a:solidFill>
                  <a:srgbClr val="000000"/>
                </a:solidFill>
                <a:latin typeface="Calibri" charset="0"/>
                <a:ea typeface="DejaVu Sans" charset="0"/>
                <a:cs typeface="DejaVu Sans" charset="0"/>
              </a:rPr>
            </a:br>
            <a:r>
              <a:rPr lang="en-US" dirty="0" smtClean="0">
                <a:solidFill>
                  <a:srgbClr val="000000"/>
                </a:solidFill>
                <a:latin typeface="Calibri" charset="0"/>
                <a:ea typeface="DejaVu Sans" charset="0"/>
                <a:cs typeface="DejaVu Sans" charset="0"/>
              </a:rPr>
              <a:t>1)  mate-pair distance if both ends are mapped </a:t>
            </a:r>
            <a:br>
              <a:rPr lang="en-US" dirty="0" smtClean="0">
                <a:solidFill>
                  <a:srgbClr val="000000"/>
                </a:solidFill>
                <a:latin typeface="Calibri" charset="0"/>
                <a:ea typeface="DejaVu Sans" charset="0"/>
                <a:cs typeface="DejaVu Sans" charset="0"/>
              </a:rPr>
            </a:br>
            <a:r>
              <a:rPr lang="en-US" dirty="0" smtClean="0">
                <a:solidFill>
                  <a:srgbClr val="000000"/>
                </a:solidFill>
                <a:latin typeface="Calibri" charset="0"/>
                <a:ea typeface="DejaVu Sans" charset="0"/>
                <a:cs typeface="DejaVu Sans" charset="0"/>
              </a:rPr>
              <a:t>2)  mismatch - sum of both ends, if mapped </a:t>
            </a:r>
            <a:br>
              <a:rPr lang="en-US" dirty="0" smtClean="0">
                <a:solidFill>
                  <a:srgbClr val="000000"/>
                </a:solidFill>
                <a:latin typeface="Calibri" charset="0"/>
                <a:ea typeface="DejaVu Sans" charset="0"/>
                <a:cs typeface="DejaVu Sans" charset="0"/>
              </a:rPr>
            </a:br>
            <a:r>
              <a:rPr lang="en-US" dirty="0" smtClean="0">
                <a:solidFill>
                  <a:srgbClr val="000000"/>
                </a:solidFill>
                <a:latin typeface="Calibri" charset="0"/>
                <a:ea typeface="DejaVu Sans" charset="0"/>
                <a:cs typeface="DejaVu Sans" charset="0"/>
              </a:rPr>
              <a:t>3)  confidence of junctions , if spliced alignment</a:t>
            </a:r>
            <a:br>
              <a:rPr lang="en-US" dirty="0" smtClean="0">
                <a:solidFill>
                  <a:srgbClr val="000000"/>
                </a:solidFill>
                <a:latin typeface="Calibri" charset="0"/>
                <a:ea typeface="DejaVu Sans" charset="0"/>
                <a:cs typeface="DejaVu Sans" charset="0"/>
              </a:rPr>
            </a:br>
            <a:r>
              <a:rPr lang="en-US" dirty="0" smtClean="0">
                <a:solidFill>
                  <a:srgbClr val="000000"/>
                </a:solidFill>
                <a:latin typeface="Calibri" charset="0"/>
                <a:ea typeface="DejaVu Sans" charset="0"/>
                <a:cs typeface="DejaVu Sans" charset="0"/>
              </a:rPr>
              <a:t/>
            </a:r>
            <a:br>
              <a:rPr lang="en-US" dirty="0" smtClean="0">
                <a:solidFill>
                  <a:srgbClr val="000000"/>
                </a:solidFill>
                <a:latin typeface="Calibri" charset="0"/>
                <a:ea typeface="DejaVu Sans" charset="0"/>
                <a:cs typeface="DejaVu Sans" charset="0"/>
              </a:rPr>
            </a:br>
            <a:r>
              <a:rPr lang="en-US" dirty="0" smtClean="0">
                <a:solidFill>
                  <a:srgbClr val="000000"/>
                </a:solidFill>
                <a:latin typeface="Calibri" charset="0"/>
                <a:ea typeface="DejaVu Sans" charset="0"/>
                <a:cs typeface="DejaVu Sans" charset="0"/>
              </a:rPr>
              <a:t>The alignment(s) with the top score are reported. </a:t>
            </a:r>
          </a:p>
          <a:p>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2128596" y="5184544"/>
            <a:ext cx="5090990" cy="622145"/>
          </a:xfrm>
          <a:prstGeom prst="rect">
            <a:avLst/>
          </a:prstGeom>
          <a:solidFill>
            <a:srgbClr val="FFFF99"/>
          </a:solidFill>
          <a:ln w="9360">
            <a:solidFill>
              <a:srgbClr val="000000"/>
            </a:solidFill>
            <a:round/>
            <a:headEnd/>
            <a:tailEnd/>
          </a:ln>
          <a:effectLst/>
        </p:spPr>
        <p:txBody>
          <a:bodyPr wrap="none" lIns="81639" tIns="58454" rIns="81639" bIns="4082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000" dirty="0">
                <a:solidFill>
                  <a:srgbClr val="000000"/>
                </a:solidFill>
                <a:ea typeface="DejaVu Sans" charset="0"/>
                <a:cs typeface="DejaVu Sans" charset="0"/>
              </a:rPr>
              <a:t>Best alignments: 354,181,215 reads aligned</a:t>
            </a:r>
          </a:p>
        </p:txBody>
      </p:sp>
      <p:cxnSp>
        <p:nvCxnSpPr>
          <p:cNvPr id="14343" name="AutoShape 7"/>
          <p:cNvCxnSpPr>
            <a:cxnSpLocks noChangeShapeType="1"/>
            <a:stCxn id="14339" idx="2"/>
            <a:endCxn id="14340" idx="0"/>
          </p:cNvCxnSpPr>
          <p:nvPr/>
        </p:nvCxnSpPr>
        <p:spPr bwMode="auto">
          <a:xfrm rot="16200000" flipH="1">
            <a:off x="4570039" y="5080493"/>
            <a:ext cx="207382" cy="721"/>
          </a:xfrm>
          <a:prstGeom prst="straightConnector1">
            <a:avLst/>
          </a:prstGeom>
          <a:noFill/>
          <a:ln w="9360">
            <a:solidFill>
              <a:srgbClr val="000000"/>
            </a:solidFill>
            <a:miter lim="800000"/>
            <a:headEnd/>
            <a:tailEnd type="triangle" w="med" len="med"/>
          </a:ln>
          <a:effectLst/>
        </p:spPr>
      </p:cxnSp>
      <p:sp>
        <p:nvSpPr>
          <p:cNvPr id="14344" name="Text Box 8"/>
          <p:cNvSpPr txBox="1">
            <a:spLocks noChangeArrowheads="1"/>
          </p:cNvSpPr>
          <p:nvPr/>
        </p:nvSpPr>
        <p:spPr bwMode="auto">
          <a:xfrm>
            <a:off x="414720" y="622146"/>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Alignment Statistics</a:t>
            </a:r>
            <a:br>
              <a:rPr lang="en-US" sz="4000" dirty="0">
                <a:solidFill>
                  <a:srgbClr val="000000"/>
                </a:solidFill>
                <a:ea typeface="DejaVu Sans" charset="0"/>
                <a:cs typeface="DejaVu Sans" charset="0"/>
              </a:rPr>
            </a:br>
            <a:r>
              <a:rPr lang="en-US" sz="2200" dirty="0" smtClean="0">
                <a:solidFill>
                  <a:srgbClr val="000000"/>
                </a:solidFill>
                <a:ea typeface="DejaVu Sans" charset="0"/>
                <a:cs typeface="DejaVu Sans" charset="0"/>
              </a:rPr>
              <a:t>(human </a:t>
            </a:r>
            <a:r>
              <a:rPr lang="en-US" sz="2200" dirty="0" err="1">
                <a:solidFill>
                  <a:srgbClr val="000000"/>
                </a:solidFill>
                <a:ea typeface="DejaVu Sans" charset="0"/>
                <a:cs typeface="DejaVu Sans" charset="0"/>
              </a:rPr>
              <a:t>cytosolic</a:t>
            </a:r>
            <a:r>
              <a:rPr lang="en-US" sz="2200" dirty="0">
                <a:solidFill>
                  <a:srgbClr val="000000"/>
                </a:solidFill>
                <a:ea typeface="DejaVu Sans" charset="0"/>
                <a:cs typeface="DejaVu Sans" charset="0"/>
              </a:rPr>
              <a:t> data – all reads pooled)</a:t>
            </a:r>
          </a:p>
        </p:txBody>
      </p:sp>
      <p:grpSp>
        <p:nvGrpSpPr>
          <p:cNvPr id="2" name="Group 26"/>
          <p:cNvGrpSpPr/>
          <p:nvPr/>
        </p:nvGrpSpPr>
        <p:grpSpPr>
          <a:xfrm>
            <a:off x="2288730" y="1866436"/>
            <a:ext cx="4770720" cy="3110727"/>
            <a:chOff x="2514600" y="2057400"/>
            <a:chExt cx="5259388" cy="3429000"/>
          </a:xfrm>
        </p:grpSpPr>
        <p:sp>
          <p:nvSpPr>
            <p:cNvPr id="14337" name="Rectangle 1"/>
            <p:cNvSpPr>
              <a:spLocks noChangeArrowheads="1"/>
            </p:cNvSpPr>
            <p:nvPr/>
          </p:nvSpPr>
          <p:spPr bwMode="auto">
            <a:xfrm>
              <a:off x="2514600" y="2971800"/>
              <a:ext cx="52578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000" dirty="0">
                  <a:solidFill>
                    <a:srgbClr val="000000"/>
                  </a:solidFill>
                  <a:ea typeface="DejaVu Sans" charset="0"/>
                  <a:cs typeface="DejaVu Sans" charset="0"/>
                </a:rPr>
                <a:t>Pre-processing: 399,753,836   reads</a:t>
              </a:r>
            </a:p>
          </p:txBody>
        </p:sp>
        <p:sp>
          <p:nvSpPr>
            <p:cNvPr id="14338" name="Rectangle 2"/>
            <p:cNvSpPr>
              <a:spLocks noChangeArrowheads="1"/>
            </p:cNvSpPr>
            <p:nvPr/>
          </p:nvSpPr>
          <p:spPr bwMode="auto">
            <a:xfrm>
              <a:off x="2514600" y="3886200"/>
              <a:ext cx="52578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000" dirty="0">
                  <a:solidFill>
                    <a:srgbClr val="000000"/>
                  </a:solidFill>
                  <a:ea typeface="DejaVu Sans" charset="0"/>
                  <a:cs typeface="DejaVu Sans" charset="0"/>
                </a:rPr>
                <a:t>Mapping: 342,289,432  reads aligned</a:t>
              </a:r>
            </a:p>
          </p:txBody>
        </p:sp>
        <p:sp>
          <p:nvSpPr>
            <p:cNvPr id="14339" name="Rectangle 3"/>
            <p:cNvSpPr>
              <a:spLocks noChangeArrowheads="1"/>
            </p:cNvSpPr>
            <p:nvPr/>
          </p:nvSpPr>
          <p:spPr bwMode="auto">
            <a:xfrm>
              <a:off x="2514600" y="4800600"/>
              <a:ext cx="52578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000" dirty="0">
                  <a:solidFill>
                    <a:srgbClr val="000000"/>
                  </a:solidFill>
                  <a:ea typeface="DejaVu Sans" charset="0"/>
                  <a:cs typeface="DejaVu Sans" charset="0"/>
                </a:rPr>
                <a:t>Remapping: 355,646,083  reads aligned</a:t>
              </a:r>
            </a:p>
          </p:txBody>
        </p:sp>
        <p:cxnSp>
          <p:nvCxnSpPr>
            <p:cNvPr id="14341" name="AutoShape 5"/>
            <p:cNvCxnSpPr>
              <a:cxnSpLocks noChangeShapeType="1"/>
              <a:stCxn id="14337" idx="2"/>
              <a:endCxn id="14338" idx="0"/>
            </p:cNvCxnSpPr>
            <p:nvPr/>
          </p:nvCxnSpPr>
          <p:spPr bwMode="auto">
            <a:xfrm>
              <a:off x="5143500" y="3657600"/>
              <a:ext cx="1588" cy="228600"/>
            </a:xfrm>
            <a:prstGeom prst="straightConnector1">
              <a:avLst/>
            </a:prstGeom>
            <a:noFill/>
            <a:ln w="9360">
              <a:solidFill>
                <a:srgbClr val="000000"/>
              </a:solidFill>
              <a:miter lim="800000"/>
              <a:headEnd/>
              <a:tailEnd type="triangle" w="med" len="med"/>
            </a:ln>
            <a:effectLst/>
          </p:spPr>
        </p:cxnSp>
        <p:cxnSp>
          <p:nvCxnSpPr>
            <p:cNvPr id="14342" name="AutoShape 6"/>
            <p:cNvCxnSpPr>
              <a:cxnSpLocks noChangeShapeType="1"/>
              <a:stCxn id="14338" idx="2"/>
              <a:endCxn id="14339" idx="0"/>
            </p:cNvCxnSpPr>
            <p:nvPr/>
          </p:nvCxnSpPr>
          <p:spPr bwMode="auto">
            <a:xfrm>
              <a:off x="5143500" y="4572000"/>
              <a:ext cx="1588" cy="228600"/>
            </a:xfrm>
            <a:prstGeom prst="bentConnector3">
              <a:avLst>
                <a:gd name="adj1" fmla="val 50000"/>
              </a:avLst>
            </a:prstGeom>
            <a:noFill/>
            <a:ln w="9360">
              <a:solidFill>
                <a:srgbClr val="000000"/>
              </a:solidFill>
              <a:round/>
              <a:headEnd/>
              <a:tailEnd type="triangle" w="med" len="med"/>
            </a:ln>
            <a:effectLst/>
          </p:spPr>
        </p:cxnSp>
        <p:sp>
          <p:nvSpPr>
            <p:cNvPr id="14345" name="Rectangle 9"/>
            <p:cNvSpPr>
              <a:spLocks noChangeArrowheads="1"/>
            </p:cNvSpPr>
            <p:nvPr/>
          </p:nvSpPr>
          <p:spPr bwMode="auto">
            <a:xfrm>
              <a:off x="2514600" y="2057400"/>
              <a:ext cx="52578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2000" dirty="0">
                  <a:solidFill>
                    <a:srgbClr val="000000"/>
                  </a:solidFill>
                  <a:ea typeface="DejaVu Sans" charset="0"/>
                  <a:cs typeface="DejaVu Sans" charset="0"/>
                </a:rPr>
                <a:t>Pooled dataset: 426,542,817 reads</a:t>
              </a:r>
            </a:p>
          </p:txBody>
        </p:sp>
        <p:cxnSp>
          <p:nvCxnSpPr>
            <p:cNvPr id="14346" name="AutoShape 10"/>
            <p:cNvCxnSpPr>
              <a:cxnSpLocks noChangeShapeType="1"/>
              <a:stCxn id="14345" idx="2"/>
              <a:endCxn id="14337" idx="0"/>
            </p:cNvCxnSpPr>
            <p:nvPr/>
          </p:nvCxnSpPr>
          <p:spPr bwMode="auto">
            <a:xfrm>
              <a:off x="5143500" y="2743200"/>
              <a:ext cx="1588" cy="228600"/>
            </a:xfrm>
            <a:prstGeom prst="straightConnector1">
              <a:avLst/>
            </a:prstGeom>
            <a:noFill/>
            <a:ln w="9360">
              <a:solidFill>
                <a:srgbClr val="000000"/>
              </a:solidFill>
              <a:miter lim="800000"/>
              <a:headEnd/>
              <a:tailEnd type="triangle" w="med" len="med"/>
            </a:ln>
            <a:effectLst/>
          </p:spPr>
        </p:cxnSp>
        <p:cxnSp>
          <p:nvCxnSpPr>
            <p:cNvPr id="13" name="Curved Connector 12"/>
            <p:cNvCxnSpPr>
              <a:stCxn id="14345" idx="3"/>
              <a:endCxn id="14337" idx="3"/>
            </p:cNvCxnSpPr>
            <p:nvPr/>
          </p:nvCxnSpPr>
          <p:spPr bwMode="auto">
            <a:xfrm>
              <a:off x="7772400" y="2400300"/>
              <a:ext cx="1588" cy="914400"/>
            </a:xfrm>
            <a:prstGeom prst="curvedConnector3">
              <a:avLst>
                <a:gd name="adj1" fmla="val 22146858"/>
              </a:avLst>
            </a:prstGeom>
            <a:solidFill>
              <a:srgbClr val="00B8FF"/>
            </a:solidFill>
            <a:ln w="9525" cap="flat" cmpd="sng" algn="ctr">
              <a:solidFill>
                <a:schemeClr val="tx1"/>
              </a:solidFill>
              <a:prstDash val="solid"/>
              <a:round/>
              <a:headEnd type="none" w="med" len="med"/>
              <a:tailEnd type="arrow"/>
            </a:ln>
            <a:effectLst/>
          </p:spPr>
        </p:cxnSp>
        <p:cxnSp>
          <p:nvCxnSpPr>
            <p:cNvPr id="20" name="Curved Connector 19"/>
            <p:cNvCxnSpPr>
              <a:stCxn id="14337" idx="3"/>
              <a:endCxn id="14338" idx="3"/>
            </p:cNvCxnSpPr>
            <p:nvPr/>
          </p:nvCxnSpPr>
          <p:spPr bwMode="auto">
            <a:xfrm>
              <a:off x="7772400" y="3314700"/>
              <a:ext cx="1588" cy="914400"/>
            </a:xfrm>
            <a:prstGeom prst="curvedConnector3">
              <a:avLst>
                <a:gd name="adj1" fmla="val 25468963"/>
              </a:avLst>
            </a:prstGeom>
            <a:solidFill>
              <a:srgbClr val="00B8FF"/>
            </a:solidFill>
            <a:ln w="9525" cap="flat" cmpd="sng" algn="ctr">
              <a:solidFill>
                <a:schemeClr val="tx1"/>
              </a:solidFill>
              <a:prstDash val="solid"/>
              <a:round/>
              <a:headEnd type="none" w="med" len="med"/>
              <a:tailEnd type="arrow"/>
            </a:ln>
            <a:effectLst/>
          </p:spPr>
        </p:cxnSp>
        <p:cxnSp>
          <p:nvCxnSpPr>
            <p:cNvPr id="22" name="Shape 21"/>
            <p:cNvCxnSpPr>
              <a:stCxn id="14337" idx="3"/>
              <a:endCxn id="14339" idx="3"/>
            </p:cNvCxnSpPr>
            <p:nvPr/>
          </p:nvCxnSpPr>
          <p:spPr bwMode="auto">
            <a:xfrm>
              <a:off x="7772400" y="3314700"/>
              <a:ext cx="1588" cy="1828800"/>
            </a:xfrm>
            <a:prstGeom prst="curvedConnector3">
              <a:avLst>
                <a:gd name="adj1" fmla="val 67548006"/>
              </a:avLst>
            </a:prstGeom>
            <a:solidFill>
              <a:srgbClr val="00B8FF"/>
            </a:solidFill>
            <a:ln w="9525" cap="flat" cmpd="sng" algn="ctr">
              <a:solidFill>
                <a:schemeClr val="tx1"/>
              </a:solidFill>
              <a:prstDash val="solid"/>
              <a:round/>
              <a:headEnd type="none" w="med" len="med"/>
              <a:tailEnd type="arrow"/>
            </a:ln>
            <a:effectLst/>
          </p:spPr>
        </p:cxnSp>
      </p:grpSp>
      <p:cxnSp>
        <p:nvCxnSpPr>
          <p:cNvPr id="29" name="Curved Connector 28"/>
          <p:cNvCxnSpPr>
            <a:stCxn id="14339" idx="3"/>
            <a:endCxn id="14340" idx="3"/>
          </p:cNvCxnSpPr>
          <p:nvPr/>
        </p:nvCxnSpPr>
        <p:spPr bwMode="auto">
          <a:xfrm>
            <a:off x="7058010" y="4666090"/>
            <a:ext cx="161576" cy="829527"/>
          </a:xfrm>
          <a:prstGeom prst="curvedConnector3">
            <a:avLst>
              <a:gd name="adj1" fmla="val 465265"/>
            </a:avLst>
          </a:prstGeom>
          <a:solidFill>
            <a:srgbClr val="00B8FF"/>
          </a:solidFill>
          <a:ln w="9525" cap="flat" cmpd="sng" algn="ctr">
            <a:solidFill>
              <a:schemeClr val="tx1"/>
            </a:solidFill>
            <a:prstDash val="solid"/>
            <a:round/>
            <a:headEnd type="none" w="med" len="med"/>
            <a:tailEnd type="arrow"/>
          </a:ln>
          <a:effectLst/>
        </p:spPr>
      </p:cxnSp>
      <p:sp>
        <p:nvSpPr>
          <p:cNvPr id="33" name="TextBox 32"/>
          <p:cNvSpPr txBox="1"/>
          <p:nvPr/>
        </p:nvSpPr>
        <p:spPr>
          <a:xfrm>
            <a:off x="7602789" y="2488312"/>
            <a:ext cx="1079937" cy="345366"/>
          </a:xfrm>
          <a:prstGeom prst="rect">
            <a:avLst/>
          </a:prstGeom>
          <a:noFill/>
        </p:spPr>
        <p:txBody>
          <a:bodyPr wrap="square" lIns="82945" tIns="41473" rIns="82945" bIns="41473" rtlCol="0">
            <a:spAutoFit/>
          </a:bodyPr>
          <a:lstStyle/>
          <a:p>
            <a:r>
              <a:rPr lang="en-US" sz="1700" dirty="0"/>
              <a:t>- 6%</a:t>
            </a:r>
          </a:p>
        </p:txBody>
      </p:sp>
      <p:sp>
        <p:nvSpPr>
          <p:cNvPr id="34" name="TextBox 33"/>
          <p:cNvSpPr txBox="1"/>
          <p:nvPr/>
        </p:nvSpPr>
        <p:spPr>
          <a:xfrm>
            <a:off x="7184749" y="3707723"/>
            <a:ext cx="1079937" cy="345366"/>
          </a:xfrm>
          <a:prstGeom prst="rect">
            <a:avLst/>
          </a:prstGeom>
          <a:noFill/>
        </p:spPr>
        <p:txBody>
          <a:bodyPr wrap="square" lIns="82945" tIns="41473" rIns="82945" bIns="41473" rtlCol="0">
            <a:spAutoFit/>
          </a:bodyPr>
          <a:lstStyle/>
          <a:p>
            <a:r>
              <a:rPr lang="en-US" sz="1700" dirty="0"/>
              <a:t>- 13%</a:t>
            </a:r>
          </a:p>
        </p:txBody>
      </p:sp>
      <p:sp>
        <p:nvSpPr>
          <p:cNvPr id="35" name="TextBox 34"/>
          <p:cNvSpPr txBox="1"/>
          <p:nvPr/>
        </p:nvSpPr>
        <p:spPr>
          <a:xfrm>
            <a:off x="8064064" y="3986445"/>
            <a:ext cx="1079937" cy="345366"/>
          </a:xfrm>
          <a:prstGeom prst="rect">
            <a:avLst/>
          </a:prstGeom>
          <a:noFill/>
        </p:spPr>
        <p:txBody>
          <a:bodyPr wrap="square" lIns="82945" tIns="41473" rIns="82945" bIns="41473" rtlCol="0">
            <a:spAutoFit/>
          </a:bodyPr>
          <a:lstStyle/>
          <a:p>
            <a:r>
              <a:rPr lang="en-US" sz="1700" dirty="0"/>
              <a:t>- 10%</a:t>
            </a:r>
          </a:p>
        </p:txBody>
      </p:sp>
      <p:sp>
        <p:nvSpPr>
          <p:cNvPr id="36" name="TextBox 35"/>
          <p:cNvSpPr txBox="1"/>
          <p:nvPr/>
        </p:nvSpPr>
        <p:spPr>
          <a:xfrm>
            <a:off x="7846646" y="5066495"/>
            <a:ext cx="1079937" cy="345366"/>
          </a:xfrm>
          <a:prstGeom prst="rect">
            <a:avLst/>
          </a:prstGeom>
          <a:noFill/>
        </p:spPr>
        <p:txBody>
          <a:bodyPr wrap="square" lIns="82945" tIns="41473" rIns="82945" bIns="41473" rtlCol="0">
            <a:spAutoFit/>
          </a:bodyPr>
          <a:lstStyle/>
          <a:p>
            <a:r>
              <a:rPr lang="en-US" sz="1700" dirty="0"/>
              <a:t>- 0.3%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20" name="Text Box 8"/>
          <p:cNvSpPr txBox="1">
            <a:spLocks noChangeArrowheads="1"/>
          </p:cNvSpPr>
          <p:nvPr/>
        </p:nvSpPr>
        <p:spPr bwMode="auto">
          <a:xfrm>
            <a:off x="456481" y="313953"/>
            <a:ext cx="8228160" cy="1062832"/>
          </a:xfrm>
          <a:prstGeom prst="rect">
            <a:avLst/>
          </a:prstGeom>
          <a:noFill/>
          <a:ln w="9525">
            <a:noFill/>
            <a:round/>
            <a:headEnd/>
            <a:tailEnd/>
          </a:ln>
          <a:effectLst/>
        </p:spPr>
        <p:txBody>
          <a:bodyPr wrap="none" lIns="82945" tIns="41473" rIns="82945" bIns="41473" anchor="ctr"/>
          <a:lstStyle/>
          <a:p>
            <a:endParaRPr lang="en-US"/>
          </a:p>
        </p:txBody>
      </p:sp>
      <p:pic>
        <p:nvPicPr>
          <p:cNvPr id="13321" name="Picture 9"/>
          <p:cNvPicPr>
            <a:picLocks noChangeAspect="1" noChangeArrowheads="1"/>
          </p:cNvPicPr>
          <p:nvPr/>
        </p:nvPicPr>
        <p:blipFill>
          <a:blip r:embed="rId3" cstate="print"/>
          <a:srcRect b="9852"/>
          <a:stretch>
            <a:fillRect/>
          </a:stretch>
        </p:blipFill>
        <p:spPr bwMode="auto">
          <a:xfrm>
            <a:off x="217417" y="606934"/>
            <a:ext cx="8604655" cy="5818333"/>
          </a:xfrm>
          <a:prstGeom prst="rect">
            <a:avLst/>
          </a:prstGeom>
          <a:noFill/>
          <a:ln w="9525">
            <a:noFill/>
            <a:round/>
            <a:headEnd/>
            <a:tailEnd/>
          </a:ln>
          <a:effectLst/>
        </p:spPr>
      </p:pic>
      <p:sp>
        <p:nvSpPr>
          <p:cNvPr id="13322" name="Text Box 10"/>
          <p:cNvSpPr txBox="1">
            <a:spLocks noChangeArrowheads="1"/>
          </p:cNvSpPr>
          <p:nvPr/>
        </p:nvSpPr>
        <p:spPr bwMode="auto">
          <a:xfrm>
            <a:off x="2073600" y="1335021"/>
            <a:ext cx="6612480" cy="4471669"/>
          </a:xfrm>
          <a:prstGeom prst="rect">
            <a:avLst/>
          </a:prstGeom>
          <a:noFill/>
          <a:ln w="9525">
            <a:noFill/>
            <a:round/>
            <a:headEnd/>
            <a:tailEnd/>
          </a:ln>
          <a:effectLst/>
        </p:spPr>
        <p:txBody>
          <a:bodyPr lIns="0" tIns="25471" rIns="0" bIns="0"/>
          <a:lstStyle/>
          <a:p>
            <a:pPr marL="387366" indent="-292325">
              <a:spcAft>
                <a:spcPts val="1293"/>
              </a:spcAft>
              <a:tabLst>
                <a:tab pos="387366" algn="l"/>
                <a:tab pos="802092" algn="l"/>
                <a:tab pos="1216818" algn="l"/>
                <a:tab pos="1631545" algn="l"/>
                <a:tab pos="2046271" algn="l"/>
                <a:tab pos="2460997" algn="l"/>
                <a:tab pos="2875723" algn="l"/>
                <a:tab pos="3290449" algn="l"/>
                <a:tab pos="3705175" algn="l"/>
                <a:tab pos="4119901" algn="l"/>
                <a:tab pos="4534627" algn="l"/>
                <a:tab pos="4949353" algn="l"/>
                <a:tab pos="5364080" algn="l"/>
                <a:tab pos="5778806" algn="l"/>
                <a:tab pos="6193532" algn="l"/>
                <a:tab pos="6608258" algn="l"/>
                <a:tab pos="7022984" algn="l"/>
                <a:tab pos="7437710" algn="l"/>
                <a:tab pos="7852436" algn="l"/>
                <a:tab pos="8267162" algn="l"/>
                <a:tab pos="8681889" algn="l"/>
              </a:tabLst>
            </a:pPr>
            <a:endParaRPr lang="en-US" sz="2900" dirty="0">
              <a:solidFill>
                <a:srgbClr val="000000"/>
              </a:solidFill>
              <a:ea typeface="DejaVu Sans" charset="0"/>
              <a:cs typeface="DejaVu Sans" charset="0"/>
            </a:endParaRPr>
          </a:p>
        </p:txBody>
      </p:sp>
      <p:sp>
        <p:nvSpPr>
          <p:cNvPr id="14" name="Title 13"/>
          <p:cNvSpPr>
            <a:spLocks noGrp="1"/>
          </p:cNvSpPr>
          <p:nvPr>
            <p:ph type="title"/>
          </p:nvPr>
        </p:nvSpPr>
        <p:spPr/>
        <p:txBody>
          <a:bodyPr/>
          <a:lstStyle/>
          <a:p>
            <a:r>
              <a:rPr lang="en-US" dirty="0" smtClean="0">
                <a:ea typeface="DejaVu Sans" charset="0"/>
                <a:cs typeface="DejaVu Sans" charset="0"/>
              </a:rPr>
              <a:t>A view of alignment quality</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5" name="Content Placeholder 4"/>
          <p:cNvGraphicFramePr>
            <a:graphicFrameLocks noGrp="1"/>
          </p:cNvGraphicFramePr>
          <p:nvPr>
            <p:ph idx="1"/>
            <p:extLst>
              <p:ext uri="{D42A27DB-BD31-4B8C-83A1-F6EECF244321}">
                <p14:mod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612319839"/>
              </p:ext>
            </p:extLst>
          </p:nvPr>
        </p:nvGraphicFramePr>
        <p:xfrm>
          <a:off x="456481" y="1604329"/>
          <a:ext cx="8222153" cy="1675349"/>
        </p:xfrm>
        <a:graphic>
          <a:graphicData uri="http://schemas.openxmlformats.org/drawingml/2006/table">
            <a:tbl>
              <a:tblPr firstRow="1" bandRow="1">
                <a:tableStyleId>{5C22544A-7EE6-4342-B048-85BDC9FD1C3A}</a:tableStyleId>
              </a:tblPr>
              <a:tblGrid>
                <a:gridCol w="1049893"/>
                <a:gridCol w="766407"/>
                <a:gridCol w="1288956"/>
                <a:gridCol w="696733"/>
                <a:gridCol w="1079937"/>
                <a:gridCol w="1184446"/>
                <a:gridCol w="1114773"/>
                <a:gridCol w="1041008"/>
              </a:tblGrid>
              <a:tr h="431058">
                <a:tc rowSpan="2">
                  <a:txBody>
                    <a:bodyPr/>
                    <a:lstStyle/>
                    <a:p>
                      <a:pPr algn="ctr"/>
                      <a:r>
                        <a:rPr lang="en-US" sz="1600" dirty="0" smtClean="0"/>
                        <a:t>Dataset</a:t>
                      </a:r>
                      <a:endParaRPr lang="en-US" sz="1600" dirty="0"/>
                    </a:p>
                  </a:txBody>
                  <a:tcPr marL="80849" marR="80849" marT="41476" marB="41476"/>
                </a:tc>
                <a:tc rowSpan="2">
                  <a:txBody>
                    <a:bodyPr/>
                    <a:lstStyle/>
                    <a:p>
                      <a:pPr algn="ctr"/>
                      <a:r>
                        <a:rPr lang="en-US" sz="1600" dirty="0" smtClean="0"/>
                        <a:t># total reads</a:t>
                      </a:r>
                      <a:endParaRPr lang="en-US" sz="1600" dirty="0"/>
                    </a:p>
                  </a:txBody>
                  <a:tcPr marL="80849" marR="80849" marT="41476" marB="41476"/>
                </a:tc>
                <a:tc gridSpan="3">
                  <a:txBody>
                    <a:bodyPr/>
                    <a:lstStyle/>
                    <a:p>
                      <a:pPr algn="ctr"/>
                      <a:r>
                        <a:rPr lang="en-US" sz="1600" dirty="0" err="1" smtClean="0"/>
                        <a:t>MapSplice</a:t>
                      </a:r>
                      <a:r>
                        <a:rPr lang="en-US" sz="1600" baseline="0" dirty="0" smtClean="0"/>
                        <a:t> 1.15 </a:t>
                      </a:r>
                      <a:endParaRPr lang="en-US" sz="1600" dirty="0"/>
                    </a:p>
                  </a:txBody>
                  <a:tcPr marL="80849" marR="80849" marT="41476" marB="41476"/>
                </a:tc>
                <a:tc hMerge="1">
                  <a:txBody>
                    <a:bodyPr/>
                    <a:lstStyle/>
                    <a:p>
                      <a:endParaRPr lang="en-US"/>
                    </a:p>
                  </a:txBody>
                  <a:tcPr/>
                </a:tc>
                <a:tc hMerge="1">
                  <a:txBody>
                    <a:bodyPr/>
                    <a:lstStyle/>
                    <a:p>
                      <a:endParaRPr lang="en-US"/>
                    </a:p>
                  </a:txBody>
                  <a:tcPr/>
                </a:tc>
                <a:tc gridSpan="3">
                  <a:txBody>
                    <a:bodyPr/>
                    <a:lstStyle/>
                    <a:p>
                      <a:pPr algn="ctr"/>
                      <a:r>
                        <a:rPr lang="en-US" sz="1600" dirty="0" err="1" smtClean="0"/>
                        <a:t>MapSplice</a:t>
                      </a:r>
                      <a:r>
                        <a:rPr lang="en-US" sz="1600" baseline="0" dirty="0" smtClean="0"/>
                        <a:t> Parallel</a:t>
                      </a:r>
                      <a:endParaRPr lang="en-US" sz="1600" dirty="0"/>
                    </a:p>
                  </a:txBody>
                  <a:tcPr marL="80849" marR="80849" marT="41476" marB="41476"/>
                </a:tc>
                <a:tc hMerge="1">
                  <a:txBody>
                    <a:bodyPr/>
                    <a:lstStyle/>
                    <a:p>
                      <a:endParaRPr lang="en-US"/>
                    </a:p>
                  </a:txBody>
                  <a:tcPr/>
                </a:tc>
                <a:tc hMerge="1">
                  <a:txBody>
                    <a:bodyPr/>
                    <a:lstStyle/>
                    <a:p>
                      <a:endParaRPr lang="en-US"/>
                    </a:p>
                  </a:txBody>
                  <a:tcPr/>
                </a:tc>
              </a:tr>
              <a:tr h="414764">
                <a:tc vMerge="1">
                  <a:txBody>
                    <a:bodyPr/>
                    <a:lstStyle/>
                    <a:p>
                      <a:endParaRPr lang="en-US"/>
                    </a:p>
                  </a:txBody>
                  <a:tcPr/>
                </a:tc>
                <a:tc vMerge="1">
                  <a:txBody>
                    <a:bodyPr/>
                    <a:lstStyle/>
                    <a:p>
                      <a:endParaRPr lang="en-US"/>
                    </a:p>
                  </a:txBody>
                  <a:tcPr/>
                </a:tc>
                <a:tc>
                  <a:txBody>
                    <a:bodyPr/>
                    <a:lstStyle/>
                    <a:p>
                      <a:pPr algn="ctr"/>
                      <a:r>
                        <a:rPr lang="en-US" sz="1600" dirty="0" smtClean="0"/>
                        <a:t>Time</a:t>
                      </a:r>
                      <a:endParaRPr lang="en-US" sz="1600" dirty="0"/>
                    </a:p>
                  </a:txBody>
                  <a:tcPr marL="80849" marR="80849" marT="41476" marB="41476"/>
                </a:tc>
                <a:tc>
                  <a:txBody>
                    <a:bodyPr/>
                    <a:lstStyle/>
                    <a:p>
                      <a:pPr algn="ctr"/>
                      <a:r>
                        <a:rPr lang="en-US" sz="1600" dirty="0" err="1" smtClean="0"/>
                        <a:t>Mem</a:t>
                      </a:r>
                      <a:endParaRPr lang="en-US" sz="1600" dirty="0"/>
                    </a:p>
                  </a:txBody>
                  <a:tcPr marL="80849" marR="80849" marT="41476" marB="41476"/>
                </a:tc>
                <a:tc>
                  <a:txBody>
                    <a:bodyPr/>
                    <a:lstStyle/>
                    <a:p>
                      <a:pPr algn="ctr"/>
                      <a:r>
                        <a:rPr lang="en-US" sz="1600" dirty="0" smtClean="0"/>
                        <a:t>Disk</a:t>
                      </a:r>
                      <a:endParaRPr lang="en-US" sz="1600" dirty="0"/>
                    </a:p>
                  </a:txBody>
                  <a:tcPr marL="80849" marR="80849" marT="41476" marB="41476"/>
                </a:tc>
                <a:tc>
                  <a:txBody>
                    <a:bodyPr/>
                    <a:lstStyle/>
                    <a:p>
                      <a:pPr algn="ctr"/>
                      <a:r>
                        <a:rPr lang="en-US" sz="1600" dirty="0" smtClean="0"/>
                        <a:t>Time</a:t>
                      </a:r>
                      <a:endParaRPr lang="en-US" sz="1600" dirty="0"/>
                    </a:p>
                  </a:txBody>
                  <a:tcPr marL="80849" marR="80849" marT="41476" marB="41476"/>
                </a:tc>
                <a:tc>
                  <a:txBody>
                    <a:bodyPr/>
                    <a:lstStyle/>
                    <a:p>
                      <a:pPr algn="ctr"/>
                      <a:r>
                        <a:rPr lang="en-US" sz="1600" dirty="0" err="1" smtClean="0"/>
                        <a:t>Mem</a:t>
                      </a:r>
                      <a:endParaRPr lang="en-US" sz="1600" dirty="0"/>
                    </a:p>
                  </a:txBody>
                  <a:tcPr marL="80849" marR="80849" marT="41476" marB="41476"/>
                </a:tc>
                <a:tc>
                  <a:txBody>
                    <a:bodyPr/>
                    <a:lstStyle/>
                    <a:p>
                      <a:pPr algn="ctr"/>
                      <a:r>
                        <a:rPr lang="en-US" sz="1600" dirty="0" smtClean="0"/>
                        <a:t>Disk</a:t>
                      </a:r>
                      <a:endParaRPr lang="en-US" sz="1600" dirty="0"/>
                    </a:p>
                  </a:txBody>
                  <a:tcPr marL="80849" marR="80849" marT="41476" marB="41476"/>
                </a:tc>
              </a:tr>
              <a:tr h="829527">
                <a:tc>
                  <a:txBody>
                    <a:bodyPr/>
                    <a:lstStyle/>
                    <a:p>
                      <a:pPr algn="ctr"/>
                      <a:r>
                        <a:rPr lang="en-US" sz="1600" dirty="0" smtClean="0"/>
                        <a:t>Synthetic</a:t>
                      </a:r>
                      <a:r>
                        <a:rPr lang="en-US" sz="1600" baseline="0" dirty="0" smtClean="0"/>
                        <a:t> R1 </a:t>
                      </a:r>
                      <a:endParaRPr lang="en-US" sz="1600" dirty="0"/>
                    </a:p>
                  </a:txBody>
                  <a:tcPr marL="80849" marR="80849" marT="41476" marB="41476"/>
                </a:tc>
                <a:tc>
                  <a:txBody>
                    <a:bodyPr/>
                    <a:lstStyle/>
                    <a:p>
                      <a:pPr algn="ctr"/>
                      <a:r>
                        <a:rPr lang="en-US" sz="1600" dirty="0" smtClean="0"/>
                        <a:t>80 Million</a:t>
                      </a:r>
                      <a:endParaRPr lang="en-US" sz="1600" dirty="0"/>
                    </a:p>
                  </a:txBody>
                  <a:tcPr marL="80849" marR="80849" marT="41476" marB="41476"/>
                </a:tc>
                <a:tc>
                  <a:txBody>
                    <a:bodyPr/>
                    <a:lstStyle/>
                    <a:p>
                      <a:pPr algn="ctr"/>
                      <a:r>
                        <a:rPr lang="en-US" sz="1600" dirty="0" smtClean="0"/>
                        <a:t>~39 hours (bowtie with 8 threads)</a:t>
                      </a:r>
                      <a:endParaRPr lang="en-US" sz="1600" dirty="0"/>
                    </a:p>
                  </a:txBody>
                  <a:tcPr marL="80849" marR="80849" marT="41476" marB="41476"/>
                </a:tc>
                <a:tc>
                  <a:txBody>
                    <a:bodyPr/>
                    <a:lstStyle/>
                    <a:p>
                      <a:pPr algn="ctr"/>
                      <a:r>
                        <a:rPr lang="en-US" sz="1600" dirty="0" smtClean="0"/>
                        <a:t>4 GB</a:t>
                      </a:r>
                      <a:endParaRPr lang="en-US" sz="1600" dirty="0"/>
                    </a:p>
                  </a:txBody>
                  <a:tcPr marL="80849" marR="80849" marT="41476" marB="41476"/>
                </a:tc>
                <a:tc>
                  <a:txBody>
                    <a:bodyPr/>
                    <a:lstStyle/>
                    <a:p>
                      <a:pPr algn="ctr"/>
                      <a:r>
                        <a:rPr lang="en-US" sz="1600" dirty="0" smtClean="0"/>
                        <a:t>600 GB</a:t>
                      </a:r>
                      <a:endParaRPr lang="en-US" sz="1600" dirty="0"/>
                    </a:p>
                  </a:txBody>
                  <a:tcPr marL="80849" marR="80849" marT="41476" marB="41476"/>
                </a:tc>
                <a:tc>
                  <a:txBody>
                    <a:bodyPr/>
                    <a:lstStyle/>
                    <a:p>
                      <a:pPr algn="ctr"/>
                      <a:r>
                        <a:rPr lang="en-US" sz="1600" dirty="0" smtClean="0"/>
                        <a:t>~4 hours with 8 threads</a:t>
                      </a:r>
                      <a:endParaRPr lang="en-US" sz="1600" dirty="0"/>
                    </a:p>
                  </a:txBody>
                  <a:tcPr marL="80849" marR="80849" marT="41476" marB="41476"/>
                </a:tc>
                <a:tc>
                  <a:txBody>
                    <a:bodyPr/>
                    <a:lstStyle/>
                    <a:p>
                      <a:pPr algn="ctr"/>
                      <a:r>
                        <a:rPr lang="en-US" sz="1600" dirty="0" smtClean="0"/>
                        <a:t>~20 GB</a:t>
                      </a:r>
                      <a:endParaRPr lang="en-US" sz="1600" dirty="0"/>
                    </a:p>
                  </a:txBody>
                  <a:tcPr marL="80849" marR="80849" marT="41476" marB="41476"/>
                </a:tc>
                <a:tc>
                  <a:txBody>
                    <a:bodyPr/>
                    <a:lstStyle/>
                    <a:p>
                      <a:pPr algn="ctr"/>
                      <a:r>
                        <a:rPr lang="en-US" sz="1600" dirty="0" smtClean="0"/>
                        <a:t>50 GB</a:t>
                      </a:r>
                      <a:endParaRPr lang="en-US" sz="1600" dirty="0"/>
                    </a:p>
                  </a:txBody>
                  <a:tcPr marL="80849" marR="80849" marT="41476" marB="41476"/>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 name="Rectangle 46"/>
          <p:cNvSpPr/>
          <p:nvPr/>
        </p:nvSpPr>
        <p:spPr>
          <a:xfrm>
            <a:off x="6019800" y="1490246"/>
            <a:ext cx="914400" cy="1143000"/>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4191000" y="1490246"/>
            <a:ext cx="762000" cy="1143000"/>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9" name="Rectangle 48"/>
          <p:cNvSpPr/>
          <p:nvPr/>
        </p:nvSpPr>
        <p:spPr>
          <a:xfrm>
            <a:off x="1981200" y="1490246"/>
            <a:ext cx="1143000" cy="1143000"/>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0" name="Straight Connector 49"/>
          <p:cNvCxnSpPr/>
          <p:nvPr/>
        </p:nvCxnSpPr>
        <p:spPr>
          <a:xfrm>
            <a:off x="4419600" y="22065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53200" y="20541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23308" y="22065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438400" y="22065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09800" y="21303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981200" y="22065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019800" y="2206527"/>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191000" y="22065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019800" y="21303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191000" y="2130327"/>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008744" y="2130327"/>
            <a:ext cx="914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503052" y="20541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477000" y="22065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39840" y="21303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752108" y="21303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846780" y="2206527"/>
            <a:ext cx="914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20541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23308" y="19779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019800" y="2054127"/>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19800" y="19779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400800" y="19779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362200" y="19779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922848" y="20541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83"/>
          <p:cNvGrpSpPr/>
          <p:nvPr/>
        </p:nvGrpSpPr>
        <p:grpSpPr>
          <a:xfrm>
            <a:off x="3124200" y="1981200"/>
            <a:ext cx="1066800" cy="228600"/>
            <a:chOff x="3124200" y="2209800"/>
            <a:chExt cx="1066800" cy="293686"/>
          </a:xfrm>
        </p:grpSpPr>
        <p:grpSp>
          <p:nvGrpSpPr>
            <p:cNvPr id="3" name="Group 44"/>
            <p:cNvGrpSpPr/>
            <p:nvPr/>
          </p:nvGrpSpPr>
          <p:grpSpPr>
            <a:xfrm>
              <a:off x="3124200" y="2209800"/>
              <a:ext cx="1066800" cy="190501"/>
              <a:chOff x="1409700" y="4724398"/>
              <a:chExt cx="838200" cy="419102"/>
            </a:xfrm>
          </p:grpSpPr>
          <p:cxnSp>
            <p:nvCxnSpPr>
              <p:cNvPr id="76" name="Straight Connector 75"/>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5" name="Straight Connector 74"/>
            <p:cNvCxnSpPr/>
            <p:nvPr/>
          </p:nvCxnSpPr>
          <p:spPr>
            <a:xfrm flipV="1">
              <a:off x="3124200" y="2312986"/>
              <a:ext cx="533400" cy="190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 name="Group 105"/>
          <p:cNvGrpSpPr/>
          <p:nvPr/>
        </p:nvGrpSpPr>
        <p:grpSpPr>
          <a:xfrm>
            <a:off x="3124200" y="1535114"/>
            <a:ext cx="2895600" cy="419100"/>
            <a:chOff x="1409700" y="4724400"/>
            <a:chExt cx="838200" cy="419100"/>
          </a:xfrm>
        </p:grpSpPr>
        <p:cxnSp>
          <p:nvCxnSpPr>
            <p:cNvPr id="79" name="Straight Connector 78"/>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7696200" y="2785646"/>
            <a:ext cx="381000" cy="338554"/>
          </a:xfrm>
          <a:prstGeom prst="rect">
            <a:avLst/>
          </a:prstGeom>
          <a:noFill/>
        </p:spPr>
        <p:txBody>
          <a:bodyPr wrap="square" rtlCol="0">
            <a:spAutoFit/>
          </a:bodyPr>
          <a:lstStyle/>
          <a:p>
            <a:pPr algn="ctr"/>
            <a:r>
              <a:rPr lang="en-US" sz="1600" dirty="0" smtClean="0"/>
              <a:t>3’</a:t>
            </a:r>
            <a:endParaRPr lang="en-US" sz="1600" dirty="0"/>
          </a:p>
        </p:txBody>
      </p:sp>
      <p:sp>
        <p:nvSpPr>
          <p:cNvPr id="82" name="Right Arrow 81"/>
          <p:cNvSpPr/>
          <p:nvPr/>
        </p:nvSpPr>
        <p:spPr>
          <a:xfrm flipV="1">
            <a:off x="1447800" y="2709446"/>
            <a:ext cx="6400800" cy="64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981200" y="2557046"/>
            <a:ext cx="1143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4" name="Rectangle 83"/>
          <p:cNvSpPr/>
          <p:nvPr/>
        </p:nvSpPr>
        <p:spPr>
          <a:xfrm>
            <a:off x="4191000" y="2557046"/>
            <a:ext cx="762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5" name="Rectangle 84"/>
          <p:cNvSpPr/>
          <p:nvPr/>
        </p:nvSpPr>
        <p:spPr>
          <a:xfrm>
            <a:off x="6019800" y="2557046"/>
            <a:ext cx="914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6" name="TextBox 85"/>
          <p:cNvSpPr txBox="1"/>
          <p:nvPr/>
        </p:nvSpPr>
        <p:spPr>
          <a:xfrm>
            <a:off x="1981200" y="2557046"/>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87" name="TextBox 86"/>
          <p:cNvSpPr txBox="1"/>
          <p:nvPr/>
        </p:nvSpPr>
        <p:spPr>
          <a:xfrm>
            <a:off x="4038600" y="2557046"/>
            <a:ext cx="1143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88" name="TextBox 87"/>
          <p:cNvSpPr txBox="1"/>
          <p:nvPr/>
        </p:nvSpPr>
        <p:spPr>
          <a:xfrm>
            <a:off x="5943600" y="2557046"/>
            <a:ext cx="11430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grpSp>
        <p:nvGrpSpPr>
          <p:cNvPr id="5" name="Group 52"/>
          <p:cNvGrpSpPr/>
          <p:nvPr/>
        </p:nvGrpSpPr>
        <p:grpSpPr>
          <a:xfrm>
            <a:off x="3124200" y="1638300"/>
            <a:ext cx="2895600" cy="571500"/>
            <a:chOff x="3124200" y="1181100"/>
            <a:chExt cx="2895600" cy="571500"/>
          </a:xfrm>
        </p:grpSpPr>
        <p:cxnSp>
          <p:nvCxnSpPr>
            <p:cNvPr id="90" name="Straight Connector 89"/>
            <p:cNvCxnSpPr/>
            <p:nvPr/>
          </p:nvCxnSpPr>
          <p:spPr>
            <a:xfrm>
              <a:off x="3657600" y="1600200"/>
              <a:ext cx="533400" cy="152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105"/>
            <p:cNvGrpSpPr/>
            <p:nvPr/>
          </p:nvGrpSpPr>
          <p:grpSpPr>
            <a:xfrm>
              <a:off x="3124200" y="1181100"/>
              <a:ext cx="2895600" cy="419100"/>
              <a:chOff x="1409700" y="4724400"/>
              <a:chExt cx="838200" cy="419100"/>
            </a:xfrm>
          </p:grpSpPr>
          <p:cxnSp>
            <p:nvCxnSpPr>
              <p:cNvPr id="92" name="Straight Connector 91"/>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 name="Group 93"/>
          <p:cNvGrpSpPr/>
          <p:nvPr/>
        </p:nvGrpSpPr>
        <p:grpSpPr>
          <a:xfrm>
            <a:off x="4876800" y="1981200"/>
            <a:ext cx="1143000" cy="228600"/>
            <a:chOff x="4876800" y="4191000"/>
            <a:chExt cx="1066800" cy="228600"/>
          </a:xfrm>
        </p:grpSpPr>
        <p:grpSp>
          <p:nvGrpSpPr>
            <p:cNvPr id="8" name="Group 83"/>
            <p:cNvGrpSpPr/>
            <p:nvPr/>
          </p:nvGrpSpPr>
          <p:grpSpPr>
            <a:xfrm>
              <a:off x="4876800" y="4191000"/>
              <a:ext cx="1066800" cy="228600"/>
              <a:chOff x="3124200" y="2209800"/>
              <a:chExt cx="1066800" cy="293686"/>
            </a:xfrm>
          </p:grpSpPr>
          <p:grpSp>
            <p:nvGrpSpPr>
              <p:cNvPr id="9" name="Group 44"/>
              <p:cNvGrpSpPr/>
              <p:nvPr/>
            </p:nvGrpSpPr>
            <p:grpSpPr>
              <a:xfrm>
                <a:off x="3124200" y="2209800"/>
                <a:ext cx="1066800" cy="190501"/>
                <a:chOff x="1409700" y="4724398"/>
                <a:chExt cx="838200" cy="419102"/>
              </a:xfrm>
            </p:grpSpPr>
            <p:cxnSp>
              <p:nvCxnSpPr>
                <p:cNvPr id="99" name="Straight Connector 98"/>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V="1">
                <a:off x="3124200" y="2312986"/>
                <a:ext cx="533400" cy="190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a:off x="5410200" y="4267200"/>
              <a:ext cx="533400" cy="152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02" name="Rectangle 101"/>
          <p:cNvSpPr/>
          <p:nvPr/>
        </p:nvSpPr>
        <p:spPr>
          <a:xfrm>
            <a:off x="152400" y="1566446"/>
            <a:ext cx="1371600" cy="646331"/>
          </a:xfrm>
          <a:prstGeom prst="rect">
            <a:avLst/>
          </a:prstGeom>
        </p:spPr>
        <p:txBody>
          <a:bodyPr wrap="square">
            <a:spAutoFit/>
          </a:bodyPr>
          <a:lstStyle/>
          <a:p>
            <a:r>
              <a:rPr lang="en-US" dirty="0" smtClean="0"/>
              <a:t>RNA-</a:t>
            </a:r>
            <a:r>
              <a:rPr lang="en-US" dirty="0" err="1" smtClean="0"/>
              <a:t>seq</a:t>
            </a:r>
            <a:r>
              <a:rPr lang="en-US" dirty="0" smtClean="0"/>
              <a:t> alignments</a:t>
            </a:r>
          </a:p>
        </p:txBody>
      </p:sp>
      <p:sp>
        <p:nvSpPr>
          <p:cNvPr id="103" name="Rectangle 102"/>
          <p:cNvSpPr/>
          <p:nvPr/>
        </p:nvSpPr>
        <p:spPr>
          <a:xfrm>
            <a:off x="152400" y="2404646"/>
            <a:ext cx="1179682" cy="646331"/>
          </a:xfrm>
          <a:prstGeom prst="rect">
            <a:avLst/>
          </a:prstGeom>
        </p:spPr>
        <p:txBody>
          <a:bodyPr wrap="none">
            <a:spAutoFit/>
          </a:bodyPr>
          <a:lstStyle/>
          <a:p>
            <a:r>
              <a:rPr lang="en-US" dirty="0" smtClean="0"/>
              <a:t>Reference </a:t>
            </a:r>
          </a:p>
          <a:p>
            <a:r>
              <a:rPr lang="en-US" dirty="0" smtClean="0"/>
              <a:t>Genome</a:t>
            </a:r>
            <a:endParaRPr lang="en-US" dirty="0"/>
          </a:p>
        </p:txBody>
      </p:sp>
      <p:sp>
        <p:nvSpPr>
          <p:cNvPr id="105" name="TextBox 104"/>
          <p:cNvSpPr txBox="1"/>
          <p:nvPr/>
        </p:nvSpPr>
        <p:spPr>
          <a:xfrm>
            <a:off x="1219200" y="2785646"/>
            <a:ext cx="381000" cy="338554"/>
          </a:xfrm>
          <a:prstGeom prst="rect">
            <a:avLst/>
          </a:prstGeom>
          <a:noFill/>
        </p:spPr>
        <p:txBody>
          <a:bodyPr wrap="square" rtlCol="0">
            <a:spAutoFit/>
          </a:bodyPr>
          <a:lstStyle/>
          <a:p>
            <a:pPr algn="ctr"/>
            <a:r>
              <a:rPr lang="en-US" sz="1600" dirty="0" smtClean="0"/>
              <a:t>5’</a:t>
            </a:r>
            <a:endParaRPr lang="en-US" sz="1600" dirty="0"/>
          </a:p>
        </p:txBody>
      </p:sp>
      <p:sp>
        <p:nvSpPr>
          <p:cNvPr id="101" name="Rectangle 100"/>
          <p:cNvSpPr/>
          <p:nvPr/>
        </p:nvSpPr>
        <p:spPr>
          <a:xfrm>
            <a:off x="2209800" y="4038600"/>
            <a:ext cx="4724400" cy="76200"/>
          </a:xfrm>
          <a:prstGeom prst="rect">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TextBox 105"/>
          <p:cNvSpPr txBox="1"/>
          <p:nvPr/>
        </p:nvSpPr>
        <p:spPr>
          <a:xfrm>
            <a:off x="228600" y="3873669"/>
            <a:ext cx="1143000" cy="369332"/>
          </a:xfrm>
          <a:prstGeom prst="rect">
            <a:avLst/>
          </a:prstGeom>
          <a:noFill/>
        </p:spPr>
        <p:txBody>
          <a:bodyPr wrap="square" rtlCol="0">
            <a:spAutoFit/>
          </a:bodyPr>
          <a:lstStyle/>
          <a:p>
            <a:r>
              <a:rPr lang="en-US" dirty="0" err="1" smtClean="0"/>
              <a:t>Isoform</a:t>
            </a:r>
            <a:r>
              <a:rPr lang="en-US" dirty="0" smtClean="0"/>
              <a:t> 1</a:t>
            </a:r>
            <a:endParaRPr lang="en-US" dirty="0"/>
          </a:p>
        </p:txBody>
      </p:sp>
      <p:sp>
        <p:nvSpPr>
          <p:cNvPr id="107" name="TextBox 106"/>
          <p:cNvSpPr txBox="1"/>
          <p:nvPr/>
        </p:nvSpPr>
        <p:spPr>
          <a:xfrm>
            <a:off x="228600" y="4330869"/>
            <a:ext cx="1143000" cy="369332"/>
          </a:xfrm>
          <a:prstGeom prst="rect">
            <a:avLst/>
          </a:prstGeom>
          <a:noFill/>
        </p:spPr>
        <p:txBody>
          <a:bodyPr wrap="square" rtlCol="0">
            <a:spAutoFit/>
          </a:bodyPr>
          <a:lstStyle/>
          <a:p>
            <a:r>
              <a:rPr lang="en-US" dirty="0" err="1" smtClean="0"/>
              <a:t>Isoform</a:t>
            </a:r>
            <a:r>
              <a:rPr lang="en-US" dirty="0" smtClean="0"/>
              <a:t> 2</a:t>
            </a:r>
            <a:endParaRPr lang="en-US" dirty="0"/>
          </a:p>
        </p:txBody>
      </p:sp>
      <p:sp>
        <p:nvSpPr>
          <p:cNvPr id="108" name="Rectangle 107"/>
          <p:cNvSpPr/>
          <p:nvPr/>
        </p:nvSpPr>
        <p:spPr>
          <a:xfrm>
            <a:off x="3048000" y="3297823"/>
            <a:ext cx="3352800" cy="400110"/>
          </a:xfrm>
          <a:prstGeom prst="rect">
            <a:avLst/>
          </a:prstGeom>
        </p:spPr>
        <p:txBody>
          <a:bodyPr wrap="square">
            <a:spAutoFit/>
          </a:bodyPr>
          <a:lstStyle/>
          <a:p>
            <a:r>
              <a:rPr lang="en-US" sz="2000" dirty="0" smtClean="0"/>
              <a:t>Reference transcript </a:t>
            </a:r>
            <a:r>
              <a:rPr lang="en-US" sz="2000" dirty="0" err="1" smtClean="0"/>
              <a:t>isoforms</a:t>
            </a:r>
            <a:endParaRPr lang="en-US" sz="2000" dirty="0" smtClean="0"/>
          </a:p>
        </p:txBody>
      </p:sp>
      <p:sp>
        <p:nvSpPr>
          <p:cNvPr id="109" name="Rectangle 108"/>
          <p:cNvSpPr/>
          <p:nvPr/>
        </p:nvSpPr>
        <p:spPr>
          <a:xfrm>
            <a:off x="2019300" y="3924300"/>
            <a:ext cx="1143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0" name="Rectangle 109"/>
          <p:cNvSpPr/>
          <p:nvPr/>
        </p:nvSpPr>
        <p:spPr>
          <a:xfrm>
            <a:off x="4191000" y="3924300"/>
            <a:ext cx="762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1" name="Rectangle 110"/>
          <p:cNvSpPr/>
          <p:nvPr/>
        </p:nvSpPr>
        <p:spPr>
          <a:xfrm>
            <a:off x="6019800" y="3924300"/>
            <a:ext cx="9144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2" name="TextBox 111"/>
          <p:cNvSpPr txBox="1"/>
          <p:nvPr/>
        </p:nvSpPr>
        <p:spPr>
          <a:xfrm>
            <a:off x="2019300" y="3907423"/>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13" name="TextBox 112"/>
          <p:cNvSpPr txBox="1"/>
          <p:nvPr/>
        </p:nvSpPr>
        <p:spPr>
          <a:xfrm>
            <a:off x="4191000" y="3907423"/>
            <a:ext cx="762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114" name="TextBox 113"/>
          <p:cNvSpPr txBox="1"/>
          <p:nvPr/>
        </p:nvSpPr>
        <p:spPr>
          <a:xfrm>
            <a:off x="6019800" y="3907423"/>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15" name="Rectangle 114"/>
          <p:cNvSpPr/>
          <p:nvPr/>
        </p:nvSpPr>
        <p:spPr>
          <a:xfrm>
            <a:off x="2209800" y="4517023"/>
            <a:ext cx="4724400" cy="76200"/>
          </a:xfrm>
          <a:prstGeom prst="rect">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Rectangle 115"/>
          <p:cNvSpPr/>
          <p:nvPr/>
        </p:nvSpPr>
        <p:spPr>
          <a:xfrm>
            <a:off x="2019300" y="4402723"/>
            <a:ext cx="11430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7" name="Rectangle 116"/>
          <p:cNvSpPr/>
          <p:nvPr/>
        </p:nvSpPr>
        <p:spPr>
          <a:xfrm>
            <a:off x="6019800" y="4402723"/>
            <a:ext cx="9144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8" name="TextBox 117"/>
          <p:cNvSpPr txBox="1"/>
          <p:nvPr/>
        </p:nvSpPr>
        <p:spPr>
          <a:xfrm>
            <a:off x="2019300" y="4385846"/>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19" name="TextBox 118"/>
          <p:cNvSpPr txBox="1"/>
          <p:nvPr/>
        </p:nvSpPr>
        <p:spPr>
          <a:xfrm>
            <a:off x="6019800" y="4385846"/>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20" name="TextBox 119"/>
          <p:cNvSpPr txBox="1"/>
          <p:nvPr/>
        </p:nvSpPr>
        <p:spPr>
          <a:xfrm>
            <a:off x="990600" y="5267980"/>
            <a:ext cx="8001000" cy="523220"/>
          </a:xfrm>
          <a:prstGeom prst="rect">
            <a:avLst/>
          </a:prstGeom>
          <a:noFill/>
        </p:spPr>
        <p:txBody>
          <a:bodyPr wrap="square" rtlCol="0">
            <a:spAutoFit/>
          </a:bodyPr>
          <a:lstStyle/>
          <a:p>
            <a:r>
              <a:rPr lang="en-US" sz="2800" dirty="0" smtClean="0">
                <a:solidFill>
                  <a:srgbClr val="FF0000"/>
                </a:solidFill>
              </a:rPr>
              <a:t>What is the relative abundance of each isoform?</a:t>
            </a:r>
            <a:endParaRPr lang="en-US" sz="2800" dirty="0">
              <a:solidFill>
                <a:srgbClr val="FF0000"/>
              </a:solidFill>
            </a:endParaRPr>
          </a:p>
        </p:txBody>
      </p:sp>
      <p:sp>
        <p:nvSpPr>
          <p:cNvPr id="123" name="Title 1"/>
          <p:cNvSpPr txBox="1">
            <a:spLocks/>
          </p:cNvSpPr>
          <p:nvPr/>
        </p:nvSpPr>
        <p:spPr>
          <a:xfrm>
            <a:off x="0" y="277504"/>
            <a:ext cx="9144000" cy="1143000"/>
          </a:xfrm>
          <a:prstGeom prst="rect">
            <a:avLst/>
          </a:prstGeom>
        </p:spPr>
        <p:txBody>
          <a:bodyPr/>
          <a:lstStyle/>
          <a:p>
            <a:pPr lvl="0" algn="ctr">
              <a:spcBef>
                <a:spcPct val="0"/>
              </a:spcBef>
              <a:defRPr/>
            </a:pPr>
            <a:r>
              <a:rPr lang="en-US" sz="4400" dirty="0" smtClean="0"/>
              <a:t>Transcript Quantification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5"/>
          <p:cNvSpPr/>
          <p:nvPr/>
        </p:nvSpPr>
        <p:spPr>
          <a:xfrm>
            <a:off x="3124200" y="1295400"/>
            <a:ext cx="3886200" cy="400110"/>
          </a:xfrm>
          <a:prstGeom prst="rect">
            <a:avLst/>
          </a:prstGeom>
        </p:spPr>
        <p:txBody>
          <a:bodyPr wrap="square">
            <a:spAutoFit/>
          </a:bodyPr>
          <a:lstStyle/>
          <a:p>
            <a:r>
              <a:rPr lang="en-US" sz="2000" dirty="0"/>
              <a:t>O</a:t>
            </a:r>
            <a:r>
              <a:rPr lang="en-US" sz="2000" dirty="0" smtClean="0"/>
              <a:t>bserved coverage on exons</a:t>
            </a:r>
          </a:p>
        </p:txBody>
      </p:sp>
      <p:grpSp>
        <p:nvGrpSpPr>
          <p:cNvPr id="2" name="Group 103"/>
          <p:cNvGrpSpPr/>
          <p:nvPr/>
        </p:nvGrpSpPr>
        <p:grpSpPr>
          <a:xfrm>
            <a:off x="1600200" y="1597152"/>
            <a:ext cx="5760720" cy="688848"/>
            <a:chOff x="1600200" y="3429000"/>
            <a:chExt cx="5760720" cy="688848"/>
          </a:xfrm>
        </p:grpSpPr>
        <p:sp>
          <p:nvSpPr>
            <p:cNvPr id="5" name="Rectangle 4"/>
            <p:cNvSpPr/>
            <p:nvPr/>
          </p:nvSpPr>
          <p:spPr>
            <a:xfrm>
              <a:off x="1600200" y="4114800"/>
              <a:ext cx="5760720" cy="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solidFill>
                    <a:sysClr val="windowText" lastClr="000000"/>
                  </a:solidFill>
                </a:ln>
                <a:solidFill>
                  <a:sysClr val="windowText" lastClr="000000"/>
                </a:solidFill>
              </a:endParaRPr>
            </a:p>
          </p:txBody>
        </p:sp>
        <p:sp>
          <p:nvSpPr>
            <p:cNvPr id="33" name="Rectangle 32"/>
            <p:cNvSpPr/>
            <p:nvPr/>
          </p:nvSpPr>
          <p:spPr>
            <a:xfrm>
              <a:off x="1981200" y="3733800"/>
              <a:ext cx="1143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91000" y="3886200"/>
              <a:ext cx="7620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19800" y="3733800"/>
              <a:ext cx="914400" cy="384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438400" y="3429000"/>
              <a:ext cx="609600" cy="369332"/>
            </a:xfrm>
            <a:prstGeom prst="rect">
              <a:avLst/>
            </a:prstGeom>
            <a:noFill/>
          </p:spPr>
          <p:txBody>
            <a:bodyPr wrap="square" rtlCol="0">
              <a:spAutoFit/>
            </a:bodyPr>
            <a:lstStyle/>
            <a:p>
              <a:r>
                <a:rPr lang="en-US" dirty="0" smtClean="0"/>
                <a:t>4</a:t>
              </a:r>
              <a:endParaRPr lang="en-US" dirty="0"/>
            </a:p>
          </p:txBody>
        </p:sp>
        <p:sp>
          <p:nvSpPr>
            <p:cNvPr id="40" name="TextBox 39"/>
            <p:cNvSpPr txBox="1"/>
            <p:nvPr/>
          </p:nvSpPr>
          <p:spPr>
            <a:xfrm>
              <a:off x="4419600" y="3593068"/>
              <a:ext cx="609600"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6324600" y="3429000"/>
              <a:ext cx="609600" cy="369332"/>
            </a:xfrm>
            <a:prstGeom prst="rect">
              <a:avLst/>
            </a:prstGeom>
            <a:noFill/>
          </p:spPr>
          <p:txBody>
            <a:bodyPr wrap="square" rtlCol="0">
              <a:spAutoFit/>
            </a:bodyPr>
            <a:lstStyle/>
            <a:p>
              <a:r>
                <a:rPr lang="en-US" dirty="0" smtClean="0"/>
                <a:t>4</a:t>
              </a:r>
              <a:endParaRPr lang="en-US" dirty="0"/>
            </a:p>
          </p:txBody>
        </p:sp>
      </p:grpSp>
      <p:sp>
        <p:nvSpPr>
          <p:cNvPr id="73" name="Rectangle 72"/>
          <p:cNvSpPr/>
          <p:nvPr/>
        </p:nvSpPr>
        <p:spPr>
          <a:xfrm>
            <a:off x="2209800" y="3560177"/>
            <a:ext cx="4724400" cy="76200"/>
          </a:xfrm>
          <a:prstGeom prst="rect">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73"/>
          <p:cNvSpPr txBox="1"/>
          <p:nvPr/>
        </p:nvSpPr>
        <p:spPr>
          <a:xfrm>
            <a:off x="533400" y="3395246"/>
            <a:ext cx="1143000" cy="369332"/>
          </a:xfrm>
          <a:prstGeom prst="rect">
            <a:avLst/>
          </a:prstGeom>
          <a:noFill/>
        </p:spPr>
        <p:txBody>
          <a:bodyPr wrap="square" rtlCol="0">
            <a:spAutoFit/>
          </a:bodyPr>
          <a:lstStyle/>
          <a:p>
            <a:r>
              <a:rPr lang="en-US" dirty="0" err="1" smtClean="0"/>
              <a:t>Isoform</a:t>
            </a:r>
            <a:r>
              <a:rPr lang="en-US" dirty="0" smtClean="0"/>
              <a:t> 1</a:t>
            </a:r>
            <a:endParaRPr lang="en-US" dirty="0"/>
          </a:p>
        </p:txBody>
      </p:sp>
      <p:sp>
        <p:nvSpPr>
          <p:cNvPr id="78" name="TextBox 77"/>
          <p:cNvSpPr txBox="1"/>
          <p:nvPr/>
        </p:nvSpPr>
        <p:spPr>
          <a:xfrm>
            <a:off x="533400" y="3852446"/>
            <a:ext cx="1143000" cy="369332"/>
          </a:xfrm>
          <a:prstGeom prst="rect">
            <a:avLst/>
          </a:prstGeom>
          <a:noFill/>
        </p:spPr>
        <p:txBody>
          <a:bodyPr wrap="square" rtlCol="0">
            <a:spAutoFit/>
          </a:bodyPr>
          <a:lstStyle/>
          <a:p>
            <a:r>
              <a:rPr lang="en-US" dirty="0" err="1" smtClean="0"/>
              <a:t>Isoform</a:t>
            </a:r>
            <a:r>
              <a:rPr lang="en-US" dirty="0" smtClean="0"/>
              <a:t> 2</a:t>
            </a:r>
            <a:endParaRPr lang="en-US" dirty="0"/>
          </a:p>
        </p:txBody>
      </p:sp>
      <p:sp>
        <p:nvSpPr>
          <p:cNvPr id="89" name="Rectangle 88"/>
          <p:cNvSpPr/>
          <p:nvPr/>
        </p:nvSpPr>
        <p:spPr>
          <a:xfrm>
            <a:off x="3048000" y="2819400"/>
            <a:ext cx="3352800" cy="400110"/>
          </a:xfrm>
          <a:prstGeom prst="rect">
            <a:avLst/>
          </a:prstGeom>
        </p:spPr>
        <p:txBody>
          <a:bodyPr wrap="square">
            <a:spAutoFit/>
          </a:bodyPr>
          <a:lstStyle/>
          <a:p>
            <a:r>
              <a:rPr lang="en-US" sz="2000" dirty="0" smtClean="0"/>
              <a:t>Reference transcript </a:t>
            </a:r>
            <a:r>
              <a:rPr lang="en-US" sz="2000" dirty="0" err="1" smtClean="0"/>
              <a:t>isoforms</a:t>
            </a:r>
            <a:endParaRPr lang="en-US" sz="2000" dirty="0" smtClean="0"/>
          </a:p>
        </p:txBody>
      </p:sp>
      <p:sp>
        <p:nvSpPr>
          <p:cNvPr id="91" name="Rectangle 90"/>
          <p:cNvSpPr/>
          <p:nvPr/>
        </p:nvSpPr>
        <p:spPr>
          <a:xfrm>
            <a:off x="2019300" y="3445877"/>
            <a:ext cx="1143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4" name="Rectangle 93"/>
          <p:cNvSpPr/>
          <p:nvPr/>
        </p:nvSpPr>
        <p:spPr>
          <a:xfrm>
            <a:off x="4191000" y="3445877"/>
            <a:ext cx="762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5" name="Rectangle 94"/>
          <p:cNvSpPr/>
          <p:nvPr/>
        </p:nvSpPr>
        <p:spPr>
          <a:xfrm>
            <a:off x="6019800" y="3445877"/>
            <a:ext cx="9144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7" name="TextBox 96"/>
          <p:cNvSpPr txBox="1"/>
          <p:nvPr/>
        </p:nvSpPr>
        <p:spPr>
          <a:xfrm>
            <a:off x="2019300" y="3429000"/>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01" name="TextBox 100"/>
          <p:cNvSpPr txBox="1"/>
          <p:nvPr/>
        </p:nvSpPr>
        <p:spPr>
          <a:xfrm>
            <a:off x="4191000" y="3429000"/>
            <a:ext cx="762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104" name="TextBox 103"/>
          <p:cNvSpPr txBox="1"/>
          <p:nvPr/>
        </p:nvSpPr>
        <p:spPr>
          <a:xfrm>
            <a:off x="6019800" y="3429000"/>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05" name="Rectangle 104"/>
          <p:cNvSpPr/>
          <p:nvPr/>
        </p:nvSpPr>
        <p:spPr>
          <a:xfrm>
            <a:off x="2209800" y="4038600"/>
            <a:ext cx="4724400" cy="76200"/>
          </a:xfrm>
          <a:prstGeom prst="rect">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p:cNvSpPr/>
          <p:nvPr/>
        </p:nvSpPr>
        <p:spPr>
          <a:xfrm>
            <a:off x="2019300" y="3924300"/>
            <a:ext cx="11430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7" name="Rectangle 106"/>
          <p:cNvSpPr/>
          <p:nvPr/>
        </p:nvSpPr>
        <p:spPr>
          <a:xfrm>
            <a:off x="6019800" y="3924300"/>
            <a:ext cx="9144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8" name="TextBox 107"/>
          <p:cNvSpPr txBox="1"/>
          <p:nvPr/>
        </p:nvSpPr>
        <p:spPr>
          <a:xfrm>
            <a:off x="2019300" y="3907423"/>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09" name="TextBox 108"/>
          <p:cNvSpPr txBox="1"/>
          <p:nvPr/>
        </p:nvSpPr>
        <p:spPr>
          <a:xfrm>
            <a:off x="6019800" y="3907423"/>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10" name="TextBox 109"/>
          <p:cNvSpPr txBox="1"/>
          <p:nvPr/>
        </p:nvSpPr>
        <p:spPr>
          <a:xfrm>
            <a:off x="7696200" y="3429000"/>
            <a:ext cx="609600" cy="400110"/>
          </a:xfrm>
          <a:prstGeom prst="rect">
            <a:avLst/>
          </a:prstGeom>
          <a:noFill/>
        </p:spPr>
        <p:txBody>
          <a:bodyPr wrap="square" rtlCol="0">
            <a:spAutoFit/>
          </a:bodyPr>
          <a:lstStyle/>
          <a:p>
            <a:r>
              <a:rPr lang="en-US" sz="2000" dirty="0" smtClean="0">
                <a:solidFill>
                  <a:srgbClr val="92D050"/>
                </a:solidFill>
              </a:rPr>
              <a:t>x</a:t>
            </a:r>
            <a:endParaRPr lang="en-US" sz="2000" dirty="0">
              <a:solidFill>
                <a:srgbClr val="92D050"/>
              </a:solidFill>
            </a:endParaRPr>
          </a:p>
        </p:txBody>
      </p:sp>
      <p:sp>
        <p:nvSpPr>
          <p:cNvPr id="111" name="TextBox 110"/>
          <p:cNvSpPr txBox="1"/>
          <p:nvPr/>
        </p:nvSpPr>
        <p:spPr>
          <a:xfrm>
            <a:off x="7696200" y="3897868"/>
            <a:ext cx="609600" cy="400110"/>
          </a:xfrm>
          <a:prstGeom prst="rect">
            <a:avLst/>
          </a:prstGeom>
          <a:noFill/>
        </p:spPr>
        <p:txBody>
          <a:bodyPr wrap="square" rtlCol="0">
            <a:spAutoFit/>
          </a:bodyPr>
          <a:lstStyle/>
          <a:p>
            <a:r>
              <a:rPr lang="en-US" sz="2000" dirty="0" smtClean="0">
                <a:solidFill>
                  <a:srgbClr val="7030A0"/>
                </a:solidFill>
              </a:rPr>
              <a:t>y</a:t>
            </a:r>
            <a:endParaRPr lang="en-US" sz="2000" dirty="0">
              <a:solidFill>
                <a:srgbClr val="7030A0"/>
              </a:solidFill>
            </a:endParaRPr>
          </a:p>
        </p:txBody>
      </p:sp>
      <p:sp>
        <p:nvSpPr>
          <p:cNvPr id="112" name="TextBox 111"/>
          <p:cNvSpPr txBox="1"/>
          <p:nvPr/>
        </p:nvSpPr>
        <p:spPr>
          <a:xfrm>
            <a:off x="7239000" y="2983468"/>
            <a:ext cx="1600200" cy="369332"/>
          </a:xfrm>
          <a:prstGeom prst="rect">
            <a:avLst/>
          </a:prstGeom>
          <a:noFill/>
        </p:spPr>
        <p:txBody>
          <a:bodyPr wrap="square" rtlCol="0">
            <a:spAutoFit/>
          </a:bodyPr>
          <a:lstStyle/>
          <a:p>
            <a:r>
              <a:rPr lang="en-US" dirty="0" err="1" smtClean="0"/>
              <a:t>Isoform</a:t>
            </a:r>
            <a:r>
              <a:rPr lang="en-US" dirty="0" smtClean="0"/>
              <a:t> copy</a:t>
            </a:r>
            <a:endParaRPr lang="en-US" dirty="0"/>
          </a:p>
        </p:txBody>
      </p:sp>
      <p:sp>
        <p:nvSpPr>
          <p:cNvPr id="30" name="Title 1"/>
          <p:cNvSpPr txBox="1">
            <a:spLocks/>
          </p:cNvSpPr>
          <p:nvPr/>
        </p:nvSpPr>
        <p:spPr>
          <a:xfrm>
            <a:off x="0" y="277504"/>
            <a:ext cx="9144000" cy="1143000"/>
          </a:xfrm>
          <a:prstGeom prst="rect">
            <a:avLst/>
          </a:prstGeom>
        </p:spPr>
        <p:txBody>
          <a:bodyPr/>
          <a:lstStyle/>
          <a:p>
            <a:pPr lvl="0" algn="ctr">
              <a:spcBef>
                <a:spcPct val="0"/>
              </a:spcBef>
              <a:defRPr/>
            </a:pPr>
            <a:r>
              <a:rPr lang="en-US" sz="4400" dirty="0" smtClean="0"/>
              <a:t>Exon-Centric Approach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 name="Oval 175"/>
          <p:cNvSpPr/>
          <p:nvPr/>
        </p:nvSpPr>
        <p:spPr>
          <a:xfrm>
            <a:off x="838200" y="1600200"/>
            <a:ext cx="1752600" cy="1371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2000" y="2074188"/>
            <a:ext cx="1905000" cy="369332"/>
          </a:xfrm>
          <a:prstGeom prst="rect">
            <a:avLst/>
          </a:prstGeom>
          <a:noFill/>
        </p:spPr>
        <p:txBody>
          <a:bodyPr wrap="square" rtlCol="0">
            <a:spAutoFit/>
          </a:bodyPr>
          <a:lstStyle/>
          <a:p>
            <a:pPr algn="ctr"/>
            <a:r>
              <a:rPr lang="en-US" dirty="0" err="1" smtClean="0"/>
              <a:t>transcriptome</a:t>
            </a:r>
            <a:endParaRPr lang="en-US" dirty="0"/>
          </a:p>
        </p:txBody>
      </p:sp>
      <p:grpSp>
        <p:nvGrpSpPr>
          <p:cNvPr id="2" name="Group 178"/>
          <p:cNvGrpSpPr/>
          <p:nvPr/>
        </p:nvGrpSpPr>
        <p:grpSpPr>
          <a:xfrm>
            <a:off x="4724400" y="1981200"/>
            <a:ext cx="1097280" cy="304800"/>
            <a:chOff x="4419600" y="1981200"/>
            <a:chExt cx="1097280" cy="304800"/>
          </a:xfrm>
        </p:grpSpPr>
        <p:cxnSp>
          <p:nvCxnSpPr>
            <p:cNvPr id="180" name="Straight Connector 179"/>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194"/>
          <p:cNvGrpSpPr/>
          <p:nvPr/>
        </p:nvGrpSpPr>
        <p:grpSpPr>
          <a:xfrm>
            <a:off x="4343400" y="2438400"/>
            <a:ext cx="1097280" cy="304800"/>
            <a:chOff x="4419600" y="1981200"/>
            <a:chExt cx="1097280" cy="304800"/>
          </a:xfrm>
        </p:grpSpPr>
        <p:cxnSp>
          <p:nvCxnSpPr>
            <p:cNvPr id="196" name="Straight Connector 195"/>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210"/>
          <p:cNvGrpSpPr/>
          <p:nvPr/>
        </p:nvGrpSpPr>
        <p:grpSpPr>
          <a:xfrm>
            <a:off x="5684520" y="1981200"/>
            <a:ext cx="1097280" cy="304800"/>
            <a:chOff x="4419600" y="1981200"/>
            <a:chExt cx="1097280" cy="304800"/>
          </a:xfrm>
        </p:grpSpPr>
        <p:cxnSp>
          <p:nvCxnSpPr>
            <p:cNvPr id="212" name="Straight Connector 211"/>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26"/>
          <p:cNvGrpSpPr/>
          <p:nvPr/>
        </p:nvGrpSpPr>
        <p:grpSpPr>
          <a:xfrm>
            <a:off x="5334000" y="2438400"/>
            <a:ext cx="1097280" cy="304800"/>
            <a:chOff x="4419600" y="1981200"/>
            <a:chExt cx="1097280" cy="304800"/>
          </a:xfrm>
        </p:grpSpPr>
        <p:cxnSp>
          <p:nvCxnSpPr>
            <p:cNvPr id="228" name="Straight Connector 227"/>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3" name="Rectangle 242"/>
          <p:cNvSpPr/>
          <p:nvPr/>
        </p:nvSpPr>
        <p:spPr>
          <a:xfrm>
            <a:off x="4953000" y="1447800"/>
            <a:ext cx="2590800" cy="369332"/>
          </a:xfrm>
          <a:prstGeom prst="rect">
            <a:avLst/>
          </a:prstGeom>
        </p:spPr>
        <p:txBody>
          <a:bodyPr wrap="square">
            <a:spAutoFit/>
          </a:bodyPr>
          <a:lstStyle/>
          <a:p>
            <a:r>
              <a:rPr lang="en-US" dirty="0" smtClean="0"/>
              <a:t>RNA-</a:t>
            </a:r>
            <a:r>
              <a:rPr lang="en-US" dirty="0" err="1" smtClean="0"/>
              <a:t>seq</a:t>
            </a:r>
            <a:r>
              <a:rPr lang="en-US" dirty="0" smtClean="0"/>
              <a:t> reads</a:t>
            </a:r>
          </a:p>
        </p:txBody>
      </p:sp>
      <p:sp>
        <p:nvSpPr>
          <p:cNvPr id="131" name="Down Arrow 130"/>
          <p:cNvSpPr/>
          <p:nvPr/>
        </p:nvSpPr>
        <p:spPr>
          <a:xfrm rot="16200000">
            <a:off x="3284220" y="1988820"/>
            <a:ext cx="365760" cy="838200"/>
          </a:xfrm>
          <a:prstGeom prst="down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TextBox 131"/>
          <p:cNvSpPr txBox="1"/>
          <p:nvPr/>
        </p:nvSpPr>
        <p:spPr>
          <a:xfrm>
            <a:off x="2743200" y="1600200"/>
            <a:ext cx="1447800" cy="646331"/>
          </a:xfrm>
          <a:prstGeom prst="rect">
            <a:avLst/>
          </a:prstGeom>
          <a:noFill/>
        </p:spPr>
        <p:txBody>
          <a:bodyPr wrap="square" rtlCol="0">
            <a:spAutoFit/>
          </a:bodyPr>
          <a:lstStyle/>
          <a:p>
            <a:pPr algn="ctr"/>
            <a:r>
              <a:rPr lang="en-US" dirty="0" err="1" smtClean="0"/>
              <a:t>Illumina</a:t>
            </a:r>
            <a:r>
              <a:rPr lang="en-US" dirty="0" smtClean="0"/>
              <a:t> sequencing</a:t>
            </a:r>
            <a:endParaRPr lang="en-US" dirty="0"/>
          </a:p>
        </p:txBody>
      </p:sp>
      <p:sp>
        <p:nvSpPr>
          <p:cNvPr id="133" name="TextBox 132"/>
          <p:cNvSpPr txBox="1"/>
          <p:nvPr/>
        </p:nvSpPr>
        <p:spPr>
          <a:xfrm>
            <a:off x="1295400" y="1828800"/>
            <a:ext cx="914400" cy="369332"/>
          </a:xfrm>
          <a:prstGeom prst="rect">
            <a:avLst/>
          </a:prstGeom>
          <a:noFill/>
        </p:spPr>
        <p:txBody>
          <a:bodyPr wrap="square" rtlCol="0">
            <a:spAutoFit/>
          </a:bodyPr>
          <a:lstStyle/>
          <a:p>
            <a:r>
              <a:rPr lang="en-US" dirty="0" smtClean="0"/>
              <a:t>mRNA</a:t>
            </a:r>
            <a:endParaRPr lang="en-US" dirty="0"/>
          </a:p>
        </p:txBody>
      </p:sp>
      <p:sp>
        <p:nvSpPr>
          <p:cNvPr id="147" name="Title 1"/>
          <p:cNvSpPr txBox="1">
            <a:spLocks/>
          </p:cNvSpPr>
          <p:nvPr/>
        </p:nvSpPr>
        <p:spPr>
          <a:xfrm>
            <a:off x="0" y="277504"/>
            <a:ext cx="9144000" cy="1143000"/>
          </a:xfrm>
          <a:prstGeom prst="rect">
            <a:avLst/>
          </a:prstGeom>
        </p:spPr>
        <p:txBody>
          <a:bodyPr/>
          <a:lstStyle/>
          <a:p>
            <a:pPr lvl="0" algn="ctr">
              <a:spcBef>
                <a:spcPct val="0"/>
              </a:spcBef>
              <a:defRPr/>
            </a:pPr>
            <a:r>
              <a:rPr lang="en-US" sz="4400" dirty="0" smtClean="0"/>
              <a:t>RNA-</a:t>
            </a:r>
            <a:r>
              <a:rPr lang="en-US" sz="4400" dirty="0" err="1" smtClean="0"/>
              <a:t>Seq</a:t>
            </a:r>
            <a:r>
              <a:rPr lang="en-US" sz="4400" dirty="0" smtClean="0"/>
              <a:t> Alignment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46" name="Rectangle 145"/>
          <p:cNvSpPr/>
          <p:nvPr/>
        </p:nvSpPr>
        <p:spPr>
          <a:xfrm>
            <a:off x="6934200" y="1828800"/>
            <a:ext cx="2057400" cy="923330"/>
          </a:xfrm>
          <a:prstGeom prst="rect">
            <a:avLst/>
          </a:prstGeom>
        </p:spPr>
        <p:txBody>
          <a:bodyPr wrap="square">
            <a:spAutoFit/>
          </a:bodyPr>
          <a:lstStyle/>
          <a:p>
            <a:pPr algn="ctr"/>
            <a:r>
              <a:rPr lang="en-US" dirty="0" smtClean="0"/>
              <a:t>35bp  - 150bp</a:t>
            </a:r>
          </a:p>
          <a:p>
            <a:pPr algn="ctr"/>
            <a:r>
              <a:rPr lang="en-US" dirty="0"/>
              <a:t>s</a:t>
            </a:r>
            <a:r>
              <a:rPr lang="en-US" dirty="0" smtClean="0"/>
              <a:t>ingle or paired-end</a:t>
            </a:r>
          </a:p>
          <a:p>
            <a:pPr algn="ctr"/>
            <a:r>
              <a:rPr lang="en-US" dirty="0" smtClean="0"/>
              <a:t>reads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03"/>
          <p:cNvGrpSpPr/>
          <p:nvPr/>
        </p:nvGrpSpPr>
        <p:grpSpPr>
          <a:xfrm>
            <a:off x="1600200" y="1597152"/>
            <a:ext cx="5760720" cy="688848"/>
            <a:chOff x="1600200" y="3429000"/>
            <a:chExt cx="5760720" cy="688848"/>
          </a:xfrm>
        </p:grpSpPr>
        <p:sp>
          <p:nvSpPr>
            <p:cNvPr id="5" name="Rectangle 4"/>
            <p:cNvSpPr/>
            <p:nvPr/>
          </p:nvSpPr>
          <p:spPr>
            <a:xfrm>
              <a:off x="1600200" y="4114800"/>
              <a:ext cx="5760720" cy="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solidFill>
                    <a:sysClr val="windowText" lastClr="000000"/>
                  </a:solidFill>
                </a:ln>
                <a:solidFill>
                  <a:sysClr val="windowText" lastClr="000000"/>
                </a:solidFill>
              </a:endParaRPr>
            </a:p>
          </p:txBody>
        </p:sp>
        <p:sp>
          <p:nvSpPr>
            <p:cNvPr id="33" name="Rectangle 32"/>
            <p:cNvSpPr/>
            <p:nvPr/>
          </p:nvSpPr>
          <p:spPr>
            <a:xfrm>
              <a:off x="1981200" y="3733800"/>
              <a:ext cx="1143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91000" y="3886200"/>
              <a:ext cx="7620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19800" y="3733800"/>
              <a:ext cx="914400" cy="384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438400" y="3429000"/>
              <a:ext cx="609600" cy="369332"/>
            </a:xfrm>
            <a:prstGeom prst="rect">
              <a:avLst/>
            </a:prstGeom>
            <a:noFill/>
          </p:spPr>
          <p:txBody>
            <a:bodyPr wrap="square" rtlCol="0">
              <a:spAutoFit/>
            </a:bodyPr>
            <a:lstStyle/>
            <a:p>
              <a:r>
                <a:rPr lang="en-US" dirty="0" smtClean="0"/>
                <a:t>4</a:t>
              </a:r>
              <a:endParaRPr lang="en-US" dirty="0"/>
            </a:p>
          </p:txBody>
        </p:sp>
        <p:sp>
          <p:nvSpPr>
            <p:cNvPr id="40" name="TextBox 39"/>
            <p:cNvSpPr txBox="1"/>
            <p:nvPr/>
          </p:nvSpPr>
          <p:spPr>
            <a:xfrm>
              <a:off x="4419600" y="3593068"/>
              <a:ext cx="609600"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6324600" y="3429000"/>
              <a:ext cx="609600" cy="369332"/>
            </a:xfrm>
            <a:prstGeom prst="rect">
              <a:avLst/>
            </a:prstGeom>
            <a:noFill/>
          </p:spPr>
          <p:txBody>
            <a:bodyPr wrap="square" rtlCol="0">
              <a:spAutoFit/>
            </a:bodyPr>
            <a:lstStyle/>
            <a:p>
              <a:r>
                <a:rPr lang="en-US" dirty="0" smtClean="0"/>
                <a:t>4</a:t>
              </a:r>
              <a:endParaRPr lang="en-US" dirty="0"/>
            </a:p>
          </p:txBody>
        </p:sp>
      </p:grpSp>
      <p:sp>
        <p:nvSpPr>
          <p:cNvPr id="73" name="Rectangle 72"/>
          <p:cNvSpPr/>
          <p:nvPr/>
        </p:nvSpPr>
        <p:spPr>
          <a:xfrm>
            <a:off x="2209800" y="3560177"/>
            <a:ext cx="4724400" cy="76200"/>
          </a:xfrm>
          <a:prstGeom prst="rect">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73"/>
          <p:cNvSpPr txBox="1"/>
          <p:nvPr/>
        </p:nvSpPr>
        <p:spPr>
          <a:xfrm>
            <a:off x="533400" y="3395246"/>
            <a:ext cx="1143000" cy="369332"/>
          </a:xfrm>
          <a:prstGeom prst="rect">
            <a:avLst/>
          </a:prstGeom>
          <a:noFill/>
        </p:spPr>
        <p:txBody>
          <a:bodyPr wrap="square" rtlCol="0">
            <a:spAutoFit/>
          </a:bodyPr>
          <a:lstStyle/>
          <a:p>
            <a:r>
              <a:rPr lang="en-US" dirty="0" err="1" smtClean="0"/>
              <a:t>Isoform</a:t>
            </a:r>
            <a:r>
              <a:rPr lang="en-US" dirty="0" smtClean="0"/>
              <a:t> 1</a:t>
            </a:r>
            <a:endParaRPr lang="en-US" dirty="0"/>
          </a:p>
        </p:txBody>
      </p:sp>
      <p:sp>
        <p:nvSpPr>
          <p:cNvPr id="78" name="TextBox 77"/>
          <p:cNvSpPr txBox="1"/>
          <p:nvPr/>
        </p:nvSpPr>
        <p:spPr>
          <a:xfrm>
            <a:off x="533400" y="3852446"/>
            <a:ext cx="1143000" cy="369332"/>
          </a:xfrm>
          <a:prstGeom prst="rect">
            <a:avLst/>
          </a:prstGeom>
          <a:noFill/>
        </p:spPr>
        <p:txBody>
          <a:bodyPr wrap="square" rtlCol="0">
            <a:spAutoFit/>
          </a:bodyPr>
          <a:lstStyle/>
          <a:p>
            <a:r>
              <a:rPr lang="en-US" dirty="0" err="1" smtClean="0"/>
              <a:t>Isoform</a:t>
            </a:r>
            <a:r>
              <a:rPr lang="en-US" dirty="0" smtClean="0"/>
              <a:t> 2</a:t>
            </a:r>
            <a:endParaRPr lang="en-US" dirty="0"/>
          </a:p>
        </p:txBody>
      </p:sp>
      <p:sp>
        <p:nvSpPr>
          <p:cNvPr id="89" name="Rectangle 88"/>
          <p:cNvSpPr/>
          <p:nvPr/>
        </p:nvSpPr>
        <p:spPr>
          <a:xfrm>
            <a:off x="3048000" y="2819400"/>
            <a:ext cx="3352800" cy="400110"/>
          </a:xfrm>
          <a:prstGeom prst="rect">
            <a:avLst/>
          </a:prstGeom>
        </p:spPr>
        <p:txBody>
          <a:bodyPr wrap="square">
            <a:spAutoFit/>
          </a:bodyPr>
          <a:lstStyle/>
          <a:p>
            <a:r>
              <a:rPr lang="en-US" sz="2000" dirty="0" smtClean="0"/>
              <a:t>Reference transcript </a:t>
            </a:r>
            <a:r>
              <a:rPr lang="en-US" sz="2000" dirty="0" err="1" smtClean="0"/>
              <a:t>isoforms</a:t>
            </a:r>
            <a:endParaRPr lang="en-US" sz="2000" dirty="0" smtClean="0"/>
          </a:p>
        </p:txBody>
      </p:sp>
      <p:sp>
        <p:nvSpPr>
          <p:cNvPr id="91" name="Rectangle 90"/>
          <p:cNvSpPr/>
          <p:nvPr/>
        </p:nvSpPr>
        <p:spPr>
          <a:xfrm>
            <a:off x="2019300" y="3445877"/>
            <a:ext cx="1143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4" name="Rectangle 93"/>
          <p:cNvSpPr/>
          <p:nvPr/>
        </p:nvSpPr>
        <p:spPr>
          <a:xfrm>
            <a:off x="4191000" y="3445877"/>
            <a:ext cx="762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5" name="Rectangle 94"/>
          <p:cNvSpPr/>
          <p:nvPr/>
        </p:nvSpPr>
        <p:spPr>
          <a:xfrm>
            <a:off x="6019800" y="3445877"/>
            <a:ext cx="9144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7" name="TextBox 96"/>
          <p:cNvSpPr txBox="1"/>
          <p:nvPr/>
        </p:nvSpPr>
        <p:spPr>
          <a:xfrm>
            <a:off x="2019300" y="3429000"/>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01" name="TextBox 100"/>
          <p:cNvSpPr txBox="1"/>
          <p:nvPr/>
        </p:nvSpPr>
        <p:spPr>
          <a:xfrm>
            <a:off x="4191000" y="3429000"/>
            <a:ext cx="762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104" name="TextBox 103"/>
          <p:cNvSpPr txBox="1"/>
          <p:nvPr/>
        </p:nvSpPr>
        <p:spPr>
          <a:xfrm>
            <a:off x="6019800" y="3429000"/>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05" name="Rectangle 104"/>
          <p:cNvSpPr/>
          <p:nvPr/>
        </p:nvSpPr>
        <p:spPr>
          <a:xfrm>
            <a:off x="2209800" y="4038600"/>
            <a:ext cx="4724400" cy="76200"/>
          </a:xfrm>
          <a:prstGeom prst="rect">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p:cNvSpPr/>
          <p:nvPr/>
        </p:nvSpPr>
        <p:spPr>
          <a:xfrm>
            <a:off x="2019300" y="3924300"/>
            <a:ext cx="11430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7" name="Rectangle 106"/>
          <p:cNvSpPr/>
          <p:nvPr/>
        </p:nvSpPr>
        <p:spPr>
          <a:xfrm>
            <a:off x="6019800" y="3924300"/>
            <a:ext cx="9144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8" name="TextBox 107"/>
          <p:cNvSpPr txBox="1"/>
          <p:nvPr/>
        </p:nvSpPr>
        <p:spPr>
          <a:xfrm>
            <a:off x="2019300" y="3907423"/>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09" name="TextBox 108"/>
          <p:cNvSpPr txBox="1"/>
          <p:nvPr/>
        </p:nvSpPr>
        <p:spPr>
          <a:xfrm>
            <a:off x="6019800" y="3907423"/>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10" name="TextBox 109"/>
          <p:cNvSpPr txBox="1"/>
          <p:nvPr/>
        </p:nvSpPr>
        <p:spPr>
          <a:xfrm>
            <a:off x="7696200" y="3429000"/>
            <a:ext cx="609600" cy="400110"/>
          </a:xfrm>
          <a:prstGeom prst="rect">
            <a:avLst/>
          </a:prstGeom>
          <a:noFill/>
        </p:spPr>
        <p:txBody>
          <a:bodyPr wrap="square" rtlCol="0">
            <a:spAutoFit/>
          </a:bodyPr>
          <a:lstStyle/>
          <a:p>
            <a:r>
              <a:rPr lang="en-US" sz="2000" dirty="0" smtClean="0">
                <a:solidFill>
                  <a:srgbClr val="92D050"/>
                </a:solidFill>
              </a:rPr>
              <a:t>x</a:t>
            </a:r>
            <a:endParaRPr lang="en-US" sz="2000" dirty="0">
              <a:solidFill>
                <a:srgbClr val="92D050"/>
              </a:solidFill>
            </a:endParaRPr>
          </a:p>
        </p:txBody>
      </p:sp>
      <p:sp>
        <p:nvSpPr>
          <p:cNvPr id="111" name="TextBox 110"/>
          <p:cNvSpPr txBox="1"/>
          <p:nvPr/>
        </p:nvSpPr>
        <p:spPr>
          <a:xfrm>
            <a:off x="7696200" y="3897868"/>
            <a:ext cx="609600" cy="400110"/>
          </a:xfrm>
          <a:prstGeom prst="rect">
            <a:avLst/>
          </a:prstGeom>
          <a:noFill/>
        </p:spPr>
        <p:txBody>
          <a:bodyPr wrap="square" rtlCol="0">
            <a:spAutoFit/>
          </a:bodyPr>
          <a:lstStyle/>
          <a:p>
            <a:r>
              <a:rPr lang="en-US" sz="2000" dirty="0" smtClean="0">
                <a:solidFill>
                  <a:srgbClr val="7030A0"/>
                </a:solidFill>
              </a:rPr>
              <a:t>y</a:t>
            </a:r>
            <a:endParaRPr lang="en-US" sz="2000" dirty="0">
              <a:solidFill>
                <a:srgbClr val="7030A0"/>
              </a:solidFill>
            </a:endParaRPr>
          </a:p>
        </p:txBody>
      </p:sp>
      <p:sp>
        <p:nvSpPr>
          <p:cNvPr id="112" name="TextBox 111"/>
          <p:cNvSpPr txBox="1"/>
          <p:nvPr/>
        </p:nvSpPr>
        <p:spPr>
          <a:xfrm>
            <a:off x="7239000" y="2983468"/>
            <a:ext cx="1600200" cy="369332"/>
          </a:xfrm>
          <a:prstGeom prst="rect">
            <a:avLst/>
          </a:prstGeom>
          <a:noFill/>
        </p:spPr>
        <p:txBody>
          <a:bodyPr wrap="square" rtlCol="0">
            <a:spAutoFit/>
          </a:bodyPr>
          <a:lstStyle/>
          <a:p>
            <a:r>
              <a:rPr lang="en-US" dirty="0" err="1" smtClean="0"/>
              <a:t>Isoform</a:t>
            </a:r>
            <a:r>
              <a:rPr lang="en-US" dirty="0" smtClean="0"/>
              <a:t> copy</a:t>
            </a:r>
            <a:endParaRPr lang="en-US" dirty="0"/>
          </a:p>
        </p:txBody>
      </p:sp>
      <p:grpSp>
        <p:nvGrpSpPr>
          <p:cNvPr id="3" name="Group 54"/>
          <p:cNvGrpSpPr/>
          <p:nvPr/>
        </p:nvGrpSpPr>
        <p:grpSpPr>
          <a:xfrm>
            <a:off x="2133600" y="4374178"/>
            <a:ext cx="5105400" cy="381000"/>
            <a:chOff x="2133600" y="4648200"/>
            <a:chExt cx="5105400" cy="381000"/>
          </a:xfrm>
        </p:grpSpPr>
        <p:sp>
          <p:nvSpPr>
            <p:cNvPr id="114" name="TextBox 113"/>
            <p:cNvSpPr txBox="1"/>
            <p:nvPr/>
          </p:nvSpPr>
          <p:spPr>
            <a:xfrm>
              <a:off x="2133600" y="4659868"/>
              <a:ext cx="1219200" cy="369332"/>
            </a:xfrm>
            <a:prstGeom prst="rect">
              <a:avLst/>
            </a:prstGeom>
            <a:noFill/>
          </p:spPr>
          <p:txBody>
            <a:bodyPr wrap="square" rtlCol="0">
              <a:spAutoFit/>
            </a:bodyPr>
            <a:lstStyle/>
            <a:p>
              <a:r>
                <a:rPr lang="en-US" b="1" dirty="0" smtClean="0"/>
                <a:t>4 = </a:t>
              </a:r>
              <a:r>
                <a:rPr lang="en-US" b="1" dirty="0" smtClean="0">
                  <a:solidFill>
                    <a:srgbClr val="92D050"/>
                  </a:solidFill>
                </a:rPr>
                <a:t>x </a:t>
              </a:r>
              <a:r>
                <a:rPr lang="en-US" b="1" dirty="0" smtClean="0"/>
                <a:t>+ </a:t>
              </a:r>
              <a:r>
                <a:rPr lang="en-US" b="1" dirty="0" smtClean="0">
                  <a:solidFill>
                    <a:srgbClr val="7030A0"/>
                  </a:solidFill>
                </a:rPr>
                <a:t>y</a:t>
              </a:r>
              <a:endParaRPr lang="en-US" b="1" dirty="0"/>
            </a:p>
          </p:txBody>
        </p:sp>
        <p:sp>
          <p:nvSpPr>
            <p:cNvPr id="115" name="TextBox 114"/>
            <p:cNvSpPr txBox="1"/>
            <p:nvPr/>
          </p:nvSpPr>
          <p:spPr>
            <a:xfrm>
              <a:off x="4267200" y="4648200"/>
              <a:ext cx="1219200" cy="369332"/>
            </a:xfrm>
            <a:prstGeom prst="rect">
              <a:avLst/>
            </a:prstGeom>
            <a:noFill/>
          </p:spPr>
          <p:txBody>
            <a:bodyPr wrap="square" rtlCol="0">
              <a:spAutoFit/>
            </a:bodyPr>
            <a:lstStyle/>
            <a:p>
              <a:r>
                <a:rPr lang="en-US" b="1" dirty="0" smtClean="0"/>
                <a:t>2  =  </a:t>
              </a:r>
              <a:r>
                <a:rPr lang="en-US" b="1" dirty="0" smtClean="0">
                  <a:solidFill>
                    <a:srgbClr val="92D050"/>
                  </a:solidFill>
                </a:rPr>
                <a:t>x</a:t>
              </a:r>
              <a:endParaRPr lang="en-US" b="1" dirty="0"/>
            </a:p>
          </p:txBody>
        </p:sp>
        <p:sp>
          <p:nvSpPr>
            <p:cNvPr id="116" name="TextBox 115"/>
            <p:cNvSpPr txBox="1"/>
            <p:nvPr/>
          </p:nvSpPr>
          <p:spPr>
            <a:xfrm>
              <a:off x="6019800" y="4648200"/>
              <a:ext cx="1219200" cy="369332"/>
            </a:xfrm>
            <a:prstGeom prst="rect">
              <a:avLst/>
            </a:prstGeom>
            <a:noFill/>
          </p:spPr>
          <p:txBody>
            <a:bodyPr wrap="square" rtlCol="0">
              <a:spAutoFit/>
            </a:bodyPr>
            <a:lstStyle/>
            <a:p>
              <a:r>
                <a:rPr lang="en-US" b="1" dirty="0" smtClean="0"/>
                <a:t>4 = </a:t>
              </a:r>
              <a:r>
                <a:rPr lang="en-US" b="1" dirty="0" smtClean="0">
                  <a:solidFill>
                    <a:srgbClr val="92D050"/>
                  </a:solidFill>
                </a:rPr>
                <a:t>x </a:t>
              </a:r>
              <a:r>
                <a:rPr lang="en-US" b="1" dirty="0" smtClean="0"/>
                <a:t>+ </a:t>
              </a:r>
              <a:r>
                <a:rPr lang="en-US" b="1" dirty="0" smtClean="0">
                  <a:solidFill>
                    <a:srgbClr val="7030A0"/>
                  </a:solidFill>
                </a:rPr>
                <a:t>y</a:t>
              </a:r>
              <a:endParaRPr lang="en-US" b="1" dirty="0"/>
            </a:p>
          </p:txBody>
        </p:sp>
      </p:grpSp>
      <p:sp>
        <p:nvSpPr>
          <p:cNvPr id="36" name="Title 1"/>
          <p:cNvSpPr txBox="1">
            <a:spLocks/>
          </p:cNvSpPr>
          <p:nvPr/>
        </p:nvSpPr>
        <p:spPr>
          <a:xfrm>
            <a:off x="0" y="277504"/>
            <a:ext cx="9144000" cy="1143000"/>
          </a:xfrm>
          <a:prstGeom prst="rect">
            <a:avLst/>
          </a:prstGeom>
        </p:spPr>
        <p:txBody>
          <a:bodyPr/>
          <a:lstStyle/>
          <a:p>
            <a:pPr lvl="0" algn="ctr">
              <a:spcBef>
                <a:spcPct val="0"/>
              </a:spcBef>
              <a:defRPr/>
            </a:pPr>
            <a:r>
              <a:rPr lang="en-US" sz="4400" dirty="0" smtClean="0"/>
              <a:t>Exon-Centric Approach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0" name="Rectangle 49"/>
          <p:cNvSpPr/>
          <p:nvPr/>
        </p:nvSpPr>
        <p:spPr>
          <a:xfrm>
            <a:off x="3124200" y="1295400"/>
            <a:ext cx="3886200" cy="400110"/>
          </a:xfrm>
          <a:prstGeom prst="rect">
            <a:avLst/>
          </a:prstGeom>
        </p:spPr>
        <p:txBody>
          <a:bodyPr wrap="square">
            <a:spAutoFit/>
          </a:bodyPr>
          <a:lstStyle/>
          <a:p>
            <a:r>
              <a:rPr lang="en-US" sz="2000" dirty="0"/>
              <a:t>O</a:t>
            </a:r>
            <a:r>
              <a:rPr lang="en-US" sz="2000" dirty="0" smtClean="0"/>
              <a:t>bserved coverage on exons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03"/>
          <p:cNvGrpSpPr/>
          <p:nvPr/>
        </p:nvGrpSpPr>
        <p:grpSpPr>
          <a:xfrm>
            <a:off x="1600200" y="1597152"/>
            <a:ext cx="5760720" cy="688848"/>
            <a:chOff x="1600200" y="3429000"/>
            <a:chExt cx="5760720" cy="688848"/>
          </a:xfrm>
        </p:grpSpPr>
        <p:sp>
          <p:nvSpPr>
            <p:cNvPr id="5" name="Rectangle 4"/>
            <p:cNvSpPr/>
            <p:nvPr/>
          </p:nvSpPr>
          <p:spPr>
            <a:xfrm>
              <a:off x="1600200" y="4114800"/>
              <a:ext cx="5760720" cy="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solidFill>
                    <a:sysClr val="windowText" lastClr="000000"/>
                  </a:solidFill>
                </a:ln>
                <a:solidFill>
                  <a:sysClr val="windowText" lastClr="000000"/>
                </a:solidFill>
              </a:endParaRPr>
            </a:p>
          </p:txBody>
        </p:sp>
        <p:sp>
          <p:nvSpPr>
            <p:cNvPr id="33" name="Rectangle 32"/>
            <p:cNvSpPr/>
            <p:nvPr/>
          </p:nvSpPr>
          <p:spPr>
            <a:xfrm>
              <a:off x="1981200" y="3733800"/>
              <a:ext cx="1143000" cy="381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191000" y="3886200"/>
              <a:ext cx="7620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19800" y="3733800"/>
              <a:ext cx="914400" cy="3840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438400" y="3429000"/>
              <a:ext cx="609600" cy="369332"/>
            </a:xfrm>
            <a:prstGeom prst="rect">
              <a:avLst/>
            </a:prstGeom>
            <a:noFill/>
          </p:spPr>
          <p:txBody>
            <a:bodyPr wrap="square" rtlCol="0">
              <a:spAutoFit/>
            </a:bodyPr>
            <a:lstStyle/>
            <a:p>
              <a:r>
                <a:rPr lang="en-US" dirty="0" smtClean="0"/>
                <a:t>4</a:t>
              </a:r>
              <a:endParaRPr lang="en-US" dirty="0"/>
            </a:p>
          </p:txBody>
        </p:sp>
        <p:sp>
          <p:nvSpPr>
            <p:cNvPr id="40" name="TextBox 39"/>
            <p:cNvSpPr txBox="1"/>
            <p:nvPr/>
          </p:nvSpPr>
          <p:spPr>
            <a:xfrm>
              <a:off x="4419600" y="3593068"/>
              <a:ext cx="609600" cy="369332"/>
            </a:xfrm>
            <a:prstGeom prst="rect">
              <a:avLst/>
            </a:prstGeom>
            <a:noFill/>
          </p:spPr>
          <p:txBody>
            <a:bodyPr wrap="square" rtlCol="0">
              <a:spAutoFit/>
            </a:bodyPr>
            <a:lstStyle/>
            <a:p>
              <a:r>
                <a:rPr lang="en-US" dirty="0" smtClean="0"/>
                <a:t>2</a:t>
              </a:r>
              <a:endParaRPr lang="en-US" dirty="0"/>
            </a:p>
          </p:txBody>
        </p:sp>
        <p:sp>
          <p:nvSpPr>
            <p:cNvPr id="41" name="TextBox 40"/>
            <p:cNvSpPr txBox="1"/>
            <p:nvPr/>
          </p:nvSpPr>
          <p:spPr>
            <a:xfrm>
              <a:off x="6324600" y="3429000"/>
              <a:ext cx="609600" cy="369332"/>
            </a:xfrm>
            <a:prstGeom prst="rect">
              <a:avLst/>
            </a:prstGeom>
            <a:noFill/>
          </p:spPr>
          <p:txBody>
            <a:bodyPr wrap="square" rtlCol="0">
              <a:spAutoFit/>
            </a:bodyPr>
            <a:lstStyle/>
            <a:p>
              <a:r>
                <a:rPr lang="en-US" dirty="0" smtClean="0"/>
                <a:t>4</a:t>
              </a:r>
              <a:endParaRPr lang="en-US" dirty="0"/>
            </a:p>
          </p:txBody>
        </p:sp>
      </p:grpSp>
      <p:sp>
        <p:nvSpPr>
          <p:cNvPr id="73" name="Rectangle 72"/>
          <p:cNvSpPr/>
          <p:nvPr/>
        </p:nvSpPr>
        <p:spPr>
          <a:xfrm>
            <a:off x="2209800" y="3560177"/>
            <a:ext cx="4724400" cy="76200"/>
          </a:xfrm>
          <a:prstGeom prst="rect">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73"/>
          <p:cNvSpPr txBox="1"/>
          <p:nvPr/>
        </p:nvSpPr>
        <p:spPr>
          <a:xfrm>
            <a:off x="533400" y="3395246"/>
            <a:ext cx="1143000" cy="369332"/>
          </a:xfrm>
          <a:prstGeom prst="rect">
            <a:avLst/>
          </a:prstGeom>
          <a:noFill/>
        </p:spPr>
        <p:txBody>
          <a:bodyPr wrap="square" rtlCol="0">
            <a:spAutoFit/>
          </a:bodyPr>
          <a:lstStyle/>
          <a:p>
            <a:r>
              <a:rPr lang="en-US" dirty="0" err="1" smtClean="0"/>
              <a:t>Isoform</a:t>
            </a:r>
            <a:r>
              <a:rPr lang="en-US" dirty="0" smtClean="0"/>
              <a:t> 1</a:t>
            </a:r>
            <a:endParaRPr lang="en-US" dirty="0"/>
          </a:p>
        </p:txBody>
      </p:sp>
      <p:sp>
        <p:nvSpPr>
          <p:cNvPr id="78" name="TextBox 77"/>
          <p:cNvSpPr txBox="1"/>
          <p:nvPr/>
        </p:nvSpPr>
        <p:spPr>
          <a:xfrm>
            <a:off x="533400" y="3852446"/>
            <a:ext cx="1143000" cy="369332"/>
          </a:xfrm>
          <a:prstGeom prst="rect">
            <a:avLst/>
          </a:prstGeom>
          <a:noFill/>
        </p:spPr>
        <p:txBody>
          <a:bodyPr wrap="square" rtlCol="0">
            <a:spAutoFit/>
          </a:bodyPr>
          <a:lstStyle/>
          <a:p>
            <a:r>
              <a:rPr lang="en-US" dirty="0" err="1" smtClean="0"/>
              <a:t>Isoform</a:t>
            </a:r>
            <a:r>
              <a:rPr lang="en-US" dirty="0" smtClean="0"/>
              <a:t> 2</a:t>
            </a:r>
            <a:endParaRPr lang="en-US" dirty="0"/>
          </a:p>
        </p:txBody>
      </p:sp>
      <p:sp>
        <p:nvSpPr>
          <p:cNvPr id="89" name="Rectangle 88"/>
          <p:cNvSpPr/>
          <p:nvPr/>
        </p:nvSpPr>
        <p:spPr>
          <a:xfrm>
            <a:off x="3048000" y="2819400"/>
            <a:ext cx="3352800" cy="400110"/>
          </a:xfrm>
          <a:prstGeom prst="rect">
            <a:avLst/>
          </a:prstGeom>
        </p:spPr>
        <p:txBody>
          <a:bodyPr wrap="square">
            <a:spAutoFit/>
          </a:bodyPr>
          <a:lstStyle/>
          <a:p>
            <a:r>
              <a:rPr lang="en-US" sz="2000" dirty="0" smtClean="0"/>
              <a:t>Reference transcript </a:t>
            </a:r>
            <a:r>
              <a:rPr lang="en-US" sz="2000" dirty="0" err="1" smtClean="0"/>
              <a:t>isoforms</a:t>
            </a:r>
            <a:endParaRPr lang="en-US" sz="2000" dirty="0" smtClean="0"/>
          </a:p>
        </p:txBody>
      </p:sp>
      <p:sp>
        <p:nvSpPr>
          <p:cNvPr id="91" name="Rectangle 90"/>
          <p:cNvSpPr/>
          <p:nvPr/>
        </p:nvSpPr>
        <p:spPr>
          <a:xfrm>
            <a:off x="2019300" y="3445877"/>
            <a:ext cx="1143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4" name="Rectangle 93"/>
          <p:cNvSpPr/>
          <p:nvPr/>
        </p:nvSpPr>
        <p:spPr>
          <a:xfrm>
            <a:off x="4191000" y="3445877"/>
            <a:ext cx="762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5" name="Rectangle 94"/>
          <p:cNvSpPr/>
          <p:nvPr/>
        </p:nvSpPr>
        <p:spPr>
          <a:xfrm>
            <a:off x="6019800" y="3445877"/>
            <a:ext cx="9144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7" name="TextBox 96"/>
          <p:cNvSpPr txBox="1"/>
          <p:nvPr/>
        </p:nvSpPr>
        <p:spPr>
          <a:xfrm>
            <a:off x="2019300" y="3429000"/>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01" name="TextBox 100"/>
          <p:cNvSpPr txBox="1"/>
          <p:nvPr/>
        </p:nvSpPr>
        <p:spPr>
          <a:xfrm>
            <a:off x="4191000" y="3429000"/>
            <a:ext cx="762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104" name="TextBox 103"/>
          <p:cNvSpPr txBox="1"/>
          <p:nvPr/>
        </p:nvSpPr>
        <p:spPr>
          <a:xfrm>
            <a:off x="6019800" y="3429000"/>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05" name="Rectangle 104"/>
          <p:cNvSpPr/>
          <p:nvPr/>
        </p:nvSpPr>
        <p:spPr>
          <a:xfrm>
            <a:off x="2209800" y="4038600"/>
            <a:ext cx="4724400" cy="76200"/>
          </a:xfrm>
          <a:prstGeom prst="rect">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p:cNvSpPr/>
          <p:nvPr/>
        </p:nvSpPr>
        <p:spPr>
          <a:xfrm>
            <a:off x="2019300" y="3924300"/>
            <a:ext cx="11430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7" name="Rectangle 106"/>
          <p:cNvSpPr/>
          <p:nvPr/>
        </p:nvSpPr>
        <p:spPr>
          <a:xfrm>
            <a:off x="6019800" y="3924300"/>
            <a:ext cx="9144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8" name="TextBox 107"/>
          <p:cNvSpPr txBox="1"/>
          <p:nvPr/>
        </p:nvSpPr>
        <p:spPr>
          <a:xfrm>
            <a:off x="2019300" y="3907423"/>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09" name="TextBox 108"/>
          <p:cNvSpPr txBox="1"/>
          <p:nvPr/>
        </p:nvSpPr>
        <p:spPr>
          <a:xfrm>
            <a:off x="6019800" y="3907423"/>
            <a:ext cx="9144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10" name="TextBox 109"/>
          <p:cNvSpPr txBox="1"/>
          <p:nvPr/>
        </p:nvSpPr>
        <p:spPr>
          <a:xfrm>
            <a:off x="7696200" y="3429000"/>
            <a:ext cx="609600" cy="400110"/>
          </a:xfrm>
          <a:prstGeom prst="rect">
            <a:avLst/>
          </a:prstGeom>
          <a:noFill/>
        </p:spPr>
        <p:txBody>
          <a:bodyPr wrap="square" rtlCol="0">
            <a:spAutoFit/>
          </a:bodyPr>
          <a:lstStyle/>
          <a:p>
            <a:r>
              <a:rPr lang="en-US" sz="2000" dirty="0" smtClean="0">
                <a:solidFill>
                  <a:srgbClr val="92D050"/>
                </a:solidFill>
              </a:rPr>
              <a:t>x=2</a:t>
            </a:r>
            <a:endParaRPr lang="en-US" sz="2000" dirty="0">
              <a:solidFill>
                <a:srgbClr val="92D050"/>
              </a:solidFill>
            </a:endParaRPr>
          </a:p>
        </p:txBody>
      </p:sp>
      <p:sp>
        <p:nvSpPr>
          <p:cNvPr id="111" name="TextBox 110"/>
          <p:cNvSpPr txBox="1"/>
          <p:nvPr/>
        </p:nvSpPr>
        <p:spPr>
          <a:xfrm>
            <a:off x="7696200" y="3897868"/>
            <a:ext cx="609600" cy="400110"/>
          </a:xfrm>
          <a:prstGeom prst="rect">
            <a:avLst/>
          </a:prstGeom>
          <a:noFill/>
        </p:spPr>
        <p:txBody>
          <a:bodyPr wrap="square" rtlCol="0">
            <a:spAutoFit/>
          </a:bodyPr>
          <a:lstStyle/>
          <a:p>
            <a:r>
              <a:rPr lang="en-US" sz="2000" dirty="0" smtClean="0">
                <a:solidFill>
                  <a:srgbClr val="7030A0"/>
                </a:solidFill>
              </a:rPr>
              <a:t>y=2</a:t>
            </a:r>
            <a:endParaRPr lang="en-US" sz="2000" dirty="0">
              <a:solidFill>
                <a:srgbClr val="7030A0"/>
              </a:solidFill>
            </a:endParaRPr>
          </a:p>
        </p:txBody>
      </p:sp>
      <p:sp>
        <p:nvSpPr>
          <p:cNvPr id="112" name="TextBox 111"/>
          <p:cNvSpPr txBox="1"/>
          <p:nvPr/>
        </p:nvSpPr>
        <p:spPr>
          <a:xfrm>
            <a:off x="7239000" y="2983468"/>
            <a:ext cx="1600200" cy="369332"/>
          </a:xfrm>
          <a:prstGeom prst="rect">
            <a:avLst/>
          </a:prstGeom>
          <a:noFill/>
        </p:spPr>
        <p:txBody>
          <a:bodyPr wrap="square" rtlCol="0">
            <a:spAutoFit/>
          </a:bodyPr>
          <a:lstStyle/>
          <a:p>
            <a:r>
              <a:rPr lang="en-US" dirty="0" err="1" smtClean="0"/>
              <a:t>Isoform</a:t>
            </a:r>
            <a:r>
              <a:rPr lang="en-US" dirty="0" smtClean="0"/>
              <a:t> copy</a:t>
            </a:r>
            <a:endParaRPr lang="en-US" dirty="0"/>
          </a:p>
        </p:txBody>
      </p:sp>
      <p:grpSp>
        <p:nvGrpSpPr>
          <p:cNvPr id="3" name="Group 54"/>
          <p:cNvGrpSpPr/>
          <p:nvPr/>
        </p:nvGrpSpPr>
        <p:grpSpPr>
          <a:xfrm>
            <a:off x="2133600" y="4374178"/>
            <a:ext cx="5105400" cy="381000"/>
            <a:chOff x="2133600" y="4648200"/>
            <a:chExt cx="5105400" cy="381000"/>
          </a:xfrm>
        </p:grpSpPr>
        <p:sp>
          <p:nvSpPr>
            <p:cNvPr id="114" name="TextBox 113"/>
            <p:cNvSpPr txBox="1"/>
            <p:nvPr/>
          </p:nvSpPr>
          <p:spPr>
            <a:xfrm>
              <a:off x="2133600" y="4659868"/>
              <a:ext cx="1219200" cy="369332"/>
            </a:xfrm>
            <a:prstGeom prst="rect">
              <a:avLst/>
            </a:prstGeom>
            <a:noFill/>
          </p:spPr>
          <p:txBody>
            <a:bodyPr wrap="square" rtlCol="0">
              <a:spAutoFit/>
            </a:bodyPr>
            <a:lstStyle/>
            <a:p>
              <a:r>
                <a:rPr lang="en-US" b="1" dirty="0" smtClean="0"/>
                <a:t>4 = </a:t>
              </a:r>
              <a:r>
                <a:rPr lang="en-US" b="1" dirty="0" smtClean="0">
                  <a:solidFill>
                    <a:srgbClr val="92D050"/>
                  </a:solidFill>
                </a:rPr>
                <a:t>x </a:t>
              </a:r>
              <a:r>
                <a:rPr lang="en-US" b="1" dirty="0" smtClean="0"/>
                <a:t>+ </a:t>
              </a:r>
              <a:r>
                <a:rPr lang="en-US" b="1" dirty="0" smtClean="0">
                  <a:solidFill>
                    <a:srgbClr val="7030A0"/>
                  </a:solidFill>
                </a:rPr>
                <a:t>y</a:t>
              </a:r>
              <a:endParaRPr lang="en-US" b="1" dirty="0"/>
            </a:p>
          </p:txBody>
        </p:sp>
        <p:sp>
          <p:nvSpPr>
            <p:cNvPr id="115" name="TextBox 114"/>
            <p:cNvSpPr txBox="1"/>
            <p:nvPr/>
          </p:nvSpPr>
          <p:spPr>
            <a:xfrm>
              <a:off x="4267200" y="4648200"/>
              <a:ext cx="1219200" cy="369332"/>
            </a:xfrm>
            <a:prstGeom prst="rect">
              <a:avLst/>
            </a:prstGeom>
            <a:noFill/>
          </p:spPr>
          <p:txBody>
            <a:bodyPr wrap="square" rtlCol="0">
              <a:spAutoFit/>
            </a:bodyPr>
            <a:lstStyle/>
            <a:p>
              <a:r>
                <a:rPr lang="en-US" b="1" dirty="0" smtClean="0"/>
                <a:t>2  =  </a:t>
              </a:r>
              <a:r>
                <a:rPr lang="en-US" b="1" dirty="0" smtClean="0">
                  <a:solidFill>
                    <a:srgbClr val="92D050"/>
                  </a:solidFill>
                </a:rPr>
                <a:t>x</a:t>
              </a:r>
              <a:endParaRPr lang="en-US" b="1" dirty="0"/>
            </a:p>
          </p:txBody>
        </p:sp>
        <p:sp>
          <p:nvSpPr>
            <p:cNvPr id="116" name="TextBox 115"/>
            <p:cNvSpPr txBox="1"/>
            <p:nvPr/>
          </p:nvSpPr>
          <p:spPr>
            <a:xfrm>
              <a:off x="6019800" y="4648200"/>
              <a:ext cx="1219200" cy="369332"/>
            </a:xfrm>
            <a:prstGeom prst="rect">
              <a:avLst/>
            </a:prstGeom>
            <a:noFill/>
          </p:spPr>
          <p:txBody>
            <a:bodyPr wrap="square" rtlCol="0">
              <a:spAutoFit/>
            </a:bodyPr>
            <a:lstStyle/>
            <a:p>
              <a:r>
                <a:rPr lang="en-US" b="1" dirty="0" smtClean="0"/>
                <a:t>4 = </a:t>
              </a:r>
              <a:r>
                <a:rPr lang="en-US" b="1" dirty="0" smtClean="0">
                  <a:solidFill>
                    <a:srgbClr val="92D050"/>
                  </a:solidFill>
                </a:rPr>
                <a:t>x </a:t>
              </a:r>
              <a:r>
                <a:rPr lang="en-US" b="1" dirty="0" smtClean="0"/>
                <a:t>+ </a:t>
              </a:r>
              <a:r>
                <a:rPr lang="en-US" b="1" dirty="0" smtClean="0">
                  <a:solidFill>
                    <a:srgbClr val="7030A0"/>
                  </a:solidFill>
                </a:rPr>
                <a:t>y</a:t>
              </a:r>
              <a:endParaRPr lang="en-US" b="1" dirty="0"/>
            </a:p>
          </p:txBody>
        </p:sp>
      </p:grpSp>
      <p:sp>
        <p:nvSpPr>
          <p:cNvPr id="36" name="Title 1"/>
          <p:cNvSpPr txBox="1">
            <a:spLocks/>
          </p:cNvSpPr>
          <p:nvPr/>
        </p:nvSpPr>
        <p:spPr>
          <a:xfrm>
            <a:off x="0" y="277504"/>
            <a:ext cx="9144000" cy="1143000"/>
          </a:xfrm>
          <a:prstGeom prst="rect">
            <a:avLst/>
          </a:prstGeom>
        </p:spPr>
        <p:txBody>
          <a:bodyPr/>
          <a:lstStyle/>
          <a:p>
            <a:pPr lvl="0" algn="ctr">
              <a:spcBef>
                <a:spcPct val="0"/>
              </a:spcBef>
              <a:defRPr/>
            </a:pPr>
            <a:r>
              <a:rPr lang="en-US" sz="4400" dirty="0" smtClean="0"/>
              <a:t>Exon-Centric Approach</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0" name="Rectangle 49"/>
          <p:cNvSpPr/>
          <p:nvPr/>
        </p:nvSpPr>
        <p:spPr>
          <a:xfrm>
            <a:off x="3124200" y="1295400"/>
            <a:ext cx="3886200" cy="400110"/>
          </a:xfrm>
          <a:prstGeom prst="rect">
            <a:avLst/>
          </a:prstGeom>
        </p:spPr>
        <p:txBody>
          <a:bodyPr wrap="square">
            <a:spAutoFit/>
          </a:bodyPr>
          <a:lstStyle/>
          <a:p>
            <a:r>
              <a:rPr lang="en-US" sz="2000" dirty="0"/>
              <a:t>O</a:t>
            </a:r>
            <a:r>
              <a:rPr lang="en-US" sz="2000" dirty="0" smtClean="0"/>
              <a:t>bserved coverage on exons</a:t>
            </a:r>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1921258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2819400" y="1295400"/>
            <a:ext cx="3276600" cy="400110"/>
          </a:xfrm>
          <a:prstGeom prst="rect">
            <a:avLst/>
          </a:prstGeom>
        </p:spPr>
        <p:txBody>
          <a:bodyPr wrap="square">
            <a:spAutoFit/>
          </a:bodyPr>
          <a:lstStyle/>
          <a:p>
            <a:r>
              <a:rPr lang="en-US" sz="2000" dirty="0" smtClean="0"/>
              <a:t>Observed coverage on exons</a:t>
            </a:r>
          </a:p>
        </p:txBody>
      </p:sp>
      <p:sp>
        <p:nvSpPr>
          <p:cNvPr id="6" name="Rectangle 5"/>
          <p:cNvSpPr/>
          <p:nvPr/>
        </p:nvSpPr>
        <p:spPr>
          <a:xfrm>
            <a:off x="2743200" y="3184268"/>
            <a:ext cx="3352800" cy="400110"/>
          </a:xfrm>
          <a:prstGeom prst="rect">
            <a:avLst/>
          </a:prstGeom>
        </p:spPr>
        <p:txBody>
          <a:bodyPr wrap="square">
            <a:spAutoFit/>
          </a:bodyPr>
          <a:lstStyle/>
          <a:p>
            <a:r>
              <a:rPr lang="en-US" sz="2000" dirty="0" smtClean="0"/>
              <a:t>Reference transcript </a:t>
            </a:r>
            <a:r>
              <a:rPr lang="en-US" sz="2000" dirty="0" err="1" smtClean="0"/>
              <a:t>isoforms</a:t>
            </a:r>
            <a:endParaRPr lang="en-US" sz="2000" dirty="0" smtClean="0"/>
          </a:p>
        </p:txBody>
      </p:sp>
      <p:sp>
        <p:nvSpPr>
          <p:cNvPr id="8" name="TextBox 7"/>
          <p:cNvSpPr txBox="1"/>
          <p:nvPr/>
        </p:nvSpPr>
        <p:spPr>
          <a:xfrm>
            <a:off x="0" y="3760114"/>
            <a:ext cx="1143000" cy="369332"/>
          </a:xfrm>
          <a:prstGeom prst="rect">
            <a:avLst/>
          </a:prstGeom>
          <a:noFill/>
        </p:spPr>
        <p:txBody>
          <a:bodyPr wrap="square" rtlCol="0">
            <a:spAutoFit/>
          </a:bodyPr>
          <a:lstStyle/>
          <a:p>
            <a:r>
              <a:rPr lang="en-US" dirty="0" err="1" smtClean="0"/>
              <a:t>Isoform</a:t>
            </a:r>
            <a:r>
              <a:rPr lang="en-US" dirty="0" smtClean="0"/>
              <a:t> 1</a:t>
            </a:r>
            <a:endParaRPr lang="en-US" dirty="0"/>
          </a:p>
        </p:txBody>
      </p:sp>
      <p:sp>
        <p:nvSpPr>
          <p:cNvPr id="9" name="TextBox 8"/>
          <p:cNvSpPr txBox="1"/>
          <p:nvPr/>
        </p:nvSpPr>
        <p:spPr>
          <a:xfrm>
            <a:off x="0" y="4314032"/>
            <a:ext cx="1143000" cy="369332"/>
          </a:xfrm>
          <a:prstGeom prst="rect">
            <a:avLst/>
          </a:prstGeom>
          <a:noFill/>
        </p:spPr>
        <p:txBody>
          <a:bodyPr wrap="square" rtlCol="0">
            <a:spAutoFit/>
          </a:bodyPr>
          <a:lstStyle/>
          <a:p>
            <a:r>
              <a:rPr lang="en-US" dirty="0" err="1" smtClean="0"/>
              <a:t>Isoform</a:t>
            </a:r>
            <a:r>
              <a:rPr lang="en-US" dirty="0" smtClean="0"/>
              <a:t> 2</a:t>
            </a:r>
            <a:endParaRPr lang="en-US" dirty="0"/>
          </a:p>
        </p:txBody>
      </p:sp>
      <p:sp>
        <p:nvSpPr>
          <p:cNvPr id="7" name="Rectangle 6"/>
          <p:cNvSpPr/>
          <p:nvPr/>
        </p:nvSpPr>
        <p:spPr>
          <a:xfrm>
            <a:off x="1257300" y="3925045"/>
            <a:ext cx="4297680" cy="76200"/>
          </a:xfrm>
          <a:prstGeom prst="rect">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1066800" y="3810745"/>
            <a:ext cx="1143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 name="Rectangle 10"/>
          <p:cNvSpPr/>
          <p:nvPr/>
        </p:nvSpPr>
        <p:spPr>
          <a:xfrm>
            <a:off x="3238500" y="3810745"/>
            <a:ext cx="762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2" name="Rectangle 11"/>
          <p:cNvSpPr/>
          <p:nvPr/>
        </p:nvSpPr>
        <p:spPr>
          <a:xfrm>
            <a:off x="5067300" y="3810745"/>
            <a:ext cx="5334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 name="TextBox 12"/>
          <p:cNvSpPr txBox="1"/>
          <p:nvPr/>
        </p:nvSpPr>
        <p:spPr>
          <a:xfrm>
            <a:off x="1066800" y="3793868"/>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14" name="TextBox 13"/>
          <p:cNvSpPr txBox="1"/>
          <p:nvPr/>
        </p:nvSpPr>
        <p:spPr>
          <a:xfrm>
            <a:off x="3238500" y="3793868"/>
            <a:ext cx="762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15" name="TextBox 14"/>
          <p:cNvSpPr txBox="1"/>
          <p:nvPr/>
        </p:nvSpPr>
        <p:spPr>
          <a:xfrm>
            <a:off x="5067300" y="3793868"/>
            <a:ext cx="533400" cy="338554"/>
          </a:xfrm>
          <a:prstGeom prst="rect">
            <a:avLst/>
          </a:prstGeom>
          <a:noFill/>
        </p:spPr>
        <p:txBody>
          <a:bodyPr wrap="square" rtlCol="0">
            <a:spAutoFit/>
          </a:bodyPr>
          <a:lstStyle/>
          <a:p>
            <a:pPr algn="ctr"/>
            <a:r>
              <a:rPr lang="en-US" sz="1600" dirty="0" smtClean="0"/>
              <a:t>E 3</a:t>
            </a:r>
            <a:endParaRPr lang="en-US" sz="1600" dirty="0"/>
          </a:p>
        </p:txBody>
      </p:sp>
      <p:grpSp>
        <p:nvGrpSpPr>
          <p:cNvPr id="2" name="Group 51"/>
          <p:cNvGrpSpPr/>
          <p:nvPr/>
        </p:nvGrpSpPr>
        <p:grpSpPr>
          <a:xfrm>
            <a:off x="1066800" y="4325571"/>
            <a:ext cx="4533900" cy="338554"/>
            <a:chOff x="1562100" y="4272291"/>
            <a:chExt cx="4533900" cy="338554"/>
          </a:xfrm>
        </p:grpSpPr>
        <p:sp>
          <p:nvSpPr>
            <p:cNvPr id="16" name="Rectangle 15"/>
            <p:cNvSpPr/>
            <p:nvPr/>
          </p:nvSpPr>
          <p:spPr>
            <a:xfrm>
              <a:off x="1752600" y="4403468"/>
              <a:ext cx="4297680" cy="76200"/>
            </a:xfrm>
            <a:prstGeom prst="rect">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562100" y="4289168"/>
              <a:ext cx="11430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Rectangle 17"/>
            <p:cNvSpPr/>
            <p:nvPr/>
          </p:nvSpPr>
          <p:spPr>
            <a:xfrm>
              <a:off x="5562600" y="4289168"/>
              <a:ext cx="533400" cy="3048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TextBox 18"/>
            <p:cNvSpPr txBox="1"/>
            <p:nvPr/>
          </p:nvSpPr>
          <p:spPr>
            <a:xfrm>
              <a:off x="1562100" y="4272291"/>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20" name="TextBox 19"/>
            <p:cNvSpPr txBox="1"/>
            <p:nvPr/>
          </p:nvSpPr>
          <p:spPr>
            <a:xfrm>
              <a:off x="5562600" y="4272291"/>
              <a:ext cx="533400" cy="338554"/>
            </a:xfrm>
            <a:prstGeom prst="rect">
              <a:avLst/>
            </a:prstGeom>
            <a:noFill/>
          </p:spPr>
          <p:txBody>
            <a:bodyPr wrap="square" rtlCol="0">
              <a:spAutoFit/>
            </a:bodyPr>
            <a:lstStyle/>
            <a:p>
              <a:pPr algn="ctr"/>
              <a:r>
                <a:rPr lang="en-US" sz="1600" dirty="0" smtClean="0"/>
                <a:t>E3</a:t>
              </a:r>
              <a:endParaRPr lang="en-US" sz="1600" dirty="0"/>
            </a:p>
          </p:txBody>
        </p:sp>
      </p:grpSp>
      <p:grpSp>
        <p:nvGrpSpPr>
          <p:cNvPr id="3" name="Group 52"/>
          <p:cNvGrpSpPr/>
          <p:nvPr/>
        </p:nvGrpSpPr>
        <p:grpSpPr>
          <a:xfrm>
            <a:off x="1066800" y="4857274"/>
            <a:ext cx="6591300" cy="359777"/>
            <a:chOff x="1562100" y="4800600"/>
            <a:chExt cx="6591300" cy="359777"/>
          </a:xfrm>
        </p:grpSpPr>
        <p:sp>
          <p:nvSpPr>
            <p:cNvPr id="21" name="Rectangle 20"/>
            <p:cNvSpPr/>
            <p:nvPr/>
          </p:nvSpPr>
          <p:spPr>
            <a:xfrm>
              <a:off x="1752600" y="4953000"/>
              <a:ext cx="5577840" cy="76200"/>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a:off x="1562100" y="4838700"/>
              <a:ext cx="1143000" cy="30480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3" name="Rectangle 22"/>
            <p:cNvSpPr/>
            <p:nvPr/>
          </p:nvSpPr>
          <p:spPr>
            <a:xfrm>
              <a:off x="3733800" y="4838700"/>
              <a:ext cx="762000" cy="304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 name="Rectangle 23"/>
            <p:cNvSpPr/>
            <p:nvPr/>
          </p:nvSpPr>
          <p:spPr>
            <a:xfrm>
              <a:off x="5562600" y="4838700"/>
              <a:ext cx="533400" cy="30480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 name="TextBox 24"/>
            <p:cNvSpPr txBox="1"/>
            <p:nvPr/>
          </p:nvSpPr>
          <p:spPr>
            <a:xfrm>
              <a:off x="1562100" y="4821823"/>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26" name="TextBox 25"/>
            <p:cNvSpPr txBox="1"/>
            <p:nvPr/>
          </p:nvSpPr>
          <p:spPr>
            <a:xfrm>
              <a:off x="3733800" y="4821823"/>
              <a:ext cx="762000" cy="338554"/>
            </a:xfrm>
            <a:prstGeom prst="rect">
              <a:avLst/>
            </a:prstGeom>
            <a:solidFill>
              <a:srgbClr val="00B050"/>
            </a:solidFill>
          </p:spPr>
          <p:txBody>
            <a:bodyPr wrap="square" rtlCol="0">
              <a:spAutoFit/>
            </a:bodyPr>
            <a:lstStyle/>
            <a:p>
              <a:pPr algn="ctr"/>
              <a:r>
                <a:rPr lang="en-US" sz="1600" dirty="0" err="1" smtClean="0"/>
                <a:t>Exon</a:t>
              </a:r>
              <a:r>
                <a:rPr lang="en-US" sz="1600" dirty="0" smtClean="0"/>
                <a:t> 2</a:t>
              </a:r>
              <a:endParaRPr lang="en-US" sz="1600" dirty="0"/>
            </a:p>
          </p:txBody>
        </p:sp>
        <p:sp>
          <p:nvSpPr>
            <p:cNvPr id="27" name="TextBox 26"/>
            <p:cNvSpPr txBox="1"/>
            <p:nvPr/>
          </p:nvSpPr>
          <p:spPr>
            <a:xfrm>
              <a:off x="5562600" y="4821823"/>
              <a:ext cx="533400" cy="338554"/>
            </a:xfrm>
            <a:prstGeom prst="rect">
              <a:avLst/>
            </a:prstGeom>
            <a:noFill/>
          </p:spPr>
          <p:txBody>
            <a:bodyPr wrap="square" rtlCol="0">
              <a:spAutoFit/>
            </a:bodyPr>
            <a:lstStyle/>
            <a:p>
              <a:pPr algn="ctr"/>
              <a:r>
                <a:rPr lang="en-US" sz="1600" dirty="0" smtClean="0"/>
                <a:t>E3</a:t>
              </a:r>
              <a:endParaRPr lang="en-US" sz="1600" dirty="0"/>
            </a:p>
          </p:txBody>
        </p:sp>
        <p:sp>
          <p:nvSpPr>
            <p:cNvPr id="32" name="TextBox 31"/>
            <p:cNvSpPr txBox="1"/>
            <p:nvPr/>
          </p:nvSpPr>
          <p:spPr>
            <a:xfrm>
              <a:off x="7239000" y="4800600"/>
              <a:ext cx="914400" cy="338554"/>
            </a:xfrm>
            <a:prstGeom prst="rect">
              <a:avLst/>
            </a:prstGeom>
            <a:solidFill>
              <a:srgbClr val="00B050"/>
            </a:solidFill>
          </p:spPr>
          <p:txBody>
            <a:bodyPr wrap="square" rtlCol="0">
              <a:spAutoFit/>
            </a:bodyPr>
            <a:lstStyle/>
            <a:p>
              <a:pPr algn="ctr"/>
              <a:r>
                <a:rPr lang="en-US" sz="1600" dirty="0" err="1" smtClean="0"/>
                <a:t>Exon</a:t>
              </a:r>
              <a:r>
                <a:rPr lang="en-US" sz="1600" dirty="0" smtClean="0"/>
                <a:t> 4</a:t>
              </a:r>
              <a:endParaRPr lang="en-US" sz="1600" dirty="0"/>
            </a:p>
          </p:txBody>
        </p:sp>
      </p:grpSp>
      <p:sp>
        <p:nvSpPr>
          <p:cNvPr id="34" name="Rectangle 33"/>
          <p:cNvSpPr/>
          <p:nvPr/>
        </p:nvSpPr>
        <p:spPr>
          <a:xfrm>
            <a:off x="6743700" y="5410200"/>
            <a:ext cx="914400" cy="304800"/>
          </a:xfrm>
          <a:prstGeom prst="rect">
            <a:avLst/>
          </a:prstGeom>
          <a:no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2" name="Rectangle 41"/>
          <p:cNvSpPr/>
          <p:nvPr/>
        </p:nvSpPr>
        <p:spPr>
          <a:xfrm>
            <a:off x="1257300" y="5562600"/>
            <a:ext cx="5577840" cy="76200"/>
          </a:xfrm>
          <a:prstGeom prst="rect">
            <a:avLst/>
          </a:prstGeom>
          <a:solidFill>
            <a:schemeClr val="accent6">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p:cNvSpPr/>
          <p:nvPr/>
        </p:nvSpPr>
        <p:spPr>
          <a:xfrm>
            <a:off x="1066800" y="5448300"/>
            <a:ext cx="11430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Rectangle 43"/>
          <p:cNvSpPr/>
          <p:nvPr/>
        </p:nvSpPr>
        <p:spPr>
          <a:xfrm>
            <a:off x="5067300" y="5448300"/>
            <a:ext cx="5334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TextBox 44"/>
          <p:cNvSpPr txBox="1"/>
          <p:nvPr/>
        </p:nvSpPr>
        <p:spPr>
          <a:xfrm>
            <a:off x="1066800" y="5431423"/>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46" name="TextBox 45"/>
          <p:cNvSpPr txBox="1"/>
          <p:nvPr/>
        </p:nvSpPr>
        <p:spPr>
          <a:xfrm>
            <a:off x="5067300" y="5431423"/>
            <a:ext cx="533400" cy="338554"/>
          </a:xfrm>
          <a:prstGeom prst="rect">
            <a:avLst/>
          </a:prstGeom>
          <a:noFill/>
        </p:spPr>
        <p:txBody>
          <a:bodyPr wrap="square" rtlCol="0">
            <a:spAutoFit/>
          </a:bodyPr>
          <a:lstStyle/>
          <a:p>
            <a:pPr algn="ctr"/>
            <a:r>
              <a:rPr lang="en-US" sz="1600" dirty="0" smtClean="0"/>
              <a:t>E3</a:t>
            </a:r>
            <a:endParaRPr lang="en-US" sz="1600" dirty="0"/>
          </a:p>
        </p:txBody>
      </p:sp>
      <p:sp>
        <p:nvSpPr>
          <p:cNvPr id="50" name="Rectangle 49"/>
          <p:cNvSpPr/>
          <p:nvPr/>
        </p:nvSpPr>
        <p:spPr>
          <a:xfrm>
            <a:off x="6743700" y="5448300"/>
            <a:ext cx="9144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err="1" smtClean="0">
                <a:solidFill>
                  <a:sysClr val="windowText" lastClr="000000"/>
                </a:solidFill>
              </a:rPr>
              <a:t>Exon</a:t>
            </a:r>
            <a:r>
              <a:rPr lang="en-US" sz="1600" dirty="0" smtClean="0">
                <a:solidFill>
                  <a:sysClr val="windowText" lastClr="000000"/>
                </a:solidFill>
              </a:rPr>
              <a:t> 4</a:t>
            </a:r>
            <a:endParaRPr lang="en-US" sz="1600" dirty="0">
              <a:solidFill>
                <a:sysClr val="windowText" lastClr="000000"/>
              </a:solidFill>
            </a:endParaRPr>
          </a:p>
        </p:txBody>
      </p:sp>
      <p:sp>
        <p:nvSpPr>
          <p:cNvPr id="55" name="TextBox 54"/>
          <p:cNvSpPr txBox="1"/>
          <p:nvPr/>
        </p:nvSpPr>
        <p:spPr>
          <a:xfrm>
            <a:off x="0" y="4867950"/>
            <a:ext cx="1143000" cy="369332"/>
          </a:xfrm>
          <a:prstGeom prst="rect">
            <a:avLst/>
          </a:prstGeom>
          <a:noFill/>
        </p:spPr>
        <p:txBody>
          <a:bodyPr wrap="square" rtlCol="0">
            <a:spAutoFit/>
          </a:bodyPr>
          <a:lstStyle/>
          <a:p>
            <a:r>
              <a:rPr lang="en-US" dirty="0" err="1" smtClean="0"/>
              <a:t>Isoform</a:t>
            </a:r>
            <a:r>
              <a:rPr lang="en-US" dirty="0" smtClean="0"/>
              <a:t> 3</a:t>
            </a:r>
            <a:endParaRPr lang="en-US" dirty="0"/>
          </a:p>
        </p:txBody>
      </p:sp>
      <p:sp>
        <p:nvSpPr>
          <p:cNvPr id="56" name="TextBox 55"/>
          <p:cNvSpPr txBox="1"/>
          <p:nvPr/>
        </p:nvSpPr>
        <p:spPr>
          <a:xfrm>
            <a:off x="0" y="5421868"/>
            <a:ext cx="1143000" cy="369332"/>
          </a:xfrm>
          <a:prstGeom prst="rect">
            <a:avLst/>
          </a:prstGeom>
          <a:noFill/>
        </p:spPr>
        <p:txBody>
          <a:bodyPr wrap="square" rtlCol="0">
            <a:spAutoFit/>
          </a:bodyPr>
          <a:lstStyle/>
          <a:p>
            <a:r>
              <a:rPr lang="en-US" dirty="0" err="1" smtClean="0"/>
              <a:t>Isoform</a:t>
            </a:r>
            <a:r>
              <a:rPr lang="en-US" dirty="0" smtClean="0"/>
              <a:t> 4</a:t>
            </a:r>
            <a:endParaRPr lang="en-US" dirty="0"/>
          </a:p>
        </p:txBody>
      </p:sp>
      <p:sp>
        <p:nvSpPr>
          <p:cNvPr id="61" name="TextBox 60"/>
          <p:cNvSpPr txBox="1"/>
          <p:nvPr/>
        </p:nvSpPr>
        <p:spPr>
          <a:xfrm>
            <a:off x="8001000" y="3124200"/>
            <a:ext cx="1066800" cy="353943"/>
          </a:xfrm>
          <a:prstGeom prst="rect">
            <a:avLst/>
          </a:prstGeom>
          <a:noFill/>
        </p:spPr>
        <p:txBody>
          <a:bodyPr wrap="square" rtlCol="0">
            <a:spAutoFit/>
          </a:bodyPr>
          <a:lstStyle/>
          <a:p>
            <a:r>
              <a:rPr lang="en-US" sz="1700" dirty="0" smtClean="0"/>
              <a:t># copies</a:t>
            </a:r>
            <a:endParaRPr lang="en-US" sz="1700" dirty="0"/>
          </a:p>
        </p:txBody>
      </p:sp>
      <p:sp>
        <p:nvSpPr>
          <p:cNvPr id="77" name="Rectangle 76"/>
          <p:cNvSpPr/>
          <p:nvPr/>
        </p:nvSpPr>
        <p:spPr>
          <a:xfrm>
            <a:off x="762000" y="2803268"/>
            <a:ext cx="7315200" cy="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solidFill>
                  <a:sysClr val="windowText" lastClr="000000"/>
                </a:solidFill>
              </a:ln>
              <a:solidFill>
                <a:sysClr val="windowText" lastClr="000000"/>
              </a:solidFill>
            </a:endParaRPr>
          </a:p>
        </p:txBody>
      </p:sp>
      <p:sp>
        <p:nvSpPr>
          <p:cNvPr id="78" name="Rectangle 77"/>
          <p:cNvSpPr/>
          <p:nvPr/>
        </p:nvSpPr>
        <p:spPr>
          <a:xfrm>
            <a:off x="1066800" y="2057400"/>
            <a:ext cx="1143000" cy="731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238500" y="2498468"/>
            <a:ext cx="762000" cy="2904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029200" y="2057400"/>
            <a:ext cx="609600" cy="731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781800" y="2498468"/>
            <a:ext cx="838200" cy="2904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524000" y="1752600"/>
            <a:ext cx="609600" cy="369332"/>
          </a:xfrm>
          <a:prstGeom prst="rect">
            <a:avLst/>
          </a:prstGeom>
          <a:noFill/>
        </p:spPr>
        <p:txBody>
          <a:bodyPr wrap="square" rtlCol="0">
            <a:spAutoFit/>
          </a:bodyPr>
          <a:lstStyle/>
          <a:p>
            <a:r>
              <a:rPr lang="en-US" dirty="0" smtClean="0"/>
              <a:t>7</a:t>
            </a:r>
            <a:endParaRPr lang="en-US" dirty="0"/>
          </a:p>
        </p:txBody>
      </p:sp>
      <p:sp>
        <p:nvSpPr>
          <p:cNvPr id="83" name="TextBox 82"/>
          <p:cNvSpPr txBox="1"/>
          <p:nvPr/>
        </p:nvSpPr>
        <p:spPr>
          <a:xfrm>
            <a:off x="3505200" y="2205336"/>
            <a:ext cx="609600" cy="369332"/>
          </a:xfrm>
          <a:prstGeom prst="rect">
            <a:avLst/>
          </a:prstGeom>
          <a:noFill/>
        </p:spPr>
        <p:txBody>
          <a:bodyPr wrap="square" rtlCol="0">
            <a:spAutoFit/>
          </a:bodyPr>
          <a:lstStyle/>
          <a:p>
            <a:r>
              <a:rPr lang="en-US" dirty="0" smtClean="0"/>
              <a:t>3</a:t>
            </a:r>
            <a:endParaRPr lang="en-US" dirty="0"/>
          </a:p>
        </p:txBody>
      </p:sp>
      <p:sp>
        <p:nvSpPr>
          <p:cNvPr id="84" name="TextBox 83"/>
          <p:cNvSpPr txBox="1"/>
          <p:nvPr/>
        </p:nvSpPr>
        <p:spPr>
          <a:xfrm>
            <a:off x="5181600" y="1764268"/>
            <a:ext cx="609600" cy="369332"/>
          </a:xfrm>
          <a:prstGeom prst="rect">
            <a:avLst/>
          </a:prstGeom>
          <a:noFill/>
        </p:spPr>
        <p:txBody>
          <a:bodyPr wrap="square" rtlCol="0">
            <a:spAutoFit/>
          </a:bodyPr>
          <a:lstStyle/>
          <a:p>
            <a:r>
              <a:rPr lang="en-US" dirty="0" smtClean="0"/>
              <a:t>7</a:t>
            </a:r>
            <a:endParaRPr lang="en-US" dirty="0"/>
          </a:p>
        </p:txBody>
      </p:sp>
      <p:sp>
        <p:nvSpPr>
          <p:cNvPr id="85" name="TextBox 84"/>
          <p:cNvSpPr txBox="1"/>
          <p:nvPr/>
        </p:nvSpPr>
        <p:spPr>
          <a:xfrm>
            <a:off x="7010400" y="2205336"/>
            <a:ext cx="609600" cy="369332"/>
          </a:xfrm>
          <a:prstGeom prst="rect">
            <a:avLst/>
          </a:prstGeom>
          <a:noFill/>
        </p:spPr>
        <p:txBody>
          <a:bodyPr wrap="square" rtlCol="0">
            <a:spAutoFit/>
          </a:bodyPr>
          <a:lstStyle/>
          <a:p>
            <a:r>
              <a:rPr lang="en-US" dirty="0" smtClean="0"/>
              <a:t>3</a:t>
            </a:r>
            <a:endParaRPr lang="en-US" dirty="0"/>
          </a:p>
        </p:txBody>
      </p:sp>
      <p:grpSp>
        <p:nvGrpSpPr>
          <p:cNvPr id="5" name="Group 103"/>
          <p:cNvGrpSpPr/>
          <p:nvPr/>
        </p:nvGrpSpPr>
        <p:grpSpPr>
          <a:xfrm>
            <a:off x="7696200" y="3429000"/>
            <a:ext cx="685800" cy="2590800"/>
            <a:chOff x="7696200" y="3429000"/>
            <a:chExt cx="685800" cy="2590800"/>
          </a:xfrm>
        </p:grpSpPr>
        <p:sp>
          <p:nvSpPr>
            <p:cNvPr id="67" name="TextBox 66"/>
            <p:cNvSpPr txBox="1"/>
            <p:nvPr/>
          </p:nvSpPr>
          <p:spPr>
            <a:xfrm>
              <a:off x="7696200" y="3429000"/>
              <a:ext cx="685800" cy="338554"/>
            </a:xfrm>
            <a:prstGeom prst="rect">
              <a:avLst/>
            </a:prstGeom>
            <a:noFill/>
          </p:spPr>
          <p:txBody>
            <a:bodyPr wrap="square" rtlCol="0">
              <a:spAutoFit/>
            </a:bodyPr>
            <a:lstStyle/>
            <a:p>
              <a:pPr algn="ctr"/>
              <a:r>
                <a:rPr lang="en-US" sz="1600" dirty="0" smtClean="0"/>
                <a:t>True</a:t>
              </a:r>
              <a:endParaRPr lang="en-US" sz="1600" dirty="0"/>
            </a:p>
          </p:txBody>
        </p:sp>
        <p:sp>
          <p:nvSpPr>
            <p:cNvPr id="68" name="TextBox 67"/>
            <p:cNvSpPr txBox="1"/>
            <p:nvPr/>
          </p:nvSpPr>
          <p:spPr>
            <a:xfrm>
              <a:off x="7810500" y="3810000"/>
              <a:ext cx="457200" cy="381000"/>
            </a:xfrm>
            <a:prstGeom prst="rect">
              <a:avLst/>
            </a:prstGeom>
            <a:noFill/>
          </p:spPr>
          <p:txBody>
            <a:bodyPr wrap="square" rtlCol="0">
              <a:spAutoFit/>
            </a:bodyPr>
            <a:lstStyle/>
            <a:p>
              <a:pPr algn="ctr"/>
              <a:r>
                <a:rPr lang="en-US" b="1" dirty="0" smtClean="0">
                  <a:solidFill>
                    <a:srgbClr val="92D050"/>
                  </a:solidFill>
                </a:rPr>
                <a:t>1</a:t>
              </a:r>
              <a:endParaRPr lang="en-US" b="1" dirty="0">
                <a:solidFill>
                  <a:srgbClr val="92D050"/>
                </a:solidFill>
              </a:endParaRPr>
            </a:p>
          </p:txBody>
        </p:sp>
        <p:sp>
          <p:nvSpPr>
            <p:cNvPr id="69" name="TextBox 68"/>
            <p:cNvSpPr txBox="1"/>
            <p:nvPr/>
          </p:nvSpPr>
          <p:spPr>
            <a:xfrm>
              <a:off x="7810500" y="4343400"/>
              <a:ext cx="457200" cy="381000"/>
            </a:xfrm>
            <a:prstGeom prst="rect">
              <a:avLst/>
            </a:prstGeom>
            <a:noFill/>
          </p:spPr>
          <p:txBody>
            <a:bodyPr wrap="square" rtlCol="0">
              <a:spAutoFit/>
            </a:bodyPr>
            <a:lstStyle/>
            <a:p>
              <a:pPr algn="ctr"/>
              <a:r>
                <a:rPr lang="en-US" b="1" dirty="0" smtClean="0">
                  <a:solidFill>
                    <a:schemeClr val="accent4">
                      <a:lumMod val="60000"/>
                      <a:lumOff val="40000"/>
                    </a:schemeClr>
                  </a:solidFill>
                </a:rPr>
                <a:t>3</a:t>
              </a:r>
              <a:endParaRPr lang="en-US" b="1" dirty="0">
                <a:solidFill>
                  <a:schemeClr val="accent4">
                    <a:lumMod val="60000"/>
                    <a:lumOff val="40000"/>
                  </a:schemeClr>
                </a:solidFill>
              </a:endParaRPr>
            </a:p>
          </p:txBody>
        </p:sp>
        <p:sp>
          <p:nvSpPr>
            <p:cNvPr id="70" name="TextBox 69"/>
            <p:cNvSpPr txBox="1"/>
            <p:nvPr/>
          </p:nvSpPr>
          <p:spPr>
            <a:xfrm>
              <a:off x="7810500" y="4876800"/>
              <a:ext cx="457200" cy="381000"/>
            </a:xfrm>
            <a:prstGeom prst="rect">
              <a:avLst/>
            </a:prstGeom>
            <a:noFill/>
          </p:spPr>
          <p:txBody>
            <a:bodyPr wrap="square" rtlCol="0">
              <a:spAutoFit/>
            </a:bodyPr>
            <a:lstStyle/>
            <a:p>
              <a:pPr algn="ctr"/>
              <a:r>
                <a:rPr lang="en-US" b="1" dirty="0" smtClean="0">
                  <a:solidFill>
                    <a:srgbClr val="00B050"/>
                  </a:solidFill>
                </a:rPr>
                <a:t>2</a:t>
              </a:r>
              <a:endParaRPr lang="en-US" b="1" dirty="0">
                <a:solidFill>
                  <a:srgbClr val="00B050"/>
                </a:solidFill>
              </a:endParaRPr>
            </a:p>
          </p:txBody>
        </p:sp>
        <p:sp>
          <p:nvSpPr>
            <p:cNvPr id="71" name="TextBox 70"/>
            <p:cNvSpPr txBox="1"/>
            <p:nvPr/>
          </p:nvSpPr>
          <p:spPr>
            <a:xfrm>
              <a:off x="7810500" y="5410200"/>
              <a:ext cx="457200" cy="381000"/>
            </a:xfrm>
            <a:prstGeom prst="rect">
              <a:avLst/>
            </a:prstGeom>
            <a:noFill/>
          </p:spPr>
          <p:txBody>
            <a:bodyPr wrap="square" rtlCol="0">
              <a:spAutoFit/>
            </a:bodyPr>
            <a:lstStyle/>
            <a:p>
              <a:pPr algn="ctr"/>
              <a:r>
                <a:rPr lang="en-US" b="1" dirty="0" smtClean="0">
                  <a:solidFill>
                    <a:schemeClr val="accent6">
                      <a:lumMod val="75000"/>
                    </a:schemeClr>
                  </a:solidFill>
                </a:rPr>
                <a:t>1</a:t>
              </a:r>
              <a:endParaRPr lang="en-US" b="1" dirty="0">
                <a:solidFill>
                  <a:schemeClr val="accent6">
                    <a:lumMod val="75000"/>
                  </a:schemeClr>
                </a:solidFill>
              </a:endParaRPr>
            </a:p>
          </p:txBody>
        </p:sp>
        <p:grpSp>
          <p:nvGrpSpPr>
            <p:cNvPr id="28" name="Group 101"/>
            <p:cNvGrpSpPr/>
            <p:nvPr/>
          </p:nvGrpSpPr>
          <p:grpSpPr>
            <a:xfrm>
              <a:off x="7927849" y="5867400"/>
              <a:ext cx="222503" cy="152400"/>
              <a:chOff x="7924800" y="5867400"/>
              <a:chExt cx="222503" cy="152400"/>
            </a:xfrm>
          </p:grpSpPr>
          <p:cxnSp>
            <p:nvCxnSpPr>
              <p:cNvPr id="63" name="Straight Connector 62"/>
              <p:cNvCxnSpPr/>
              <p:nvPr/>
            </p:nvCxnSpPr>
            <p:spPr>
              <a:xfrm rot="16200000" flipH="1">
                <a:off x="7917180" y="5935980"/>
                <a:ext cx="91440" cy="7620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rot="10800000" flipV="1">
                <a:off x="7991856" y="5867400"/>
                <a:ext cx="155447" cy="152400"/>
              </a:xfrm>
              <a:prstGeom prst="line">
                <a:avLst/>
              </a:prstGeom>
              <a:ln/>
            </p:spPr>
            <p:style>
              <a:lnRef idx="2">
                <a:schemeClr val="accent2"/>
              </a:lnRef>
              <a:fillRef idx="0">
                <a:schemeClr val="accent2"/>
              </a:fillRef>
              <a:effectRef idx="1">
                <a:schemeClr val="accent2"/>
              </a:effectRef>
              <a:fontRef idx="minor">
                <a:schemeClr val="tx1"/>
              </a:fontRef>
            </p:style>
          </p:cxnSp>
        </p:grpSp>
      </p:grpSp>
      <p:grpSp>
        <p:nvGrpSpPr>
          <p:cNvPr id="29" name="Group 104"/>
          <p:cNvGrpSpPr/>
          <p:nvPr/>
        </p:nvGrpSpPr>
        <p:grpSpPr>
          <a:xfrm>
            <a:off x="8229600" y="3429000"/>
            <a:ext cx="533400" cy="2590800"/>
            <a:chOff x="8229600" y="3429000"/>
            <a:chExt cx="533400" cy="2590800"/>
          </a:xfrm>
        </p:grpSpPr>
        <p:sp>
          <p:nvSpPr>
            <p:cNvPr id="72" name="TextBox 71"/>
            <p:cNvSpPr txBox="1"/>
            <p:nvPr/>
          </p:nvSpPr>
          <p:spPr>
            <a:xfrm>
              <a:off x="8267700" y="3810000"/>
              <a:ext cx="457200" cy="381000"/>
            </a:xfrm>
            <a:prstGeom prst="rect">
              <a:avLst/>
            </a:prstGeom>
            <a:noFill/>
          </p:spPr>
          <p:txBody>
            <a:bodyPr wrap="square" rtlCol="0">
              <a:spAutoFit/>
            </a:bodyPr>
            <a:lstStyle/>
            <a:p>
              <a:pPr algn="ctr"/>
              <a:r>
                <a:rPr lang="en-US" dirty="0" smtClean="0">
                  <a:solidFill>
                    <a:srgbClr val="92D050"/>
                  </a:solidFill>
                </a:rPr>
                <a:t>3</a:t>
              </a:r>
              <a:endParaRPr lang="en-US" dirty="0">
                <a:solidFill>
                  <a:srgbClr val="92D050"/>
                </a:solidFill>
              </a:endParaRPr>
            </a:p>
          </p:txBody>
        </p:sp>
        <p:sp>
          <p:nvSpPr>
            <p:cNvPr id="73" name="TextBox 72"/>
            <p:cNvSpPr txBox="1"/>
            <p:nvPr/>
          </p:nvSpPr>
          <p:spPr>
            <a:xfrm>
              <a:off x="8267700" y="4343400"/>
              <a:ext cx="457200" cy="381000"/>
            </a:xfrm>
            <a:prstGeom prst="rect">
              <a:avLst/>
            </a:prstGeom>
            <a:noFill/>
          </p:spPr>
          <p:txBody>
            <a:bodyPr wrap="square" rtlCol="0">
              <a:spAutoFit/>
            </a:bodyPr>
            <a:lstStyle/>
            <a:p>
              <a:pPr algn="ctr"/>
              <a:r>
                <a:rPr lang="en-US" dirty="0" smtClean="0">
                  <a:solidFill>
                    <a:schemeClr val="accent4">
                      <a:lumMod val="60000"/>
                      <a:lumOff val="40000"/>
                    </a:schemeClr>
                  </a:solidFill>
                </a:rPr>
                <a:t>1</a:t>
              </a:r>
              <a:endParaRPr lang="en-US" dirty="0">
                <a:solidFill>
                  <a:schemeClr val="accent4">
                    <a:lumMod val="60000"/>
                    <a:lumOff val="40000"/>
                  </a:schemeClr>
                </a:solidFill>
              </a:endParaRPr>
            </a:p>
          </p:txBody>
        </p:sp>
        <p:sp>
          <p:nvSpPr>
            <p:cNvPr id="74" name="TextBox 73"/>
            <p:cNvSpPr txBox="1"/>
            <p:nvPr/>
          </p:nvSpPr>
          <p:spPr>
            <a:xfrm>
              <a:off x="8267700" y="4876800"/>
              <a:ext cx="457200" cy="381000"/>
            </a:xfrm>
            <a:prstGeom prst="rect">
              <a:avLst/>
            </a:prstGeom>
            <a:noFill/>
          </p:spPr>
          <p:txBody>
            <a:bodyPr wrap="square" rtlCol="0">
              <a:spAutoFit/>
            </a:bodyPr>
            <a:lstStyle/>
            <a:p>
              <a:pPr algn="ctr"/>
              <a:r>
                <a:rPr lang="en-US" dirty="0" smtClean="0">
                  <a:solidFill>
                    <a:srgbClr val="00B050"/>
                  </a:solidFill>
                </a:rPr>
                <a:t>0</a:t>
              </a:r>
              <a:endParaRPr lang="en-US" dirty="0">
                <a:solidFill>
                  <a:srgbClr val="00B050"/>
                </a:solidFill>
              </a:endParaRPr>
            </a:p>
          </p:txBody>
        </p:sp>
        <p:sp>
          <p:nvSpPr>
            <p:cNvPr id="75" name="TextBox 74"/>
            <p:cNvSpPr txBox="1"/>
            <p:nvPr/>
          </p:nvSpPr>
          <p:spPr>
            <a:xfrm>
              <a:off x="8267700" y="5410200"/>
              <a:ext cx="457200" cy="381000"/>
            </a:xfrm>
            <a:prstGeom prst="rect">
              <a:avLst/>
            </a:prstGeom>
            <a:noFill/>
          </p:spPr>
          <p:txBody>
            <a:bodyPr wrap="square" rtlCol="0">
              <a:spAutoFit/>
            </a:bodyPr>
            <a:lstStyle/>
            <a:p>
              <a:pPr algn="ctr"/>
              <a:r>
                <a:rPr lang="en-US" dirty="0" smtClean="0">
                  <a:solidFill>
                    <a:schemeClr val="accent6">
                      <a:lumMod val="75000"/>
                    </a:schemeClr>
                  </a:solidFill>
                </a:rPr>
                <a:t>3</a:t>
              </a:r>
              <a:endParaRPr lang="en-US" dirty="0">
                <a:solidFill>
                  <a:schemeClr val="accent6">
                    <a:lumMod val="75000"/>
                  </a:schemeClr>
                </a:solidFill>
              </a:endParaRPr>
            </a:p>
          </p:txBody>
        </p:sp>
        <p:grpSp>
          <p:nvGrpSpPr>
            <p:cNvPr id="30" name="Group 64"/>
            <p:cNvGrpSpPr/>
            <p:nvPr/>
          </p:nvGrpSpPr>
          <p:grpSpPr>
            <a:xfrm>
              <a:off x="8420100" y="5867400"/>
              <a:ext cx="152400" cy="152400"/>
              <a:chOff x="6019800" y="5943600"/>
              <a:chExt cx="228600" cy="228600"/>
            </a:xfrm>
          </p:grpSpPr>
          <p:cxnSp>
            <p:nvCxnSpPr>
              <p:cNvPr id="66" name="Straight Connector 65"/>
              <p:cNvCxnSpPr/>
              <p:nvPr/>
            </p:nvCxnSpPr>
            <p:spPr>
              <a:xfrm>
                <a:off x="6019800" y="5943600"/>
                <a:ext cx="228600" cy="228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6019800" y="5943600"/>
                <a:ext cx="228600" cy="228600"/>
              </a:xfrm>
              <a:prstGeom prst="line">
                <a:avLst/>
              </a:prstGeom>
            </p:spPr>
            <p:style>
              <a:lnRef idx="2">
                <a:schemeClr val="accent2"/>
              </a:lnRef>
              <a:fillRef idx="0">
                <a:schemeClr val="accent2"/>
              </a:fillRef>
              <a:effectRef idx="1">
                <a:schemeClr val="accent2"/>
              </a:effectRef>
              <a:fontRef idx="minor">
                <a:schemeClr val="tx1"/>
              </a:fontRef>
            </p:style>
          </p:cxnSp>
        </p:grpSp>
        <p:sp>
          <p:nvSpPr>
            <p:cNvPr id="95" name="TextBox 94"/>
            <p:cNvSpPr txBox="1"/>
            <p:nvPr/>
          </p:nvSpPr>
          <p:spPr>
            <a:xfrm>
              <a:off x="8229600" y="3429000"/>
              <a:ext cx="533400" cy="338554"/>
            </a:xfrm>
            <a:prstGeom prst="rect">
              <a:avLst/>
            </a:prstGeom>
            <a:noFill/>
          </p:spPr>
          <p:txBody>
            <a:bodyPr wrap="square" rtlCol="0">
              <a:spAutoFit/>
            </a:bodyPr>
            <a:lstStyle/>
            <a:p>
              <a:pPr algn="ctr"/>
              <a:r>
                <a:rPr lang="en-US" sz="1600" dirty="0" smtClean="0"/>
                <a:t>P1</a:t>
              </a:r>
              <a:endParaRPr lang="en-US" sz="1600" dirty="0"/>
            </a:p>
          </p:txBody>
        </p:sp>
      </p:grpSp>
      <p:grpSp>
        <p:nvGrpSpPr>
          <p:cNvPr id="31" name="Group 105"/>
          <p:cNvGrpSpPr/>
          <p:nvPr/>
        </p:nvGrpSpPr>
        <p:grpSpPr>
          <a:xfrm>
            <a:off x="8610600" y="3429000"/>
            <a:ext cx="609600" cy="2590800"/>
            <a:chOff x="8686800" y="3429000"/>
            <a:chExt cx="609600" cy="2590800"/>
          </a:xfrm>
        </p:grpSpPr>
        <p:sp>
          <p:nvSpPr>
            <p:cNvPr id="90" name="TextBox 89"/>
            <p:cNvSpPr txBox="1"/>
            <p:nvPr/>
          </p:nvSpPr>
          <p:spPr>
            <a:xfrm>
              <a:off x="8763000" y="3810000"/>
              <a:ext cx="457200" cy="381000"/>
            </a:xfrm>
            <a:prstGeom prst="rect">
              <a:avLst/>
            </a:prstGeom>
            <a:noFill/>
          </p:spPr>
          <p:txBody>
            <a:bodyPr wrap="square" rtlCol="0">
              <a:spAutoFit/>
            </a:bodyPr>
            <a:lstStyle/>
            <a:p>
              <a:pPr algn="ctr"/>
              <a:r>
                <a:rPr lang="en-US" dirty="0" smtClean="0">
                  <a:solidFill>
                    <a:srgbClr val="92D050"/>
                  </a:solidFill>
                </a:rPr>
                <a:t>2</a:t>
              </a:r>
              <a:endParaRPr lang="en-US" dirty="0">
                <a:solidFill>
                  <a:srgbClr val="92D050"/>
                </a:solidFill>
              </a:endParaRPr>
            </a:p>
          </p:txBody>
        </p:sp>
        <p:sp>
          <p:nvSpPr>
            <p:cNvPr id="91" name="TextBox 90"/>
            <p:cNvSpPr txBox="1"/>
            <p:nvPr/>
          </p:nvSpPr>
          <p:spPr>
            <a:xfrm>
              <a:off x="8763000" y="4343400"/>
              <a:ext cx="457200" cy="381000"/>
            </a:xfrm>
            <a:prstGeom prst="rect">
              <a:avLst/>
            </a:prstGeom>
            <a:noFill/>
          </p:spPr>
          <p:txBody>
            <a:bodyPr wrap="square" rtlCol="0">
              <a:spAutoFit/>
            </a:bodyPr>
            <a:lstStyle/>
            <a:p>
              <a:pPr algn="ctr"/>
              <a:r>
                <a:rPr lang="en-US" dirty="0" smtClean="0">
                  <a:solidFill>
                    <a:schemeClr val="accent4">
                      <a:lumMod val="60000"/>
                      <a:lumOff val="40000"/>
                    </a:schemeClr>
                  </a:solidFill>
                </a:rPr>
                <a:t>2</a:t>
              </a:r>
              <a:endParaRPr lang="en-US" dirty="0">
                <a:solidFill>
                  <a:schemeClr val="accent4">
                    <a:lumMod val="60000"/>
                    <a:lumOff val="40000"/>
                  </a:schemeClr>
                </a:solidFill>
              </a:endParaRPr>
            </a:p>
          </p:txBody>
        </p:sp>
        <p:sp>
          <p:nvSpPr>
            <p:cNvPr id="92" name="TextBox 91"/>
            <p:cNvSpPr txBox="1"/>
            <p:nvPr/>
          </p:nvSpPr>
          <p:spPr>
            <a:xfrm>
              <a:off x="8763000" y="4876800"/>
              <a:ext cx="457200" cy="381000"/>
            </a:xfrm>
            <a:prstGeom prst="rect">
              <a:avLst/>
            </a:prstGeom>
            <a:noFill/>
          </p:spPr>
          <p:txBody>
            <a:bodyPr wrap="square" rtlCol="0">
              <a:spAutoFit/>
            </a:bodyPr>
            <a:lstStyle/>
            <a:p>
              <a:pPr algn="ctr"/>
              <a:r>
                <a:rPr lang="en-US" dirty="0" smtClean="0">
                  <a:solidFill>
                    <a:srgbClr val="00B050"/>
                  </a:solidFill>
                </a:rPr>
                <a:t>1</a:t>
              </a:r>
              <a:endParaRPr lang="en-US" dirty="0">
                <a:solidFill>
                  <a:srgbClr val="00B050"/>
                </a:solidFill>
              </a:endParaRPr>
            </a:p>
          </p:txBody>
        </p:sp>
        <p:sp>
          <p:nvSpPr>
            <p:cNvPr id="93" name="TextBox 92"/>
            <p:cNvSpPr txBox="1"/>
            <p:nvPr/>
          </p:nvSpPr>
          <p:spPr>
            <a:xfrm>
              <a:off x="8763000" y="5410200"/>
              <a:ext cx="457200" cy="381000"/>
            </a:xfrm>
            <a:prstGeom prst="rect">
              <a:avLst/>
            </a:prstGeom>
            <a:noFill/>
          </p:spPr>
          <p:txBody>
            <a:bodyPr wrap="square" rtlCol="0">
              <a:spAutoFit/>
            </a:bodyPr>
            <a:lstStyle/>
            <a:p>
              <a:pPr algn="ctr"/>
              <a:r>
                <a:rPr lang="en-US" dirty="0" smtClean="0">
                  <a:solidFill>
                    <a:schemeClr val="accent6">
                      <a:lumMod val="75000"/>
                    </a:schemeClr>
                  </a:solidFill>
                </a:rPr>
                <a:t>2</a:t>
              </a:r>
              <a:endParaRPr lang="en-US" dirty="0">
                <a:solidFill>
                  <a:schemeClr val="accent6">
                    <a:lumMod val="75000"/>
                  </a:schemeClr>
                </a:solidFill>
              </a:endParaRPr>
            </a:p>
          </p:txBody>
        </p:sp>
        <p:grpSp>
          <p:nvGrpSpPr>
            <p:cNvPr id="33" name="Group 85"/>
            <p:cNvGrpSpPr/>
            <p:nvPr/>
          </p:nvGrpSpPr>
          <p:grpSpPr>
            <a:xfrm>
              <a:off x="8915400" y="5867400"/>
              <a:ext cx="152400" cy="152400"/>
              <a:chOff x="6019800" y="5943600"/>
              <a:chExt cx="228600" cy="228600"/>
            </a:xfrm>
          </p:grpSpPr>
          <p:cxnSp>
            <p:nvCxnSpPr>
              <p:cNvPr id="87" name="Straight Connector 86"/>
              <p:cNvCxnSpPr/>
              <p:nvPr/>
            </p:nvCxnSpPr>
            <p:spPr>
              <a:xfrm>
                <a:off x="6019800" y="5943600"/>
                <a:ext cx="228600" cy="228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94" name="Straight Connector 93"/>
              <p:cNvCxnSpPr/>
              <p:nvPr/>
            </p:nvCxnSpPr>
            <p:spPr>
              <a:xfrm flipH="1">
                <a:off x="6019800" y="5943600"/>
                <a:ext cx="228600" cy="228600"/>
              </a:xfrm>
              <a:prstGeom prst="line">
                <a:avLst/>
              </a:prstGeom>
            </p:spPr>
            <p:style>
              <a:lnRef idx="2">
                <a:schemeClr val="accent2"/>
              </a:lnRef>
              <a:fillRef idx="0">
                <a:schemeClr val="accent2"/>
              </a:fillRef>
              <a:effectRef idx="1">
                <a:schemeClr val="accent2"/>
              </a:effectRef>
              <a:fontRef idx="minor">
                <a:schemeClr val="tx1"/>
              </a:fontRef>
            </p:style>
          </p:cxnSp>
        </p:grpSp>
        <p:sp>
          <p:nvSpPr>
            <p:cNvPr id="96" name="TextBox 95"/>
            <p:cNvSpPr txBox="1"/>
            <p:nvPr/>
          </p:nvSpPr>
          <p:spPr>
            <a:xfrm>
              <a:off x="8686800" y="3429000"/>
              <a:ext cx="609600" cy="338554"/>
            </a:xfrm>
            <a:prstGeom prst="rect">
              <a:avLst/>
            </a:prstGeom>
            <a:noFill/>
          </p:spPr>
          <p:txBody>
            <a:bodyPr wrap="square" rtlCol="0">
              <a:spAutoFit/>
            </a:bodyPr>
            <a:lstStyle/>
            <a:p>
              <a:pPr algn="ctr"/>
              <a:r>
                <a:rPr lang="en-US" sz="1600" dirty="0" smtClean="0"/>
                <a:t>P2</a:t>
              </a:r>
              <a:endParaRPr lang="en-US" sz="1600" dirty="0"/>
            </a:p>
          </p:txBody>
        </p:sp>
      </p:grpSp>
      <p:sp>
        <p:nvSpPr>
          <p:cNvPr id="88" name="Title 1"/>
          <p:cNvSpPr txBox="1">
            <a:spLocks/>
          </p:cNvSpPr>
          <p:nvPr/>
        </p:nvSpPr>
        <p:spPr>
          <a:xfrm>
            <a:off x="342900" y="304800"/>
            <a:ext cx="8458200" cy="1143000"/>
          </a:xfrm>
          <a:prstGeom prst="rect">
            <a:avLst/>
          </a:prstGeom>
        </p:spPr>
        <p:txBody>
          <a:bodyPr/>
          <a:lstStyle/>
          <a:p>
            <a:pPr lvl="0" algn="ctr">
              <a:spcBef>
                <a:spcPct val="0"/>
              </a:spcBef>
              <a:defRPr/>
            </a:pPr>
            <a:r>
              <a:rPr lang="en-US" sz="4000" noProof="0" dirty="0" smtClean="0"/>
              <a:t>Problem 1:  underdetermined solutions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29120" y="511254"/>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smtClean="0">
                <a:solidFill>
                  <a:srgbClr val="000000"/>
                </a:solidFill>
                <a:ea typeface="DejaVu Sans" charset="0"/>
                <a:cs typeface="DejaVu Sans" charset="0"/>
              </a:rPr>
              <a:t>Problem 2: </a:t>
            </a:r>
            <a:r>
              <a:rPr lang="en-US" sz="4000" dirty="0" err="1">
                <a:solidFill>
                  <a:srgbClr val="000000"/>
                </a:solidFill>
                <a:ea typeface="DejaVu Sans" charset="0"/>
                <a:cs typeface="DejaVu Sans" charset="0"/>
              </a:rPr>
              <a:t>Mappability</a:t>
            </a:r>
            <a:r>
              <a:rPr lang="en-US" sz="4000" dirty="0">
                <a:solidFill>
                  <a:srgbClr val="000000"/>
                </a:solidFill>
                <a:ea typeface="DejaVu Sans" charset="0"/>
                <a:cs typeface="DejaVu Sans" charset="0"/>
              </a:rPr>
              <a:t/>
            </a:r>
            <a:br>
              <a:rPr lang="en-US" sz="4000" dirty="0">
                <a:solidFill>
                  <a:srgbClr val="000000"/>
                </a:solidFill>
                <a:ea typeface="DejaVu Sans" charset="0"/>
                <a:cs typeface="DejaVu Sans" charset="0"/>
              </a:rPr>
            </a:br>
            <a:r>
              <a:rPr lang="en-US" sz="2000" dirty="0">
                <a:solidFill>
                  <a:srgbClr val="000000"/>
                </a:solidFill>
                <a:ea typeface="DejaVu Sans" charset="0"/>
                <a:cs typeface="DejaVu Sans" charset="0"/>
              </a:rPr>
              <a:t>example of a “high” expressed junction</a:t>
            </a:r>
          </a:p>
        </p:txBody>
      </p:sp>
      <p:pic>
        <p:nvPicPr>
          <p:cNvPr id="15362" name="Picture 2"/>
          <p:cNvPicPr>
            <a:picLocks noChangeAspect="1" noChangeArrowheads="1"/>
          </p:cNvPicPr>
          <p:nvPr/>
        </p:nvPicPr>
        <p:blipFill>
          <a:blip r:embed="rId3" cstate="print"/>
          <a:srcRect/>
          <a:stretch>
            <a:fillRect/>
          </a:stretch>
        </p:blipFill>
        <p:spPr bwMode="auto">
          <a:xfrm>
            <a:off x="829441" y="1659054"/>
            <a:ext cx="8074080" cy="4355017"/>
          </a:xfrm>
          <a:prstGeom prst="rect">
            <a:avLst/>
          </a:prstGeom>
          <a:noFill/>
          <a:ln w="9525">
            <a:noFill/>
            <a:round/>
            <a:headEnd/>
            <a:tailEnd/>
          </a:ln>
          <a:effectLst/>
        </p:spPr>
      </p:pic>
      <p:sp>
        <p:nvSpPr>
          <p:cNvPr id="15363" name="AutoShape 3"/>
          <p:cNvSpPr>
            <a:spLocks/>
          </p:cNvSpPr>
          <p:nvPr/>
        </p:nvSpPr>
        <p:spPr bwMode="auto">
          <a:xfrm>
            <a:off x="414720" y="4147635"/>
            <a:ext cx="414720" cy="1866436"/>
          </a:xfrm>
          <a:prstGeom prst="leftBrace">
            <a:avLst>
              <a:gd name="adj1" fmla="val 37500"/>
              <a:gd name="adj2" fmla="val 50000"/>
            </a:avLst>
          </a:prstGeom>
          <a:noFill/>
          <a:ln w="9360">
            <a:solidFill>
              <a:srgbClr val="000000"/>
            </a:solidFill>
            <a:miter lim="800000"/>
            <a:headEnd/>
            <a:tailEnd/>
          </a:ln>
          <a:effectLst/>
        </p:spPr>
        <p:txBody>
          <a:bodyPr wrap="none" lIns="82945" tIns="41473" rIns="82945" bIns="41473" anchor="ctr"/>
          <a:lstStyle/>
          <a:p>
            <a:endParaRPr lang="en-US"/>
          </a:p>
        </p:txBody>
      </p:sp>
      <p:sp>
        <p:nvSpPr>
          <p:cNvPr id="15364" name="Text Box 4"/>
          <p:cNvSpPr txBox="1">
            <a:spLocks noChangeArrowheads="1"/>
          </p:cNvSpPr>
          <p:nvPr/>
        </p:nvSpPr>
        <p:spPr bwMode="auto">
          <a:xfrm>
            <a:off x="0" y="4147635"/>
            <a:ext cx="414720" cy="1866436"/>
          </a:xfrm>
          <a:prstGeom prst="rect">
            <a:avLst/>
          </a:prstGeom>
          <a:noFill/>
          <a:ln w="9525">
            <a:noFill/>
            <a:round/>
            <a:headEnd/>
            <a:tailEnd/>
          </a:ln>
          <a:effectLst/>
        </p:spPr>
        <p:txBody>
          <a:bodyPr vert="eaVert" lIns="81639" tIns="55188" rIns="81639" bIns="40820"/>
          <a:lstStyle/>
          <a:p>
            <a:pPr rtl="1">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err="1">
                <a:solidFill>
                  <a:srgbClr val="000000"/>
                </a:solidFill>
                <a:ea typeface="DejaVu Sans" charset="0"/>
                <a:cs typeface="DejaVu Sans" charset="0"/>
              </a:rPr>
              <a:t>Mappability</a:t>
            </a:r>
            <a:r>
              <a:rPr lang="en-US" dirty="0">
                <a:solidFill>
                  <a:srgbClr val="000000"/>
                </a:solidFill>
                <a:ea typeface="DejaVu Sans" charset="0"/>
                <a:cs typeface="DejaVu Sans" charset="0"/>
              </a:rPr>
              <a:t> tracks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Abundance Estimation using EM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Li et al., RNA-</a:t>
            </a:r>
            <a:r>
              <a:rPr lang="en-US" b="1" dirty="0" err="1" smtClean="0"/>
              <a:t>Seq</a:t>
            </a:r>
            <a:r>
              <a:rPr lang="en-US" b="1" dirty="0" smtClean="0"/>
              <a:t> gene expression estimation with read mapping uncertainty, </a:t>
            </a:r>
            <a:r>
              <a:rPr lang="en-US" b="1" i="1" dirty="0" smtClean="0"/>
              <a:t>Bioinformatics</a:t>
            </a:r>
            <a:r>
              <a:rPr lang="en-US" b="1" dirty="0" smtClean="0"/>
              <a:t>, 26(4):493-500, 2010.</a:t>
            </a:r>
          </a:p>
          <a:p>
            <a:pPr marL="0" indent="0">
              <a:buNone/>
            </a:pPr>
            <a:endParaRPr lang="en-US" dirty="0" smtClean="0"/>
          </a:p>
          <a:p>
            <a:r>
              <a:rPr lang="en-US" dirty="0" smtClean="0"/>
              <a:t>Probabilistic framework to estimate gene and </a:t>
            </a:r>
            <a:r>
              <a:rPr lang="en-US" dirty="0" err="1" smtClean="0"/>
              <a:t>isoform</a:t>
            </a:r>
            <a:r>
              <a:rPr lang="en-US" dirty="0" smtClean="0"/>
              <a:t> abundance from a model incorporating read bias</a:t>
            </a:r>
          </a:p>
          <a:p>
            <a:endParaRPr lang="en-US" dirty="0" smtClean="0"/>
          </a:p>
          <a:p>
            <a:r>
              <a:rPr lang="en-US" dirty="0" smtClean="0"/>
              <a:t>The general approach is to maximize the probability of observing the read alignments, given some expected </a:t>
            </a:r>
            <a:r>
              <a:rPr lang="en-US" dirty="0" err="1" smtClean="0"/>
              <a:t>isoform</a:t>
            </a:r>
            <a:r>
              <a:rPr lang="en-US" dirty="0" smtClean="0"/>
              <a:t> abundances.</a:t>
            </a:r>
          </a:p>
          <a:p>
            <a:pPr lvl="1"/>
            <a:r>
              <a:rPr lang="en-US" dirty="0" smtClean="0"/>
              <a:t>Explicitly handles </a:t>
            </a:r>
            <a:r>
              <a:rPr lang="en-US" dirty="0" err="1" smtClean="0">
                <a:solidFill>
                  <a:srgbClr val="FF0000"/>
                </a:solidFill>
              </a:rPr>
              <a:t>multimapped</a:t>
            </a:r>
            <a:r>
              <a:rPr lang="en-US" dirty="0" smtClean="0">
                <a:solidFill>
                  <a:srgbClr val="FF0000"/>
                </a:solidFill>
              </a:rPr>
              <a:t> reads</a:t>
            </a:r>
            <a:r>
              <a:rPr lang="en-US" dirty="0" smtClean="0"/>
              <a:t> (reads mapped to multiple genes or </a:t>
            </a:r>
            <a:r>
              <a:rPr lang="en-US" dirty="0" err="1" smtClean="0"/>
              <a:t>isoforms</a:t>
            </a:r>
            <a:r>
              <a:rPr lang="en-US" dirty="0" smtClean="0"/>
              <a:t>) </a:t>
            </a:r>
          </a:p>
          <a:p>
            <a:pPr lvl="1"/>
            <a:r>
              <a:rPr lang="en-US" dirty="0" smtClean="0"/>
              <a:t>In addition, 95% credibility intervals (CI) and posterior mean estimate (PME) are computed besides ML estimate.</a:t>
            </a:r>
          </a:p>
          <a:p>
            <a:endParaRPr lang="en-US" dirty="0" smtClean="0"/>
          </a:p>
          <a:p>
            <a:r>
              <a:rPr lang="en-US" dirty="0" smtClean="0"/>
              <a:t>RSEM appears to be most accurate</a:t>
            </a:r>
          </a:p>
          <a:p>
            <a:pPr lvl="1"/>
            <a:r>
              <a:rPr lang="en-US" dirty="0" smtClean="0"/>
              <a:t>Cufflinks, </a:t>
            </a:r>
            <a:r>
              <a:rPr lang="en-US" dirty="0" err="1" smtClean="0"/>
              <a:t>IsoEM</a:t>
            </a:r>
            <a:r>
              <a:rPr lang="en-US" dirty="0" smtClean="0"/>
              <a:t>, and other methods follow a similar approach and agree to a large degree</a:t>
            </a:r>
          </a:p>
          <a:p>
            <a:pPr>
              <a:buNone/>
            </a:pPr>
            <a:r>
              <a:rPr lang="en-US" dirty="0" smtClean="0"/>
              <a:t> </a:t>
            </a:r>
          </a:p>
          <a:p>
            <a:pPr marL="457200" lvl="1" indent="0">
              <a:buNone/>
            </a:pPr>
            <a:endParaRPr lang="en-US" dirty="0" smtClean="0"/>
          </a:p>
        </p:txBody>
      </p:sp>
      <p:sp>
        <p:nvSpPr>
          <p:cNvPr id="4" name="TextBox 3"/>
          <p:cNvSpPr txBox="1"/>
          <p:nvPr/>
        </p:nvSpPr>
        <p:spPr>
          <a:xfrm>
            <a:off x="824537" y="5699474"/>
            <a:ext cx="7474935" cy="369332"/>
          </a:xfrm>
          <a:prstGeom prst="rect">
            <a:avLst/>
          </a:prstGeom>
          <a:noFill/>
        </p:spPr>
        <p:txBody>
          <a:bodyPr wrap="none" rtlCol="0">
            <a:spAutoFit/>
          </a:bodyPr>
          <a:lstStyle/>
          <a:p>
            <a:r>
              <a:rPr lang="en-US" b="1" dirty="0" smtClean="0">
                <a:solidFill>
                  <a:srgbClr val="FF0000"/>
                </a:solidFill>
              </a:rPr>
              <a:t>We are currently developing an extension, </a:t>
            </a:r>
            <a:r>
              <a:rPr lang="en-US" b="1" dirty="0" err="1" smtClean="0">
                <a:solidFill>
                  <a:srgbClr val="FF0000"/>
                </a:solidFill>
              </a:rPr>
              <a:t>Multisplice</a:t>
            </a:r>
            <a:r>
              <a:rPr lang="en-US" b="1" dirty="0" smtClean="0">
                <a:solidFill>
                  <a:srgbClr val="FF0000"/>
                </a:solidFill>
              </a:rPr>
              <a:t>, that does this better!</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RNAseq</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Parametric Models</a:t>
            </a:r>
          </a:p>
          <a:p>
            <a:pPr lvl="1"/>
            <a:r>
              <a:rPr lang="en-US" dirty="0" err="1" smtClean="0"/>
              <a:t>edgeR</a:t>
            </a:r>
            <a:endParaRPr lang="en-US" dirty="0" smtClean="0"/>
          </a:p>
          <a:p>
            <a:pPr lvl="1"/>
            <a:r>
              <a:rPr lang="en-US" dirty="0" err="1" smtClean="0"/>
              <a:t>Deseq</a:t>
            </a:r>
            <a:r>
              <a:rPr lang="en-US" dirty="0" smtClean="0"/>
              <a:t> (NB)</a:t>
            </a:r>
          </a:p>
          <a:p>
            <a:pPr lvl="1"/>
            <a:r>
              <a:rPr lang="en-US" dirty="0" smtClean="0"/>
              <a:t>Generalized Poisson ( </a:t>
            </a:r>
            <a:r>
              <a:rPr lang="en-US" dirty="0" err="1" smtClean="0"/>
              <a:t>λp</a:t>
            </a:r>
            <a:r>
              <a:rPr lang="en-US" dirty="0" smtClean="0"/>
              <a:t>)</a:t>
            </a:r>
          </a:p>
          <a:p>
            <a:pPr lvl="1"/>
            <a:r>
              <a:rPr lang="en-US" dirty="0" err="1" smtClean="0"/>
              <a:t>GeneCounter</a:t>
            </a:r>
            <a:r>
              <a:rPr lang="en-US" dirty="0" smtClean="0"/>
              <a:t> (</a:t>
            </a:r>
            <a:r>
              <a:rPr lang="en-US" dirty="0" err="1" smtClean="0"/>
              <a:t>NBp</a:t>
            </a:r>
            <a:r>
              <a:rPr lang="en-US" dirty="0" smtClean="0"/>
              <a:t>)</a:t>
            </a:r>
          </a:p>
          <a:p>
            <a:pPr lvl="1"/>
            <a:r>
              <a:rPr lang="en-US" dirty="0" smtClean="0"/>
              <a:t>RSEM (MLE, directed graph, various)</a:t>
            </a:r>
          </a:p>
          <a:p>
            <a:pPr lvl="1"/>
            <a:endParaRPr lang="en-US" dirty="0" smtClean="0"/>
          </a:p>
          <a:p>
            <a:r>
              <a:rPr lang="en-US" dirty="0" smtClean="0"/>
              <a:t>Non-parametric </a:t>
            </a:r>
          </a:p>
          <a:p>
            <a:pPr lvl="1"/>
            <a:r>
              <a:rPr lang="en-US" dirty="0" smtClean="0"/>
              <a:t>(Li and </a:t>
            </a:r>
            <a:r>
              <a:rPr lang="en-US" dirty="0" err="1" smtClean="0"/>
              <a:t>Tibshirani</a:t>
            </a:r>
            <a:r>
              <a:rPr lang="en-US" dirty="0" smtClean="0"/>
              <a:t>)</a:t>
            </a:r>
          </a:p>
          <a:p>
            <a:pPr lvl="1"/>
            <a:r>
              <a:rPr lang="en-US" dirty="0" err="1" smtClean="0"/>
              <a:t>Biswas</a:t>
            </a:r>
            <a:r>
              <a:rPr lang="en-US" dirty="0" smtClean="0"/>
              <a:t> et al in prep (hybrid)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among methods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1371600"/>
            <a:ext cx="4387720" cy="5486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Histograms of Expression levels of significant genes</a:t>
            </a:r>
            <a:endParaRPr lang="en-US" dirty="0"/>
          </a:p>
        </p:txBody>
      </p:sp>
      <p:sp>
        <p:nvSpPr>
          <p:cNvPr id="3" name="Content Placeholder 2"/>
          <p:cNvSpPr>
            <a:spLocks noGrp="1"/>
          </p:cNvSpPr>
          <p:nvPr>
            <p:ph idx="1"/>
          </p:nvPr>
        </p:nvSpPr>
        <p:spPr>
          <a:xfrm>
            <a:off x="457200" y="1600200"/>
            <a:ext cx="4178300" cy="4525963"/>
          </a:xfrm>
        </p:spPr>
        <p:txBody>
          <a:bodyPr/>
          <a:lstStyle/>
          <a:p>
            <a:endParaRPr lang="en-US" dirty="0"/>
          </a:p>
        </p:txBody>
      </p:sp>
      <p:pic>
        <p:nvPicPr>
          <p:cNvPr id="6" name="Picture 5"/>
          <p:cNvPicPr>
            <a:picLocks noChangeAspect="1"/>
          </p:cNvPicPr>
          <p:nvPr/>
        </p:nvPicPr>
        <p:blipFill>
          <a:blip r:embed="rId2"/>
          <a:stretch>
            <a:fillRect/>
          </a:stretch>
        </p:blipFill>
        <p:spPr>
          <a:xfrm>
            <a:off x="4883922" y="1417638"/>
            <a:ext cx="3802878" cy="5440362"/>
          </a:xfrm>
          <a:prstGeom prst="rect">
            <a:avLst/>
          </a:prstGeom>
        </p:spPr>
      </p:pic>
      <p:pic>
        <p:nvPicPr>
          <p:cNvPr id="7" name="Picture 6"/>
          <p:cNvPicPr>
            <a:picLocks noChangeAspect="1"/>
          </p:cNvPicPr>
          <p:nvPr/>
        </p:nvPicPr>
        <p:blipFill>
          <a:blip r:embed="rId3"/>
          <a:stretch>
            <a:fillRect/>
          </a:stretch>
        </p:blipFill>
        <p:spPr>
          <a:xfrm>
            <a:off x="247828" y="2182812"/>
            <a:ext cx="4636094" cy="31003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417325" y="1371600"/>
            <a:ext cx="2983475" cy="5486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p:nvPr/>
        </p:nvPicPr>
        <p:blipFill>
          <a:blip r:embed="rId3" cstate="print"/>
          <a:srcRect/>
          <a:stretch>
            <a:fillRect/>
          </a:stretch>
        </p:blipFill>
        <p:spPr bwMode="auto">
          <a:xfrm>
            <a:off x="685800" y="368300"/>
            <a:ext cx="7505700" cy="59816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 name="Rectangle 81"/>
          <p:cNvSpPr/>
          <p:nvPr/>
        </p:nvSpPr>
        <p:spPr>
          <a:xfrm>
            <a:off x="6019800" y="3962400"/>
            <a:ext cx="914400" cy="1143000"/>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1" name="Rectangle 80"/>
          <p:cNvSpPr/>
          <p:nvPr/>
        </p:nvSpPr>
        <p:spPr>
          <a:xfrm>
            <a:off x="4191000" y="3962400"/>
            <a:ext cx="762000" cy="1143000"/>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0" name="Rectangle 79"/>
          <p:cNvSpPr/>
          <p:nvPr/>
        </p:nvSpPr>
        <p:spPr>
          <a:xfrm>
            <a:off x="1981200" y="3962400"/>
            <a:ext cx="1143000" cy="1143000"/>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8" name="Rectangle 77"/>
          <p:cNvSpPr/>
          <p:nvPr/>
        </p:nvSpPr>
        <p:spPr>
          <a:xfrm>
            <a:off x="152400" y="3962400"/>
            <a:ext cx="1371600" cy="646331"/>
          </a:xfrm>
          <a:prstGeom prst="rect">
            <a:avLst/>
          </a:prstGeom>
        </p:spPr>
        <p:txBody>
          <a:bodyPr wrap="square">
            <a:spAutoFit/>
          </a:bodyPr>
          <a:lstStyle/>
          <a:p>
            <a:r>
              <a:rPr lang="en-US" dirty="0" smtClean="0"/>
              <a:t>RNA-</a:t>
            </a:r>
            <a:r>
              <a:rPr lang="en-US" dirty="0" err="1" smtClean="0"/>
              <a:t>seq</a:t>
            </a:r>
            <a:r>
              <a:rPr lang="en-US" dirty="0" smtClean="0"/>
              <a:t> alignments</a:t>
            </a:r>
          </a:p>
        </p:txBody>
      </p:sp>
      <p:sp>
        <p:nvSpPr>
          <p:cNvPr id="79" name="Rectangle 78"/>
          <p:cNvSpPr/>
          <p:nvPr/>
        </p:nvSpPr>
        <p:spPr>
          <a:xfrm>
            <a:off x="190500" y="5628382"/>
            <a:ext cx="8763000" cy="1077218"/>
          </a:xfrm>
          <a:prstGeom prst="rect">
            <a:avLst/>
          </a:prstGeom>
        </p:spPr>
        <p:txBody>
          <a:bodyPr wrap="square">
            <a:spAutoFit/>
          </a:bodyPr>
          <a:lstStyle/>
          <a:p>
            <a:pPr marL="342900" indent="-342900">
              <a:buFont typeface="+mj-lt"/>
              <a:buAutoNum type="arabicPeriod"/>
            </a:pPr>
            <a:r>
              <a:rPr lang="en-US" sz="1600" b="1" dirty="0" smtClean="0">
                <a:solidFill>
                  <a:srgbClr val="000000"/>
                </a:solidFill>
              </a:rPr>
              <a:t>Wang K., et al.,  </a:t>
            </a:r>
            <a:r>
              <a:rPr lang="en-US" sz="1600" b="1" i="1" dirty="0" smtClean="0">
                <a:solidFill>
                  <a:srgbClr val="000000"/>
                </a:solidFill>
                <a:ea typeface="Gill Sans" charset="0"/>
                <a:cs typeface="Gill Sans" charset="0"/>
                <a:sym typeface="Gill Sans" charset="0"/>
              </a:rPr>
              <a:t>MapSplice</a:t>
            </a:r>
            <a:r>
              <a:rPr lang="en-US" sz="1600" b="1" dirty="0" smtClean="0">
                <a:solidFill>
                  <a:srgbClr val="000000"/>
                </a:solidFill>
                <a:ea typeface="Gill Sans" charset="0"/>
                <a:cs typeface="Gill Sans" charset="0"/>
                <a:sym typeface="Gill Sans" charset="0"/>
              </a:rPr>
              <a:t>: Accurate Mapping of RNA-</a:t>
            </a:r>
            <a:r>
              <a:rPr lang="en-US" sz="1600" b="1" dirty="0" err="1" smtClean="0">
                <a:solidFill>
                  <a:srgbClr val="000000"/>
                </a:solidFill>
                <a:ea typeface="Gill Sans" charset="0"/>
                <a:cs typeface="Gill Sans" charset="0"/>
                <a:sym typeface="Gill Sans" charset="0"/>
              </a:rPr>
              <a:t>seq</a:t>
            </a:r>
            <a:r>
              <a:rPr lang="en-US" sz="1600" b="1" dirty="0" smtClean="0">
                <a:solidFill>
                  <a:srgbClr val="000000"/>
                </a:solidFill>
                <a:ea typeface="Gill Sans" charset="0"/>
                <a:cs typeface="Gill Sans" charset="0"/>
                <a:sym typeface="Gill Sans" charset="0"/>
              </a:rPr>
              <a:t> Reads for Splice Junction Discovery</a:t>
            </a:r>
            <a:r>
              <a:rPr lang="en-US" sz="1600" b="1" dirty="0" smtClean="0">
                <a:solidFill>
                  <a:srgbClr val="000000"/>
                </a:solidFill>
                <a:sym typeface="Gill Sans" charset="0"/>
              </a:rPr>
              <a:t>, </a:t>
            </a:r>
            <a:r>
              <a:rPr lang="en-US" sz="1600" b="1" dirty="0" smtClean="0">
                <a:solidFill>
                  <a:srgbClr val="000000"/>
                </a:solidFill>
              </a:rPr>
              <a:t> Nucleic Acids Research</a:t>
            </a:r>
            <a:r>
              <a:rPr lang="en-US" sz="1600" dirty="0" smtClean="0">
                <a:solidFill>
                  <a:srgbClr val="000000"/>
                </a:solidFill>
              </a:rPr>
              <a:t>, </a:t>
            </a:r>
            <a:r>
              <a:rPr lang="en-US" sz="1600" b="1" dirty="0" smtClean="0">
                <a:solidFill>
                  <a:srgbClr val="000000"/>
                </a:solidFill>
              </a:rPr>
              <a:t>2010.</a:t>
            </a:r>
          </a:p>
          <a:p>
            <a:pPr marL="342900" indent="-342900">
              <a:buFont typeface="+mj-lt"/>
              <a:buAutoNum type="arabicPeriod"/>
            </a:pPr>
            <a:r>
              <a:rPr lang="en-US" sz="1600" b="1" dirty="0" err="1" smtClean="0">
                <a:solidFill>
                  <a:srgbClr val="000000"/>
                </a:solidFill>
              </a:rPr>
              <a:t>Hu</a:t>
            </a:r>
            <a:r>
              <a:rPr lang="en-US" sz="1600" b="1" dirty="0" smtClean="0">
                <a:solidFill>
                  <a:srgbClr val="000000"/>
                </a:solidFill>
              </a:rPr>
              <a:t> Y., </a:t>
            </a:r>
            <a:r>
              <a:rPr lang="en-US" sz="1600" b="1" i="1" dirty="0" smtClean="0">
                <a:solidFill>
                  <a:srgbClr val="000000"/>
                </a:solidFill>
              </a:rPr>
              <a:t>et al.</a:t>
            </a:r>
            <a:r>
              <a:rPr lang="en-US" sz="1600" b="1" dirty="0" smtClean="0">
                <a:solidFill>
                  <a:srgbClr val="000000"/>
                </a:solidFill>
              </a:rPr>
              <a:t>, </a:t>
            </a:r>
            <a:r>
              <a:rPr lang="en-US" sz="1600" b="1" dirty="0" smtClean="0">
                <a:solidFill>
                  <a:srgbClr val="000000"/>
                </a:solidFill>
                <a:ea typeface="Gill Sans" charset="0"/>
                <a:cs typeface="Gill Sans" charset="0"/>
                <a:sym typeface="Gill Sans" charset="0"/>
              </a:rPr>
              <a:t>A Probabilistic Framework for Aligning Paired-end RNA-</a:t>
            </a:r>
            <a:r>
              <a:rPr lang="en-US" sz="1600" b="1" dirty="0" err="1" smtClean="0">
                <a:solidFill>
                  <a:srgbClr val="000000"/>
                </a:solidFill>
                <a:ea typeface="Gill Sans" charset="0"/>
                <a:cs typeface="Gill Sans" charset="0"/>
                <a:sym typeface="Gill Sans" charset="0"/>
              </a:rPr>
              <a:t>seq</a:t>
            </a:r>
            <a:r>
              <a:rPr lang="en-US" sz="1600" b="1" dirty="0" smtClean="0">
                <a:solidFill>
                  <a:srgbClr val="000000"/>
                </a:solidFill>
                <a:ea typeface="Gill Sans" charset="0"/>
                <a:cs typeface="Gill Sans" charset="0"/>
                <a:sym typeface="Gill Sans" charset="0"/>
              </a:rPr>
              <a:t> Data</a:t>
            </a:r>
            <a:r>
              <a:rPr lang="en-US" sz="1600" b="1" dirty="0" smtClean="0">
                <a:solidFill>
                  <a:srgbClr val="000000"/>
                </a:solidFill>
                <a:sym typeface="Gill Sans" charset="0"/>
              </a:rPr>
              <a:t>, </a:t>
            </a:r>
            <a:r>
              <a:rPr lang="en-US" sz="1600" b="1" dirty="0" smtClean="0">
                <a:solidFill>
                  <a:srgbClr val="000000"/>
                </a:solidFill>
              </a:rPr>
              <a:t>Bioinformatics, 2010</a:t>
            </a:r>
          </a:p>
        </p:txBody>
      </p:sp>
      <p:sp>
        <p:nvSpPr>
          <p:cNvPr id="83" name="TextBox 82"/>
          <p:cNvSpPr txBox="1"/>
          <p:nvPr/>
        </p:nvSpPr>
        <p:spPr>
          <a:xfrm>
            <a:off x="1143000" y="5257800"/>
            <a:ext cx="381000" cy="338554"/>
          </a:xfrm>
          <a:prstGeom prst="rect">
            <a:avLst/>
          </a:prstGeom>
          <a:noFill/>
        </p:spPr>
        <p:txBody>
          <a:bodyPr wrap="square" rtlCol="0">
            <a:spAutoFit/>
          </a:bodyPr>
          <a:lstStyle/>
          <a:p>
            <a:pPr algn="ctr"/>
            <a:r>
              <a:rPr lang="en-US" sz="1600" dirty="0" smtClean="0"/>
              <a:t>5’</a:t>
            </a:r>
            <a:endParaRPr lang="en-US" sz="1600" dirty="0"/>
          </a:p>
        </p:txBody>
      </p:sp>
      <p:sp>
        <p:nvSpPr>
          <p:cNvPr id="84" name="TextBox 83"/>
          <p:cNvSpPr txBox="1"/>
          <p:nvPr/>
        </p:nvSpPr>
        <p:spPr>
          <a:xfrm>
            <a:off x="7696200" y="5257800"/>
            <a:ext cx="381000" cy="338554"/>
          </a:xfrm>
          <a:prstGeom prst="rect">
            <a:avLst/>
          </a:prstGeom>
          <a:noFill/>
        </p:spPr>
        <p:txBody>
          <a:bodyPr wrap="square" rtlCol="0">
            <a:spAutoFit/>
          </a:bodyPr>
          <a:lstStyle/>
          <a:p>
            <a:pPr algn="ctr"/>
            <a:r>
              <a:rPr lang="en-US" sz="1600" dirty="0" smtClean="0"/>
              <a:t>3’</a:t>
            </a:r>
            <a:endParaRPr lang="en-US" sz="1600" dirty="0"/>
          </a:p>
        </p:txBody>
      </p:sp>
      <p:sp>
        <p:nvSpPr>
          <p:cNvPr id="85" name="Rectangle 84"/>
          <p:cNvSpPr/>
          <p:nvPr/>
        </p:nvSpPr>
        <p:spPr>
          <a:xfrm>
            <a:off x="152400" y="4825425"/>
            <a:ext cx="1179682" cy="646331"/>
          </a:xfrm>
          <a:prstGeom prst="rect">
            <a:avLst/>
          </a:prstGeom>
        </p:spPr>
        <p:txBody>
          <a:bodyPr wrap="none">
            <a:spAutoFit/>
          </a:bodyPr>
          <a:lstStyle/>
          <a:p>
            <a:r>
              <a:rPr lang="en-US" dirty="0" smtClean="0"/>
              <a:t>Reference </a:t>
            </a:r>
          </a:p>
          <a:p>
            <a:r>
              <a:rPr lang="en-US" dirty="0" smtClean="0"/>
              <a:t>Genome</a:t>
            </a:r>
            <a:endParaRPr lang="en-US" dirty="0"/>
          </a:p>
        </p:txBody>
      </p:sp>
      <p:sp>
        <p:nvSpPr>
          <p:cNvPr id="86" name="Right Arrow 85"/>
          <p:cNvSpPr/>
          <p:nvPr/>
        </p:nvSpPr>
        <p:spPr>
          <a:xfrm flipV="1">
            <a:off x="1447800" y="5181600"/>
            <a:ext cx="6400800" cy="64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981200" y="5029200"/>
            <a:ext cx="1143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8" name="Rectangle 87"/>
          <p:cNvSpPr/>
          <p:nvPr/>
        </p:nvSpPr>
        <p:spPr>
          <a:xfrm>
            <a:off x="4191000" y="5029200"/>
            <a:ext cx="762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9" name="Rectangle 88"/>
          <p:cNvSpPr/>
          <p:nvPr/>
        </p:nvSpPr>
        <p:spPr>
          <a:xfrm>
            <a:off x="6019800" y="5029200"/>
            <a:ext cx="9144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0" name="TextBox 89"/>
          <p:cNvSpPr txBox="1"/>
          <p:nvPr/>
        </p:nvSpPr>
        <p:spPr>
          <a:xfrm>
            <a:off x="1981200" y="5029200"/>
            <a:ext cx="1143000" cy="338554"/>
          </a:xfrm>
          <a:prstGeom prst="rect">
            <a:avLst/>
          </a:prstGeom>
          <a:noFill/>
        </p:spPr>
        <p:txBody>
          <a:bodyPr wrap="square" rtlCol="0">
            <a:spAutoFit/>
          </a:bodyPr>
          <a:lstStyle/>
          <a:p>
            <a:pPr algn="ctr"/>
            <a:r>
              <a:rPr lang="en-US" sz="1600" dirty="0" err="1" smtClean="0"/>
              <a:t>Exon</a:t>
            </a:r>
            <a:r>
              <a:rPr lang="en-US" sz="1600" dirty="0" smtClean="0"/>
              <a:t> 1</a:t>
            </a:r>
            <a:endParaRPr lang="en-US" sz="1600" dirty="0"/>
          </a:p>
        </p:txBody>
      </p:sp>
      <p:sp>
        <p:nvSpPr>
          <p:cNvPr id="91" name="TextBox 90"/>
          <p:cNvSpPr txBox="1"/>
          <p:nvPr/>
        </p:nvSpPr>
        <p:spPr>
          <a:xfrm>
            <a:off x="4038600" y="5029200"/>
            <a:ext cx="1143000" cy="338554"/>
          </a:xfrm>
          <a:prstGeom prst="rect">
            <a:avLst/>
          </a:prstGeom>
          <a:noFill/>
        </p:spPr>
        <p:txBody>
          <a:bodyPr wrap="square" rtlCol="0">
            <a:spAutoFit/>
          </a:bodyPr>
          <a:lstStyle/>
          <a:p>
            <a:pPr algn="ctr"/>
            <a:r>
              <a:rPr lang="en-US" sz="1600" dirty="0" err="1" smtClean="0"/>
              <a:t>Exon</a:t>
            </a:r>
            <a:r>
              <a:rPr lang="en-US" sz="1600" dirty="0" smtClean="0"/>
              <a:t> 2</a:t>
            </a:r>
            <a:endParaRPr lang="en-US" sz="1600" dirty="0"/>
          </a:p>
        </p:txBody>
      </p:sp>
      <p:sp>
        <p:nvSpPr>
          <p:cNvPr id="92" name="TextBox 91"/>
          <p:cNvSpPr txBox="1"/>
          <p:nvPr/>
        </p:nvSpPr>
        <p:spPr>
          <a:xfrm>
            <a:off x="5943600" y="5029200"/>
            <a:ext cx="1143000" cy="338554"/>
          </a:xfrm>
          <a:prstGeom prst="rect">
            <a:avLst/>
          </a:prstGeom>
          <a:noFill/>
        </p:spPr>
        <p:txBody>
          <a:bodyPr wrap="square" rtlCol="0">
            <a:spAutoFit/>
          </a:bodyPr>
          <a:lstStyle/>
          <a:p>
            <a:pPr algn="ctr"/>
            <a:r>
              <a:rPr lang="en-US" sz="1600" dirty="0" err="1" smtClean="0"/>
              <a:t>Exon</a:t>
            </a:r>
            <a:r>
              <a:rPr lang="en-US" sz="1600" dirty="0" smtClean="0"/>
              <a:t> 3</a:t>
            </a:r>
            <a:endParaRPr lang="en-US" sz="1600" dirty="0"/>
          </a:p>
        </p:txBody>
      </p:sp>
      <p:sp>
        <p:nvSpPr>
          <p:cNvPr id="176" name="Oval 175"/>
          <p:cNvSpPr/>
          <p:nvPr/>
        </p:nvSpPr>
        <p:spPr>
          <a:xfrm>
            <a:off x="838200" y="1600200"/>
            <a:ext cx="1752600" cy="1371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2000" y="2074188"/>
            <a:ext cx="1905000" cy="369332"/>
          </a:xfrm>
          <a:prstGeom prst="rect">
            <a:avLst/>
          </a:prstGeom>
          <a:noFill/>
        </p:spPr>
        <p:txBody>
          <a:bodyPr wrap="square" rtlCol="0">
            <a:spAutoFit/>
          </a:bodyPr>
          <a:lstStyle/>
          <a:p>
            <a:pPr algn="ctr"/>
            <a:r>
              <a:rPr lang="en-US" dirty="0" err="1" smtClean="0"/>
              <a:t>transcriptome</a:t>
            </a:r>
            <a:endParaRPr lang="en-US" dirty="0"/>
          </a:p>
        </p:txBody>
      </p:sp>
      <p:grpSp>
        <p:nvGrpSpPr>
          <p:cNvPr id="2" name="Group 178"/>
          <p:cNvGrpSpPr/>
          <p:nvPr/>
        </p:nvGrpSpPr>
        <p:grpSpPr>
          <a:xfrm>
            <a:off x="4724400" y="1981200"/>
            <a:ext cx="1097280" cy="304800"/>
            <a:chOff x="4419600" y="1981200"/>
            <a:chExt cx="1097280" cy="304800"/>
          </a:xfrm>
        </p:grpSpPr>
        <p:cxnSp>
          <p:nvCxnSpPr>
            <p:cNvPr id="180" name="Straight Connector 179"/>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194"/>
          <p:cNvGrpSpPr/>
          <p:nvPr/>
        </p:nvGrpSpPr>
        <p:grpSpPr>
          <a:xfrm>
            <a:off x="4343400" y="2438400"/>
            <a:ext cx="1097280" cy="304800"/>
            <a:chOff x="4419600" y="1981200"/>
            <a:chExt cx="1097280" cy="304800"/>
          </a:xfrm>
        </p:grpSpPr>
        <p:cxnSp>
          <p:nvCxnSpPr>
            <p:cNvPr id="196" name="Straight Connector 195"/>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210"/>
          <p:cNvGrpSpPr/>
          <p:nvPr/>
        </p:nvGrpSpPr>
        <p:grpSpPr>
          <a:xfrm>
            <a:off x="5684520" y="1981200"/>
            <a:ext cx="1097280" cy="304800"/>
            <a:chOff x="4419600" y="1981200"/>
            <a:chExt cx="1097280" cy="304800"/>
          </a:xfrm>
        </p:grpSpPr>
        <p:cxnSp>
          <p:nvCxnSpPr>
            <p:cNvPr id="212" name="Straight Connector 211"/>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26"/>
          <p:cNvGrpSpPr/>
          <p:nvPr/>
        </p:nvGrpSpPr>
        <p:grpSpPr>
          <a:xfrm>
            <a:off x="5334000" y="2438400"/>
            <a:ext cx="1097280" cy="304800"/>
            <a:chOff x="4419600" y="1981200"/>
            <a:chExt cx="1097280" cy="304800"/>
          </a:xfrm>
        </p:grpSpPr>
        <p:cxnSp>
          <p:nvCxnSpPr>
            <p:cNvPr id="228" name="Straight Connector 227"/>
            <p:cNvCxnSpPr/>
            <p:nvPr/>
          </p:nvCxnSpPr>
          <p:spPr>
            <a:xfrm>
              <a:off x="44196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45720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958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47244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48006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48768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5105400" y="22098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5181600" y="21336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5029200" y="22860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47244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6482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9530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50292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257800" y="20574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5334000" y="1981200"/>
              <a:ext cx="18288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3" name="Rectangle 242"/>
          <p:cNvSpPr/>
          <p:nvPr/>
        </p:nvSpPr>
        <p:spPr>
          <a:xfrm>
            <a:off x="4953000" y="1447800"/>
            <a:ext cx="2590800" cy="369332"/>
          </a:xfrm>
          <a:prstGeom prst="rect">
            <a:avLst/>
          </a:prstGeom>
        </p:spPr>
        <p:txBody>
          <a:bodyPr wrap="square">
            <a:spAutoFit/>
          </a:bodyPr>
          <a:lstStyle/>
          <a:p>
            <a:r>
              <a:rPr lang="en-US" dirty="0" smtClean="0"/>
              <a:t>RNA-</a:t>
            </a:r>
            <a:r>
              <a:rPr lang="en-US" dirty="0" err="1" smtClean="0"/>
              <a:t>seq</a:t>
            </a:r>
            <a:r>
              <a:rPr lang="en-US" dirty="0" smtClean="0"/>
              <a:t> reads</a:t>
            </a:r>
          </a:p>
        </p:txBody>
      </p:sp>
      <p:sp>
        <p:nvSpPr>
          <p:cNvPr id="244" name="Down Arrow 243"/>
          <p:cNvSpPr/>
          <p:nvPr/>
        </p:nvSpPr>
        <p:spPr>
          <a:xfrm>
            <a:off x="4336987" y="3058727"/>
            <a:ext cx="365760" cy="598873"/>
          </a:xfrm>
          <a:prstGeom prst="down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6" name="Group 144"/>
          <p:cNvGrpSpPr/>
          <p:nvPr/>
        </p:nvGrpSpPr>
        <p:grpSpPr>
          <a:xfrm>
            <a:off x="2922848" y="4007268"/>
            <a:ext cx="3371272" cy="674686"/>
            <a:chOff x="2922848" y="3744914"/>
            <a:chExt cx="3371272" cy="674686"/>
          </a:xfrm>
        </p:grpSpPr>
        <p:grpSp>
          <p:nvGrpSpPr>
            <p:cNvPr id="7" name="Group 134"/>
            <p:cNvGrpSpPr/>
            <p:nvPr/>
          </p:nvGrpSpPr>
          <p:grpSpPr>
            <a:xfrm>
              <a:off x="2923308" y="4191000"/>
              <a:ext cx="1542012" cy="228600"/>
              <a:chOff x="2923308" y="4191000"/>
              <a:chExt cx="1542012" cy="228600"/>
            </a:xfrm>
          </p:grpSpPr>
          <p:cxnSp>
            <p:nvCxnSpPr>
              <p:cNvPr id="35" name="Straight Connector 34"/>
              <p:cNvCxnSpPr/>
              <p:nvPr/>
            </p:nvCxnSpPr>
            <p:spPr>
              <a:xfrm>
                <a:off x="4191000" y="4340127"/>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08744" y="4340127"/>
                <a:ext cx="914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133"/>
              <p:cNvGrpSpPr/>
              <p:nvPr/>
            </p:nvGrpSpPr>
            <p:grpSpPr>
              <a:xfrm>
                <a:off x="2923308" y="4191000"/>
                <a:ext cx="1450572" cy="228600"/>
                <a:chOff x="2923308" y="4191000"/>
                <a:chExt cx="1450572" cy="228600"/>
              </a:xfrm>
            </p:grpSpPr>
            <p:cxnSp>
              <p:nvCxnSpPr>
                <p:cNvPr id="28" name="Straight Connector 27"/>
                <p:cNvCxnSpPr/>
                <p:nvPr/>
              </p:nvCxnSpPr>
              <p:spPr>
                <a:xfrm>
                  <a:off x="2923308" y="44163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91000" y="44163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3"/>
                <p:cNvGrpSpPr/>
                <p:nvPr/>
              </p:nvGrpSpPr>
              <p:grpSpPr>
                <a:xfrm>
                  <a:off x="3124200" y="4191000"/>
                  <a:ext cx="1066800" cy="228600"/>
                  <a:chOff x="3124200" y="2209800"/>
                  <a:chExt cx="1066800" cy="293686"/>
                </a:xfrm>
              </p:grpSpPr>
              <p:grpSp>
                <p:nvGrpSpPr>
                  <p:cNvPr id="10" name="Group 44"/>
                  <p:cNvGrpSpPr/>
                  <p:nvPr/>
                </p:nvGrpSpPr>
                <p:grpSpPr>
                  <a:xfrm>
                    <a:off x="3124200" y="2209800"/>
                    <a:ext cx="1066800" cy="190501"/>
                    <a:chOff x="1409700" y="4724398"/>
                    <a:chExt cx="838200" cy="419102"/>
                  </a:xfrm>
                </p:grpSpPr>
                <p:cxnSp>
                  <p:nvCxnSpPr>
                    <p:cNvPr id="73" name="Straight Connector 72"/>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p:nvPr/>
                </p:nvCxnSpPr>
                <p:spPr>
                  <a:xfrm flipV="1">
                    <a:off x="3124200" y="2312986"/>
                    <a:ext cx="533400" cy="190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grpSp>
          <p:nvGrpSpPr>
            <p:cNvPr id="11" name="Group 136"/>
            <p:cNvGrpSpPr/>
            <p:nvPr/>
          </p:nvGrpSpPr>
          <p:grpSpPr>
            <a:xfrm>
              <a:off x="2923308" y="3744914"/>
              <a:ext cx="3279372" cy="442813"/>
              <a:chOff x="2923308" y="3744914"/>
              <a:chExt cx="3279372" cy="442813"/>
            </a:xfrm>
          </p:grpSpPr>
          <p:cxnSp>
            <p:nvCxnSpPr>
              <p:cNvPr id="43" name="Straight Connector 42"/>
              <p:cNvCxnSpPr/>
              <p:nvPr/>
            </p:nvCxnSpPr>
            <p:spPr>
              <a:xfrm>
                <a:off x="2923308" y="41877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19800" y="41877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05"/>
              <p:cNvGrpSpPr/>
              <p:nvPr/>
            </p:nvGrpSpPr>
            <p:grpSpPr>
              <a:xfrm>
                <a:off x="3124200" y="3744914"/>
                <a:ext cx="2895600" cy="419100"/>
                <a:chOff x="1409700" y="4724400"/>
                <a:chExt cx="838200" cy="419100"/>
              </a:xfrm>
            </p:grpSpPr>
            <p:cxnSp>
              <p:nvCxnSpPr>
                <p:cNvPr id="57" name="Straight Connector 56"/>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3" name="Group 135"/>
            <p:cNvGrpSpPr/>
            <p:nvPr/>
          </p:nvGrpSpPr>
          <p:grpSpPr>
            <a:xfrm>
              <a:off x="2922848" y="3848100"/>
              <a:ext cx="3371272" cy="571500"/>
              <a:chOff x="2922848" y="3848100"/>
              <a:chExt cx="3371272" cy="571500"/>
            </a:xfrm>
          </p:grpSpPr>
          <p:cxnSp>
            <p:nvCxnSpPr>
              <p:cNvPr id="44" name="Straight Connector 43"/>
              <p:cNvCxnSpPr/>
              <p:nvPr/>
            </p:nvCxnSpPr>
            <p:spPr>
              <a:xfrm>
                <a:off x="6019800" y="4263927"/>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922848" y="42639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52"/>
              <p:cNvGrpSpPr/>
              <p:nvPr/>
            </p:nvGrpSpPr>
            <p:grpSpPr>
              <a:xfrm>
                <a:off x="3124200" y="3848100"/>
                <a:ext cx="2895600" cy="571500"/>
                <a:chOff x="3124200" y="1181100"/>
                <a:chExt cx="2895600" cy="571500"/>
              </a:xfrm>
            </p:grpSpPr>
            <p:cxnSp>
              <p:nvCxnSpPr>
                <p:cNvPr id="262" name="Straight Connector 261"/>
                <p:cNvCxnSpPr/>
                <p:nvPr/>
              </p:nvCxnSpPr>
              <p:spPr>
                <a:xfrm>
                  <a:off x="3657600" y="1600200"/>
                  <a:ext cx="533400" cy="152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05"/>
                <p:cNvGrpSpPr/>
                <p:nvPr/>
              </p:nvGrpSpPr>
              <p:grpSpPr>
                <a:xfrm>
                  <a:off x="3124200" y="1181100"/>
                  <a:ext cx="2895600" cy="419100"/>
                  <a:chOff x="1409700" y="4724400"/>
                  <a:chExt cx="838200" cy="419100"/>
                </a:xfrm>
              </p:grpSpPr>
              <p:cxnSp>
                <p:nvCxnSpPr>
                  <p:cNvPr id="249" name="Straight Connector 248"/>
                  <p:cNvCxnSpPr/>
                  <p:nvPr/>
                </p:nvCxnSpPr>
                <p:spPr>
                  <a:xfrm flipV="1">
                    <a:off x="14097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1828800" y="4724400"/>
                    <a:ext cx="419100" cy="4191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grpSp>
          <p:nvGrpSpPr>
            <p:cNvPr id="16" name="Group 140"/>
            <p:cNvGrpSpPr/>
            <p:nvPr/>
          </p:nvGrpSpPr>
          <p:grpSpPr>
            <a:xfrm>
              <a:off x="4752108" y="4191001"/>
              <a:ext cx="1450572" cy="149126"/>
              <a:chOff x="4752108" y="4191001"/>
              <a:chExt cx="1450572" cy="149126"/>
            </a:xfrm>
          </p:grpSpPr>
          <p:cxnSp>
            <p:nvCxnSpPr>
              <p:cNvPr id="34" name="Straight Connector 33"/>
              <p:cNvCxnSpPr/>
              <p:nvPr/>
            </p:nvCxnSpPr>
            <p:spPr>
              <a:xfrm>
                <a:off x="6019800" y="43401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752108" y="4340127"/>
                <a:ext cx="1828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39"/>
              <p:cNvGrpSpPr/>
              <p:nvPr/>
            </p:nvGrpSpPr>
            <p:grpSpPr>
              <a:xfrm>
                <a:off x="4876800" y="4191001"/>
                <a:ext cx="1143000" cy="148282"/>
                <a:chOff x="4876800" y="4191001"/>
                <a:chExt cx="1143000" cy="148282"/>
              </a:xfrm>
            </p:grpSpPr>
            <p:cxnSp>
              <p:nvCxnSpPr>
                <p:cNvPr id="269" name="Straight Connector 268"/>
                <p:cNvCxnSpPr/>
                <p:nvPr/>
              </p:nvCxnSpPr>
              <p:spPr>
                <a:xfrm flipV="1">
                  <a:off x="4876800" y="4191001"/>
                  <a:ext cx="571500" cy="148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5448300" y="4191001"/>
                  <a:ext cx="571500" cy="148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8" name="Group 142"/>
            <p:cNvGrpSpPr/>
            <p:nvPr/>
          </p:nvGrpSpPr>
          <p:grpSpPr>
            <a:xfrm>
              <a:off x="4846780" y="4267200"/>
              <a:ext cx="1447340" cy="152400"/>
              <a:chOff x="4846780" y="4267200"/>
              <a:chExt cx="1447340" cy="152400"/>
            </a:xfrm>
          </p:grpSpPr>
          <p:cxnSp>
            <p:nvCxnSpPr>
              <p:cNvPr id="32" name="Straight Connector 31"/>
              <p:cNvCxnSpPr/>
              <p:nvPr/>
            </p:nvCxnSpPr>
            <p:spPr>
              <a:xfrm>
                <a:off x="6019800" y="4416327"/>
                <a:ext cx="27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46780" y="4416327"/>
                <a:ext cx="914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41"/>
              <p:cNvGrpSpPr/>
              <p:nvPr/>
            </p:nvGrpSpPr>
            <p:grpSpPr>
              <a:xfrm>
                <a:off x="4876800" y="4267200"/>
                <a:ext cx="1143000" cy="152400"/>
                <a:chOff x="4876800" y="4267200"/>
                <a:chExt cx="1143000" cy="152400"/>
              </a:xfrm>
            </p:grpSpPr>
            <p:cxnSp>
              <p:nvCxnSpPr>
                <p:cNvPr id="268" name="Straight Connector 267"/>
                <p:cNvCxnSpPr/>
                <p:nvPr/>
              </p:nvCxnSpPr>
              <p:spPr>
                <a:xfrm flipV="1">
                  <a:off x="4876800" y="4271318"/>
                  <a:ext cx="571500" cy="148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5448300" y="4267200"/>
                  <a:ext cx="571500" cy="152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131" name="Down Arrow 130"/>
          <p:cNvSpPr/>
          <p:nvPr/>
        </p:nvSpPr>
        <p:spPr>
          <a:xfrm rot="16200000">
            <a:off x="3284220" y="1988820"/>
            <a:ext cx="365760" cy="838200"/>
          </a:xfrm>
          <a:prstGeom prst="downArrow">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TextBox 132"/>
          <p:cNvSpPr txBox="1"/>
          <p:nvPr/>
        </p:nvSpPr>
        <p:spPr>
          <a:xfrm>
            <a:off x="1295400" y="1828800"/>
            <a:ext cx="914400" cy="369332"/>
          </a:xfrm>
          <a:prstGeom prst="rect">
            <a:avLst/>
          </a:prstGeom>
          <a:noFill/>
        </p:spPr>
        <p:txBody>
          <a:bodyPr wrap="square" rtlCol="0">
            <a:spAutoFit/>
          </a:bodyPr>
          <a:lstStyle/>
          <a:p>
            <a:r>
              <a:rPr lang="en-US" dirty="0" smtClean="0"/>
              <a:t>mRNA</a:t>
            </a:r>
            <a:endParaRPr lang="en-US" dirty="0"/>
          </a:p>
        </p:txBody>
      </p:sp>
      <p:grpSp>
        <p:nvGrpSpPr>
          <p:cNvPr id="20" name="Group 143"/>
          <p:cNvGrpSpPr/>
          <p:nvPr/>
        </p:nvGrpSpPr>
        <p:grpSpPr>
          <a:xfrm>
            <a:off x="1981200" y="4450081"/>
            <a:ext cx="4937760" cy="228600"/>
            <a:chOff x="1981200" y="4187727"/>
            <a:chExt cx="4937760" cy="228600"/>
          </a:xfrm>
        </p:grpSpPr>
        <p:cxnSp>
          <p:nvCxnSpPr>
            <p:cNvPr id="26" name="Straight Connector 25"/>
            <p:cNvCxnSpPr/>
            <p:nvPr/>
          </p:nvCxnSpPr>
          <p:spPr>
            <a:xfrm>
              <a:off x="4419600" y="44163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53200" y="42639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44163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09800" y="43401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81200" y="44163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503052" y="42639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77000" y="44163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339840" y="43401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057400" y="42639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00800" y="41877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362200" y="4187727"/>
              <a:ext cx="3657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Title 1"/>
          <p:cNvSpPr txBox="1">
            <a:spLocks/>
          </p:cNvSpPr>
          <p:nvPr/>
        </p:nvSpPr>
        <p:spPr>
          <a:xfrm>
            <a:off x="0" y="277504"/>
            <a:ext cx="9144000" cy="1143000"/>
          </a:xfrm>
          <a:prstGeom prst="rect">
            <a:avLst/>
          </a:prstGeom>
        </p:spPr>
        <p:txBody>
          <a:bodyPr/>
          <a:lstStyle/>
          <a:p>
            <a:pPr lvl="0" algn="ctr">
              <a:spcBef>
                <a:spcPct val="0"/>
              </a:spcBef>
              <a:defRPr/>
            </a:pPr>
            <a:r>
              <a:rPr lang="en-US" sz="4400" dirty="0" smtClean="0"/>
              <a:t>Sequencing and Alignment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40" name="TextBox 139"/>
          <p:cNvSpPr txBox="1"/>
          <p:nvPr/>
        </p:nvSpPr>
        <p:spPr>
          <a:xfrm>
            <a:off x="2743200" y="1600200"/>
            <a:ext cx="1447800" cy="646331"/>
          </a:xfrm>
          <a:prstGeom prst="rect">
            <a:avLst/>
          </a:prstGeom>
          <a:noFill/>
        </p:spPr>
        <p:txBody>
          <a:bodyPr wrap="square" rtlCol="0">
            <a:spAutoFit/>
          </a:bodyPr>
          <a:lstStyle/>
          <a:p>
            <a:pPr algn="ctr"/>
            <a:r>
              <a:rPr lang="en-US" dirty="0" err="1" smtClean="0"/>
              <a:t>Illumina</a:t>
            </a:r>
            <a:r>
              <a:rPr lang="en-US" dirty="0" smtClean="0"/>
              <a:t> sequencing</a:t>
            </a:r>
            <a:endParaRPr lang="en-US" dirty="0"/>
          </a:p>
        </p:txBody>
      </p:sp>
      <p:sp>
        <p:nvSpPr>
          <p:cNvPr id="141" name="Rectangle 140"/>
          <p:cNvSpPr/>
          <p:nvPr/>
        </p:nvSpPr>
        <p:spPr>
          <a:xfrm>
            <a:off x="6934200" y="1828800"/>
            <a:ext cx="2057400" cy="923330"/>
          </a:xfrm>
          <a:prstGeom prst="rect">
            <a:avLst/>
          </a:prstGeom>
        </p:spPr>
        <p:txBody>
          <a:bodyPr wrap="square">
            <a:spAutoFit/>
          </a:bodyPr>
          <a:lstStyle/>
          <a:p>
            <a:pPr algn="ctr"/>
            <a:r>
              <a:rPr lang="en-US" dirty="0" smtClean="0"/>
              <a:t>35bp  - 150bp</a:t>
            </a:r>
          </a:p>
          <a:p>
            <a:pPr algn="ctr"/>
            <a:r>
              <a:rPr lang="en-US" dirty="0"/>
              <a:t>s</a:t>
            </a:r>
            <a:r>
              <a:rPr lang="en-US" dirty="0" smtClean="0"/>
              <a:t>ingle or paired-end</a:t>
            </a:r>
          </a:p>
          <a:p>
            <a:pPr algn="ctr"/>
            <a:r>
              <a:rPr lang="en-US" dirty="0" smtClean="0"/>
              <a:t>reads</a:t>
            </a:r>
          </a:p>
        </p:txBody>
      </p:sp>
      <p:sp>
        <p:nvSpPr>
          <p:cNvPr id="142" name="TextBox 141"/>
          <p:cNvSpPr txBox="1"/>
          <p:nvPr/>
        </p:nvSpPr>
        <p:spPr>
          <a:xfrm>
            <a:off x="4800600" y="3244334"/>
            <a:ext cx="1160895" cy="369332"/>
          </a:xfrm>
          <a:prstGeom prst="rect">
            <a:avLst/>
          </a:prstGeom>
          <a:noFill/>
        </p:spPr>
        <p:txBody>
          <a:bodyPr wrap="none" rtlCol="0">
            <a:spAutoFit/>
          </a:bodyPr>
          <a:lstStyle/>
          <a:p>
            <a:r>
              <a:rPr lang="en-US" dirty="0" smtClean="0"/>
              <a:t>MapSplice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 xmlns:p14="http://schemas.microsoft.com/office/powerpoint/2010/main" xmlns:mv="urn:schemas-microsoft-com:mac:vml" xmlns:mc="http://schemas.openxmlformats.org/markup-compatibility/2006" val="17615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0800" y="509053"/>
            <a:ext cx="8222400" cy="829527"/>
          </a:xfrm>
        </p:spPr>
        <p:txBody>
          <a:bodyPr/>
          <a:lstStyle/>
          <a:p>
            <a:r>
              <a:rPr lang="en-US" dirty="0" err="1" smtClean="0"/>
              <a:t>MapSplice</a:t>
            </a:r>
            <a:r>
              <a:rPr lang="en-US" dirty="0" smtClean="0"/>
              <a:t> Features</a:t>
            </a:r>
            <a:endParaRPr lang="en-US" dirty="0"/>
          </a:p>
        </p:txBody>
      </p:sp>
      <p:sp>
        <p:nvSpPr>
          <p:cNvPr id="3" name="Content Placeholder 2"/>
          <p:cNvSpPr>
            <a:spLocks noGrp="1"/>
          </p:cNvSpPr>
          <p:nvPr>
            <p:ph idx="1"/>
          </p:nvPr>
        </p:nvSpPr>
        <p:spPr>
          <a:xfrm>
            <a:off x="426437" y="1617303"/>
            <a:ext cx="8222400" cy="4522075"/>
          </a:xfrm>
        </p:spPr>
        <p:txBody>
          <a:bodyPr>
            <a:normAutofit fontScale="62500" lnSpcReduction="20000"/>
          </a:bodyPr>
          <a:lstStyle/>
          <a:p>
            <a:r>
              <a:rPr lang="en-US" dirty="0" smtClean="0">
                <a:solidFill>
                  <a:srgbClr val="C00000"/>
                </a:solidFill>
              </a:rPr>
              <a:t>Aligns to reference genome without dependence on annotations</a:t>
            </a:r>
          </a:p>
          <a:p>
            <a:pPr lvl="1"/>
            <a:r>
              <a:rPr lang="en-US" dirty="0" smtClean="0"/>
              <a:t>Finds canonical and non-canonical spliced alignments</a:t>
            </a:r>
          </a:p>
          <a:p>
            <a:pPr lvl="1"/>
            <a:r>
              <a:rPr lang="en-US" dirty="0" smtClean="0"/>
              <a:t>SNP and </a:t>
            </a:r>
            <a:r>
              <a:rPr lang="en-US" dirty="0" err="1" smtClean="0"/>
              <a:t>indel</a:t>
            </a:r>
            <a:r>
              <a:rPr lang="en-US" dirty="0" smtClean="0"/>
              <a:t> tolerance relative to the reference genome</a:t>
            </a:r>
          </a:p>
          <a:p>
            <a:pPr lvl="1"/>
            <a:r>
              <a:rPr lang="en-US" dirty="0" smtClean="0"/>
              <a:t>Aligns arbitrarily long reads with multiple splices</a:t>
            </a:r>
          </a:p>
          <a:p>
            <a:pPr lvl="1"/>
            <a:r>
              <a:rPr lang="en-US" dirty="0" smtClean="0"/>
              <a:t>Aligns reads over arbitrarily long gaps (e.g. fusion transcripts that result from genomic translocations)</a:t>
            </a:r>
          </a:p>
          <a:p>
            <a:pPr lvl="1"/>
            <a:r>
              <a:rPr lang="en-US" dirty="0" smtClean="0"/>
              <a:t>Can detect exons as small as 8bp (assuming sufficient read coverage)</a:t>
            </a:r>
          </a:p>
          <a:p>
            <a:pPr lvl="1"/>
            <a:endParaRPr lang="en-US" dirty="0" smtClean="0"/>
          </a:p>
          <a:p>
            <a:r>
              <a:rPr lang="en-US" dirty="0" smtClean="0">
                <a:solidFill>
                  <a:srgbClr val="C00000"/>
                </a:solidFill>
              </a:rPr>
              <a:t>Two-stage alignment </a:t>
            </a:r>
          </a:p>
          <a:p>
            <a:pPr lvl="1"/>
            <a:r>
              <a:rPr lang="en-US" dirty="0" smtClean="0"/>
              <a:t>Classify “true” junctions using candidate alignments for all reads</a:t>
            </a:r>
          </a:p>
          <a:p>
            <a:pPr lvl="1"/>
            <a:r>
              <a:rPr lang="en-US" dirty="0" smtClean="0"/>
              <a:t>Realign reads using only true junctions</a:t>
            </a:r>
          </a:p>
          <a:p>
            <a:pPr lvl="1"/>
            <a:endParaRPr lang="en-US" dirty="0"/>
          </a:p>
          <a:p>
            <a:r>
              <a:rPr lang="en-US" dirty="0" smtClean="0">
                <a:solidFill>
                  <a:srgbClr val="CC0000"/>
                </a:solidFill>
              </a:rPr>
              <a:t>Positive independent evaluations in comparative studies</a:t>
            </a:r>
          </a:p>
          <a:p>
            <a:pPr lvl="1"/>
            <a:r>
              <a:rPr lang="en-US" dirty="0" err="1"/>
              <a:t>MapSplice</a:t>
            </a:r>
            <a:r>
              <a:rPr lang="en-US" dirty="0"/>
              <a:t> consistently outperforms other methods </a:t>
            </a:r>
            <a:r>
              <a:rPr lang="en-US" dirty="0" smtClean="0"/>
              <a:t>in measures of sensitivity &amp; specificity in junctions, overall accuracy, and fraction aligned reads (Grant et al., Bioinformatics, 2011; Chen et al., NAR 2011)</a:t>
            </a:r>
          </a:p>
          <a:p>
            <a:pPr lvl="1">
              <a:buNone/>
            </a:pPr>
            <a:endParaRPr lang="en-US" dirty="0" smtClean="0"/>
          </a:p>
          <a:p>
            <a:endParaRPr lang="en-US" dirty="0" smtClean="0"/>
          </a:p>
          <a:p>
            <a:pPr lvl="2"/>
            <a:endParaRPr lang="en-US" dirty="0" smtClean="0"/>
          </a:p>
          <a:p>
            <a:pPr lvl="1"/>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453928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 name="Content Placeholder 53"/>
          <p:cNvSpPr>
            <a:spLocks noGrp="1"/>
          </p:cNvSpPr>
          <p:nvPr>
            <p:ph idx="1"/>
          </p:nvPr>
        </p:nvSpPr>
        <p:spPr>
          <a:xfrm>
            <a:off x="456481" y="1604329"/>
            <a:ext cx="8222400" cy="674941"/>
          </a:xfrm>
        </p:spPr>
        <p:txBody>
          <a:bodyPr/>
          <a:lstStyle/>
          <a:p>
            <a:r>
              <a:rPr lang="en-US" dirty="0" smtClean="0"/>
              <a:t>Segmented alignment of reads</a:t>
            </a:r>
          </a:p>
          <a:p>
            <a:endParaRPr lang="en-US" dirty="0"/>
          </a:p>
        </p:txBody>
      </p:sp>
      <p:sp>
        <p:nvSpPr>
          <p:cNvPr id="7177" name="Text Box 9"/>
          <p:cNvSpPr txBox="1">
            <a:spLocks noChangeArrowheads="1"/>
          </p:cNvSpPr>
          <p:nvPr/>
        </p:nvSpPr>
        <p:spPr bwMode="auto">
          <a:xfrm>
            <a:off x="414720" y="1451673"/>
            <a:ext cx="7464960" cy="4105872"/>
          </a:xfrm>
          <a:prstGeom prst="rect">
            <a:avLst/>
          </a:prstGeom>
          <a:noFill/>
          <a:ln w="9525">
            <a:noFill/>
            <a:round/>
            <a:headEnd/>
            <a:tailEnd/>
          </a:ln>
          <a:effectLst/>
        </p:spPr>
        <p:txBody>
          <a:bodyPr wrap="none" lIns="82945" tIns="41473" rIns="82945" bIns="41473" anchor="ctr"/>
          <a:lstStyle/>
          <a:p>
            <a:endParaRPr lang="en-US"/>
          </a:p>
        </p:txBody>
      </p:sp>
      <p:sp>
        <p:nvSpPr>
          <p:cNvPr id="7178" name="Text Box 10"/>
          <p:cNvSpPr txBox="1">
            <a:spLocks noChangeArrowheads="1"/>
          </p:cNvSpPr>
          <p:nvPr/>
        </p:nvSpPr>
        <p:spPr bwMode="auto">
          <a:xfrm>
            <a:off x="1244160" y="1451673"/>
            <a:ext cx="6635520" cy="4105872"/>
          </a:xfrm>
          <a:prstGeom prst="rect">
            <a:avLst/>
          </a:prstGeom>
          <a:noFill/>
          <a:ln w="9525">
            <a:noFill/>
            <a:round/>
            <a:headEnd/>
            <a:tailEnd/>
          </a:ln>
          <a:effectLst/>
        </p:spPr>
        <p:txBody>
          <a:bodyPr wrap="none" lIns="82945" tIns="41473" rIns="82945" bIns="41473" anchor="ctr"/>
          <a:lstStyle/>
          <a:p>
            <a:endParaRPr lang="en-US"/>
          </a:p>
        </p:txBody>
      </p:sp>
      <p:grpSp>
        <p:nvGrpSpPr>
          <p:cNvPr id="2" name="Group 36"/>
          <p:cNvGrpSpPr/>
          <p:nvPr/>
        </p:nvGrpSpPr>
        <p:grpSpPr>
          <a:xfrm>
            <a:off x="6975729" y="293371"/>
            <a:ext cx="1802669" cy="2224799"/>
            <a:chOff x="2971800" y="1371600"/>
            <a:chExt cx="4343400" cy="5359932"/>
          </a:xfrm>
        </p:grpSpPr>
        <p:sp>
          <p:nvSpPr>
            <p:cNvPr id="38" name="Rectangle 1"/>
            <p:cNvSpPr>
              <a:spLocks noChangeArrowheads="1"/>
            </p:cNvSpPr>
            <p:nvPr/>
          </p:nvSpPr>
          <p:spPr bwMode="auto">
            <a:xfrm>
              <a:off x="2971800" y="1371600"/>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pre-processing</a:t>
              </a:r>
            </a:p>
          </p:txBody>
        </p:sp>
        <p:sp>
          <p:nvSpPr>
            <p:cNvPr id="40" name="Rectangle 2"/>
            <p:cNvSpPr>
              <a:spLocks noChangeArrowheads="1"/>
            </p:cNvSpPr>
            <p:nvPr/>
          </p:nvSpPr>
          <p:spPr bwMode="auto">
            <a:xfrm>
              <a:off x="2971800" y="2540133"/>
              <a:ext cx="4343400" cy="685800"/>
            </a:xfrm>
            <a:prstGeom prst="rect">
              <a:avLst/>
            </a:prstGeom>
            <a:solidFill>
              <a:schemeClr val="accent2">
                <a:lumMod val="20000"/>
                <a:lumOff val="80000"/>
              </a:schemeClr>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mapping</a:t>
              </a:r>
            </a:p>
          </p:txBody>
        </p:sp>
        <p:sp>
          <p:nvSpPr>
            <p:cNvPr id="44" name="Rectangle 3"/>
            <p:cNvSpPr>
              <a:spLocks noChangeArrowheads="1"/>
            </p:cNvSpPr>
            <p:nvPr/>
          </p:nvSpPr>
          <p:spPr bwMode="auto">
            <a:xfrm>
              <a:off x="2971800" y="3708666"/>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junction classification</a:t>
              </a:r>
            </a:p>
          </p:txBody>
        </p:sp>
        <p:sp>
          <p:nvSpPr>
            <p:cNvPr id="45" name="Rectangle 4"/>
            <p:cNvSpPr>
              <a:spLocks noChangeArrowheads="1"/>
            </p:cNvSpPr>
            <p:nvPr/>
          </p:nvSpPr>
          <p:spPr bwMode="auto">
            <a:xfrm>
              <a:off x="2971800" y="4877199"/>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remapping</a:t>
              </a:r>
            </a:p>
          </p:txBody>
        </p:sp>
        <p:cxnSp>
          <p:nvCxnSpPr>
            <p:cNvPr id="46" name="AutoShape 5"/>
            <p:cNvCxnSpPr>
              <a:cxnSpLocks noChangeShapeType="1"/>
              <a:stCxn id="38" idx="2"/>
              <a:endCxn id="40" idx="0"/>
            </p:cNvCxnSpPr>
            <p:nvPr/>
          </p:nvCxnSpPr>
          <p:spPr bwMode="auto">
            <a:xfrm rot="5400000">
              <a:off x="4902134" y="2298766"/>
              <a:ext cx="482733" cy="1588"/>
            </a:xfrm>
            <a:prstGeom prst="straightConnector1">
              <a:avLst/>
            </a:prstGeom>
            <a:noFill/>
            <a:ln w="9360">
              <a:solidFill>
                <a:srgbClr val="000000"/>
              </a:solidFill>
              <a:miter lim="800000"/>
              <a:headEnd/>
              <a:tailEnd type="triangle" w="med" len="med"/>
            </a:ln>
            <a:effectLst/>
          </p:spPr>
        </p:cxnSp>
        <p:cxnSp>
          <p:nvCxnSpPr>
            <p:cNvPr id="47" name="AutoShape 6"/>
            <p:cNvCxnSpPr>
              <a:cxnSpLocks noChangeShapeType="1"/>
              <a:stCxn id="40" idx="2"/>
              <a:endCxn id="44" idx="0"/>
            </p:cNvCxnSpPr>
            <p:nvPr/>
          </p:nvCxnSpPr>
          <p:spPr bwMode="auto">
            <a:xfrm rot="5400000">
              <a:off x="4902134" y="3467299"/>
              <a:ext cx="482733" cy="1588"/>
            </a:xfrm>
            <a:prstGeom prst="bentConnector3">
              <a:avLst>
                <a:gd name="adj1" fmla="val 50000"/>
              </a:avLst>
            </a:prstGeom>
            <a:noFill/>
            <a:ln w="9360">
              <a:solidFill>
                <a:srgbClr val="000000"/>
              </a:solidFill>
              <a:round/>
              <a:headEnd/>
              <a:tailEnd type="triangle" w="med" len="med"/>
            </a:ln>
            <a:effectLst/>
          </p:spPr>
        </p:cxnSp>
        <p:cxnSp>
          <p:nvCxnSpPr>
            <p:cNvPr id="48" name="AutoShape 7"/>
            <p:cNvCxnSpPr>
              <a:cxnSpLocks noChangeShapeType="1"/>
              <a:stCxn id="44" idx="2"/>
              <a:endCxn id="45" idx="0"/>
            </p:cNvCxnSpPr>
            <p:nvPr/>
          </p:nvCxnSpPr>
          <p:spPr bwMode="auto">
            <a:xfrm rot="5400000">
              <a:off x="4902134" y="4635832"/>
              <a:ext cx="482733" cy="1588"/>
            </a:xfrm>
            <a:prstGeom prst="straightConnector1">
              <a:avLst/>
            </a:prstGeom>
            <a:noFill/>
            <a:ln w="9360">
              <a:solidFill>
                <a:srgbClr val="000000"/>
              </a:solidFill>
              <a:miter lim="800000"/>
              <a:headEnd/>
              <a:tailEnd type="triangle" w="med" len="med"/>
            </a:ln>
            <a:effectLst/>
          </p:spPr>
        </p:cxnSp>
        <p:sp>
          <p:nvSpPr>
            <p:cNvPr id="49" name="Rectangle 4"/>
            <p:cNvSpPr>
              <a:spLocks noChangeArrowheads="1"/>
            </p:cNvSpPr>
            <p:nvPr/>
          </p:nvSpPr>
          <p:spPr bwMode="auto">
            <a:xfrm>
              <a:off x="2971800" y="6045732"/>
              <a:ext cx="4343400" cy="685800"/>
            </a:xfrm>
            <a:prstGeom prst="rect">
              <a:avLst/>
            </a:prstGeom>
            <a:solidFill>
              <a:srgbClr val="FFFF99"/>
            </a:solidFill>
            <a:ln w="9360">
              <a:solidFill>
                <a:srgbClr val="000000"/>
              </a:solidFill>
              <a:round/>
              <a:headEnd/>
              <a:tailEnd/>
            </a:ln>
            <a:effectLst/>
          </p:spPr>
          <p:txBody>
            <a:bodyPr wrap="none" lIns="90000" tIns="64440" rIns="90000" bIns="4500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500" dirty="0">
                  <a:solidFill>
                    <a:srgbClr val="000000"/>
                  </a:solidFill>
                  <a:ea typeface="DejaVu Sans" charset="0"/>
                  <a:cs typeface="DejaVu Sans" charset="0"/>
                </a:rPr>
                <a:t>best alignment</a:t>
              </a:r>
            </a:p>
          </p:txBody>
        </p:sp>
        <p:cxnSp>
          <p:nvCxnSpPr>
            <p:cNvPr id="50" name="AutoShape 7"/>
            <p:cNvCxnSpPr>
              <a:cxnSpLocks noChangeShapeType="1"/>
              <a:stCxn id="45" idx="2"/>
              <a:endCxn id="49" idx="0"/>
            </p:cNvCxnSpPr>
            <p:nvPr/>
          </p:nvCxnSpPr>
          <p:spPr bwMode="auto">
            <a:xfrm rot="5400000">
              <a:off x="4902134" y="5804365"/>
              <a:ext cx="482733" cy="1588"/>
            </a:xfrm>
            <a:prstGeom prst="straightConnector1">
              <a:avLst/>
            </a:prstGeom>
            <a:noFill/>
            <a:ln w="9360">
              <a:solidFill>
                <a:srgbClr val="000000"/>
              </a:solidFill>
              <a:miter lim="800000"/>
              <a:headEnd/>
              <a:tailEnd type="triangle" w="med" len="med"/>
            </a:ln>
            <a:effectLst/>
          </p:spPr>
        </p:cxnSp>
      </p:grpSp>
      <p:sp>
        <p:nvSpPr>
          <p:cNvPr id="53" name="Title 52"/>
          <p:cNvSpPr>
            <a:spLocks noGrp="1"/>
          </p:cNvSpPr>
          <p:nvPr>
            <p:ph type="title"/>
          </p:nvPr>
        </p:nvSpPr>
        <p:spPr/>
        <p:txBody>
          <a:bodyPr/>
          <a:lstStyle/>
          <a:p>
            <a:r>
              <a:rPr lang="en-US" dirty="0" smtClean="0"/>
              <a:t>Mapping</a:t>
            </a:r>
            <a:endParaRPr lang="en-US" dirty="0"/>
          </a:p>
        </p:txBody>
      </p:sp>
      <p:grpSp>
        <p:nvGrpSpPr>
          <p:cNvPr id="3" name="Group 54"/>
          <p:cNvGrpSpPr/>
          <p:nvPr/>
        </p:nvGrpSpPr>
        <p:grpSpPr>
          <a:xfrm>
            <a:off x="1158007" y="2348949"/>
            <a:ext cx="6015261" cy="1586217"/>
            <a:chOff x="1232396" y="1927876"/>
            <a:chExt cx="6631408" cy="1748512"/>
          </a:xfrm>
        </p:grpSpPr>
        <p:cxnSp>
          <p:nvCxnSpPr>
            <p:cNvPr id="56" name="Straight Connector 55"/>
            <p:cNvCxnSpPr/>
            <p:nvPr/>
          </p:nvCxnSpPr>
          <p:spPr>
            <a:xfrm>
              <a:off x="1280196" y="3246122"/>
              <a:ext cx="6583608" cy="0"/>
            </a:xfrm>
            <a:prstGeom prst="line">
              <a:avLst/>
            </a:prstGeom>
            <a:noFill/>
            <a:ln w="28575" cap="flat" cmpd="sng" algn="ctr">
              <a:solidFill>
                <a:sysClr val="windowText" lastClr="000000"/>
              </a:solidFill>
              <a:prstDash val="solid"/>
            </a:ln>
            <a:effectLst/>
          </p:spPr>
        </p:cxnSp>
        <p:sp>
          <p:nvSpPr>
            <p:cNvPr id="57" name="Rectangle 56"/>
            <p:cNvSpPr/>
            <p:nvPr/>
          </p:nvSpPr>
          <p:spPr>
            <a:xfrm>
              <a:off x="6583658" y="3154683"/>
              <a:ext cx="274317" cy="182878"/>
            </a:xfrm>
            <a:prstGeom prst="rect">
              <a:avLst/>
            </a:prstGeom>
            <a:gradFill flip="none" rotWithShape="1">
              <a:gsLst>
                <a:gs pos="0">
                  <a:srgbClr val="4F81BD">
                    <a:lumMod val="40000"/>
                    <a:lumOff val="60000"/>
                    <a:shade val="30000"/>
                    <a:satMod val="115000"/>
                  </a:srgbClr>
                </a:gs>
                <a:gs pos="50000">
                  <a:srgbClr val="4F81BD">
                    <a:lumMod val="40000"/>
                    <a:lumOff val="60000"/>
                    <a:shade val="67500"/>
                    <a:satMod val="115000"/>
                  </a:srgbClr>
                </a:gs>
                <a:gs pos="100000">
                  <a:srgbClr val="4F81BD">
                    <a:lumMod val="40000"/>
                    <a:lumOff val="60000"/>
                    <a:shade val="100000"/>
                    <a:satMod val="115000"/>
                  </a:srgbClr>
                </a:gs>
              </a:gsLst>
              <a:lin ang="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58" name="Rectangle 57"/>
            <p:cNvSpPr/>
            <p:nvPr/>
          </p:nvSpPr>
          <p:spPr>
            <a:xfrm>
              <a:off x="5577829" y="3154683"/>
              <a:ext cx="365756" cy="182878"/>
            </a:xfrm>
            <a:prstGeom prst="rect">
              <a:avLst/>
            </a:prstGeom>
            <a:gradFill flip="none" rotWithShape="1">
              <a:gsLst>
                <a:gs pos="0">
                  <a:srgbClr val="9BBB59">
                    <a:lumMod val="40000"/>
                    <a:lumOff val="60000"/>
                    <a:shade val="30000"/>
                    <a:satMod val="115000"/>
                  </a:srgbClr>
                </a:gs>
                <a:gs pos="50000">
                  <a:srgbClr val="9BBB59">
                    <a:lumMod val="40000"/>
                    <a:lumOff val="60000"/>
                    <a:shade val="67500"/>
                    <a:satMod val="115000"/>
                  </a:srgbClr>
                </a:gs>
                <a:gs pos="100000">
                  <a:srgbClr val="9BBB59">
                    <a:lumMod val="40000"/>
                    <a:lumOff val="60000"/>
                    <a:shade val="100000"/>
                    <a:satMod val="115000"/>
                  </a:srgbClr>
                </a:gs>
              </a:gsLst>
              <a:lin ang="1080000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59" name="Rectangle 58"/>
            <p:cNvSpPr/>
            <p:nvPr/>
          </p:nvSpPr>
          <p:spPr>
            <a:xfrm>
              <a:off x="4023366" y="3154683"/>
              <a:ext cx="640073" cy="182878"/>
            </a:xfrm>
            <a:prstGeom prst="rect">
              <a:avLst/>
            </a:prstGeom>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60" name="Rectangle 59"/>
            <p:cNvSpPr/>
            <p:nvPr/>
          </p:nvSpPr>
          <p:spPr>
            <a:xfrm>
              <a:off x="6126463" y="2240293"/>
              <a:ext cx="274317" cy="182878"/>
            </a:xfrm>
            <a:prstGeom prst="rect">
              <a:avLst/>
            </a:prstGeom>
            <a:pattFill prst="lgConfetti">
              <a:fgClr>
                <a:sysClr val="windowText" lastClr="000000"/>
              </a:fgClr>
              <a:bgClr>
                <a:sysClr val="window" lastClr="FFFFFF"/>
              </a:bgClr>
            </a:pattFill>
            <a:ln w="12700">
              <a:solidFill>
                <a:sysClr val="windowText" lastClr="000000"/>
              </a:solidFill>
              <a:miter lim="800000"/>
              <a:headEnd/>
              <a:tailEnd/>
            </a:ln>
            <a:effectLst/>
          </p:spPr>
          <p:txBody>
            <a:bodyPr wrap="none" anchor="ctr"/>
            <a:lstStyle/>
            <a:p>
              <a:pPr defTabSz="829452">
                <a:defRPr/>
              </a:pPr>
              <a:endParaRPr lang="en-US" sz="1600" kern="0" dirty="0">
                <a:solidFill>
                  <a:sysClr val="windowText" lastClr="000000"/>
                </a:solidFill>
              </a:endParaRPr>
            </a:p>
          </p:txBody>
        </p:sp>
        <p:sp>
          <p:nvSpPr>
            <p:cNvPr id="61" name="Rectangle 60"/>
            <p:cNvSpPr/>
            <p:nvPr/>
          </p:nvSpPr>
          <p:spPr>
            <a:xfrm>
              <a:off x="2743219" y="2240293"/>
              <a:ext cx="914391" cy="182877"/>
            </a:xfrm>
            <a:prstGeom prst="rect">
              <a:avLst/>
            </a:prstGeom>
            <a:pattFill prst="wdUpDiag">
              <a:fgClr>
                <a:sysClr val="windowText" lastClr="000000"/>
              </a:fgClr>
              <a:bgClr>
                <a:sysClr val="window" lastClr="FFFFFF"/>
              </a:bgClr>
            </a:pattFill>
            <a:ln w="19050">
              <a:solidFill>
                <a:sysClr val="windowText" lastClr="000000"/>
              </a:solidFill>
              <a:miter lim="800000"/>
              <a:headEnd/>
              <a:tailEnd/>
            </a:ln>
            <a:effectLst/>
          </p:spPr>
          <p:txBody>
            <a:bodyPr wrap="none" anchor="ctr"/>
            <a:lstStyle/>
            <a:p>
              <a:pPr defTabSz="829452">
                <a:defRPr/>
              </a:pPr>
              <a:endParaRPr lang="en-US" sz="1600" kern="0" dirty="0">
                <a:solidFill>
                  <a:sysClr val="windowText" lastClr="000000"/>
                </a:solidFill>
              </a:endParaRPr>
            </a:p>
          </p:txBody>
        </p:sp>
        <p:sp>
          <p:nvSpPr>
            <p:cNvPr id="62" name="Rectangle 61"/>
            <p:cNvSpPr/>
            <p:nvPr/>
          </p:nvSpPr>
          <p:spPr>
            <a:xfrm>
              <a:off x="4572000" y="2240293"/>
              <a:ext cx="914391" cy="182877"/>
            </a:xfrm>
            <a:prstGeom prst="rect">
              <a:avLst/>
            </a:prstGeom>
            <a:pattFill prst="wdDnDiag">
              <a:fgClr>
                <a:sysClr val="windowText" lastClr="000000"/>
              </a:fgClr>
              <a:bgClr>
                <a:sysClr val="window" lastClr="FFFFFF"/>
              </a:bgClr>
            </a:pattFill>
            <a:ln w="19050">
              <a:solidFill>
                <a:sysClr val="windowText" lastClr="000000"/>
              </a:solidFill>
              <a:miter lim="800000"/>
              <a:headEnd/>
              <a:tailEnd/>
            </a:ln>
            <a:effectLst/>
          </p:spPr>
          <p:txBody>
            <a:bodyPr wrap="none" anchor="ctr"/>
            <a:lstStyle/>
            <a:p>
              <a:pPr defTabSz="829452">
                <a:defRPr/>
              </a:pPr>
              <a:endParaRPr lang="en-US" sz="1600" kern="0" dirty="0">
                <a:solidFill>
                  <a:sysClr val="windowText" lastClr="000000"/>
                </a:solidFill>
              </a:endParaRPr>
            </a:p>
          </p:txBody>
        </p:sp>
        <p:sp>
          <p:nvSpPr>
            <p:cNvPr id="63" name="Rectangle 62"/>
            <p:cNvSpPr/>
            <p:nvPr/>
          </p:nvSpPr>
          <p:spPr>
            <a:xfrm>
              <a:off x="4023366" y="3154683"/>
              <a:ext cx="1920219" cy="182878"/>
            </a:xfrm>
            <a:prstGeom prst="rect">
              <a:avLst/>
            </a:prstGeom>
            <a:noFill/>
            <a:ln w="19050" cap="flat" cmpd="sng" algn="ctr">
              <a:solidFill>
                <a:sysClr val="windowText" lastClr="000000"/>
              </a:solid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64" name="Rectangle 63"/>
            <p:cNvSpPr/>
            <p:nvPr/>
          </p:nvSpPr>
          <p:spPr>
            <a:xfrm>
              <a:off x="2286025" y="3154683"/>
              <a:ext cx="914390" cy="182877"/>
            </a:xfrm>
            <a:prstGeom prst="rect">
              <a:avLst/>
            </a:prstGeom>
            <a:blipFill>
              <a:blip r:embed="rId3" cstate="print"/>
              <a:tile tx="0" ty="0" sx="100000" sy="100000" flip="none" algn="tl"/>
            </a:blipFill>
            <a:ln w="2540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65" name="Rectangle 64"/>
            <p:cNvSpPr/>
            <p:nvPr/>
          </p:nvSpPr>
          <p:spPr>
            <a:xfrm>
              <a:off x="3108976" y="3154683"/>
              <a:ext cx="274317" cy="182878"/>
            </a:xfrm>
            <a:prstGeom prst="rect">
              <a:avLst/>
            </a:prstGeom>
            <a:gradFill flip="none" rotWithShape="1">
              <a:gsLst>
                <a:gs pos="0">
                  <a:srgbClr val="F79646">
                    <a:lumMod val="40000"/>
                    <a:lumOff val="60000"/>
                    <a:shade val="30000"/>
                    <a:satMod val="115000"/>
                  </a:srgbClr>
                </a:gs>
                <a:gs pos="50000">
                  <a:srgbClr val="F79646">
                    <a:lumMod val="40000"/>
                    <a:lumOff val="60000"/>
                    <a:shade val="67500"/>
                    <a:satMod val="115000"/>
                  </a:srgbClr>
                </a:gs>
                <a:gs pos="100000">
                  <a:srgbClr val="F79646">
                    <a:lumMod val="40000"/>
                    <a:lumOff val="60000"/>
                    <a:shade val="100000"/>
                    <a:satMod val="115000"/>
                  </a:srgbClr>
                </a:gs>
              </a:gsLst>
              <a:lin ang="1080000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cxnSp>
          <p:nvCxnSpPr>
            <p:cNvPr id="66" name="Straight Connector 65"/>
            <p:cNvCxnSpPr/>
            <p:nvPr/>
          </p:nvCxnSpPr>
          <p:spPr>
            <a:xfrm rot="5400000">
              <a:off x="2103150" y="2514611"/>
              <a:ext cx="731509" cy="548633"/>
            </a:xfrm>
            <a:prstGeom prst="line">
              <a:avLst/>
            </a:prstGeom>
            <a:noFill/>
            <a:ln w="9525" cap="flat" cmpd="sng" algn="ctr">
              <a:solidFill>
                <a:sysClr val="windowText" lastClr="000000"/>
              </a:solidFill>
              <a:prstDash val="sysDot"/>
            </a:ln>
            <a:effectLst/>
          </p:spPr>
        </p:cxnSp>
        <p:cxnSp>
          <p:nvCxnSpPr>
            <p:cNvPr id="67" name="Straight Connector 66"/>
            <p:cNvCxnSpPr/>
            <p:nvPr/>
          </p:nvCxnSpPr>
          <p:spPr>
            <a:xfrm rot="5400000">
              <a:off x="3017539" y="2514610"/>
              <a:ext cx="731511" cy="548632"/>
            </a:xfrm>
            <a:prstGeom prst="line">
              <a:avLst/>
            </a:prstGeom>
            <a:noFill/>
            <a:ln w="9525" cap="flat" cmpd="sng" algn="ctr">
              <a:solidFill>
                <a:sysClr val="windowText" lastClr="000000"/>
              </a:solidFill>
              <a:prstDash val="sysDot"/>
            </a:ln>
            <a:effectLst/>
          </p:spPr>
        </p:cxnSp>
        <p:cxnSp>
          <p:nvCxnSpPr>
            <p:cNvPr id="68" name="Straight Connector 67"/>
            <p:cNvCxnSpPr/>
            <p:nvPr/>
          </p:nvCxnSpPr>
          <p:spPr>
            <a:xfrm rot="16200000" flipH="1">
              <a:off x="4251966" y="2743205"/>
              <a:ext cx="731510" cy="91442"/>
            </a:xfrm>
            <a:prstGeom prst="line">
              <a:avLst/>
            </a:prstGeom>
            <a:noFill/>
            <a:ln w="9525" cap="flat" cmpd="sng" algn="ctr">
              <a:solidFill>
                <a:sysClr val="windowText" lastClr="000000"/>
              </a:solidFill>
              <a:prstDash val="sysDot"/>
            </a:ln>
            <a:effectLst/>
          </p:spPr>
        </p:cxnSp>
        <p:cxnSp>
          <p:nvCxnSpPr>
            <p:cNvPr id="69" name="Straight Connector 68"/>
            <p:cNvCxnSpPr/>
            <p:nvPr/>
          </p:nvCxnSpPr>
          <p:spPr>
            <a:xfrm rot="16200000" flipH="1">
              <a:off x="5166355" y="2743206"/>
              <a:ext cx="731510" cy="91440"/>
            </a:xfrm>
            <a:prstGeom prst="line">
              <a:avLst/>
            </a:prstGeom>
            <a:noFill/>
            <a:ln w="9525" cap="flat" cmpd="sng" algn="ctr">
              <a:solidFill>
                <a:sysClr val="windowText" lastClr="000000"/>
              </a:solidFill>
              <a:prstDash val="sysDot"/>
            </a:ln>
            <a:effectLst/>
          </p:spPr>
        </p:cxnSp>
        <p:cxnSp>
          <p:nvCxnSpPr>
            <p:cNvPr id="70" name="Straight Connector 69"/>
            <p:cNvCxnSpPr/>
            <p:nvPr/>
          </p:nvCxnSpPr>
          <p:spPr>
            <a:xfrm rot="5400000">
              <a:off x="3291856" y="2514610"/>
              <a:ext cx="731511" cy="548632"/>
            </a:xfrm>
            <a:prstGeom prst="line">
              <a:avLst/>
            </a:prstGeom>
            <a:noFill/>
            <a:ln w="9525" cap="flat" cmpd="sng" algn="ctr">
              <a:solidFill>
                <a:srgbClr val="C00000"/>
              </a:solidFill>
              <a:prstDash val="dash"/>
            </a:ln>
            <a:effectLst/>
          </p:spPr>
        </p:cxnSp>
        <p:sp>
          <p:nvSpPr>
            <p:cNvPr id="71" name="Rectangle 70"/>
            <p:cNvSpPr/>
            <p:nvPr/>
          </p:nvSpPr>
          <p:spPr>
            <a:xfrm>
              <a:off x="3931927" y="2240293"/>
              <a:ext cx="640073" cy="182878"/>
            </a:xfrm>
            <a:prstGeom prst="rect">
              <a:avLst/>
            </a:prstGeom>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cxnSp>
          <p:nvCxnSpPr>
            <p:cNvPr id="72" name="Straight Connector 71"/>
            <p:cNvCxnSpPr/>
            <p:nvPr/>
          </p:nvCxnSpPr>
          <p:spPr>
            <a:xfrm rot="16200000" flipH="1">
              <a:off x="3611890" y="2743207"/>
              <a:ext cx="731512" cy="91439"/>
            </a:xfrm>
            <a:prstGeom prst="line">
              <a:avLst/>
            </a:prstGeom>
            <a:noFill/>
            <a:ln w="9525" cap="flat" cmpd="sng" algn="ctr">
              <a:solidFill>
                <a:srgbClr val="C00000"/>
              </a:solidFill>
              <a:prstDash val="dash"/>
            </a:ln>
            <a:effectLst/>
          </p:spPr>
        </p:cxnSp>
        <p:sp>
          <p:nvSpPr>
            <p:cNvPr id="73" name="Rectangle 72"/>
            <p:cNvSpPr/>
            <p:nvPr/>
          </p:nvSpPr>
          <p:spPr>
            <a:xfrm>
              <a:off x="3657610" y="2240293"/>
              <a:ext cx="274317" cy="182878"/>
            </a:xfrm>
            <a:prstGeom prst="rect">
              <a:avLst/>
            </a:prstGeom>
            <a:gradFill flip="none" rotWithShape="1">
              <a:gsLst>
                <a:gs pos="0">
                  <a:srgbClr val="F79646">
                    <a:lumMod val="40000"/>
                    <a:lumOff val="60000"/>
                    <a:shade val="30000"/>
                    <a:satMod val="115000"/>
                  </a:srgbClr>
                </a:gs>
                <a:gs pos="50000">
                  <a:srgbClr val="F79646">
                    <a:lumMod val="40000"/>
                    <a:lumOff val="60000"/>
                    <a:shade val="67500"/>
                    <a:satMod val="115000"/>
                  </a:srgbClr>
                </a:gs>
                <a:gs pos="100000">
                  <a:srgbClr val="F79646">
                    <a:lumMod val="40000"/>
                    <a:lumOff val="60000"/>
                    <a:shade val="100000"/>
                    <a:satMod val="115000"/>
                  </a:srgbClr>
                </a:gs>
              </a:gsLst>
              <a:lin ang="1080000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74" name="Rectangle 73"/>
            <p:cNvSpPr/>
            <p:nvPr/>
          </p:nvSpPr>
          <p:spPr>
            <a:xfrm>
              <a:off x="3657609" y="2240293"/>
              <a:ext cx="914391" cy="182877"/>
            </a:xfrm>
            <a:prstGeom prst="rect">
              <a:avLst/>
            </a:prstGeom>
            <a:noFill/>
            <a:ln w="19050" cap="flat" cmpd="sng" algn="ctr">
              <a:solidFill>
                <a:sysClr val="windowText" lastClr="000000"/>
              </a:solidFill>
              <a:prstDash val="solid"/>
            </a:ln>
            <a:effectLst/>
          </p:spPr>
          <p:txBody>
            <a:bodyPr rtlCol="0" anchor="ctr"/>
            <a:lstStyle/>
            <a:p>
              <a:pPr algn="ctr" defTabSz="829452">
                <a:defRPr/>
              </a:pPr>
              <a:endParaRPr lang="en-US" sz="1600" kern="0" dirty="0">
                <a:solidFill>
                  <a:sysClr val="window" lastClr="FFFFFF"/>
                </a:solidFill>
                <a:latin typeface="Calibri"/>
              </a:endParaRPr>
            </a:p>
          </p:txBody>
        </p:sp>
        <p:cxnSp>
          <p:nvCxnSpPr>
            <p:cNvPr id="75" name="Straight Connector 74"/>
            <p:cNvCxnSpPr/>
            <p:nvPr/>
          </p:nvCxnSpPr>
          <p:spPr>
            <a:xfrm rot="5400000">
              <a:off x="3840645" y="2331890"/>
              <a:ext cx="182562" cy="0"/>
            </a:xfrm>
            <a:prstGeom prst="line">
              <a:avLst/>
            </a:prstGeom>
            <a:noFill/>
            <a:ln w="12700" cap="flat" cmpd="sng" algn="ctr">
              <a:solidFill>
                <a:srgbClr val="C00000"/>
              </a:solidFill>
              <a:prstDash val="solid"/>
            </a:ln>
            <a:effectLst/>
          </p:spPr>
        </p:cxnSp>
        <p:sp>
          <p:nvSpPr>
            <p:cNvPr id="76" name="Rectangle 75"/>
            <p:cNvSpPr/>
            <p:nvPr/>
          </p:nvSpPr>
          <p:spPr>
            <a:xfrm>
              <a:off x="4663438" y="3154683"/>
              <a:ext cx="914391" cy="182877"/>
            </a:xfrm>
            <a:prstGeom prst="rect">
              <a:avLst/>
            </a:prstGeom>
            <a:pattFill prst="wdDnDiag">
              <a:fgClr>
                <a:sysClr val="windowText" lastClr="000000"/>
              </a:fgClr>
              <a:bgClr>
                <a:sysClr val="window" lastClr="FFFFFF"/>
              </a:bgClr>
            </a:pattFill>
            <a:ln w="19050">
              <a:solidFill>
                <a:sysClr val="windowText" lastClr="000000"/>
              </a:solidFill>
              <a:miter lim="800000"/>
              <a:headEnd/>
              <a:tailEnd/>
            </a:ln>
            <a:effectLst/>
          </p:spPr>
          <p:txBody>
            <a:bodyPr wrap="none" anchor="ctr"/>
            <a:lstStyle/>
            <a:p>
              <a:pPr defTabSz="829452">
                <a:defRPr/>
              </a:pPr>
              <a:endParaRPr lang="en-US" sz="1600" kern="0" dirty="0">
                <a:solidFill>
                  <a:sysClr val="windowText" lastClr="000000"/>
                </a:solidFill>
              </a:endParaRPr>
            </a:p>
          </p:txBody>
        </p:sp>
        <p:sp>
          <p:nvSpPr>
            <p:cNvPr id="77" name="Rectangle 76"/>
            <p:cNvSpPr/>
            <p:nvPr/>
          </p:nvSpPr>
          <p:spPr>
            <a:xfrm>
              <a:off x="5486390" y="2240293"/>
              <a:ext cx="365756" cy="182878"/>
            </a:xfrm>
            <a:prstGeom prst="rect">
              <a:avLst/>
            </a:prstGeom>
            <a:gradFill flip="none" rotWithShape="1">
              <a:gsLst>
                <a:gs pos="0">
                  <a:srgbClr val="9BBB59">
                    <a:lumMod val="40000"/>
                    <a:lumOff val="60000"/>
                    <a:shade val="30000"/>
                    <a:satMod val="115000"/>
                  </a:srgbClr>
                </a:gs>
                <a:gs pos="50000">
                  <a:srgbClr val="9BBB59">
                    <a:lumMod val="40000"/>
                    <a:lumOff val="60000"/>
                    <a:shade val="67500"/>
                    <a:satMod val="115000"/>
                  </a:srgbClr>
                </a:gs>
                <a:gs pos="100000">
                  <a:srgbClr val="9BBB59">
                    <a:lumMod val="40000"/>
                    <a:lumOff val="60000"/>
                    <a:shade val="100000"/>
                    <a:satMod val="115000"/>
                  </a:srgbClr>
                </a:gs>
              </a:gsLst>
              <a:lin ang="1080000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78" name="Rectangle 77"/>
            <p:cNvSpPr/>
            <p:nvPr/>
          </p:nvSpPr>
          <p:spPr>
            <a:xfrm>
              <a:off x="5852146" y="2240293"/>
              <a:ext cx="274317" cy="182878"/>
            </a:xfrm>
            <a:prstGeom prst="rect">
              <a:avLst/>
            </a:prstGeom>
            <a:gradFill flip="none" rotWithShape="1">
              <a:gsLst>
                <a:gs pos="0">
                  <a:srgbClr val="4F81BD">
                    <a:lumMod val="40000"/>
                    <a:lumOff val="60000"/>
                    <a:shade val="30000"/>
                    <a:satMod val="115000"/>
                  </a:srgbClr>
                </a:gs>
                <a:gs pos="50000">
                  <a:srgbClr val="4F81BD">
                    <a:lumMod val="40000"/>
                    <a:lumOff val="60000"/>
                    <a:shade val="67500"/>
                    <a:satMod val="115000"/>
                  </a:srgbClr>
                </a:gs>
                <a:gs pos="100000">
                  <a:srgbClr val="4F81BD">
                    <a:lumMod val="40000"/>
                    <a:lumOff val="60000"/>
                    <a:shade val="100000"/>
                    <a:satMod val="115000"/>
                  </a:srgbClr>
                </a:gs>
              </a:gsLst>
              <a:lin ang="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79" name="Rectangle 78"/>
            <p:cNvSpPr/>
            <p:nvPr/>
          </p:nvSpPr>
          <p:spPr>
            <a:xfrm>
              <a:off x="6583658" y="3154683"/>
              <a:ext cx="274317" cy="182878"/>
            </a:xfrm>
            <a:prstGeom prst="rect">
              <a:avLst/>
            </a:prstGeom>
            <a:gradFill flip="none" rotWithShape="1">
              <a:gsLst>
                <a:gs pos="0">
                  <a:srgbClr val="4F81BD">
                    <a:lumMod val="40000"/>
                    <a:lumOff val="60000"/>
                    <a:shade val="30000"/>
                    <a:satMod val="115000"/>
                  </a:srgbClr>
                </a:gs>
                <a:gs pos="50000">
                  <a:srgbClr val="4F81BD">
                    <a:lumMod val="40000"/>
                    <a:lumOff val="60000"/>
                    <a:shade val="67500"/>
                    <a:satMod val="115000"/>
                  </a:srgbClr>
                </a:gs>
                <a:gs pos="100000">
                  <a:srgbClr val="4F81BD">
                    <a:lumMod val="40000"/>
                    <a:lumOff val="60000"/>
                    <a:shade val="100000"/>
                    <a:satMod val="115000"/>
                  </a:srgbClr>
                </a:gs>
              </a:gsLst>
              <a:lin ang="0" scaled="1"/>
              <a:tileRect/>
            </a:gra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80" name="Rectangle 79"/>
            <p:cNvSpPr/>
            <p:nvPr/>
          </p:nvSpPr>
          <p:spPr>
            <a:xfrm>
              <a:off x="5486390" y="2240293"/>
              <a:ext cx="914391" cy="182877"/>
            </a:xfrm>
            <a:prstGeom prst="rect">
              <a:avLst/>
            </a:prstGeom>
            <a:noFill/>
            <a:ln w="19050" cap="flat" cmpd="sng" algn="ctr">
              <a:solidFill>
                <a:sysClr val="windowText" lastClr="000000"/>
              </a:solid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81" name="Rectangle 80"/>
            <p:cNvSpPr/>
            <p:nvPr/>
          </p:nvSpPr>
          <p:spPr>
            <a:xfrm>
              <a:off x="7132292" y="3154683"/>
              <a:ext cx="457195" cy="182878"/>
            </a:xfrm>
            <a:prstGeom prst="rect">
              <a:avLst/>
            </a:prstGeom>
            <a:solidFill>
              <a:sysClr val="window" lastClr="FFFFFF">
                <a:lumMod val="95000"/>
              </a:sysClr>
            </a:soli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82" name="Rectangle 81"/>
            <p:cNvSpPr/>
            <p:nvPr/>
          </p:nvSpPr>
          <p:spPr>
            <a:xfrm>
              <a:off x="1554513" y="3154683"/>
              <a:ext cx="640073" cy="182878"/>
            </a:xfrm>
            <a:prstGeom prst="rect">
              <a:avLst/>
            </a:prstGeom>
            <a:solidFill>
              <a:sysClr val="window" lastClr="FFFFFF">
                <a:lumMod val="95000"/>
              </a:sysClr>
            </a:solidFill>
            <a:ln w="19050" cap="flat" cmpd="sng" algn="ctr">
              <a:no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83" name="Rectangle 82"/>
            <p:cNvSpPr/>
            <p:nvPr/>
          </p:nvSpPr>
          <p:spPr>
            <a:xfrm>
              <a:off x="1554513" y="3154683"/>
              <a:ext cx="1828779" cy="182878"/>
            </a:xfrm>
            <a:prstGeom prst="rect">
              <a:avLst/>
            </a:prstGeom>
            <a:noFill/>
            <a:ln w="19050" cap="flat" cmpd="sng" algn="ctr">
              <a:solidFill>
                <a:sysClr val="windowText" lastClr="000000"/>
              </a:solidFill>
              <a:prstDash val="solid"/>
            </a:ln>
            <a:effectLst/>
          </p:spPr>
          <p:txBody>
            <a:bodyPr rtlCol="0" anchor="ctr"/>
            <a:lstStyle/>
            <a:p>
              <a:pPr algn="ctr" defTabSz="829452">
                <a:defRPr/>
              </a:pPr>
              <a:endParaRPr lang="en-US" sz="1600" kern="0" dirty="0">
                <a:solidFill>
                  <a:sysClr val="window" lastClr="FFFFFF"/>
                </a:solidFill>
                <a:latin typeface="Calibri"/>
              </a:endParaRPr>
            </a:p>
          </p:txBody>
        </p:sp>
        <p:cxnSp>
          <p:nvCxnSpPr>
            <p:cNvPr id="84" name="Straight Connector 83"/>
            <p:cNvCxnSpPr/>
            <p:nvPr/>
          </p:nvCxnSpPr>
          <p:spPr>
            <a:xfrm rot="5400000">
              <a:off x="5760865" y="2331574"/>
              <a:ext cx="182562" cy="0"/>
            </a:xfrm>
            <a:prstGeom prst="line">
              <a:avLst/>
            </a:prstGeom>
            <a:noFill/>
            <a:ln w="12700" cap="flat" cmpd="sng" algn="ctr">
              <a:solidFill>
                <a:srgbClr val="C00000"/>
              </a:solidFill>
              <a:prstDash val="solid"/>
            </a:ln>
            <a:effectLst/>
          </p:spPr>
        </p:cxnSp>
        <p:cxnSp>
          <p:nvCxnSpPr>
            <p:cNvPr id="85" name="Straight Connector 84"/>
            <p:cNvCxnSpPr/>
            <p:nvPr/>
          </p:nvCxnSpPr>
          <p:spPr>
            <a:xfrm rot="16200000" flipH="1">
              <a:off x="5532112" y="2743206"/>
              <a:ext cx="731510" cy="91443"/>
            </a:xfrm>
            <a:prstGeom prst="line">
              <a:avLst/>
            </a:prstGeom>
            <a:noFill/>
            <a:ln w="9525" cap="flat" cmpd="sng" algn="ctr">
              <a:solidFill>
                <a:srgbClr val="C00000"/>
              </a:solidFill>
              <a:prstDash val="dash"/>
            </a:ln>
            <a:effectLst/>
          </p:spPr>
        </p:cxnSp>
        <p:cxnSp>
          <p:nvCxnSpPr>
            <p:cNvPr id="86" name="Straight Connector 85"/>
            <p:cNvCxnSpPr/>
            <p:nvPr/>
          </p:nvCxnSpPr>
          <p:spPr>
            <a:xfrm rot="16200000" flipH="1">
              <a:off x="5852147" y="2423174"/>
              <a:ext cx="731510" cy="731508"/>
            </a:xfrm>
            <a:prstGeom prst="line">
              <a:avLst/>
            </a:prstGeom>
            <a:noFill/>
            <a:ln w="9525" cap="flat" cmpd="sng" algn="ctr">
              <a:solidFill>
                <a:srgbClr val="C00000"/>
              </a:solidFill>
              <a:prstDash val="dash"/>
            </a:ln>
            <a:effectLst/>
          </p:spPr>
        </p:cxnSp>
        <p:cxnSp>
          <p:nvCxnSpPr>
            <p:cNvPr id="87" name="Straight Connector 86"/>
            <p:cNvCxnSpPr/>
            <p:nvPr/>
          </p:nvCxnSpPr>
          <p:spPr>
            <a:xfrm rot="16200000" flipH="1">
              <a:off x="6126463" y="2423171"/>
              <a:ext cx="731512" cy="731512"/>
            </a:xfrm>
            <a:prstGeom prst="line">
              <a:avLst/>
            </a:prstGeom>
            <a:noFill/>
            <a:ln w="9525" cap="flat" cmpd="sng" algn="ctr">
              <a:solidFill>
                <a:sysClr val="windowText" lastClr="000000"/>
              </a:solidFill>
              <a:prstDash val="sysDot"/>
            </a:ln>
            <a:effectLst/>
          </p:spPr>
        </p:cxnSp>
        <p:cxnSp>
          <p:nvCxnSpPr>
            <p:cNvPr id="88" name="Straight Connector 87"/>
            <p:cNvCxnSpPr/>
            <p:nvPr/>
          </p:nvCxnSpPr>
          <p:spPr>
            <a:xfrm rot="16200000" flipH="1">
              <a:off x="6400781" y="2423174"/>
              <a:ext cx="731510" cy="731508"/>
            </a:xfrm>
            <a:prstGeom prst="line">
              <a:avLst/>
            </a:prstGeom>
            <a:noFill/>
            <a:ln w="9525" cap="flat" cmpd="sng" algn="ctr">
              <a:solidFill>
                <a:sysClr val="windowText" lastClr="000000"/>
              </a:solidFill>
              <a:prstDash val="sysDot"/>
            </a:ln>
            <a:effectLst/>
          </p:spPr>
        </p:cxnSp>
        <p:sp>
          <p:nvSpPr>
            <p:cNvPr id="89" name="TextBox 88"/>
            <p:cNvSpPr txBox="1"/>
            <p:nvPr/>
          </p:nvSpPr>
          <p:spPr>
            <a:xfrm>
              <a:off x="1232396" y="2788927"/>
              <a:ext cx="908494" cy="322304"/>
            </a:xfrm>
            <a:prstGeom prst="rect">
              <a:avLst/>
            </a:prstGeom>
            <a:noFill/>
          </p:spPr>
          <p:txBody>
            <a:bodyPr wrap="none" rtlCol="0">
              <a:spAutoFit/>
            </a:bodyPr>
            <a:lstStyle/>
            <a:p>
              <a:pPr defTabSz="829452">
                <a:defRPr/>
              </a:pPr>
              <a:r>
                <a:rPr lang="en-US" sz="1300" kern="0" dirty="0">
                  <a:solidFill>
                    <a:sysClr val="windowText" lastClr="000000"/>
                  </a:solidFill>
                  <a:latin typeface="Arial" pitchFamily="34" charset="0"/>
                  <a:cs typeface="Arial" pitchFamily="34" charset="0"/>
                </a:rPr>
                <a:t>Genome</a:t>
              </a:r>
            </a:p>
          </p:txBody>
        </p:sp>
        <p:sp>
          <p:nvSpPr>
            <p:cNvPr id="90" name="TextBox 89"/>
            <p:cNvSpPr txBox="1"/>
            <p:nvPr/>
          </p:nvSpPr>
          <p:spPr>
            <a:xfrm>
              <a:off x="1402974" y="2148854"/>
              <a:ext cx="1214599" cy="322304"/>
            </a:xfrm>
            <a:prstGeom prst="rect">
              <a:avLst/>
            </a:prstGeom>
            <a:noFill/>
          </p:spPr>
          <p:txBody>
            <a:bodyPr wrap="none" rtlCol="0">
              <a:spAutoFit/>
            </a:bodyPr>
            <a:lstStyle/>
            <a:p>
              <a:pPr defTabSz="829452">
                <a:defRPr/>
              </a:pPr>
              <a:r>
                <a:rPr lang="en-US" sz="1300" kern="0" dirty="0">
                  <a:solidFill>
                    <a:sysClr val="windowText" lastClr="000000"/>
                  </a:solidFill>
                  <a:latin typeface="Arial" pitchFamily="34" charset="0"/>
                  <a:cs typeface="Arial" pitchFamily="34" charset="0"/>
                </a:rPr>
                <a:t>mRNA tag T</a:t>
              </a:r>
            </a:p>
          </p:txBody>
        </p:sp>
        <p:sp>
          <p:nvSpPr>
            <p:cNvPr id="91" name="TextBox 90"/>
            <p:cNvSpPr txBox="1"/>
            <p:nvPr/>
          </p:nvSpPr>
          <p:spPr>
            <a:xfrm>
              <a:off x="3067543" y="1927876"/>
              <a:ext cx="344522" cy="322304"/>
            </a:xfrm>
            <a:prstGeom prst="rect">
              <a:avLst/>
            </a:prstGeom>
            <a:noFill/>
          </p:spPr>
          <p:txBody>
            <a:bodyPr wrap="none" rtlCol="0">
              <a:spAutoFit/>
            </a:bodyPr>
            <a:lstStyle/>
            <a:p>
              <a:pPr defTabSz="829452">
                <a:defRPr/>
              </a:pPr>
              <a:r>
                <a:rPr lang="en-US" sz="1300" i="1" kern="0" dirty="0">
                  <a:solidFill>
                    <a:sysClr val="windowText" lastClr="000000"/>
                  </a:solidFill>
                  <a:latin typeface="Arial" pitchFamily="34" charset="0"/>
                  <a:cs typeface="Arial" pitchFamily="34" charset="0"/>
                </a:rPr>
                <a:t>t</a:t>
              </a:r>
              <a:r>
                <a:rPr lang="en-US" sz="1300" kern="0" baseline="-25000" dirty="0">
                  <a:solidFill>
                    <a:sysClr val="windowText" lastClr="000000"/>
                  </a:solidFill>
                  <a:latin typeface="Arial" pitchFamily="34" charset="0"/>
                  <a:cs typeface="Arial" pitchFamily="34" charset="0"/>
                </a:rPr>
                <a:t>1</a:t>
              </a:r>
            </a:p>
          </p:txBody>
        </p:sp>
        <p:sp>
          <p:nvSpPr>
            <p:cNvPr id="92" name="TextBox 91"/>
            <p:cNvSpPr txBox="1"/>
            <p:nvPr/>
          </p:nvSpPr>
          <p:spPr>
            <a:xfrm>
              <a:off x="3966216" y="1927876"/>
              <a:ext cx="344522" cy="322304"/>
            </a:xfrm>
            <a:prstGeom prst="rect">
              <a:avLst/>
            </a:prstGeom>
            <a:noFill/>
          </p:spPr>
          <p:txBody>
            <a:bodyPr wrap="none" rtlCol="0">
              <a:spAutoFit/>
            </a:bodyPr>
            <a:lstStyle/>
            <a:p>
              <a:pPr defTabSz="829452">
                <a:defRPr/>
              </a:pPr>
              <a:r>
                <a:rPr lang="en-US" sz="1300" i="1" kern="0" dirty="0">
                  <a:solidFill>
                    <a:sysClr val="windowText" lastClr="000000"/>
                  </a:solidFill>
                  <a:latin typeface="Arial" pitchFamily="34" charset="0"/>
                  <a:cs typeface="Arial" pitchFamily="34" charset="0"/>
                </a:rPr>
                <a:t>t</a:t>
              </a:r>
              <a:r>
                <a:rPr lang="en-US" sz="1300" kern="0" baseline="-25000" dirty="0">
                  <a:solidFill>
                    <a:sysClr val="windowText" lastClr="000000"/>
                  </a:solidFill>
                  <a:latin typeface="Arial" pitchFamily="34" charset="0"/>
                  <a:cs typeface="Arial" pitchFamily="34" charset="0"/>
                </a:rPr>
                <a:t>2</a:t>
              </a:r>
            </a:p>
          </p:txBody>
        </p:sp>
        <p:sp>
          <p:nvSpPr>
            <p:cNvPr id="93" name="TextBox 92"/>
            <p:cNvSpPr txBox="1"/>
            <p:nvPr/>
          </p:nvSpPr>
          <p:spPr>
            <a:xfrm>
              <a:off x="4929183" y="1927876"/>
              <a:ext cx="344522" cy="322304"/>
            </a:xfrm>
            <a:prstGeom prst="rect">
              <a:avLst/>
            </a:prstGeom>
            <a:noFill/>
          </p:spPr>
          <p:txBody>
            <a:bodyPr wrap="none" rtlCol="0">
              <a:spAutoFit/>
            </a:bodyPr>
            <a:lstStyle/>
            <a:p>
              <a:pPr defTabSz="829452">
                <a:defRPr/>
              </a:pPr>
              <a:r>
                <a:rPr lang="en-US" sz="1300" i="1" kern="0" dirty="0">
                  <a:solidFill>
                    <a:sysClr val="windowText" lastClr="000000"/>
                  </a:solidFill>
                  <a:latin typeface="Arial" pitchFamily="34" charset="0"/>
                  <a:cs typeface="Arial" pitchFamily="34" charset="0"/>
                </a:rPr>
                <a:t>t</a:t>
              </a:r>
              <a:r>
                <a:rPr lang="en-US" sz="1300" kern="0" baseline="-25000" dirty="0">
                  <a:solidFill>
                    <a:sysClr val="windowText" lastClr="000000"/>
                  </a:solidFill>
                  <a:latin typeface="Arial" pitchFamily="34" charset="0"/>
                  <a:cs typeface="Arial" pitchFamily="34" charset="0"/>
                </a:rPr>
                <a:t>3</a:t>
              </a:r>
            </a:p>
          </p:txBody>
        </p:sp>
        <p:sp>
          <p:nvSpPr>
            <p:cNvPr id="94" name="TextBox 93"/>
            <p:cNvSpPr txBox="1"/>
            <p:nvPr/>
          </p:nvSpPr>
          <p:spPr>
            <a:xfrm>
              <a:off x="5824777" y="1927876"/>
              <a:ext cx="347313" cy="322304"/>
            </a:xfrm>
            <a:prstGeom prst="rect">
              <a:avLst/>
            </a:prstGeom>
            <a:noFill/>
          </p:spPr>
          <p:txBody>
            <a:bodyPr wrap="none" rtlCol="0">
              <a:spAutoFit/>
            </a:bodyPr>
            <a:lstStyle/>
            <a:p>
              <a:pPr defTabSz="829452">
                <a:defRPr/>
              </a:pPr>
              <a:r>
                <a:rPr lang="en-US" sz="1300" i="1" kern="0" dirty="0">
                  <a:solidFill>
                    <a:sysClr val="windowText" lastClr="000000"/>
                  </a:solidFill>
                  <a:latin typeface="Arial" pitchFamily="34" charset="0"/>
                  <a:cs typeface="Arial" pitchFamily="34" charset="0"/>
                </a:rPr>
                <a:t>t</a:t>
              </a:r>
              <a:r>
                <a:rPr lang="en-US" sz="1300" kern="0" baseline="-25000" dirty="0">
                  <a:solidFill>
                    <a:sysClr val="windowText" lastClr="000000"/>
                  </a:solidFill>
                  <a:latin typeface="Arial" pitchFamily="34" charset="0"/>
                  <a:cs typeface="Arial" pitchFamily="34" charset="0"/>
                </a:rPr>
                <a:t>4</a:t>
              </a:r>
            </a:p>
          </p:txBody>
        </p:sp>
        <p:cxnSp>
          <p:nvCxnSpPr>
            <p:cNvPr id="95" name="Straight Arrow Connector 94"/>
            <p:cNvCxnSpPr/>
            <p:nvPr/>
          </p:nvCxnSpPr>
          <p:spPr>
            <a:xfrm>
              <a:off x="4599145" y="2604461"/>
              <a:ext cx="914390" cy="1588"/>
            </a:xfrm>
            <a:prstGeom prst="straightConnector1">
              <a:avLst/>
            </a:prstGeom>
            <a:noFill/>
            <a:ln w="9525" cap="flat" cmpd="sng" algn="ctr">
              <a:solidFill>
                <a:sysClr val="windowText" lastClr="000000"/>
              </a:solidFill>
              <a:prstDash val="solid"/>
              <a:headEnd type="arrow" w="med" len="sm"/>
              <a:tailEnd type="arrow" w="med" len="sm"/>
            </a:ln>
            <a:effectLst/>
          </p:spPr>
        </p:cxnSp>
        <p:cxnSp>
          <p:nvCxnSpPr>
            <p:cNvPr id="96" name="Straight Arrow Connector 95"/>
            <p:cNvCxnSpPr/>
            <p:nvPr/>
          </p:nvCxnSpPr>
          <p:spPr>
            <a:xfrm>
              <a:off x="2604156" y="2606049"/>
              <a:ext cx="914390" cy="1588"/>
            </a:xfrm>
            <a:prstGeom prst="straightConnector1">
              <a:avLst/>
            </a:prstGeom>
            <a:noFill/>
            <a:ln w="9525" cap="flat" cmpd="sng" algn="ctr">
              <a:solidFill>
                <a:sysClr val="windowText" lastClr="000000"/>
              </a:solidFill>
              <a:prstDash val="solid"/>
              <a:headEnd type="arrow" w="med" len="sm"/>
              <a:tailEnd type="arrow" w="med" len="sm"/>
            </a:ln>
            <a:effectLst/>
          </p:spPr>
        </p:cxnSp>
        <p:cxnSp>
          <p:nvCxnSpPr>
            <p:cNvPr id="97" name="Straight Arrow Connector 96"/>
            <p:cNvCxnSpPr/>
            <p:nvPr/>
          </p:nvCxnSpPr>
          <p:spPr>
            <a:xfrm>
              <a:off x="6312689" y="2607637"/>
              <a:ext cx="292894" cy="1588"/>
            </a:xfrm>
            <a:prstGeom prst="straightConnector1">
              <a:avLst/>
            </a:prstGeom>
            <a:noFill/>
            <a:ln w="9525" cap="flat" cmpd="sng" algn="ctr">
              <a:solidFill>
                <a:sysClr val="windowText" lastClr="000000"/>
              </a:solidFill>
              <a:prstDash val="solid"/>
              <a:headEnd type="arrow" w="med" len="sm"/>
              <a:tailEnd type="arrow" w="med" len="sm"/>
            </a:ln>
            <a:effectLst/>
          </p:spPr>
        </p:cxnSp>
        <p:sp>
          <p:nvSpPr>
            <p:cNvPr id="98" name="TextBox 97"/>
            <p:cNvSpPr txBox="1"/>
            <p:nvPr/>
          </p:nvSpPr>
          <p:spPr>
            <a:xfrm>
              <a:off x="2906412" y="2603367"/>
              <a:ext cx="311541" cy="288377"/>
            </a:xfrm>
            <a:prstGeom prst="rect">
              <a:avLst/>
            </a:prstGeom>
            <a:noFill/>
          </p:spPr>
          <p:txBody>
            <a:bodyPr wrap="none" rtlCol="0">
              <a:spAutoFit/>
            </a:bodyPr>
            <a:lstStyle/>
            <a:p>
              <a:pPr defTabSz="829452">
                <a:defRPr/>
              </a:pPr>
              <a:r>
                <a:rPr lang="en-US" sz="1100" i="1" kern="0" dirty="0">
                  <a:solidFill>
                    <a:sysClr val="windowText" lastClr="000000"/>
                  </a:solidFill>
                  <a:latin typeface="Arial" pitchFamily="34" charset="0"/>
                  <a:cs typeface="Arial" pitchFamily="34" charset="0"/>
                </a:rPr>
                <a:t>k</a:t>
              </a:r>
              <a:endParaRPr lang="en-US" sz="1100" kern="0" dirty="0">
                <a:solidFill>
                  <a:sysClr val="windowText" lastClr="000000"/>
                </a:solidFill>
                <a:latin typeface="Arial" pitchFamily="34" charset="0"/>
                <a:cs typeface="Arial" pitchFamily="34" charset="0"/>
              </a:endParaRPr>
            </a:p>
          </p:txBody>
        </p:sp>
        <p:sp>
          <p:nvSpPr>
            <p:cNvPr id="99" name="TextBox 98"/>
            <p:cNvSpPr txBox="1"/>
            <p:nvPr/>
          </p:nvSpPr>
          <p:spPr>
            <a:xfrm>
              <a:off x="4964901" y="2606049"/>
              <a:ext cx="311541" cy="288377"/>
            </a:xfrm>
            <a:prstGeom prst="rect">
              <a:avLst/>
            </a:prstGeom>
            <a:noFill/>
          </p:spPr>
          <p:txBody>
            <a:bodyPr wrap="none" rtlCol="0">
              <a:spAutoFit/>
            </a:bodyPr>
            <a:lstStyle/>
            <a:p>
              <a:pPr defTabSz="829452">
                <a:defRPr/>
              </a:pPr>
              <a:r>
                <a:rPr lang="en-US" sz="1100" i="1" kern="0" dirty="0">
                  <a:solidFill>
                    <a:sysClr val="windowText" lastClr="000000"/>
                  </a:solidFill>
                  <a:latin typeface="Arial" pitchFamily="34" charset="0"/>
                  <a:cs typeface="Arial" pitchFamily="34" charset="0"/>
                </a:rPr>
                <a:t>k</a:t>
              </a:r>
              <a:endParaRPr lang="en-US" sz="1100" kern="0" dirty="0">
                <a:solidFill>
                  <a:sysClr val="windowText" lastClr="000000"/>
                </a:solidFill>
                <a:latin typeface="Arial" pitchFamily="34" charset="0"/>
                <a:cs typeface="Arial" pitchFamily="34" charset="0"/>
              </a:endParaRPr>
            </a:p>
          </p:txBody>
        </p:sp>
        <p:sp>
          <p:nvSpPr>
            <p:cNvPr id="100" name="TextBox 99"/>
            <p:cNvSpPr txBox="1"/>
            <p:nvPr/>
          </p:nvSpPr>
          <p:spPr>
            <a:xfrm>
              <a:off x="6388913" y="2573180"/>
              <a:ext cx="275289" cy="491937"/>
            </a:xfrm>
            <a:prstGeom prst="rect">
              <a:avLst/>
            </a:prstGeom>
            <a:noFill/>
          </p:spPr>
          <p:txBody>
            <a:bodyPr wrap="square" rtlCol="0">
              <a:spAutoFit/>
            </a:bodyPr>
            <a:lstStyle/>
            <a:p>
              <a:pPr defTabSz="829452">
                <a:defRPr/>
              </a:pPr>
              <a:r>
                <a:rPr lang="en-US" sz="1100" kern="0" dirty="0">
                  <a:solidFill>
                    <a:sysClr val="windowText" lastClr="000000"/>
                  </a:solidFill>
                  <a:latin typeface="Arial" pitchFamily="34" charset="0"/>
                  <a:cs typeface="Arial" pitchFamily="34" charset="0"/>
                </a:rPr>
                <a:t>h</a:t>
              </a:r>
            </a:p>
          </p:txBody>
        </p:sp>
        <p:sp>
          <p:nvSpPr>
            <p:cNvPr id="101" name="TextBox 100"/>
            <p:cNvSpPr txBox="1"/>
            <p:nvPr/>
          </p:nvSpPr>
          <p:spPr>
            <a:xfrm>
              <a:off x="3717141" y="2577474"/>
              <a:ext cx="315898" cy="288377"/>
            </a:xfrm>
            <a:prstGeom prst="rect">
              <a:avLst/>
            </a:prstGeom>
            <a:noFill/>
          </p:spPr>
          <p:txBody>
            <a:bodyPr wrap="none" rtlCol="0">
              <a:spAutoFit/>
            </a:bodyPr>
            <a:lstStyle/>
            <a:p>
              <a:pPr defTabSz="829452">
                <a:defRPr/>
              </a:pPr>
              <a:r>
                <a:rPr lang="en-US" sz="1100" i="1" kern="0" dirty="0">
                  <a:solidFill>
                    <a:srgbClr val="C00000"/>
                  </a:solidFill>
                  <a:latin typeface="Arial" pitchFamily="34" charset="0"/>
                  <a:cs typeface="Arial" pitchFamily="34" charset="0"/>
                </a:rPr>
                <a:t>j</a:t>
              </a:r>
              <a:r>
                <a:rPr lang="en-US" sz="1100" kern="0" baseline="-25000" dirty="0">
                  <a:solidFill>
                    <a:srgbClr val="C00000"/>
                  </a:solidFill>
                  <a:latin typeface="Arial" pitchFamily="34" charset="0"/>
                  <a:cs typeface="Arial" pitchFamily="34" charset="0"/>
                </a:rPr>
                <a:t>1</a:t>
              </a:r>
            </a:p>
          </p:txBody>
        </p:sp>
        <p:sp>
          <p:nvSpPr>
            <p:cNvPr id="102" name="TextBox 101"/>
            <p:cNvSpPr txBox="1"/>
            <p:nvPr/>
          </p:nvSpPr>
          <p:spPr>
            <a:xfrm>
              <a:off x="5904055" y="2610812"/>
              <a:ext cx="317410" cy="288377"/>
            </a:xfrm>
            <a:prstGeom prst="rect">
              <a:avLst/>
            </a:prstGeom>
            <a:noFill/>
          </p:spPr>
          <p:txBody>
            <a:bodyPr wrap="none" rtlCol="0">
              <a:spAutoFit/>
            </a:bodyPr>
            <a:lstStyle/>
            <a:p>
              <a:pPr defTabSz="829452">
                <a:defRPr/>
              </a:pPr>
              <a:r>
                <a:rPr lang="en-US" sz="1100" i="1" kern="0" dirty="0">
                  <a:solidFill>
                    <a:srgbClr val="C00000"/>
                  </a:solidFill>
                  <a:latin typeface="Arial" pitchFamily="34" charset="0"/>
                  <a:cs typeface="Arial" pitchFamily="34" charset="0"/>
                </a:rPr>
                <a:t>j</a:t>
              </a:r>
              <a:r>
                <a:rPr lang="en-US" sz="1100" kern="0" baseline="-25000" dirty="0">
                  <a:solidFill>
                    <a:srgbClr val="C00000"/>
                  </a:solidFill>
                  <a:latin typeface="Arial" pitchFamily="34" charset="0"/>
                  <a:cs typeface="Arial" pitchFamily="34" charset="0"/>
                </a:rPr>
                <a:t>2</a:t>
              </a:r>
            </a:p>
          </p:txBody>
        </p:sp>
        <p:sp>
          <p:nvSpPr>
            <p:cNvPr id="103" name="TextBox 102"/>
            <p:cNvSpPr txBox="1"/>
            <p:nvPr/>
          </p:nvSpPr>
          <p:spPr>
            <a:xfrm>
              <a:off x="2211102" y="3354082"/>
              <a:ext cx="755396" cy="322304"/>
            </a:xfrm>
            <a:prstGeom prst="rect">
              <a:avLst/>
            </a:prstGeom>
            <a:noFill/>
          </p:spPr>
          <p:txBody>
            <a:bodyPr wrap="none" rtlCol="0">
              <a:spAutoFit/>
            </a:bodyPr>
            <a:lstStyle/>
            <a:p>
              <a:pPr defTabSz="829452">
                <a:defRPr/>
              </a:pPr>
              <a:r>
                <a:rPr lang="en-US" sz="1300" kern="0" dirty="0" err="1">
                  <a:solidFill>
                    <a:sysClr val="windowText" lastClr="000000"/>
                  </a:solidFill>
                  <a:latin typeface="Arial" pitchFamily="34" charset="0"/>
                  <a:cs typeface="Arial" pitchFamily="34" charset="0"/>
                </a:rPr>
                <a:t>exon</a:t>
              </a:r>
              <a:r>
                <a:rPr lang="en-US" sz="1300" kern="0" dirty="0">
                  <a:solidFill>
                    <a:sysClr val="windowText" lastClr="000000"/>
                  </a:solidFill>
                  <a:latin typeface="Arial" pitchFamily="34" charset="0"/>
                  <a:cs typeface="Arial" pitchFamily="34" charset="0"/>
                </a:rPr>
                <a:t> 1</a:t>
              </a:r>
              <a:endParaRPr lang="en-US" sz="1300" kern="0" baseline="-25000" dirty="0">
                <a:solidFill>
                  <a:sysClr val="windowText" lastClr="000000"/>
                </a:solidFill>
                <a:latin typeface="Arial" pitchFamily="34" charset="0"/>
                <a:cs typeface="Arial" pitchFamily="34" charset="0"/>
              </a:endParaRPr>
            </a:p>
          </p:txBody>
        </p:sp>
        <p:sp>
          <p:nvSpPr>
            <p:cNvPr id="104" name="TextBox 103"/>
            <p:cNvSpPr txBox="1"/>
            <p:nvPr/>
          </p:nvSpPr>
          <p:spPr>
            <a:xfrm>
              <a:off x="4679955" y="3354084"/>
              <a:ext cx="755396" cy="322304"/>
            </a:xfrm>
            <a:prstGeom prst="rect">
              <a:avLst/>
            </a:prstGeom>
            <a:noFill/>
          </p:spPr>
          <p:txBody>
            <a:bodyPr wrap="none" rtlCol="0">
              <a:spAutoFit/>
            </a:bodyPr>
            <a:lstStyle/>
            <a:p>
              <a:pPr defTabSz="829452">
                <a:defRPr/>
              </a:pPr>
              <a:r>
                <a:rPr lang="en-US" sz="1300" kern="0" dirty="0" err="1">
                  <a:solidFill>
                    <a:sysClr val="windowText" lastClr="000000"/>
                  </a:solidFill>
                  <a:latin typeface="Arial" pitchFamily="34" charset="0"/>
                  <a:cs typeface="Arial" pitchFamily="34" charset="0"/>
                </a:rPr>
                <a:t>exon</a:t>
              </a:r>
              <a:r>
                <a:rPr lang="en-US" sz="1300" kern="0" dirty="0">
                  <a:solidFill>
                    <a:sysClr val="windowText" lastClr="000000"/>
                  </a:solidFill>
                  <a:latin typeface="Arial" pitchFamily="34" charset="0"/>
                  <a:cs typeface="Arial" pitchFamily="34" charset="0"/>
                </a:rPr>
                <a:t> 2</a:t>
              </a:r>
              <a:endParaRPr lang="en-US" sz="1300" kern="0" baseline="-25000" dirty="0">
                <a:solidFill>
                  <a:sysClr val="windowText" lastClr="000000"/>
                </a:solidFill>
                <a:latin typeface="Arial" pitchFamily="34" charset="0"/>
                <a:cs typeface="Arial" pitchFamily="34" charset="0"/>
              </a:endParaRPr>
            </a:p>
          </p:txBody>
        </p:sp>
        <p:sp>
          <p:nvSpPr>
            <p:cNvPr id="105" name="TextBox 104"/>
            <p:cNvSpPr txBox="1"/>
            <p:nvPr/>
          </p:nvSpPr>
          <p:spPr>
            <a:xfrm>
              <a:off x="6783052" y="3354083"/>
              <a:ext cx="755396" cy="322304"/>
            </a:xfrm>
            <a:prstGeom prst="rect">
              <a:avLst/>
            </a:prstGeom>
            <a:noFill/>
          </p:spPr>
          <p:txBody>
            <a:bodyPr wrap="none" rtlCol="0">
              <a:spAutoFit/>
            </a:bodyPr>
            <a:lstStyle/>
            <a:p>
              <a:pPr defTabSz="829452">
                <a:defRPr/>
              </a:pPr>
              <a:r>
                <a:rPr lang="en-US" sz="1300" kern="0" dirty="0" err="1">
                  <a:solidFill>
                    <a:sysClr val="windowText" lastClr="000000"/>
                  </a:solidFill>
                  <a:latin typeface="Arial" pitchFamily="34" charset="0"/>
                  <a:cs typeface="Arial" pitchFamily="34" charset="0"/>
                </a:rPr>
                <a:t>exon</a:t>
              </a:r>
              <a:r>
                <a:rPr lang="en-US" sz="1300" kern="0" dirty="0">
                  <a:solidFill>
                    <a:sysClr val="windowText" lastClr="000000"/>
                  </a:solidFill>
                  <a:latin typeface="Arial" pitchFamily="34" charset="0"/>
                  <a:cs typeface="Arial" pitchFamily="34" charset="0"/>
                </a:rPr>
                <a:t> 3</a:t>
              </a:r>
              <a:endParaRPr lang="en-US" sz="1300" kern="0" baseline="-25000" dirty="0">
                <a:solidFill>
                  <a:sysClr val="windowText" lastClr="000000"/>
                </a:solidFill>
                <a:latin typeface="Arial" pitchFamily="34" charset="0"/>
                <a:cs typeface="Arial" pitchFamily="34" charset="0"/>
              </a:endParaRPr>
            </a:p>
          </p:txBody>
        </p:sp>
        <p:sp>
          <p:nvSpPr>
            <p:cNvPr id="106" name="Rectangle 105"/>
            <p:cNvSpPr/>
            <p:nvPr/>
          </p:nvSpPr>
          <p:spPr>
            <a:xfrm>
              <a:off x="6857975" y="3154683"/>
              <a:ext cx="274317" cy="182878"/>
            </a:xfrm>
            <a:prstGeom prst="rect">
              <a:avLst/>
            </a:prstGeom>
            <a:pattFill prst="lgConfetti">
              <a:fgClr>
                <a:sysClr val="windowText" lastClr="000000"/>
              </a:fgClr>
              <a:bgClr>
                <a:sysClr val="window" lastClr="FFFFFF"/>
              </a:bgClr>
            </a:pattFill>
            <a:ln w="12700">
              <a:solidFill>
                <a:sysClr val="windowText" lastClr="000000"/>
              </a:solidFill>
              <a:miter lim="800000"/>
              <a:headEnd/>
              <a:tailEnd/>
            </a:ln>
            <a:effectLst/>
          </p:spPr>
          <p:txBody>
            <a:bodyPr wrap="none" anchor="ctr"/>
            <a:lstStyle/>
            <a:p>
              <a:pPr defTabSz="829452">
                <a:defRPr/>
              </a:pPr>
              <a:endParaRPr lang="en-US" sz="1600" kern="0" dirty="0">
                <a:solidFill>
                  <a:sysClr val="windowText" lastClr="000000"/>
                </a:solidFill>
              </a:endParaRPr>
            </a:p>
          </p:txBody>
        </p:sp>
        <p:sp>
          <p:nvSpPr>
            <p:cNvPr id="107" name="Rectangle 106"/>
            <p:cNvSpPr/>
            <p:nvPr/>
          </p:nvSpPr>
          <p:spPr>
            <a:xfrm>
              <a:off x="6583658" y="3154683"/>
              <a:ext cx="1005829" cy="182878"/>
            </a:xfrm>
            <a:prstGeom prst="rect">
              <a:avLst/>
            </a:prstGeom>
            <a:noFill/>
            <a:ln w="19050" cap="flat" cmpd="sng" algn="ctr">
              <a:solidFill>
                <a:sysClr val="windowText" lastClr="000000"/>
              </a:solidFill>
              <a:prstDash val="solid"/>
            </a:ln>
            <a:effectLst/>
          </p:spPr>
          <p:txBody>
            <a:bodyPr rtlCol="0" anchor="ctr"/>
            <a:lstStyle/>
            <a:p>
              <a:pPr algn="ctr" defTabSz="829452">
                <a:defRPr/>
              </a:pPr>
              <a:endParaRPr lang="en-US" sz="1600" kern="0" dirty="0">
                <a:solidFill>
                  <a:sysClr val="window" lastClr="FFFFFF"/>
                </a:solidFill>
                <a:latin typeface="Calibri"/>
              </a:endParaRPr>
            </a:p>
          </p:txBody>
        </p:sp>
        <p:sp>
          <p:nvSpPr>
            <p:cNvPr id="108" name="Rectangle 107"/>
            <p:cNvSpPr/>
            <p:nvPr/>
          </p:nvSpPr>
          <p:spPr>
            <a:xfrm>
              <a:off x="2194586" y="3154683"/>
              <a:ext cx="914391" cy="182877"/>
            </a:xfrm>
            <a:prstGeom prst="rect">
              <a:avLst/>
            </a:prstGeom>
            <a:pattFill prst="wdUpDiag">
              <a:fgClr>
                <a:sysClr val="windowText" lastClr="000000"/>
              </a:fgClr>
              <a:bgClr>
                <a:sysClr val="window" lastClr="FFFFFF"/>
              </a:bgClr>
            </a:pattFill>
            <a:ln w="19050">
              <a:solidFill>
                <a:sysClr val="windowText" lastClr="000000"/>
              </a:solidFill>
              <a:miter lim="800000"/>
              <a:headEnd/>
              <a:tailEnd/>
            </a:ln>
            <a:effectLst/>
          </p:spPr>
          <p:txBody>
            <a:bodyPr wrap="none" anchor="ctr"/>
            <a:lstStyle/>
            <a:p>
              <a:pPr defTabSz="829452">
                <a:defRPr/>
              </a:pPr>
              <a:endParaRPr lang="en-US" sz="1600" kern="0" dirty="0">
                <a:solidFill>
                  <a:sysClr val="windowText" lastClr="000000"/>
                </a:solidFill>
              </a:endParaRPr>
            </a:p>
          </p:txBody>
        </p:sp>
      </p:grpSp>
      <p:sp>
        <p:nvSpPr>
          <p:cNvPr id="109" name="Content Placeholder 110"/>
          <p:cNvSpPr txBox="1">
            <a:spLocks/>
          </p:cNvSpPr>
          <p:nvPr/>
        </p:nvSpPr>
        <p:spPr bwMode="auto">
          <a:xfrm>
            <a:off x="496111" y="4133787"/>
            <a:ext cx="8222400" cy="2430841"/>
          </a:xfrm>
          <a:prstGeom prst="rect">
            <a:avLst/>
          </a:prstGeom>
          <a:noFill/>
          <a:ln w="9525">
            <a:noFill/>
            <a:round/>
            <a:headEnd/>
            <a:tailEnd/>
          </a:ln>
          <a:effectLst/>
        </p:spPr>
        <p:txBody>
          <a:bodyPr vert="horz" wrap="square" lIns="0" tIns="25471" rIns="0" bIns="0" numCol="1" anchor="t" anchorCtr="0" compatLnSpc="1">
            <a:prstTxWarp prst="textNoShape">
              <a:avLst/>
            </a:prstTxWarp>
            <a:normAutofit fontScale="85000" lnSpcReduction="20000"/>
          </a:bodyPr>
          <a:lstStyle/>
          <a:p>
            <a:pPr marL="312485" indent="-312485" eaLnBrk="0">
              <a:spcAft>
                <a:spcPts val="1032"/>
              </a:spcAft>
              <a:buFont typeface="Arial" pitchFamily="34" charset="0"/>
              <a:buChar char="•"/>
              <a:defRPr/>
            </a:pPr>
            <a:r>
              <a:rPr lang="en-US" sz="2000" kern="0" dirty="0">
                <a:latin typeface="Calibri" pitchFamily="34" charset="0"/>
              </a:rPr>
              <a:t>example:  100nt read is split into four 25nt segments</a:t>
            </a:r>
          </a:p>
          <a:p>
            <a:pPr marL="312485" indent="-312485" eaLnBrk="0">
              <a:spcAft>
                <a:spcPts val="1032"/>
              </a:spcAft>
              <a:buFont typeface="Arial" pitchFamily="34" charset="0"/>
              <a:buChar char="•"/>
            </a:pPr>
            <a:r>
              <a:rPr lang="en-US" sz="2000" kern="0" dirty="0">
                <a:latin typeface="Calibri" pitchFamily="34" charset="0"/>
              </a:rPr>
              <a:t>segments aligned to the genome using bowtie (mismatch 1)</a:t>
            </a:r>
          </a:p>
          <a:p>
            <a:pPr marL="312485" indent="-312485" eaLnBrk="0">
              <a:spcAft>
                <a:spcPts val="1032"/>
              </a:spcAft>
              <a:buFont typeface="Arial" pitchFamily="34" charset="0"/>
              <a:buChar char="•"/>
            </a:pPr>
            <a:r>
              <a:rPr lang="en-US" sz="2000" kern="0" dirty="0">
                <a:latin typeface="Calibri" pitchFamily="34" charset="0"/>
              </a:rPr>
              <a:t>unaligned segments implicate splices or </a:t>
            </a:r>
            <a:r>
              <a:rPr lang="en-US" sz="2000" kern="0" dirty="0" err="1">
                <a:latin typeface="Calibri" pitchFamily="34" charset="0"/>
              </a:rPr>
              <a:t>indels</a:t>
            </a:r>
            <a:endParaRPr lang="en-US" sz="2000" kern="0" dirty="0">
              <a:latin typeface="Calibri" pitchFamily="34" charset="0"/>
            </a:endParaRPr>
          </a:p>
          <a:p>
            <a:pPr marL="312485" indent="-312485" eaLnBrk="0">
              <a:spcAft>
                <a:spcPts val="1032"/>
              </a:spcAft>
              <a:buFont typeface="Arial" pitchFamily="34" charset="0"/>
              <a:buChar char="•"/>
            </a:pPr>
            <a:r>
              <a:rPr lang="en-US" sz="2000" kern="0" dirty="0">
                <a:latin typeface="Calibri" pitchFamily="34" charset="0"/>
              </a:rPr>
              <a:t>find splices/</a:t>
            </a:r>
            <a:r>
              <a:rPr lang="en-US" sz="2000" kern="0" dirty="0" err="1">
                <a:latin typeface="Calibri" pitchFamily="34" charset="0"/>
              </a:rPr>
              <a:t>indels</a:t>
            </a:r>
            <a:r>
              <a:rPr lang="en-US" sz="2000" kern="0" dirty="0">
                <a:latin typeface="Calibri" pitchFamily="34" charset="0"/>
              </a:rPr>
              <a:t> by searching from neighboring aligned segments</a:t>
            </a:r>
          </a:p>
          <a:p>
            <a:pPr marL="675370" lvl="2" indent="-312485" eaLnBrk="0">
              <a:spcAft>
                <a:spcPts val="771"/>
              </a:spcAft>
              <a:buFont typeface="Arial" pitchFamily="34" charset="0"/>
              <a:buChar char="•"/>
            </a:pPr>
            <a:r>
              <a:rPr lang="en-US" sz="2000" kern="0" dirty="0">
                <a:latin typeface="Calibri" pitchFamily="34" charset="0"/>
              </a:rPr>
              <a:t>double anchored search</a:t>
            </a:r>
          </a:p>
          <a:p>
            <a:pPr marL="675370" lvl="2" indent="-312485" eaLnBrk="0">
              <a:spcAft>
                <a:spcPts val="771"/>
              </a:spcAft>
              <a:buFont typeface="Arial" pitchFamily="34" charset="0"/>
              <a:buChar char="•"/>
            </a:pPr>
            <a:r>
              <a:rPr lang="en-US" sz="2000" kern="0" dirty="0">
                <a:latin typeface="Calibri" pitchFamily="34" charset="0"/>
              </a:rPr>
              <a:t>single anchored search</a:t>
            </a:r>
          </a:p>
          <a:p>
            <a:pPr marL="312485" lvl="1" indent="-312485" eaLnBrk="0">
              <a:spcAft>
                <a:spcPts val="771"/>
              </a:spcAft>
              <a:buFont typeface="Arial" pitchFamily="34" charset="0"/>
              <a:buChar char="•"/>
            </a:pPr>
            <a:r>
              <a:rPr lang="en-US" sz="2000" kern="0" dirty="0">
                <a:latin typeface="Calibri" pitchFamily="34" charset="0"/>
              </a:rPr>
              <a:t>each end of a PER is aligned individually</a:t>
            </a:r>
          </a:p>
          <a:p>
            <a:pPr marL="312485" indent="-312485" defTabSz="414726" eaLnBrk="0" fontAlgn="base" hangingPunct="0">
              <a:lnSpc>
                <a:spcPct val="93000"/>
              </a:lnSpc>
              <a:spcBef>
                <a:spcPct val="0"/>
              </a:spcBef>
              <a:spcAft>
                <a:spcPts val="907"/>
              </a:spcAft>
              <a:buSzPct val="100000"/>
              <a:buFont typeface="Arial" pitchFamily="34" charset="0"/>
              <a:buChar char="•"/>
              <a:defRPr/>
            </a:pPr>
            <a:endParaRPr lang="en-US" kern="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01" name="Text Box 9"/>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Mapping</a:t>
            </a:r>
          </a:p>
        </p:txBody>
      </p:sp>
      <p:sp>
        <p:nvSpPr>
          <p:cNvPr id="8202" name="Text Box 10"/>
          <p:cNvSpPr txBox="1">
            <a:spLocks noChangeArrowheads="1"/>
          </p:cNvSpPr>
          <p:nvPr/>
        </p:nvSpPr>
        <p:spPr bwMode="auto">
          <a:xfrm>
            <a:off x="414720" y="1451673"/>
            <a:ext cx="7464960" cy="4105872"/>
          </a:xfrm>
          <a:prstGeom prst="rect">
            <a:avLst/>
          </a:prstGeom>
          <a:noFill/>
          <a:ln w="9525">
            <a:noFill/>
            <a:round/>
            <a:headEnd/>
            <a:tailEnd/>
          </a:ln>
          <a:effectLst/>
        </p:spPr>
        <p:txBody>
          <a:bodyPr wrap="none" lIns="82945" tIns="41473" rIns="82945" bIns="41473" anchor="ctr"/>
          <a:lstStyle/>
          <a:p>
            <a:endParaRPr lang="en-US"/>
          </a:p>
        </p:txBody>
      </p:sp>
      <p:sp>
        <p:nvSpPr>
          <p:cNvPr id="8203" name="Text Box 11"/>
          <p:cNvSpPr txBox="1">
            <a:spLocks noChangeArrowheads="1"/>
          </p:cNvSpPr>
          <p:nvPr/>
        </p:nvSpPr>
        <p:spPr bwMode="auto">
          <a:xfrm>
            <a:off x="1244160" y="1451673"/>
            <a:ext cx="6635520" cy="4105872"/>
          </a:xfrm>
          <a:prstGeom prst="rect">
            <a:avLst/>
          </a:prstGeom>
          <a:noFill/>
          <a:ln w="9525">
            <a:noFill/>
            <a:round/>
            <a:headEnd/>
            <a:tailEnd/>
          </a:ln>
          <a:effectLst/>
        </p:spPr>
        <p:txBody>
          <a:bodyPr wrap="none" lIns="82945" tIns="41473" rIns="82945" bIns="41473" anchor="ctr"/>
          <a:lstStyle/>
          <a:p>
            <a:endParaRPr lang="en-US"/>
          </a:p>
        </p:txBody>
      </p:sp>
      <p:sp>
        <p:nvSpPr>
          <p:cNvPr id="8204" name="Text Box 12"/>
          <p:cNvSpPr txBox="1">
            <a:spLocks noChangeArrowheads="1"/>
          </p:cNvSpPr>
          <p:nvPr/>
        </p:nvSpPr>
        <p:spPr bwMode="auto">
          <a:xfrm>
            <a:off x="2109600" y="1553924"/>
            <a:ext cx="6611040" cy="3636381"/>
          </a:xfrm>
          <a:prstGeom prst="rect">
            <a:avLst/>
          </a:prstGeom>
          <a:noFill/>
          <a:ln w="9525">
            <a:noFill/>
            <a:round/>
            <a:headEnd/>
            <a:tailEnd/>
          </a:ln>
          <a:effectLst/>
        </p:spPr>
        <p:txBody>
          <a:bodyPr wrap="none" lIns="82945" tIns="41473" rIns="82945" bIns="41473" anchor="ctr"/>
          <a:lstStyle/>
          <a:p>
            <a:endParaRPr lang="en-US"/>
          </a:p>
        </p:txBody>
      </p:sp>
      <p:sp>
        <p:nvSpPr>
          <p:cNvPr id="8208" name="Line 16"/>
          <p:cNvSpPr>
            <a:spLocks noChangeShapeType="1"/>
          </p:cNvSpPr>
          <p:nvPr/>
        </p:nvSpPr>
        <p:spPr bwMode="auto">
          <a:xfrm>
            <a:off x="4692549" y="2549068"/>
            <a:ext cx="2442240" cy="144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211" name="Line 19"/>
          <p:cNvSpPr>
            <a:spLocks noChangeShapeType="1"/>
          </p:cNvSpPr>
          <p:nvPr/>
        </p:nvSpPr>
        <p:spPr bwMode="auto">
          <a:xfrm>
            <a:off x="4545669" y="3784718"/>
            <a:ext cx="2704320" cy="144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214" name="Rectangle 22"/>
          <p:cNvSpPr>
            <a:spLocks noChangeArrowheads="1"/>
          </p:cNvSpPr>
          <p:nvPr/>
        </p:nvSpPr>
        <p:spPr bwMode="auto">
          <a:xfrm>
            <a:off x="5015109" y="3166893"/>
            <a:ext cx="3916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err="1">
                <a:solidFill>
                  <a:srgbClr val="000000"/>
                </a:solidFill>
                <a:latin typeface="Calibri" charset="0"/>
                <a:ea typeface="DejaVu Sans" charset="0"/>
                <a:cs typeface="DejaVu Sans" charset="0"/>
              </a:rPr>
              <a:t>t</a:t>
            </a:r>
            <a:r>
              <a:rPr lang="en-US" sz="1700" baseline="-25000" dirty="0" err="1">
                <a:solidFill>
                  <a:srgbClr val="000000"/>
                </a:solidFill>
                <a:latin typeface="Calibri" charset="0"/>
                <a:ea typeface="DejaVu Sans" charset="0"/>
                <a:cs typeface="DejaVu Sans" charset="0"/>
              </a:rPr>
              <a:t>j</a:t>
            </a:r>
            <a:endParaRPr lang="en-US" sz="1700" baseline="-25000" dirty="0">
              <a:solidFill>
                <a:srgbClr val="000000"/>
              </a:solidFill>
              <a:latin typeface="Calibri" charset="0"/>
              <a:ea typeface="DejaVu Sans" charset="0"/>
              <a:cs typeface="DejaVu Sans" charset="0"/>
            </a:endParaRPr>
          </a:p>
        </p:txBody>
      </p:sp>
      <p:sp>
        <p:nvSpPr>
          <p:cNvPr id="8215" name="Rectangle 23"/>
          <p:cNvSpPr>
            <a:spLocks noChangeArrowheads="1"/>
          </p:cNvSpPr>
          <p:nvPr/>
        </p:nvSpPr>
        <p:spPr bwMode="auto">
          <a:xfrm>
            <a:off x="6329830" y="3221618"/>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t</a:t>
            </a:r>
            <a:r>
              <a:rPr lang="en-US" sz="1700" baseline="-25000" dirty="0">
                <a:solidFill>
                  <a:srgbClr val="000000"/>
                </a:solidFill>
                <a:latin typeface="Calibri" charset="0"/>
                <a:ea typeface="DejaVu Sans" charset="0"/>
                <a:cs typeface="DejaVu Sans" charset="0"/>
              </a:rPr>
              <a:t>j+2</a:t>
            </a:r>
          </a:p>
        </p:txBody>
      </p:sp>
      <p:sp>
        <p:nvSpPr>
          <p:cNvPr id="8216" name="Rectangle 24"/>
          <p:cNvSpPr>
            <a:spLocks noChangeArrowheads="1"/>
          </p:cNvSpPr>
          <p:nvPr/>
        </p:nvSpPr>
        <p:spPr bwMode="auto">
          <a:xfrm>
            <a:off x="5523430" y="2956630"/>
            <a:ext cx="82656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 t</a:t>
            </a:r>
            <a:r>
              <a:rPr lang="en-US" sz="1700" baseline="-25000" dirty="0">
                <a:solidFill>
                  <a:srgbClr val="000000"/>
                </a:solidFill>
                <a:latin typeface="Calibri" charset="0"/>
                <a:ea typeface="DejaVu Sans" charset="0"/>
                <a:cs typeface="DejaVu Sans" charset="0"/>
              </a:rPr>
              <a:t>j+1</a:t>
            </a:r>
          </a:p>
        </p:txBody>
      </p:sp>
      <p:sp>
        <p:nvSpPr>
          <p:cNvPr id="8217" name="Rectangle 25"/>
          <p:cNvSpPr>
            <a:spLocks noChangeArrowheads="1"/>
          </p:cNvSpPr>
          <p:nvPr/>
        </p:nvSpPr>
        <p:spPr bwMode="auto">
          <a:xfrm>
            <a:off x="5023749" y="1985969"/>
            <a:ext cx="37152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err="1">
                <a:solidFill>
                  <a:srgbClr val="000000"/>
                </a:solidFill>
                <a:latin typeface="Calibri" charset="0"/>
                <a:ea typeface="DejaVu Sans" charset="0"/>
                <a:cs typeface="DejaVu Sans" charset="0"/>
              </a:rPr>
              <a:t>t</a:t>
            </a:r>
            <a:r>
              <a:rPr lang="en-US" sz="1700" baseline="-25000" dirty="0" err="1">
                <a:solidFill>
                  <a:srgbClr val="000000"/>
                </a:solidFill>
                <a:latin typeface="Calibri" charset="0"/>
                <a:ea typeface="DejaVu Sans" charset="0"/>
                <a:cs typeface="DejaVu Sans" charset="0"/>
              </a:rPr>
              <a:t>j</a:t>
            </a:r>
            <a:endParaRPr lang="en-US" sz="1700" baseline="-25000" dirty="0">
              <a:solidFill>
                <a:srgbClr val="000000"/>
              </a:solidFill>
              <a:latin typeface="Calibri" charset="0"/>
              <a:ea typeface="DejaVu Sans" charset="0"/>
              <a:cs typeface="DejaVu Sans" charset="0"/>
            </a:endParaRPr>
          </a:p>
        </p:txBody>
      </p:sp>
      <p:sp>
        <p:nvSpPr>
          <p:cNvPr id="8218" name="Rectangle 26"/>
          <p:cNvSpPr>
            <a:spLocks noChangeArrowheads="1"/>
          </p:cNvSpPr>
          <p:nvPr/>
        </p:nvSpPr>
        <p:spPr bwMode="auto">
          <a:xfrm>
            <a:off x="5405350" y="1985969"/>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t</a:t>
            </a:r>
            <a:r>
              <a:rPr lang="en-US" sz="1700" baseline="-25000" dirty="0">
                <a:solidFill>
                  <a:srgbClr val="000000"/>
                </a:solidFill>
                <a:latin typeface="Calibri" charset="0"/>
                <a:ea typeface="DejaVu Sans" charset="0"/>
                <a:cs typeface="DejaVu Sans" charset="0"/>
              </a:rPr>
              <a:t>j+1</a:t>
            </a:r>
          </a:p>
        </p:txBody>
      </p:sp>
      <p:sp>
        <p:nvSpPr>
          <p:cNvPr id="8219" name="Rectangle 27"/>
          <p:cNvSpPr>
            <a:spLocks noChangeArrowheads="1"/>
          </p:cNvSpPr>
          <p:nvPr/>
        </p:nvSpPr>
        <p:spPr bwMode="auto">
          <a:xfrm>
            <a:off x="7008069" y="2256717"/>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8220" name="Rectangle 28"/>
          <p:cNvSpPr>
            <a:spLocks noChangeArrowheads="1"/>
          </p:cNvSpPr>
          <p:nvPr/>
        </p:nvSpPr>
        <p:spPr bwMode="auto">
          <a:xfrm>
            <a:off x="4515429" y="2256717"/>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8221" name="Rectangle 29"/>
          <p:cNvSpPr>
            <a:spLocks noChangeArrowheads="1"/>
          </p:cNvSpPr>
          <p:nvPr/>
        </p:nvSpPr>
        <p:spPr bwMode="auto">
          <a:xfrm>
            <a:off x="6203109" y="1895239"/>
            <a:ext cx="1049760" cy="571740"/>
          </a:xfrm>
          <a:prstGeom prst="rect">
            <a:avLst/>
          </a:prstGeom>
          <a:noFill/>
          <a:ln w="9525">
            <a:noFill/>
            <a:round/>
            <a:headEnd/>
            <a:tailEnd/>
          </a:ln>
          <a:effectLst/>
        </p:spPr>
        <p:txBody>
          <a:bodyPr wrap="none" lIns="82945" tIns="41473" rIns="82945" bIns="41473" anchor="ctr"/>
          <a:lstStyle/>
          <a:p>
            <a:endParaRPr lang="en-US"/>
          </a:p>
        </p:txBody>
      </p:sp>
      <p:sp>
        <p:nvSpPr>
          <p:cNvPr id="8222" name="Rectangle 30"/>
          <p:cNvSpPr>
            <a:spLocks noChangeArrowheads="1"/>
          </p:cNvSpPr>
          <p:nvPr/>
        </p:nvSpPr>
        <p:spPr bwMode="auto">
          <a:xfrm>
            <a:off x="5948229" y="2744928"/>
            <a:ext cx="1516320" cy="1008106"/>
          </a:xfrm>
          <a:prstGeom prst="rect">
            <a:avLst/>
          </a:prstGeom>
          <a:noFill/>
          <a:ln w="9525">
            <a:noFill/>
            <a:round/>
            <a:headEnd/>
            <a:tailEnd/>
          </a:ln>
          <a:effectLst/>
        </p:spPr>
        <p:txBody>
          <a:bodyPr wrap="none" lIns="82945" tIns="41473" rIns="82945" bIns="41473" anchor="ctr"/>
          <a:lstStyle/>
          <a:p>
            <a:endParaRPr lang="en-US"/>
          </a:p>
        </p:txBody>
      </p:sp>
      <p:sp>
        <p:nvSpPr>
          <p:cNvPr id="8225" name="Rectangle 33"/>
          <p:cNvSpPr>
            <a:spLocks noChangeArrowheads="1"/>
          </p:cNvSpPr>
          <p:nvPr/>
        </p:nvSpPr>
        <p:spPr bwMode="auto">
          <a:xfrm>
            <a:off x="5015109" y="4324774"/>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err="1">
                <a:solidFill>
                  <a:srgbClr val="000000"/>
                </a:solidFill>
                <a:latin typeface="Calibri" charset="0"/>
                <a:ea typeface="DejaVu Sans" charset="0"/>
                <a:cs typeface="DejaVu Sans" charset="0"/>
              </a:rPr>
              <a:t>t</a:t>
            </a:r>
            <a:r>
              <a:rPr lang="en-US" sz="1700" baseline="-25000" dirty="0" err="1">
                <a:solidFill>
                  <a:srgbClr val="000000"/>
                </a:solidFill>
                <a:latin typeface="Calibri" charset="0"/>
                <a:ea typeface="DejaVu Sans" charset="0"/>
                <a:cs typeface="DejaVu Sans" charset="0"/>
              </a:rPr>
              <a:t>j</a:t>
            </a:r>
            <a:endParaRPr lang="en-US" sz="1700" baseline="-25000" dirty="0">
              <a:solidFill>
                <a:srgbClr val="000000"/>
              </a:solidFill>
              <a:latin typeface="Calibri" charset="0"/>
              <a:ea typeface="DejaVu Sans" charset="0"/>
              <a:cs typeface="DejaVu Sans" charset="0"/>
            </a:endParaRPr>
          </a:p>
        </p:txBody>
      </p:sp>
      <p:sp>
        <p:nvSpPr>
          <p:cNvPr id="8226" name="Rectangle 34"/>
          <p:cNvSpPr>
            <a:spLocks noChangeArrowheads="1"/>
          </p:cNvSpPr>
          <p:nvPr/>
        </p:nvSpPr>
        <p:spPr bwMode="auto">
          <a:xfrm>
            <a:off x="5565189" y="4245566"/>
            <a:ext cx="1336320" cy="60895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 t</a:t>
            </a:r>
            <a:r>
              <a:rPr lang="en-US" sz="1700" baseline="-25000" dirty="0">
                <a:solidFill>
                  <a:srgbClr val="000000"/>
                </a:solidFill>
                <a:latin typeface="Calibri" charset="0"/>
                <a:ea typeface="DejaVu Sans" charset="0"/>
                <a:cs typeface="DejaVu Sans" charset="0"/>
              </a:rPr>
              <a:t>j+1</a:t>
            </a: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p:txBody>
      </p:sp>
      <p:sp>
        <p:nvSpPr>
          <p:cNvPr id="8227" name="Rectangle 35"/>
          <p:cNvSpPr>
            <a:spLocks noChangeArrowheads="1"/>
          </p:cNvSpPr>
          <p:nvPr/>
        </p:nvSpPr>
        <p:spPr bwMode="auto">
          <a:xfrm>
            <a:off x="6033189" y="4234044"/>
            <a:ext cx="1527840" cy="1008106"/>
          </a:xfrm>
          <a:prstGeom prst="rect">
            <a:avLst/>
          </a:prstGeom>
          <a:noFill/>
          <a:ln w="9525">
            <a:noFill/>
            <a:round/>
            <a:headEnd/>
            <a:tailEnd/>
          </a:ln>
          <a:effectLst/>
        </p:spPr>
        <p:txBody>
          <a:bodyPr wrap="none" lIns="82945" tIns="41473" rIns="82945" bIns="41473" anchor="ctr"/>
          <a:lstStyle/>
          <a:p>
            <a:endParaRPr lang="en-US"/>
          </a:p>
        </p:txBody>
      </p:sp>
      <p:sp>
        <p:nvSpPr>
          <p:cNvPr id="8229" name="Rectangle 37"/>
          <p:cNvSpPr>
            <a:spLocks noChangeArrowheads="1"/>
          </p:cNvSpPr>
          <p:nvPr/>
        </p:nvSpPr>
        <p:spPr bwMode="auto">
          <a:xfrm>
            <a:off x="5851750" y="1968687"/>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t</a:t>
            </a:r>
            <a:r>
              <a:rPr lang="en-US" sz="1700" baseline="-25000" dirty="0">
                <a:solidFill>
                  <a:srgbClr val="000000"/>
                </a:solidFill>
                <a:latin typeface="Calibri" charset="0"/>
                <a:ea typeface="DejaVu Sans" charset="0"/>
                <a:cs typeface="DejaVu Sans" charset="0"/>
              </a:rPr>
              <a:t>j+2</a:t>
            </a:r>
          </a:p>
        </p:txBody>
      </p:sp>
      <p:sp>
        <p:nvSpPr>
          <p:cNvPr id="8257" name="Rectangle 65"/>
          <p:cNvSpPr>
            <a:spLocks noChangeArrowheads="1"/>
          </p:cNvSpPr>
          <p:nvPr/>
        </p:nvSpPr>
        <p:spPr bwMode="auto">
          <a:xfrm>
            <a:off x="1018660" y="3603201"/>
            <a:ext cx="2403730" cy="347343"/>
          </a:xfrm>
          <a:prstGeom prst="rect">
            <a:avLst/>
          </a:prstGeom>
          <a:noFill/>
          <a:ln w="9525">
            <a:noFill/>
            <a:round/>
            <a:headEnd/>
            <a:tailEnd/>
          </a:ln>
          <a:effectLst/>
        </p:spPr>
        <p:txBody>
          <a:bodyPr wrap="square"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Segment alignment</a:t>
            </a:r>
          </a:p>
        </p:txBody>
      </p:sp>
      <p:sp>
        <p:nvSpPr>
          <p:cNvPr id="77" name="Rectangle 76"/>
          <p:cNvSpPr/>
          <p:nvPr/>
        </p:nvSpPr>
        <p:spPr bwMode="auto">
          <a:xfrm>
            <a:off x="4932545" y="2383790"/>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8" name="Rectangle 77"/>
          <p:cNvSpPr/>
          <p:nvPr/>
        </p:nvSpPr>
        <p:spPr bwMode="auto">
          <a:xfrm>
            <a:off x="5385422" y="2383790"/>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9" name="Rectangle 78"/>
          <p:cNvSpPr/>
          <p:nvPr/>
        </p:nvSpPr>
        <p:spPr bwMode="auto">
          <a:xfrm>
            <a:off x="5838298" y="2383790"/>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0" name="Line 19"/>
          <p:cNvSpPr>
            <a:spLocks noChangeShapeType="1"/>
          </p:cNvSpPr>
          <p:nvPr/>
        </p:nvSpPr>
        <p:spPr bwMode="auto">
          <a:xfrm>
            <a:off x="4549342" y="5101335"/>
            <a:ext cx="2704320" cy="1441"/>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1" name="Rectangle 80"/>
          <p:cNvSpPr/>
          <p:nvPr/>
        </p:nvSpPr>
        <p:spPr bwMode="auto">
          <a:xfrm>
            <a:off x="4967382"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3" name="Rectangle 82"/>
          <p:cNvSpPr/>
          <p:nvPr/>
        </p:nvSpPr>
        <p:spPr bwMode="auto">
          <a:xfrm>
            <a:off x="6360848"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4" name="Rectangle 83"/>
          <p:cNvSpPr/>
          <p:nvPr/>
        </p:nvSpPr>
        <p:spPr bwMode="auto">
          <a:xfrm>
            <a:off x="4932545" y="4996814"/>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01" name="Text Box 9"/>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Mapping</a:t>
            </a:r>
          </a:p>
        </p:txBody>
      </p:sp>
      <p:sp>
        <p:nvSpPr>
          <p:cNvPr id="8202" name="Text Box 10"/>
          <p:cNvSpPr txBox="1">
            <a:spLocks noChangeArrowheads="1"/>
          </p:cNvSpPr>
          <p:nvPr/>
        </p:nvSpPr>
        <p:spPr bwMode="auto">
          <a:xfrm>
            <a:off x="414720" y="1451673"/>
            <a:ext cx="7464960" cy="4105872"/>
          </a:xfrm>
          <a:prstGeom prst="rect">
            <a:avLst/>
          </a:prstGeom>
          <a:noFill/>
          <a:ln w="9525">
            <a:noFill/>
            <a:round/>
            <a:headEnd/>
            <a:tailEnd/>
          </a:ln>
          <a:effectLst/>
        </p:spPr>
        <p:txBody>
          <a:bodyPr wrap="none" lIns="82945" tIns="41473" rIns="82945" bIns="41473" anchor="ctr"/>
          <a:lstStyle/>
          <a:p>
            <a:endParaRPr lang="en-US"/>
          </a:p>
        </p:txBody>
      </p:sp>
      <p:sp>
        <p:nvSpPr>
          <p:cNvPr id="8203" name="Text Box 11"/>
          <p:cNvSpPr txBox="1">
            <a:spLocks noChangeArrowheads="1"/>
          </p:cNvSpPr>
          <p:nvPr/>
        </p:nvSpPr>
        <p:spPr bwMode="auto">
          <a:xfrm>
            <a:off x="1244160" y="1451673"/>
            <a:ext cx="6635520" cy="4105872"/>
          </a:xfrm>
          <a:prstGeom prst="rect">
            <a:avLst/>
          </a:prstGeom>
          <a:noFill/>
          <a:ln w="9525">
            <a:noFill/>
            <a:round/>
            <a:headEnd/>
            <a:tailEnd/>
          </a:ln>
          <a:effectLst/>
        </p:spPr>
        <p:txBody>
          <a:bodyPr wrap="none" lIns="82945" tIns="41473" rIns="82945" bIns="41473" anchor="ctr"/>
          <a:lstStyle/>
          <a:p>
            <a:endParaRPr lang="en-US"/>
          </a:p>
        </p:txBody>
      </p:sp>
      <p:sp>
        <p:nvSpPr>
          <p:cNvPr id="8204" name="Text Box 12"/>
          <p:cNvSpPr txBox="1">
            <a:spLocks noChangeArrowheads="1"/>
          </p:cNvSpPr>
          <p:nvPr/>
        </p:nvSpPr>
        <p:spPr bwMode="auto">
          <a:xfrm>
            <a:off x="2109600" y="1553924"/>
            <a:ext cx="6611040" cy="3636381"/>
          </a:xfrm>
          <a:prstGeom prst="rect">
            <a:avLst/>
          </a:prstGeom>
          <a:noFill/>
          <a:ln w="9525">
            <a:noFill/>
            <a:round/>
            <a:headEnd/>
            <a:tailEnd/>
          </a:ln>
          <a:effectLst/>
        </p:spPr>
        <p:txBody>
          <a:bodyPr wrap="none" lIns="82945" tIns="41473" rIns="82945" bIns="41473" anchor="ctr"/>
          <a:lstStyle/>
          <a:p>
            <a:endParaRPr lang="en-US"/>
          </a:p>
        </p:txBody>
      </p:sp>
      <p:sp>
        <p:nvSpPr>
          <p:cNvPr id="8208" name="Line 16"/>
          <p:cNvSpPr>
            <a:spLocks noChangeShapeType="1"/>
          </p:cNvSpPr>
          <p:nvPr/>
        </p:nvSpPr>
        <p:spPr bwMode="auto">
          <a:xfrm>
            <a:off x="4692549" y="2549068"/>
            <a:ext cx="2442240" cy="144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211" name="Line 19"/>
          <p:cNvSpPr>
            <a:spLocks noChangeShapeType="1"/>
          </p:cNvSpPr>
          <p:nvPr/>
        </p:nvSpPr>
        <p:spPr bwMode="auto">
          <a:xfrm>
            <a:off x="4572001" y="3777404"/>
            <a:ext cx="2677988" cy="8754"/>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214" name="Rectangle 22"/>
          <p:cNvSpPr>
            <a:spLocks noChangeArrowheads="1"/>
          </p:cNvSpPr>
          <p:nvPr/>
        </p:nvSpPr>
        <p:spPr bwMode="auto">
          <a:xfrm>
            <a:off x="5015109" y="3166893"/>
            <a:ext cx="3916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err="1">
                <a:solidFill>
                  <a:srgbClr val="000000"/>
                </a:solidFill>
                <a:latin typeface="Calibri" charset="0"/>
                <a:ea typeface="DejaVu Sans" charset="0"/>
                <a:cs typeface="DejaVu Sans" charset="0"/>
              </a:rPr>
              <a:t>t</a:t>
            </a:r>
            <a:r>
              <a:rPr lang="en-US" sz="1700" baseline="-25000" dirty="0" err="1">
                <a:solidFill>
                  <a:srgbClr val="000000"/>
                </a:solidFill>
                <a:latin typeface="Calibri" charset="0"/>
                <a:ea typeface="DejaVu Sans" charset="0"/>
                <a:cs typeface="DejaVu Sans" charset="0"/>
              </a:rPr>
              <a:t>j</a:t>
            </a:r>
            <a:endParaRPr lang="en-US" sz="1700" baseline="-25000" dirty="0">
              <a:solidFill>
                <a:srgbClr val="000000"/>
              </a:solidFill>
              <a:latin typeface="Calibri" charset="0"/>
              <a:ea typeface="DejaVu Sans" charset="0"/>
              <a:cs typeface="DejaVu Sans" charset="0"/>
            </a:endParaRPr>
          </a:p>
        </p:txBody>
      </p:sp>
      <p:sp>
        <p:nvSpPr>
          <p:cNvPr id="8215" name="Rectangle 23"/>
          <p:cNvSpPr>
            <a:spLocks noChangeArrowheads="1"/>
          </p:cNvSpPr>
          <p:nvPr/>
        </p:nvSpPr>
        <p:spPr bwMode="auto">
          <a:xfrm>
            <a:off x="6329830" y="3221618"/>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t</a:t>
            </a:r>
            <a:r>
              <a:rPr lang="en-US" sz="1700" baseline="-25000" dirty="0">
                <a:solidFill>
                  <a:srgbClr val="000000"/>
                </a:solidFill>
                <a:latin typeface="Calibri" charset="0"/>
                <a:ea typeface="DejaVu Sans" charset="0"/>
                <a:cs typeface="DejaVu Sans" charset="0"/>
              </a:rPr>
              <a:t>j+2</a:t>
            </a:r>
          </a:p>
        </p:txBody>
      </p:sp>
      <p:sp>
        <p:nvSpPr>
          <p:cNvPr id="8216" name="Rectangle 24"/>
          <p:cNvSpPr>
            <a:spLocks noChangeArrowheads="1"/>
          </p:cNvSpPr>
          <p:nvPr/>
        </p:nvSpPr>
        <p:spPr bwMode="auto">
          <a:xfrm>
            <a:off x="5582263" y="2767034"/>
            <a:ext cx="82656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  t</a:t>
            </a:r>
            <a:r>
              <a:rPr lang="en-US" sz="1700" baseline="-25000" dirty="0">
                <a:solidFill>
                  <a:srgbClr val="000000"/>
                </a:solidFill>
                <a:latin typeface="Calibri" charset="0"/>
                <a:ea typeface="DejaVu Sans" charset="0"/>
                <a:cs typeface="DejaVu Sans" charset="0"/>
              </a:rPr>
              <a:t>j+1</a:t>
            </a:r>
          </a:p>
        </p:txBody>
      </p:sp>
      <p:sp>
        <p:nvSpPr>
          <p:cNvPr id="8217" name="Rectangle 25"/>
          <p:cNvSpPr>
            <a:spLocks noChangeArrowheads="1"/>
          </p:cNvSpPr>
          <p:nvPr/>
        </p:nvSpPr>
        <p:spPr bwMode="auto">
          <a:xfrm>
            <a:off x="5023749" y="1985969"/>
            <a:ext cx="37152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err="1">
                <a:solidFill>
                  <a:srgbClr val="000000"/>
                </a:solidFill>
                <a:latin typeface="Calibri" charset="0"/>
                <a:ea typeface="DejaVu Sans" charset="0"/>
                <a:cs typeface="DejaVu Sans" charset="0"/>
              </a:rPr>
              <a:t>t</a:t>
            </a:r>
            <a:r>
              <a:rPr lang="en-US" sz="1700" baseline="-25000" dirty="0" err="1">
                <a:solidFill>
                  <a:srgbClr val="000000"/>
                </a:solidFill>
                <a:latin typeface="Calibri" charset="0"/>
                <a:ea typeface="DejaVu Sans" charset="0"/>
                <a:cs typeface="DejaVu Sans" charset="0"/>
              </a:rPr>
              <a:t>j</a:t>
            </a:r>
            <a:endParaRPr lang="en-US" sz="1700" baseline="-25000" dirty="0">
              <a:solidFill>
                <a:srgbClr val="000000"/>
              </a:solidFill>
              <a:latin typeface="Calibri" charset="0"/>
              <a:ea typeface="DejaVu Sans" charset="0"/>
              <a:cs typeface="DejaVu Sans" charset="0"/>
            </a:endParaRPr>
          </a:p>
        </p:txBody>
      </p:sp>
      <p:sp>
        <p:nvSpPr>
          <p:cNvPr id="8218" name="Rectangle 26"/>
          <p:cNvSpPr>
            <a:spLocks noChangeArrowheads="1"/>
          </p:cNvSpPr>
          <p:nvPr/>
        </p:nvSpPr>
        <p:spPr bwMode="auto">
          <a:xfrm>
            <a:off x="5405350" y="1985969"/>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t</a:t>
            </a:r>
            <a:r>
              <a:rPr lang="en-US" sz="1700" baseline="-25000" dirty="0">
                <a:solidFill>
                  <a:srgbClr val="000000"/>
                </a:solidFill>
                <a:latin typeface="Calibri" charset="0"/>
                <a:ea typeface="DejaVu Sans" charset="0"/>
                <a:cs typeface="DejaVu Sans" charset="0"/>
              </a:rPr>
              <a:t>j+1</a:t>
            </a:r>
          </a:p>
        </p:txBody>
      </p:sp>
      <p:sp>
        <p:nvSpPr>
          <p:cNvPr id="8219" name="Rectangle 27"/>
          <p:cNvSpPr>
            <a:spLocks noChangeArrowheads="1"/>
          </p:cNvSpPr>
          <p:nvPr/>
        </p:nvSpPr>
        <p:spPr bwMode="auto">
          <a:xfrm>
            <a:off x="7008069" y="2256717"/>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8220" name="Rectangle 28"/>
          <p:cNvSpPr>
            <a:spLocks noChangeArrowheads="1"/>
          </p:cNvSpPr>
          <p:nvPr/>
        </p:nvSpPr>
        <p:spPr bwMode="auto">
          <a:xfrm>
            <a:off x="4515429" y="2256717"/>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8221" name="Rectangle 29"/>
          <p:cNvSpPr>
            <a:spLocks noChangeArrowheads="1"/>
          </p:cNvSpPr>
          <p:nvPr/>
        </p:nvSpPr>
        <p:spPr bwMode="auto">
          <a:xfrm>
            <a:off x="6203109" y="1895239"/>
            <a:ext cx="1049760" cy="571740"/>
          </a:xfrm>
          <a:prstGeom prst="rect">
            <a:avLst/>
          </a:prstGeom>
          <a:noFill/>
          <a:ln w="9525">
            <a:noFill/>
            <a:round/>
            <a:headEnd/>
            <a:tailEnd/>
          </a:ln>
          <a:effectLst/>
        </p:spPr>
        <p:txBody>
          <a:bodyPr wrap="none" lIns="82945" tIns="41473" rIns="82945" bIns="41473" anchor="ctr"/>
          <a:lstStyle/>
          <a:p>
            <a:endParaRPr lang="en-US"/>
          </a:p>
        </p:txBody>
      </p:sp>
      <p:sp>
        <p:nvSpPr>
          <p:cNvPr id="8222" name="Rectangle 30"/>
          <p:cNvSpPr>
            <a:spLocks noChangeArrowheads="1"/>
          </p:cNvSpPr>
          <p:nvPr/>
        </p:nvSpPr>
        <p:spPr bwMode="auto">
          <a:xfrm>
            <a:off x="5948229" y="2744928"/>
            <a:ext cx="1516320" cy="1008106"/>
          </a:xfrm>
          <a:prstGeom prst="rect">
            <a:avLst/>
          </a:prstGeom>
          <a:noFill/>
          <a:ln w="9525">
            <a:noFill/>
            <a:round/>
            <a:headEnd/>
            <a:tailEnd/>
          </a:ln>
          <a:effectLst/>
        </p:spPr>
        <p:txBody>
          <a:bodyPr wrap="none" lIns="82945" tIns="41473" rIns="82945" bIns="41473" anchor="ctr"/>
          <a:lstStyle/>
          <a:p>
            <a:endParaRPr lang="en-US"/>
          </a:p>
        </p:txBody>
      </p:sp>
      <p:sp>
        <p:nvSpPr>
          <p:cNvPr id="8225" name="Rectangle 33"/>
          <p:cNvSpPr>
            <a:spLocks noChangeArrowheads="1"/>
          </p:cNvSpPr>
          <p:nvPr/>
        </p:nvSpPr>
        <p:spPr bwMode="auto">
          <a:xfrm>
            <a:off x="5015109" y="4324774"/>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err="1">
                <a:solidFill>
                  <a:srgbClr val="000000"/>
                </a:solidFill>
                <a:latin typeface="Calibri" charset="0"/>
                <a:ea typeface="DejaVu Sans" charset="0"/>
                <a:cs typeface="DejaVu Sans" charset="0"/>
              </a:rPr>
              <a:t>t</a:t>
            </a:r>
            <a:r>
              <a:rPr lang="en-US" sz="1700" baseline="-25000" dirty="0" err="1">
                <a:solidFill>
                  <a:srgbClr val="000000"/>
                </a:solidFill>
                <a:latin typeface="Calibri" charset="0"/>
                <a:ea typeface="DejaVu Sans" charset="0"/>
                <a:cs typeface="DejaVu Sans" charset="0"/>
              </a:rPr>
              <a:t>j</a:t>
            </a:r>
            <a:endParaRPr lang="en-US" sz="1700" baseline="-25000" dirty="0">
              <a:solidFill>
                <a:srgbClr val="000000"/>
              </a:solidFill>
              <a:latin typeface="Calibri" charset="0"/>
              <a:ea typeface="DejaVu Sans" charset="0"/>
              <a:cs typeface="DejaVu Sans" charset="0"/>
            </a:endParaRPr>
          </a:p>
        </p:txBody>
      </p:sp>
      <p:sp>
        <p:nvSpPr>
          <p:cNvPr id="8226" name="Rectangle 34"/>
          <p:cNvSpPr>
            <a:spLocks noChangeArrowheads="1"/>
          </p:cNvSpPr>
          <p:nvPr/>
        </p:nvSpPr>
        <p:spPr bwMode="auto">
          <a:xfrm>
            <a:off x="5582263" y="4056127"/>
            <a:ext cx="870917" cy="608953"/>
          </a:xfrm>
          <a:prstGeom prst="rect">
            <a:avLst/>
          </a:prstGeom>
          <a:noFill/>
          <a:ln w="9525">
            <a:noFill/>
            <a:round/>
            <a:headEnd/>
            <a:tailEnd/>
          </a:ln>
          <a:effectLst/>
        </p:spPr>
        <p:txBody>
          <a:bodyPr wrap="square"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 t</a:t>
            </a:r>
            <a:r>
              <a:rPr lang="en-US" sz="1700" baseline="-25000" dirty="0">
                <a:solidFill>
                  <a:srgbClr val="000000"/>
                </a:solidFill>
                <a:latin typeface="Calibri" charset="0"/>
                <a:ea typeface="DejaVu Sans" charset="0"/>
                <a:cs typeface="DejaVu Sans" charset="0"/>
              </a:rPr>
              <a:t>j+1</a:t>
            </a: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p:txBody>
      </p:sp>
      <p:sp>
        <p:nvSpPr>
          <p:cNvPr id="8227" name="Rectangle 35"/>
          <p:cNvSpPr>
            <a:spLocks noChangeArrowheads="1"/>
          </p:cNvSpPr>
          <p:nvPr/>
        </p:nvSpPr>
        <p:spPr bwMode="auto">
          <a:xfrm>
            <a:off x="6033189" y="4234044"/>
            <a:ext cx="1527840" cy="1008106"/>
          </a:xfrm>
          <a:prstGeom prst="rect">
            <a:avLst/>
          </a:prstGeom>
          <a:noFill/>
          <a:ln w="9525">
            <a:noFill/>
            <a:round/>
            <a:headEnd/>
            <a:tailEnd/>
          </a:ln>
          <a:effectLst/>
        </p:spPr>
        <p:txBody>
          <a:bodyPr wrap="none" lIns="82945" tIns="41473" rIns="82945" bIns="41473" anchor="ctr"/>
          <a:lstStyle/>
          <a:p>
            <a:endParaRPr lang="en-US"/>
          </a:p>
        </p:txBody>
      </p:sp>
      <p:sp>
        <p:nvSpPr>
          <p:cNvPr id="8229" name="Rectangle 37"/>
          <p:cNvSpPr>
            <a:spLocks noChangeArrowheads="1"/>
          </p:cNvSpPr>
          <p:nvPr/>
        </p:nvSpPr>
        <p:spPr bwMode="auto">
          <a:xfrm>
            <a:off x="5851750" y="1968687"/>
            <a:ext cx="63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t</a:t>
            </a:r>
            <a:r>
              <a:rPr lang="en-US" sz="1700" baseline="-25000" dirty="0">
                <a:solidFill>
                  <a:srgbClr val="000000"/>
                </a:solidFill>
                <a:latin typeface="Calibri" charset="0"/>
                <a:ea typeface="DejaVu Sans" charset="0"/>
                <a:cs typeface="DejaVu Sans" charset="0"/>
              </a:rPr>
              <a:t>j+2</a:t>
            </a:r>
          </a:p>
        </p:txBody>
      </p:sp>
      <p:sp>
        <p:nvSpPr>
          <p:cNvPr id="77" name="Rectangle 76"/>
          <p:cNvSpPr/>
          <p:nvPr/>
        </p:nvSpPr>
        <p:spPr bwMode="auto">
          <a:xfrm>
            <a:off x="4932545" y="2383790"/>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8" name="Rectangle 77"/>
          <p:cNvSpPr/>
          <p:nvPr/>
        </p:nvSpPr>
        <p:spPr bwMode="auto">
          <a:xfrm>
            <a:off x="5385422" y="2383790"/>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79" name="Rectangle 78"/>
          <p:cNvSpPr/>
          <p:nvPr/>
        </p:nvSpPr>
        <p:spPr bwMode="auto">
          <a:xfrm>
            <a:off x="5838298" y="2383790"/>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0" name="Line 19"/>
          <p:cNvSpPr>
            <a:spLocks noChangeShapeType="1"/>
          </p:cNvSpPr>
          <p:nvPr/>
        </p:nvSpPr>
        <p:spPr bwMode="auto">
          <a:xfrm>
            <a:off x="4549342" y="5101335"/>
            <a:ext cx="2704320" cy="1441"/>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1" name="Rectangle 80"/>
          <p:cNvSpPr/>
          <p:nvPr/>
        </p:nvSpPr>
        <p:spPr bwMode="auto">
          <a:xfrm>
            <a:off x="4967382"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3" name="Rectangle 82"/>
          <p:cNvSpPr/>
          <p:nvPr/>
        </p:nvSpPr>
        <p:spPr bwMode="auto">
          <a:xfrm>
            <a:off x="6360848"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4" name="Rectangle 83"/>
          <p:cNvSpPr/>
          <p:nvPr/>
        </p:nvSpPr>
        <p:spPr bwMode="auto">
          <a:xfrm>
            <a:off x="4932545" y="4996814"/>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39" name="Rectangle 38"/>
          <p:cNvSpPr/>
          <p:nvPr/>
        </p:nvSpPr>
        <p:spPr bwMode="auto">
          <a:xfrm>
            <a:off x="5651936" y="3080596"/>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0" name="Rectangle 39"/>
          <p:cNvSpPr/>
          <p:nvPr/>
        </p:nvSpPr>
        <p:spPr bwMode="auto">
          <a:xfrm>
            <a:off x="5408079" y="367288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1" name="Rectangle 40"/>
          <p:cNvSpPr/>
          <p:nvPr/>
        </p:nvSpPr>
        <p:spPr bwMode="auto">
          <a:xfrm>
            <a:off x="6035140" y="367288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43" name="Straight Connector 42"/>
          <p:cNvCxnSpPr>
            <a:stCxn id="39" idx="1"/>
            <a:endCxn id="40" idx="1"/>
          </p:cNvCxnSpPr>
          <p:nvPr/>
        </p:nvCxnSpPr>
        <p:spPr bwMode="auto">
          <a:xfrm rot="10800000" flipV="1">
            <a:off x="5408081" y="3115436"/>
            <a:ext cx="243857"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5" name="Straight Connector 44"/>
          <p:cNvCxnSpPr>
            <a:endCxn id="40" idx="3"/>
          </p:cNvCxnSpPr>
          <p:nvPr/>
        </p:nvCxnSpPr>
        <p:spPr bwMode="auto">
          <a:xfrm rot="5400000">
            <a:off x="5373218" y="332449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2" name="Straight Connector 51"/>
          <p:cNvCxnSpPr>
            <a:endCxn id="41" idx="1"/>
          </p:cNvCxnSpPr>
          <p:nvPr/>
        </p:nvCxnSpPr>
        <p:spPr bwMode="auto">
          <a:xfrm rot="16200000" flipH="1">
            <a:off x="5617070" y="328965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4" name="Straight Connector 53"/>
          <p:cNvCxnSpPr>
            <a:stCxn id="39" idx="3"/>
            <a:endCxn id="41" idx="3"/>
          </p:cNvCxnSpPr>
          <p:nvPr/>
        </p:nvCxnSpPr>
        <p:spPr bwMode="auto">
          <a:xfrm>
            <a:off x="6104813" y="3115437"/>
            <a:ext cx="278694"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5" name="Rectangle 54"/>
          <p:cNvSpPr/>
          <p:nvPr/>
        </p:nvSpPr>
        <p:spPr bwMode="auto">
          <a:xfrm>
            <a:off x="5617100" y="4404528"/>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6" name="Rectangle 55"/>
          <p:cNvSpPr/>
          <p:nvPr/>
        </p:nvSpPr>
        <p:spPr bwMode="auto">
          <a:xfrm>
            <a:off x="5373243" y="4996814"/>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7" name="Rectangle 56"/>
          <p:cNvSpPr/>
          <p:nvPr/>
        </p:nvSpPr>
        <p:spPr bwMode="auto">
          <a:xfrm>
            <a:off x="6000303" y="4996814"/>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58" name="Straight Connector 57"/>
          <p:cNvCxnSpPr>
            <a:stCxn id="55" idx="1"/>
            <a:endCxn id="56" idx="1"/>
          </p:cNvCxnSpPr>
          <p:nvPr/>
        </p:nvCxnSpPr>
        <p:spPr bwMode="auto">
          <a:xfrm rot="10800000" flipV="1">
            <a:off x="5373244" y="4439369"/>
            <a:ext cx="243857"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9" name="Straight Connector 58"/>
          <p:cNvCxnSpPr>
            <a:endCxn id="56" idx="3"/>
          </p:cNvCxnSpPr>
          <p:nvPr/>
        </p:nvCxnSpPr>
        <p:spPr bwMode="auto">
          <a:xfrm rot="5400000">
            <a:off x="5338381" y="4648422"/>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0" name="Straight Connector 59"/>
          <p:cNvCxnSpPr>
            <a:endCxn id="57" idx="1"/>
          </p:cNvCxnSpPr>
          <p:nvPr/>
        </p:nvCxnSpPr>
        <p:spPr bwMode="auto">
          <a:xfrm rot="16200000" flipH="1">
            <a:off x="5582234" y="4613585"/>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5930630" y="4439369"/>
            <a:ext cx="278694"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5930629" y="4404528"/>
            <a:ext cx="139347" cy="6968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63" name="Rectangle 62"/>
          <p:cNvSpPr/>
          <p:nvPr/>
        </p:nvSpPr>
        <p:spPr bwMode="auto">
          <a:xfrm>
            <a:off x="6209322" y="4996814"/>
            <a:ext cx="139347" cy="6968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64" name="Straight Connector 63"/>
          <p:cNvCxnSpPr/>
          <p:nvPr/>
        </p:nvCxnSpPr>
        <p:spPr bwMode="auto">
          <a:xfrm>
            <a:off x="6069977" y="4439369"/>
            <a:ext cx="278694"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6" name="Rectangle 65"/>
          <p:cNvSpPr>
            <a:spLocks noChangeArrowheads="1"/>
          </p:cNvSpPr>
          <p:nvPr/>
        </p:nvSpPr>
        <p:spPr bwMode="auto">
          <a:xfrm>
            <a:off x="1018660" y="3603201"/>
            <a:ext cx="2403730" cy="347343"/>
          </a:xfrm>
          <a:prstGeom prst="rect">
            <a:avLst/>
          </a:prstGeom>
          <a:noFill/>
          <a:ln w="9525">
            <a:noFill/>
            <a:round/>
            <a:headEnd/>
            <a:tailEnd/>
          </a:ln>
          <a:effectLst/>
        </p:spPr>
        <p:txBody>
          <a:bodyPr wrap="square"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Spliced/</a:t>
            </a:r>
            <a:r>
              <a:rPr lang="en-US" sz="1700" dirty="0" err="1">
                <a:solidFill>
                  <a:srgbClr val="000000"/>
                </a:solidFill>
                <a:latin typeface="Calibri" charset="0"/>
                <a:ea typeface="DejaVu Sans" charset="0"/>
                <a:cs typeface="DejaVu Sans" charset="0"/>
              </a:rPr>
              <a:t>indel</a:t>
            </a:r>
            <a:r>
              <a:rPr lang="en-US" sz="1700" dirty="0">
                <a:solidFill>
                  <a:srgbClr val="000000"/>
                </a:solidFill>
                <a:latin typeface="Calibri" charset="0"/>
                <a:ea typeface="DejaVu Sans" charset="0"/>
                <a:cs typeface="DejaVu Sans" charset="0"/>
              </a:rPr>
              <a:t> alignment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01" name="Text Box 9"/>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Mapping</a:t>
            </a:r>
          </a:p>
        </p:txBody>
      </p:sp>
      <p:sp>
        <p:nvSpPr>
          <p:cNvPr id="8204" name="Text Box 12"/>
          <p:cNvSpPr txBox="1">
            <a:spLocks noChangeArrowheads="1"/>
          </p:cNvSpPr>
          <p:nvPr/>
        </p:nvSpPr>
        <p:spPr bwMode="auto">
          <a:xfrm>
            <a:off x="2109600" y="1553924"/>
            <a:ext cx="6611040" cy="3636381"/>
          </a:xfrm>
          <a:prstGeom prst="rect">
            <a:avLst/>
          </a:prstGeom>
          <a:noFill/>
          <a:ln w="9525">
            <a:noFill/>
            <a:round/>
            <a:headEnd/>
            <a:tailEnd/>
          </a:ln>
          <a:effectLst/>
        </p:spPr>
        <p:txBody>
          <a:bodyPr wrap="none" lIns="82945" tIns="41473" rIns="82945" bIns="41473" anchor="ctr"/>
          <a:lstStyle/>
          <a:p>
            <a:endParaRPr lang="en-US"/>
          </a:p>
        </p:txBody>
      </p:sp>
      <p:sp>
        <p:nvSpPr>
          <p:cNvPr id="8211" name="Line 19"/>
          <p:cNvSpPr>
            <a:spLocks noChangeShapeType="1"/>
          </p:cNvSpPr>
          <p:nvPr/>
        </p:nvSpPr>
        <p:spPr bwMode="auto">
          <a:xfrm flipV="1">
            <a:off x="3875267" y="3777403"/>
            <a:ext cx="4842296" cy="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219" name="Rectangle 27"/>
          <p:cNvSpPr>
            <a:spLocks noChangeArrowheads="1"/>
          </p:cNvSpPr>
          <p:nvPr/>
        </p:nvSpPr>
        <p:spPr bwMode="auto">
          <a:xfrm>
            <a:off x="8578216" y="3429001"/>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8220" name="Rectangle 28"/>
          <p:cNvSpPr>
            <a:spLocks noChangeArrowheads="1"/>
          </p:cNvSpPr>
          <p:nvPr/>
        </p:nvSpPr>
        <p:spPr bwMode="auto">
          <a:xfrm>
            <a:off x="3561737" y="3429001"/>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8222" name="Rectangle 30"/>
          <p:cNvSpPr>
            <a:spLocks noChangeArrowheads="1"/>
          </p:cNvSpPr>
          <p:nvPr/>
        </p:nvSpPr>
        <p:spPr bwMode="auto">
          <a:xfrm>
            <a:off x="5948229" y="2744928"/>
            <a:ext cx="1516320" cy="1008106"/>
          </a:xfrm>
          <a:prstGeom prst="rect">
            <a:avLst/>
          </a:prstGeom>
          <a:noFill/>
          <a:ln w="9525">
            <a:noFill/>
            <a:round/>
            <a:headEnd/>
            <a:tailEnd/>
          </a:ln>
          <a:effectLst/>
        </p:spPr>
        <p:txBody>
          <a:bodyPr wrap="none" lIns="82945" tIns="41473" rIns="82945" bIns="41473" anchor="ctr"/>
          <a:lstStyle/>
          <a:p>
            <a:endParaRPr lang="en-US"/>
          </a:p>
        </p:txBody>
      </p:sp>
      <p:sp>
        <p:nvSpPr>
          <p:cNvPr id="8257" name="Rectangle 65"/>
          <p:cNvSpPr>
            <a:spLocks noChangeArrowheads="1"/>
          </p:cNvSpPr>
          <p:nvPr/>
        </p:nvSpPr>
        <p:spPr bwMode="auto">
          <a:xfrm>
            <a:off x="565784" y="3568361"/>
            <a:ext cx="2752096" cy="347343"/>
          </a:xfrm>
          <a:prstGeom prst="rect">
            <a:avLst/>
          </a:prstGeom>
          <a:noFill/>
          <a:ln w="9525">
            <a:noFill/>
            <a:round/>
            <a:headEnd/>
            <a:tailEnd/>
          </a:ln>
          <a:effectLst/>
        </p:spPr>
        <p:txBody>
          <a:bodyPr wrap="square"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Segment Assembly</a:t>
            </a:r>
          </a:p>
        </p:txBody>
      </p:sp>
      <p:sp>
        <p:nvSpPr>
          <p:cNvPr id="81" name="Rectangle 80"/>
          <p:cNvSpPr/>
          <p:nvPr/>
        </p:nvSpPr>
        <p:spPr bwMode="auto">
          <a:xfrm>
            <a:off x="4967382"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3" name="Rectangle 82"/>
          <p:cNvSpPr/>
          <p:nvPr/>
        </p:nvSpPr>
        <p:spPr bwMode="auto">
          <a:xfrm>
            <a:off x="6360848"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4" name="Rectangle 83"/>
          <p:cNvSpPr/>
          <p:nvPr/>
        </p:nvSpPr>
        <p:spPr bwMode="auto">
          <a:xfrm>
            <a:off x="6813725"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39" name="Rectangle 38"/>
          <p:cNvSpPr/>
          <p:nvPr/>
        </p:nvSpPr>
        <p:spPr bwMode="auto">
          <a:xfrm>
            <a:off x="5651936" y="3080596"/>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0" name="Rectangle 39"/>
          <p:cNvSpPr/>
          <p:nvPr/>
        </p:nvSpPr>
        <p:spPr bwMode="auto">
          <a:xfrm>
            <a:off x="5408079" y="367288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1" name="Rectangle 40"/>
          <p:cNvSpPr/>
          <p:nvPr/>
        </p:nvSpPr>
        <p:spPr bwMode="auto">
          <a:xfrm>
            <a:off x="6035140" y="367288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43" name="Straight Connector 42"/>
          <p:cNvCxnSpPr>
            <a:stCxn id="39" idx="1"/>
            <a:endCxn id="40" idx="1"/>
          </p:cNvCxnSpPr>
          <p:nvPr/>
        </p:nvCxnSpPr>
        <p:spPr bwMode="auto">
          <a:xfrm rot="10800000" flipV="1">
            <a:off x="5408081" y="3115436"/>
            <a:ext cx="243857"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5" name="Straight Connector 44"/>
          <p:cNvCxnSpPr>
            <a:endCxn id="40" idx="3"/>
          </p:cNvCxnSpPr>
          <p:nvPr/>
        </p:nvCxnSpPr>
        <p:spPr bwMode="auto">
          <a:xfrm rot="5400000">
            <a:off x="5373218" y="332449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2" name="Straight Connector 51"/>
          <p:cNvCxnSpPr>
            <a:endCxn id="41" idx="1"/>
          </p:cNvCxnSpPr>
          <p:nvPr/>
        </p:nvCxnSpPr>
        <p:spPr bwMode="auto">
          <a:xfrm rot="16200000" flipH="1">
            <a:off x="5617070" y="328965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4" name="Straight Connector 53"/>
          <p:cNvCxnSpPr>
            <a:stCxn id="39" idx="3"/>
            <a:endCxn id="41" idx="3"/>
          </p:cNvCxnSpPr>
          <p:nvPr/>
        </p:nvCxnSpPr>
        <p:spPr bwMode="auto">
          <a:xfrm>
            <a:off x="6104813" y="3115437"/>
            <a:ext cx="278694"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5" name="Rectangle 54"/>
          <p:cNvSpPr/>
          <p:nvPr/>
        </p:nvSpPr>
        <p:spPr bwMode="auto">
          <a:xfrm>
            <a:off x="7498279" y="3080596"/>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6" name="Rectangle 55"/>
          <p:cNvSpPr/>
          <p:nvPr/>
        </p:nvSpPr>
        <p:spPr bwMode="auto">
          <a:xfrm>
            <a:off x="7254422" y="367288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7" name="Rectangle 56"/>
          <p:cNvSpPr/>
          <p:nvPr/>
        </p:nvSpPr>
        <p:spPr bwMode="auto">
          <a:xfrm>
            <a:off x="7881483" y="367288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58" name="Straight Connector 57"/>
          <p:cNvCxnSpPr>
            <a:stCxn id="55" idx="1"/>
            <a:endCxn id="56" idx="1"/>
          </p:cNvCxnSpPr>
          <p:nvPr/>
        </p:nvCxnSpPr>
        <p:spPr bwMode="auto">
          <a:xfrm rot="10800000" flipV="1">
            <a:off x="7254424" y="3115436"/>
            <a:ext cx="243857"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9" name="Straight Connector 58"/>
          <p:cNvCxnSpPr>
            <a:endCxn id="56" idx="3"/>
          </p:cNvCxnSpPr>
          <p:nvPr/>
        </p:nvCxnSpPr>
        <p:spPr bwMode="auto">
          <a:xfrm rot="5400000">
            <a:off x="7219561" y="332449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0" name="Straight Connector 59"/>
          <p:cNvCxnSpPr>
            <a:endCxn id="57" idx="1"/>
          </p:cNvCxnSpPr>
          <p:nvPr/>
        </p:nvCxnSpPr>
        <p:spPr bwMode="auto">
          <a:xfrm rot="16200000" flipH="1">
            <a:off x="7463413" y="328965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7811810" y="3115437"/>
            <a:ext cx="278694"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7811809" y="3080596"/>
            <a:ext cx="139347" cy="6968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63" name="Rectangle 62"/>
          <p:cNvSpPr/>
          <p:nvPr/>
        </p:nvSpPr>
        <p:spPr bwMode="auto">
          <a:xfrm>
            <a:off x="8090502" y="3672882"/>
            <a:ext cx="139347" cy="6968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64" name="Straight Connector 63"/>
          <p:cNvCxnSpPr/>
          <p:nvPr/>
        </p:nvCxnSpPr>
        <p:spPr bwMode="auto">
          <a:xfrm>
            <a:off x="7951156" y="3115437"/>
            <a:ext cx="278694" cy="592285"/>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5" name="Rectangle 64"/>
          <p:cNvSpPr/>
          <p:nvPr/>
        </p:nvSpPr>
        <p:spPr bwMode="auto">
          <a:xfrm>
            <a:off x="4537163"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01" name="Text Box 9"/>
          <p:cNvSpPr txBox="1">
            <a:spLocks noChangeArrowheads="1"/>
          </p:cNvSpPr>
          <p:nvPr/>
        </p:nvSpPr>
        <p:spPr bwMode="auto">
          <a:xfrm>
            <a:off x="456481" y="313953"/>
            <a:ext cx="8228160" cy="1062832"/>
          </a:xfrm>
          <a:prstGeom prst="rect">
            <a:avLst/>
          </a:prstGeom>
          <a:noFill/>
          <a:ln w="9525">
            <a:noFill/>
            <a:round/>
            <a:headEnd/>
            <a:tailEnd/>
          </a:ln>
          <a:effectLst/>
        </p:spPr>
        <p:txBody>
          <a:bodyPr lIns="0" tIns="35268" rIns="0" bIns="0" anchor="ctr"/>
          <a:lstStyle/>
          <a:p>
            <a:pPr algn="ct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000" dirty="0">
                <a:solidFill>
                  <a:srgbClr val="000000"/>
                </a:solidFill>
                <a:ea typeface="DejaVu Sans" charset="0"/>
                <a:cs typeface="DejaVu Sans" charset="0"/>
              </a:rPr>
              <a:t>Mapping</a:t>
            </a:r>
          </a:p>
        </p:txBody>
      </p:sp>
      <p:sp>
        <p:nvSpPr>
          <p:cNvPr id="8204" name="Text Box 12"/>
          <p:cNvSpPr txBox="1">
            <a:spLocks noChangeArrowheads="1"/>
          </p:cNvSpPr>
          <p:nvPr/>
        </p:nvSpPr>
        <p:spPr bwMode="auto">
          <a:xfrm>
            <a:off x="2109600" y="1553924"/>
            <a:ext cx="6611040" cy="3636381"/>
          </a:xfrm>
          <a:prstGeom prst="rect">
            <a:avLst/>
          </a:prstGeom>
          <a:noFill/>
          <a:ln w="9525">
            <a:noFill/>
            <a:round/>
            <a:headEnd/>
            <a:tailEnd/>
          </a:ln>
          <a:effectLst/>
        </p:spPr>
        <p:txBody>
          <a:bodyPr wrap="none" lIns="82945" tIns="41473" rIns="82945" bIns="41473" anchor="ctr"/>
          <a:lstStyle/>
          <a:p>
            <a:endParaRPr lang="en-US"/>
          </a:p>
        </p:txBody>
      </p:sp>
      <p:sp>
        <p:nvSpPr>
          <p:cNvPr id="8211" name="Line 19"/>
          <p:cNvSpPr>
            <a:spLocks noChangeShapeType="1"/>
          </p:cNvSpPr>
          <p:nvPr/>
        </p:nvSpPr>
        <p:spPr bwMode="auto">
          <a:xfrm>
            <a:off x="4397816" y="3777403"/>
            <a:ext cx="4319746" cy="0"/>
          </a:xfrm>
          <a:prstGeom prst="line">
            <a:avLst/>
          </a:prstGeom>
          <a:noFill/>
          <a:ln w="28440">
            <a:solidFill>
              <a:schemeClr val="tx1"/>
            </a:solidFill>
            <a:miter lim="800000"/>
            <a:headEnd/>
            <a:tailEnd/>
          </a:ln>
          <a:effectLst/>
        </p:spPr>
        <p:txBody>
          <a:bodyPr lIns="82945" tIns="41473" rIns="82945" bIns="41473"/>
          <a:lstStyle/>
          <a:p>
            <a:endParaRPr lang="en-US"/>
          </a:p>
        </p:txBody>
      </p:sp>
      <p:sp>
        <p:nvSpPr>
          <p:cNvPr id="8219" name="Rectangle 27"/>
          <p:cNvSpPr>
            <a:spLocks noChangeArrowheads="1"/>
          </p:cNvSpPr>
          <p:nvPr/>
        </p:nvSpPr>
        <p:spPr bwMode="auto">
          <a:xfrm>
            <a:off x="8508543" y="3916765"/>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3’</a:t>
            </a:r>
          </a:p>
        </p:txBody>
      </p:sp>
      <p:sp>
        <p:nvSpPr>
          <p:cNvPr id="8220" name="Rectangle 28"/>
          <p:cNvSpPr>
            <a:spLocks noChangeArrowheads="1"/>
          </p:cNvSpPr>
          <p:nvPr/>
        </p:nvSpPr>
        <p:spPr bwMode="auto">
          <a:xfrm>
            <a:off x="4343760" y="3865693"/>
            <a:ext cx="456480" cy="347343"/>
          </a:xfrm>
          <a:prstGeom prst="rect">
            <a:avLst/>
          </a:prstGeom>
          <a:noFill/>
          <a:ln w="9525">
            <a:noFill/>
            <a:round/>
            <a:headEnd/>
            <a:tailEnd/>
          </a:ln>
          <a:effectLst/>
        </p:spPr>
        <p:txBody>
          <a:bodyPr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5’</a:t>
            </a:r>
          </a:p>
        </p:txBody>
      </p:sp>
      <p:sp>
        <p:nvSpPr>
          <p:cNvPr id="81" name="Rectangle 80"/>
          <p:cNvSpPr/>
          <p:nvPr/>
        </p:nvSpPr>
        <p:spPr bwMode="auto">
          <a:xfrm>
            <a:off x="4967382"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3" name="Rectangle 82"/>
          <p:cNvSpPr/>
          <p:nvPr/>
        </p:nvSpPr>
        <p:spPr bwMode="auto">
          <a:xfrm>
            <a:off x="6360848"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84" name="Rectangle 83"/>
          <p:cNvSpPr/>
          <p:nvPr/>
        </p:nvSpPr>
        <p:spPr bwMode="auto">
          <a:xfrm>
            <a:off x="6813725" y="3672882"/>
            <a:ext cx="45287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0" name="Rectangle 39"/>
          <p:cNvSpPr/>
          <p:nvPr/>
        </p:nvSpPr>
        <p:spPr bwMode="auto">
          <a:xfrm>
            <a:off x="5408079" y="367288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41" name="Rectangle 40"/>
          <p:cNvSpPr/>
          <p:nvPr/>
        </p:nvSpPr>
        <p:spPr bwMode="auto">
          <a:xfrm>
            <a:off x="6035140" y="367288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45" name="Straight Connector 44"/>
          <p:cNvCxnSpPr>
            <a:endCxn id="40" idx="3"/>
          </p:cNvCxnSpPr>
          <p:nvPr/>
        </p:nvCxnSpPr>
        <p:spPr bwMode="auto">
          <a:xfrm rot="5400000">
            <a:off x="5373218" y="332449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2" name="Straight Connector 51"/>
          <p:cNvCxnSpPr>
            <a:endCxn id="41" idx="1"/>
          </p:cNvCxnSpPr>
          <p:nvPr/>
        </p:nvCxnSpPr>
        <p:spPr bwMode="auto">
          <a:xfrm rot="16200000" flipH="1">
            <a:off x="5617070" y="328965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6" name="Rectangle 55"/>
          <p:cNvSpPr/>
          <p:nvPr/>
        </p:nvSpPr>
        <p:spPr bwMode="auto">
          <a:xfrm>
            <a:off x="7254422" y="367288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57" name="Rectangle 56"/>
          <p:cNvSpPr/>
          <p:nvPr/>
        </p:nvSpPr>
        <p:spPr bwMode="auto">
          <a:xfrm>
            <a:off x="7881483" y="3672882"/>
            <a:ext cx="34836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cxnSp>
        <p:nvCxnSpPr>
          <p:cNvPr id="59" name="Straight Connector 58"/>
          <p:cNvCxnSpPr>
            <a:endCxn id="56" idx="3"/>
          </p:cNvCxnSpPr>
          <p:nvPr/>
        </p:nvCxnSpPr>
        <p:spPr bwMode="auto">
          <a:xfrm rot="5400000">
            <a:off x="7219561" y="3324490"/>
            <a:ext cx="557442" cy="2090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0" name="Straight Connector 59"/>
          <p:cNvCxnSpPr>
            <a:endCxn id="57" idx="1"/>
          </p:cNvCxnSpPr>
          <p:nvPr/>
        </p:nvCxnSpPr>
        <p:spPr bwMode="auto">
          <a:xfrm rot="16200000" flipH="1">
            <a:off x="7463413" y="3289653"/>
            <a:ext cx="557445" cy="278694"/>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3" name="Rectangle 62"/>
          <p:cNvSpPr/>
          <p:nvPr/>
        </p:nvSpPr>
        <p:spPr bwMode="auto">
          <a:xfrm>
            <a:off x="8090502" y="3672882"/>
            <a:ext cx="139347" cy="6968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82945" tIns="41473" rIns="82945" bIns="41473" numCol="1" rtlCol="0" anchor="t" anchorCtr="0" compatLnSpc="1">
            <a:prstTxWarp prst="textNoShape">
              <a:avLst/>
            </a:prstTxWarp>
          </a:bodyPr>
          <a:lstStyle/>
          <a:p>
            <a:pPr defTabSz="414726" fontAlgn="base" hangingPunct="0">
              <a:lnSpc>
                <a:spcPct val="93000"/>
              </a:lnSpc>
              <a:spcBef>
                <a:spcPct val="0"/>
              </a:spcBef>
              <a:spcAft>
                <a:spcPct val="0"/>
              </a:spcAft>
              <a:buClr>
                <a:srgbClr val="000000"/>
              </a:buClr>
              <a:buSzPct val="100000"/>
            </a:pPr>
            <a:endParaRPr lang="en-US" sz="1600" dirty="0">
              <a:solidFill>
                <a:schemeClr val="bg1"/>
              </a:solidFill>
              <a:latin typeface="Arial" charset="0"/>
            </a:endParaRPr>
          </a:p>
        </p:txBody>
      </p:sp>
      <p:sp>
        <p:nvSpPr>
          <p:cNvPr id="28" name="Rectangle 65"/>
          <p:cNvSpPr>
            <a:spLocks noChangeArrowheads="1"/>
          </p:cNvSpPr>
          <p:nvPr/>
        </p:nvSpPr>
        <p:spPr bwMode="auto">
          <a:xfrm>
            <a:off x="565784" y="3568361"/>
            <a:ext cx="2752096" cy="2178614"/>
          </a:xfrm>
          <a:prstGeom prst="rect">
            <a:avLst/>
          </a:prstGeom>
          <a:noFill/>
          <a:ln w="9525">
            <a:noFill/>
            <a:round/>
            <a:headEnd/>
            <a:tailEnd/>
          </a:ln>
          <a:effectLst/>
        </p:spPr>
        <p:txBody>
          <a:bodyPr wrap="square" lIns="81639" tIns="42452" rIns="81639" bIns="42452">
            <a:sp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Segment Assembly</a:t>
            </a: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endParaRPr lang="en-US" sz="1700" dirty="0">
              <a:solidFill>
                <a:srgbClr val="000000"/>
              </a:solidFill>
              <a:latin typeface="Calibri" charset="0"/>
              <a:ea typeface="DejaVu Sans" charset="0"/>
              <a:cs typeface="DejaVu Sans" charset="0"/>
            </a:endParaRPr>
          </a:p>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1700" dirty="0">
                <a:solidFill>
                  <a:srgbClr val="000000"/>
                </a:solidFill>
                <a:latin typeface="Calibri" charset="0"/>
                <a:ea typeface="DejaVu Sans" charset="0"/>
                <a:cs typeface="DejaVu Sans" charset="0"/>
              </a:rPr>
              <a:t>A read may have multiple alignments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1131</TotalTime>
  <Words>3510</Words>
  <Application>Microsoft Macintosh PowerPoint</Application>
  <PresentationFormat>On-screen Show (4:3)</PresentationFormat>
  <Paragraphs>425</Paragraphs>
  <Slides>30</Slides>
  <Notes>25</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Office Theme</vt:lpstr>
      <vt:lpstr>RNAseq </vt:lpstr>
      <vt:lpstr>Slide 2</vt:lpstr>
      <vt:lpstr>Slide 3</vt:lpstr>
      <vt:lpstr>MapSplice Features</vt:lpstr>
      <vt:lpstr>Mapping</vt:lpstr>
      <vt:lpstr>Slide 6</vt:lpstr>
      <vt:lpstr>Slide 7</vt:lpstr>
      <vt:lpstr>Slide 8</vt:lpstr>
      <vt:lpstr>Slide 9</vt:lpstr>
      <vt:lpstr>Slide 10</vt:lpstr>
      <vt:lpstr>Slide 11</vt:lpstr>
      <vt:lpstr>Slide 12</vt:lpstr>
      <vt:lpstr>Slide 13</vt:lpstr>
      <vt:lpstr>Slide 14</vt:lpstr>
      <vt:lpstr>Slide 15</vt:lpstr>
      <vt:lpstr>A view of alignment quality</vt:lpstr>
      <vt:lpstr>Performance</vt:lpstr>
      <vt:lpstr>Slide 18</vt:lpstr>
      <vt:lpstr>Slide 19</vt:lpstr>
      <vt:lpstr>Slide 20</vt:lpstr>
      <vt:lpstr>Slide 21</vt:lpstr>
      <vt:lpstr>Slide 22</vt:lpstr>
      <vt:lpstr>Slide 23</vt:lpstr>
      <vt:lpstr>Abundance Estimation using EM</vt:lpstr>
      <vt:lpstr>RNAseq</vt:lpstr>
      <vt:lpstr>Comparison among methods</vt:lpstr>
      <vt:lpstr>Histograms of Expression levels of significant genes</vt:lpstr>
      <vt:lpstr>Bias..</vt:lpstr>
      <vt:lpstr>Slide 29</vt:lpstr>
      <vt:lpstr>Slide 30</vt:lpstr>
    </vt:vector>
  </TitlesOfParts>
  <Company>UNC-Chapel Hill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Corbin Jones</dc:creator>
  <cp:lastModifiedBy>Corbin Jones</cp:lastModifiedBy>
  <cp:revision>10</cp:revision>
  <dcterms:created xsi:type="dcterms:W3CDTF">2012-06-12T02:05:36Z</dcterms:created>
  <dcterms:modified xsi:type="dcterms:W3CDTF">2012-06-12T17:56:47Z</dcterms:modified>
</cp:coreProperties>
</file>