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83" r:id="rId3"/>
    <p:sldId id="270" r:id="rId4"/>
    <p:sldId id="272" r:id="rId5"/>
    <p:sldId id="260" r:id="rId6"/>
    <p:sldId id="259" r:id="rId7"/>
    <p:sldId id="269" r:id="rId8"/>
    <p:sldId id="263" r:id="rId9"/>
    <p:sldId id="267" r:id="rId10"/>
    <p:sldId id="274" r:id="rId11"/>
    <p:sldId id="275" r:id="rId12"/>
    <p:sldId id="262" r:id="rId13"/>
    <p:sldId id="261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6" r:id="rId22"/>
    <p:sldId id="265" r:id="rId23"/>
    <p:sldId id="257" r:id="rId24"/>
    <p:sldId id="258" r:id="rId25"/>
    <p:sldId id="268" r:id="rId26"/>
    <p:sldId id="271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0887" autoAdjust="0"/>
  </p:normalViewPr>
  <p:slideViewPr>
    <p:cSldViewPr snapToGrid="0" snapToObjects="1">
      <p:cViewPr varScale="1">
        <p:scale>
          <a:sx n="107" d="100"/>
          <a:sy n="107" d="100"/>
        </p:scale>
        <p:origin x="-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97A2-5B6E-F34E-A62C-3F53AC9553BB}" type="datetimeFigureOut">
              <a:rPr lang="en-US" smtClean="0"/>
              <a:pPr/>
              <a:t>6/9/11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4A48-1562-7F48-867E-6B4C85B810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wiki/Software" TargetMode="External"/><Relationship Id="rId4" Type="http://schemas.openxmlformats.org/officeDocument/2006/relationships/hyperlink" Target="http://seqanswers.com/wiki/Software/list" TargetMode="External"/><Relationship Id="rId5" Type="http://schemas.openxmlformats.org/officeDocument/2006/relationships/hyperlink" Target="http://en.wikipedia.org/wiki/List_of_sequence_alignment_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qanswers.com/forums/showthread.php?t=4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mapping/alignment with short read sequence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Dworkin &amp; Chris Chandler</a:t>
            </a:r>
          </a:p>
          <a:p>
            <a:r>
              <a:rPr lang="en-US" dirty="0" smtClean="0"/>
              <a:t>KBS June 8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Roche454 FLX (or whatever version)…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mate pairs allow for larger inserts of different sizes.</a:t>
            </a:r>
          </a:p>
          <a:p>
            <a:r>
              <a:rPr lang="en-US" dirty="0" smtClean="0"/>
              <a:t>Currently ranging between 3-12kb (??).</a:t>
            </a:r>
          </a:p>
          <a:p>
            <a:r>
              <a:rPr lang="en-US" dirty="0" smtClean="0"/>
              <a:t>However with this approach the actual length of the read from each side is effectively cut in half (not true for PE with </a:t>
            </a:r>
            <a:r>
              <a:rPr lang="en-US" dirty="0" err="1" smtClean="0"/>
              <a:t>Illumina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technologies are changing so fast..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all trying to keep up with latest developments.</a:t>
            </a:r>
          </a:p>
          <a:p>
            <a:r>
              <a:rPr lang="en-US" dirty="0" smtClean="0"/>
              <a:t>The good news is everything is getting better and cheaper very quickly.</a:t>
            </a:r>
          </a:p>
          <a:p>
            <a:r>
              <a:rPr lang="en-US" dirty="0" smtClean="0"/>
              <a:t>However it is still very important to pick the appropriate technology for your particular application (i.e. 454 for assembly, but </a:t>
            </a:r>
            <a:r>
              <a:rPr lang="en-US" dirty="0" err="1" smtClean="0"/>
              <a:t>Illumina</a:t>
            </a:r>
            <a:r>
              <a:rPr lang="en-US" dirty="0" smtClean="0"/>
              <a:t> for </a:t>
            </a:r>
            <a:r>
              <a:rPr lang="en-US" dirty="0" err="1" smtClean="0"/>
              <a:t>resequencing</a:t>
            </a:r>
            <a:r>
              <a:rPr lang="en-US" dirty="0" smtClean="0"/>
              <a:t>, </a:t>
            </a:r>
            <a:r>
              <a:rPr lang="en-US" dirty="0" err="1" smtClean="0"/>
              <a:t>chipSeq</a:t>
            </a:r>
            <a:r>
              <a:rPr lang="en-US" dirty="0" smtClean="0"/>
              <a:t>, </a:t>
            </a:r>
            <a:r>
              <a:rPr lang="en-US" dirty="0" err="1" smtClean="0"/>
              <a:t>RNAseq</a:t>
            </a:r>
            <a:r>
              <a:rPr lang="en-US" dirty="0" smtClean="0"/>
              <a:t>…).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platforms</a:t>
            </a:r>
            <a:endParaRPr lang="en-US" dirty="0"/>
          </a:p>
        </p:txBody>
      </p:sp>
      <p:pic>
        <p:nvPicPr>
          <p:cNvPr id="4" name="Picture 3" descr="Glenn2011T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06"/>
            <a:ext cx="9144000" cy="3709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461" y="5391296"/>
            <a:ext cx="126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Glenn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among platforms</a:t>
            </a:r>
            <a:endParaRPr lang="en-US" dirty="0"/>
          </a:p>
        </p:txBody>
      </p:sp>
      <p:pic>
        <p:nvPicPr>
          <p:cNvPr id="4" name="Picture 3" descr="Glenn2011Tab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89" y="1417638"/>
            <a:ext cx="4903231" cy="531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4094" y="5880258"/>
            <a:ext cx="126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Glenn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Ok… I now have 0.25Tb of sequence data… what do we do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most applications, the unique short reads by themselves are of little use.</a:t>
            </a:r>
          </a:p>
          <a:p>
            <a:endParaRPr lang="en-US" dirty="0" smtClean="0"/>
          </a:p>
          <a:p>
            <a:r>
              <a:rPr lang="en-US" dirty="0" smtClean="0"/>
              <a:t>In general most people try to “piece the data together” in some fashion.</a:t>
            </a:r>
          </a:p>
          <a:p>
            <a:r>
              <a:rPr lang="en-US" dirty="0" smtClean="0"/>
              <a:t>In general this is either de-novo assembly, or </a:t>
            </a:r>
            <a:r>
              <a:rPr lang="en-US" dirty="0" err="1" smtClean="0"/>
              <a:t>syntenic</a:t>
            </a:r>
            <a:r>
              <a:rPr lang="en-US" dirty="0" smtClean="0"/>
              <a:t> assembly (i.e. aligning/mapping reads).</a:t>
            </a:r>
          </a:p>
          <a:p>
            <a:r>
              <a:rPr lang="en-US" dirty="0" smtClean="0"/>
              <a:t>Hybrid approaches are becoming more common.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Syntenic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Syntenic</a:t>
            </a:r>
            <a:r>
              <a:rPr lang="en-US" dirty="0" smtClean="0"/>
              <a:t> assembly </a:t>
            </a:r>
            <a:r>
              <a:rPr lang="en-US" i="1" dirty="0" smtClean="0"/>
              <a:t>assumes</a:t>
            </a:r>
            <a:r>
              <a:rPr lang="en-US" dirty="0" smtClean="0"/>
              <a:t> that you have some sort of </a:t>
            </a:r>
            <a:r>
              <a:rPr lang="en-US" b="1" dirty="0" smtClean="0"/>
              <a:t>reference</a:t>
            </a:r>
            <a:r>
              <a:rPr lang="en-US" dirty="0" smtClean="0"/>
              <a:t> genome that you can use as a scaffold to build your genome (or transcripts).</a:t>
            </a:r>
          </a:p>
          <a:p>
            <a:r>
              <a:rPr lang="en-US" dirty="0" smtClean="0"/>
              <a:t>You make an assumption that the locations of your new sequence reads are </a:t>
            </a:r>
            <a:r>
              <a:rPr lang="en-US" dirty="0" err="1" smtClean="0"/>
              <a:t>syntenic</a:t>
            </a:r>
            <a:r>
              <a:rPr lang="en-US" dirty="0" smtClean="0"/>
              <a:t> with that of the reference genome?</a:t>
            </a:r>
          </a:p>
          <a:p>
            <a:r>
              <a:rPr lang="en-US" dirty="0" smtClean="0"/>
              <a:t>How could this possibly go wrong?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Assumptions/issues with </a:t>
            </a:r>
            <a:r>
              <a:rPr lang="en-US" dirty="0" err="1" smtClean="0"/>
              <a:t>syntenic</a:t>
            </a:r>
            <a:r>
              <a:rPr lang="en-US" dirty="0" smtClean="0"/>
              <a:t>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Insertion/deletions (relative to reference genome).</a:t>
            </a:r>
          </a:p>
          <a:p>
            <a:r>
              <a:rPr lang="en-US" dirty="0" smtClean="0"/>
              <a:t>High levels of sequence variation (relative to reference).</a:t>
            </a:r>
          </a:p>
          <a:p>
            <a:r>
              <a:rPr lang="en-US" dirty="0" smtClean="0"/>
              <a:t>Low complexity DNA (repeats)</a:t>
            </a:r>
          </a:p>
          <a:p>
            <a:r>
              <a:rPr lang="en-US" dirty="0" smtClean="0"/>
              <a:t>Recombination</a:t>
            </a:r>
          </a:p>
          <a:p>
            <a:r>
              <a:rPr lang="en-US" dirty="0" smtClean="0"/>
              <a:t>Re-arrangements</a:t>
            </a:r>
          </a:p>
          <a:p>
            <a:r>
              <a:rPr lang="en-US" dirty="0" smtClean="0"/>
              <a:t>Gene duplication</a:t>
            </a:r>
          </a:p>
          <a:p>
            <a:r>
              <a:rPr lang="en-US" dirty="0" smtClean="0"/>
              <a:t>Quality of the reference genome</a:t>
            </a:r>
          </a:p>
          <a:p>
            <a:r>
              <a:rPr lang="en-US" dirty="0" smtClean="0"/>
              <a:t>(reference is incomplete, and order may be incorrect).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map reads?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start where we left off yesterday..</a:t>
            </a:r>
          </a:p>
          <a:p>
            <a:r>
              <a:rPr lang="en-US" dirty="0" smtClean="0"/>
              <a:t>As CTB described, Blast begins with a “seed” of length 11 (default). </a:t>
            </a:r>
          </a:p>
          <a:p>
            <a:r>
              <a:rPr lang="en-US" dirty="0" smtClean="0"/>
              <a:t>Blast generates a database of the reference genome data (genomic DNA, transcripts etc) of 11bp sequences, and looks for exact (?) matches.</a:t>
            </a:r>
          </a:p>
          <a:p>
            <a:r>
              <a:rPr lang="en-US" dirty="0" smtClean="0"/>
              <a:t>It then takes all matches  (which is a small subset) and used the Smith-Waterman algorithm (CTB will explain later) to find the “best” matches.</a:t>
            </a:r>
          </a:p>
          <a:p>
            <a:r>
              <a:rPr lang="en-US" dirty="0" smtClean="0"/>
              <a:t>This needs to be done as SMA and other approaches are slow.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Blast for NGS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Slow!</a:t>
            </a:r>
          </a:p>
          <a:p>
            <a:r>
              <a:rPr lang="en-US" dirty="0" smtClean="0"/>
              <a:t>“homology” over short regions can be difficult for short reads.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alignment/mapping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approaches still use this two step process of generating a subset of possible matches followed by a (slow) refinement step.</a:t>
            </a:r>
          </a:p>
          <a:p>
            <a:r>
              <a:rPr lang="en-US" dirty="0" smtClean="0"/>
              <a:t>The major differences is how they go about doing this.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Computing for Biologists</a:t>
            </a:r>
          </a:p>
          <a:p>
            <a:pPr>
              <a:buNone/>
            </a:pPr>
            <a:r>
              <a:rPr lang="en-US" dirty="0" smtClean="0"/>
              <a:t>    Steven Haddock </a:t>
            </a:r>
            <a:r>
              <a:rPr lang="en-US" smtClean="0"/>
              <a:t>and Casey Dunn </a:t>
            </a:r>
            <a:r>
              <a:rPr lang="en-US" dirty="0" smtClean="0"/>
              <a:t>2010</a:t>
            </a:r>
          </a:p>
          <a:p>
            <a:r>
              <a:rPr lang="en-US" dirty="0" err="1" smtClean="0"/>
              <a:t>Sinauer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software uses </a:t>
            </a:r>
            <a:r>
              <a:rPr lang="en-US" b="1" dirty="0" smtClean="0"/>
              <a:t>hash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These are also called </a:t>
            </a:r>
            <a:r>
              <a:rPr lang="en-US" b="1" dirty="0" smtClean="0"/>
              <a:t>associative arrays</a:t>
            </a:r>
            <a:r>
              <a:rPr lang="en-US" dirty="0" smtClean="0"/>
              <a:t>, </a:t>
            </a:r>
            <a:r>
              <a:rPr lang="en-US" b="1" dirty="0" smtClean="0"/>
              <a:t>maps</a:t>
            </a:r>
            <a:r>
              <a:rPr lang="en-US" dirty="0" smtClean="0"/>
              <a:t> and in python </a:t>
            </a:r>
            <a:r>
              <a:rPr lang="en-US" b="1" dirty="0" smtClean="0"/>
              <a:t>dictionaries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basic idea is that instead of some sort of numerical indexing, the data structure (the hash table) uses a key-value pairing system.</a:t>
            </a:r>
          </a:p>
          <a:p>
            <a:r>
              <a:rPr lang="en-US" dirty="0" smtClean="0"/>
              <a:t>You used one yesterday in python {}.</a:t>
            </a:r>
          </a:p>
          <a:p>
            <a:r>
              <a:rPr lang="en-US" dirty="0" smtClean="0"/>
              <a:t>Pairs = {}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003" y="6453494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Flickey</a:t>
            </a:r>
            <a:r>
              <a:rPr lang="en-US" dirty="0" smtClean="0"/>
              <a:t> &amp; Birney 2009</a:t>
            </a:r>
            <a:endParaRPr lang="en-US" dirty="0"/>
          </a:p>
        </p:txBody>
      </p:sp>
      <p:pic>
        <p:nvPicPr>
          <p:cNvPr id="7" name="Picture 6" descr="FlicekBirney2009Fi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2" y="2033623"/>
            <a:ext cx="6248400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Burrows Wheeler.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003" y="6453494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Flickey</a:t>
            </a:r>
            <a:r>
              <a:rPr lang="en-US" dirty="0" smtClean="0"/>
              <a:t> &amp; Birney 2009</a:t>
            </a:r>
            <a:endParaRPr lang="en-US" dirty="0"/>
          </a:p>
        </p:txBody>
      </p:sp>
      <p:pic>
        <p:nvPicPr>
          <p:cNvPr id="6" name="Picture 5" descr="FlicekBirney2009Fi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994"/>
            <a:ext cx="7772400" cy="488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Among the many software options…</a:t>
            </a:r>
            <a:endParaRPr lang="en-US" dirty="0"/>
          </a:p>
        </p:txBody>
      </p:sp>
      <p:pic>
        <p:nvPicPr>
          <p:cNvPr id="4" name="Picture 3" descr="LiHomer2011Tab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6" y="1575612"/>
            <a:ext cx="5295900" cy="420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2064" y="5594646"/>
            <a:ext cx="173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 &amp; homer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comparisons among gapped/</a:t>
            </a:r>
            <a:r>
              <a:rPr lang="en-US" dirty="0" err="1" smtClean="0"/>
              <a:t>ungapped</a:t>
            </a:r>
            <a:r>
              <a:rPr lang="en-US" dirty="0" smtClean="0"/>
              <a:t> &amp; Single vs. Paired end (se/</a:t>
            </a:r>
            <a:r>
              <a:rPr lang="en-US" dirty="0" err="1" smtClean="0"/>
              <a:t>pe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LiHomer2011Fi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16" y="1417638"/>
            <a:ext cx="3730527" cy="5026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3426" y="6259076"/>
            <a:ext cx="173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 &amp; homer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http://seqanswers.com/forums/showthread.php?t=43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http://seqanswers.com/wiki/Software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http://seqanswers.com/wiki/Software/list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http://en.wikipedia.org/wiki/List_of_sequence_alignment_software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10" y="1623195"/>
            <a:ext cx="8409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Flicek</a:t>
            </a:r>
            <a:r>
              <a:rPr lang="en-US" dirty="0" smtClean="0"/>
              <a:t>, P., &amp; Birney, E. (2009). Sense from sequence reads: methods for alignment and assembly Nature Methods, 6(11 </a:t>
            </a:r>
            <a:r>
              <a:rPr lang="en-US" dirty="0" err="1" smtClean="0"/>
              <a:t>Suppl</a:t>
            </a:r>
            <a:r>
              <a:rPr lang="en-US" dirty="0" smtClean="0"/>
              <a:t>), S6–S12. doi:10.1038/nmeth.1376</a:t>
            </a:r>
          </a:p>
          <a:p>
            <a:endParaRPr lang="en-US" dirty="0" smtClean="0"/>
          </a:p>
          <a:p>
            <a:r>
              <a:rPr lang="en-US" dirty="0" smtClean="0"/>
              <a:t>Glenn, T. C. (2011). Field guide to next-generation DNA sequencers Molecular Ecology Resources. doi:10.1111/j.1755-0998.2011.03024.x</a:t>
            </a:r>
          </a:p>
          <a:p>
            <a:endParaRPr lang="en-US" dirty="0" smtClean="0"/>
          </a:p>
          <a:p>
            <a:r>
              <a:rPr lang="en-US" dirty="0" smtClean="0"/>
              <a:t>Hudson, M. E. (2008). Sequencing breakthroughs for genomic ecology and evolutionary biology Molecular Ecology Resources, 8(1), 3–17. doi:10.1111/j.1471-8286.2007.02019.x</a:t>
            </a:r>
          </a:p>
          <a:p>
            <a:endParaRPr lang="en-US" dirty="0" smtClean="0"/>
          </a:p>
          <a:p>
            <a:r>
              <a:rPr lang="en-US" dirty="0" smtClean="0"/>
              <a:t>Li, H., &amp; Homer, N. (2010). A survey of sequence alignment algorithms for next-generation sequencing Briefings in bioinformatics, 11(5), 473–483. doi:10.1093/bib/bbq015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licekBirney2009Fi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55" y="1417638"/>
            <a:ext cx="2897788" cy="544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3894" y="5696212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Flickey</a:t>
            </a:r>
            <a:r>
              <a:rPr lang="en-US" dirty="0" smtClean="0"/>
              <a:t> &amp; Birney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generation sequencing platforms.</a:t>
            </a:r>
          </a:p>
          <a:p>
            <a:r>
              <a:rPr lang="en-US" dirty="0" smtClean="0"/>
              <a:t>Discuss how “aligning” or mapping reads occurs.</a:t>
            </a:r>
          </a:p>
          <a:p>
            <a:r>
              <a:rPr lang="en-US" dirty="0" smtClean="0"/>
              <a:t>Some basics of data structures needed.</a:t>
            </a:r>
          </a:p>
          <a:p>
            <a:r>
              <a:rPr lang="en-US" dirty="0" smtClean="0"/>
              <a:t>Options.</a:t>
            </a:r>
          </a:p>
          <a:p>
            <a:r>
              <a:rPr lang="en-US" dirty="0" smtClean="0"/>
              <a:t>Performance of gapped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ungapped</a:t>
            </a:r>
            <a:r>
              <a:rPr lang="en-US" dirty="0" smtClean="0"/>
              <a:t> alignments. Paired end </a:t>
            </a:r>
            <a:r>
              <a:rPr lang="en-US" dirty="0" err="1" smtClean="0"/>
              <a:t>vs</a:t>
            </a:r>
            <a:r>
              <a:rPr lang="en-US" dirty="0" smtClean="0"/>
              <a:t> single 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these sequencing technologies “next”?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 amount of sequencing possible, in a (relatively) short time and relatively cheaply.</a:t>
            </a:r>
          </a:p>
          <a:p>
            <a:r>
              <a:rPr lang="en-US" dirty="0" smtClean="0"/>
              <a:t>Infrastructure for the technologies is quite different than Sanger.</a:t>
            </a:r>
          </a:p>
          <a:p>
            <a:r>
              <a:rPr lang="en-US" dirty="0" smtClean="0"/>
              <a:t>Different chemistries.</a:t>
            </a:r>
          </a:p>
          <a:p>
            <a:r>
              <a:rPr lang="en-US" dirty="0" smtClean="0"/>
              <a:t>Library based sequencing (instead of individual unique </a:t>
            </a:r>
            <a:r>
              <a:rPr lang="en-US" dirty="0" err="1" smtClean="0"/>
              <a:t>amplicons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SCALING!</a:t>
            </a:r>
          </a:p>
          <a:p>
            <a:r>
              <a:rPr lang="en-US" dirty="0" smtClean="0"/>
              <a:t>Shorter read lengths (for now).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general principles (Illumina/Roche454/ABISolid)</a:t>
            </a:r>
            <a:endParaRPr lang="en-US" dirty="0"/>
          </a:p>
        </p:txBody>
      </p:sp>
      <p:pic>
        <p:nvPicPr>
          <p:cNvPr id="4" name="Picture 3" descr="Hudson2008_Fig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656"/>
            <a:ext cx="9144000" cy="533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9476" y="646062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Hudson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general differences..</a:t>
            </a:r>
            <a:endParaRPr lang="en-US" dirty="0"/>
          </a:p>
        </p:txBody>
      </p:sp>
      <p:pic>
        <p:nvPicPr>
          <p:cNvPr id="4" name="Picture 3" descr="Hudson2008_Fi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6" y="1213901"/>
            <a:ext cx="5896575" cy="5110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2198" y="63242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Hudson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http://www.454.com/products-solutions/how-it-works/index.asp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65897"/>
          <a:stretch>
            <a:fillRect/>
          </a:stretch>
        </p:blipFill>
        <p:spPr>
          <a:xfrm>
            <a:off x="168405" y="1554531"/>
            <a:ext cx="1932305" cy="3769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31698" b="33317"/>
          <a:stretch>
            <a:fillRect/>
          </a:stretch>
        </p:blipFill>
        <p:spPr>
          <a:xfrm>
            <a:off x="2228396" y="2328676"/>
            <a:ext cx="1932305" cy="3867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65011"/>
          <a:stretch>
            <a:fillRect/>
          </a:stretch>
        </p:blipFill>
        <p:spPr>
          <a:xfrm>
            <a:off x="4032878" y="2990288"/>
            <a:ext cx="1932305" cy="386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Among the many useful things these technologies allow is to “overcome” the short read length by doing multiple short reads from the same PCR </a:t>
            </a:r>
            <a:r>
              <a:rPr lang="en-US" sz="2400" dirty="0" err="1" smtClean="0"/>
              <a:t>amplicon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Picture 3" descr="Glenn2011Fi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8966"/>
            <a:ext cx="6254331" cy="4353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0699" y="6327089"/>
            <a:ext cx="126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Glenn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427"/>
            <a:ext cx="8229600" cy="818989"/>
          </a:xfrm>
        </p:spPr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Paired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760" y="6488668"/>
            <a:ext cx="820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http://www.illumina.com/technology/paired_end_sequencing_assay.ilmn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3" y="929416"/>
            <a:ext cx="3352515" cy="5437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102" y="1969288"/>
            <a:ext cx="335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Inserts on the order of 200-500bp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1052</Words>
  <Application>Microsoft Macintosh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mapping/alignment with short read sequence data</vt:lpstr>
      <vt:lpstr>The book!!!!</vt:lpstr>
      <vt:lpstr>goals</vt:lpstr>
      <vt:lpstr>What makes these sequencing technologies “next”?</vt:lpstr>
      <vt:lpstr>Some general principles (Illumina/Roche454/ABISolid)</vt:lpstr>
      <vt:lpstr>A few general differences..</vt:lpstr>
      <vt:lpstr>http://www.454.com/products-solutions/how-it-works/index.asp</vt:lpstr>
      <vt:lpstr>Among the many useful things these technologies allow is to “overcome” the short read length by doing multiple short reads from the same PCR amplicon. </vt:lpstr>
      <vt:lpstr>Illumina Paired end</vt:lpstr>
      <vt:lpstr>The Roche454 FLX (or whatever version)…</vt:lpstr>
      <vt:lpstr>The technologies are changing so fast..</vt:lpstr>
      <vt:lpstr>Comparison among platforms</vt:lpstr>
      <vt:lpstr>Comparisons among platforms</vt:lpstr>
      <vt:lpstr>Ok… I now have 0.25Tb of sequence data… what do we do first</vt:lpstr>
      <vt:lpstr>Syntenic assembly</vt:lpstr>
      <vt:lpstr>Assumptions/issues with syntenic assembly?</vt:lpstr>
      <vt:lpstr>So how do we map reads?</vt:lpstr>
      <vt:lpstr>Why not use Blast for NGS data?</vt:lpstr>
      <vt:lpstr>NGS alignment/mapping</vt:lpstr>
      <vt:lpstr>Hash tables</vt:lpstr>
      <vt:lpstr>Hash table.</vt:lpstr>
      <vt:lpstr>Burrows Wheeler.</vt:lpstr>
      <vt:lpstr>Among the many software options…</vt:lpstr>
      <vt:lpstr>Some comparisons among gapped/ungapped &amp; Single vs. Paired end (se/pe)</vt:lpstr>
      <vt:lpstr>How long a list?</vt:lpstr>
      <vt:lpstr>References</vt:lpstr>
      <vt:lpstr>Slide 27</vt:lpstr>
    </vt:vector>
  </TitlesOfParts>
  <Company>Michigan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mapping/alignment with short read sequence data</dc:title>
  <dc:creator>Ian Dworkin</dc:creator>
  <cp:lastModifiedBy>C. Titus Brown</cp:lastModifiedBy>
  <cp:revision>30</cp:revision>
  <cp:lastPrinted>2011-06-09T19:50:42Z</cp:lastPrinted>
  <dcterms:created xsi:type="dcterms:W3CDTF">2011-06-09T19:50:24Z</dcterms:created>
  <dcterms:modified xsi:type="dcterms:W3CDTF">2011-06-09T19:51:44Z</dcterms:modified>
</cp:coreProperties>
</file>