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54"/>
  </p:notesMasterIdLst>
  <p:sldIdLst>
    <p:sldId id="256" r:id="rId2"/>
    <p:sldId id="316" r:id="rId3"/>
    <p:sldId id="300" r:id="rId4"/>
    <p:sldId id="322" r:id="rId5"/>
    <p:sldId id="301" r:id="rId6"/>
    <p:sldId id="302" r:id="rId7"/>
    <p:sldId id="306" r:id="rId8"/>
    <p:sldId id="287" r:id="rId9"/>
    <p:sldId id="290" r:id="rId10"/>
    <p:sldId id="297" r:id="rId11"/>
    <p:sldId id="298" r:id="rId12"/>
    <p:sldId id="286" r:id="rId13"/>
    <p:sldId id="288" r:id="rId14"/>
    <p:sldId id="299" r:id="rId15"/>
    <p:sldId id="284" r:id="rId16"/>
    <p:sldId id="285" r:id="rId17"/>
    <p:sldId id="291" r:id="rId18"/>
    <p:sldId id="296" r:id="rId19"/>
    <p:sldId id="274" r:id="rId20"/>
    <p:sldId id="283" r:id="rId21"/>
    <p:sldId id="275" r:id="rId22"/>
    <p:sldId id="276" r:id="rId23"/>
    <p:sldId id="295" r:id="rId24"/>
    <p:sldId id="307" r:id="rId25"/>
    <p:sldId id="318" r:id="rId26"/>
    <p:sldId id="319" r:id="rId27"/>
    <p:sldId id="321" r:id="rId28"/>
    <p:sldId id="310" r:id="rId29"/>
    <p:sldId id="305" r:id="rId30"/>
    <p:sldId id="270" r:id="rId31"/>
    <p:sldId id="271" r:id="rId32"/>
    <p:sldId id="272" r:id="rId33"/>
    <p:sldId id="273" r:id="rId34"/>
    <p:sldId id="265" r:id="rId35"/>
    <p:sldId id="266" r:id="rId36"/>
    <p:sldId id="267" r:id="rId37"/>
    <p:sldId id="260" r:id="rId38"/>
    <p:sldId id="261" r:id="rId39"/>
    <p:sldId id="262" r:id="rId40"/>
    <p:sldId id="278" r:id="rId41"/>
    <p:sldId id="263" r:id="rId42"/>
    <p:sldId id="289" r:id="rId43"/>
    <p:sldId id="277" r:id="rId44"/>
    <p:sldId id="264" r:id="rId45"/>
    <p:sldId id="315" r:id="rId46"/>
    <p:sldId id="311" r:id="rId47"/>
    <p:sldId id="313" r:id="rId48"/>
    <p:sldId id="314" r:id="rId49"/>
    <p:sldId id="309" r:id="rId50"/>
    <p:sldId id="320" r:id="rId51"/>
    <p:sldId id="292" r:id="rId52"/>
    <p:sldId id="31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tiassa:Users:t:Library:Mail%20Downloads:clc-vs-velv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tiassa:Users:t:Library:Mail%20Downloads:clc-vs-velv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Velvet</a:t>
            </a:r>
            <a:r>
              <a:rPr lang="en-US" baseline="0"/>
              <a:t> within CLC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4"/>
          <c:order val="0"/>
          <c:xVal>
            <c:numRef>
              <c:f>abyss!$F$4:$F$14</c:f>
              <c:numCache>
                <c:formatCode>0.E+00</c:formatCode>
                <c:ptCount val="11"/>
                <c:pt idx="0">
                  <c:v>1.1595264E7</c:v>
                </c:pt>
                <c:pt idx="1">
                  <c:v>1.1595264E7</c:v>
                </c:pt>
                <c:pt idx="2">
                  <c:v>5.374048E6</c:v>
                </c:pt>
                <c:pt idx="3">
                  <c:v>2.42E6</c:v>
                </c:pt>
                <c:pt idx="4">
                  <c:v>1.432928E6</c:v>
                </c:pt>
                <c:pt idx="5">
                  <c:v>1.01456E6</c:v>
                </c:pt>
                <c:pt idx="6">
                  <c:v>855104.0</c:v>
                </c:pt>
                <c:pt idx="7">
                  <c:v>453120.0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xVal>
          <c:yVal>
            <c:numRef>
              <c:f>abyss!$G$4:$G$14</c:f>
              <c:numCache>
                <c:formatCode>General</c:formatCode>
                <c:ptCount val="11"/>
                <c:pt idx="0">
                  <c:v>0.69636982823332</c:v>
                </c:pt>
                <c:pt idx="1">
                  <c:v>0.69636982823332</c:v>
                </c:pt>
                <c:pt idx="2">
                  <c:v>0.508678746449604</c:v>
                </c:pt>
                <c:pt idx="3">
                  <c:v>0.448304132231405</c:v>
                </c:pt>
                <c:pt idx="4">
                  <c:v>0.396033855155318</c:v>
                </c:pt>
                <c:pt idx="5">
                  <c:v>0.207191294748462</c:v>
                </c:pt>
                <c:pt idx="6">
                  <c:v>0.244031135394057</c:v>
                </c:pt>
                <c:pt idx="7">
                  <c:v>0.45593220338983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yVal>
          <c:smooth val="1"/>
        </c:ser>
        <c:axId val="373728168"/>
        <c:axId val="373735304"/>
      </c:scatterChart>
      <c:valAx>
        <c:axId val="373728168"/>
        <c:scaling>
          <c:orientation val="minMax"/>
          <c:min val="0.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bp compared</a:t>
                </a:r>
              </a:p>
            </c:rich>
          </c:tx>
          <c:layout/>
        </c:title>
        <c:numFmt formatCode="0.E+00" sourceLinked="1"/>
        <c:tickLblPos val="nextTo"/>
        <c:crossAx val="373735304"/>
        <c:crosses val="autoZero"/>
        <c:crossBetween val="midCat"/>
      </c:valAx>
      <c:valAx>
        <c:axId val="373735304"/>
        <c:scaling>
          <c:orientation val="minMax"/>
          <c:max val="1.0"/>
          <c:min val="0.0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Similarity between Assemblies</a:t>
                </a:r>
              </a:p>
            </c:rich>
          </c:tx>
          <c:layout>
            <c:manualLayout>
              <c:xMode val="edge"/>
              <c:yMode val="edge"/>
              <c:x val="0.0252873563218391"/>
              <c:y val="0.103394211140274"/>
            </c:manualLayout>
          </c:layout>
        </c:title>
        <c:numFmt formatCode="General" sourceLinked="1"/>
        <c:tickLblPos val="nextTo"/>
        <c:crossAx val="373728168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CLC within Velvet</a:t>
            </a:r>
          </a:p>
        </c:rich>
      </c:tx>
      <c:layout>
        <c:manualLayout>
          <c:xMode val="edge"/>
          <c:yMode val="edge"/>
          <c:x val="0.397552900714997"/>
          <c:y val="0.0416666666666667"/>
        </c:manualLayout>
      </c:layout>
    </c:title>
    <c:plotArea>
      <c:layout/>
      <c:scatterChart>
        <c:scatterStyle val="smoothMarker"/>
        <c:ser>
          <c:idx val="4"/>
          <c:order val="0"/>
          <c:xVal>
            <c:numRef>
              <c:f>abyss!$K$4:$K$14</c:f>
              <c:numCache>
                <c:formatCode>0.E+00</c:formatCode>
                <c:ptCount val="11"/>
                <c:pt idx="0">
                  <c:v>1.4723712E7</c:v>
                </c:pt>
                <c:pt idx="1">
                  <c:v>1.4723712E7</c:v>
                </c:pt>
                <c:pt idx="2">
                  <c:v>9.233568E6</c:v>
                </c:pt>
                <c:pt idx="3">
                  <c:v>6.451808E6</c:v>
                </c:pt>
                <c:pt idx="4">
                  <c:v>5.357728E6</c:v>
                </c:pt>
                <c:pt idx="5">
                  <c:v>4.079008E6</c:v>
                </c:pt>
                <c:pt idx="6">
                  <c:v>3.729536E6</c:v>
                </c:pt>
                <c:pt idx="7">
                  <c:v>2.940608E6</c:v>
                </c:pt>
                <c:pt idx="8">
                  <c:v>2.453952E6</c:v>
                </c:pt>
                <c:pt idx="9">
                  <c:v>2.175616E6</c:v>
                </c:pt>
                <c:pt idx="10">
                  <c:v>1.875072E6</c:v>
                </c:pt>
              </c:numCache>
            </c:numRef>
          </c:xVal>
          <c:yVal>
            <c:numRef>
              <c:f>abyss!$L$4:$L$14</c:f>
              <c:numCache>
                <c:formatCode>General</c:formatCode>
                <c:ptCount val="11"/>
                <c:pt idx="0">
                  <c:v>0.548718149336254</c:v>
                </c:pt>
                <c:pt idx="1">
                  <c:v>0.548718149336254</c:v>
                </c:pt>
                <c:pt idx="2">
                  <c:v>0.285258309680505</c:v>
                </c:pt>
                <c:pt idx="3">
                  <c:v>0.163655211066417</c:v>
                </c:pt>
                <c:pt idx="4">
                  <c:v>0.104038129595231</c:v>
                </c:pt>
                <c:pt idx="5">
                  <c:v>0.0505377778126446</c:v>
                </c:pt>
                <c:pt idx="6">
                  <c:v>0.0552476232968391</c:v>
                </c:pt>
                <c:pt idx="7">
                  <c:v>0.0700480988965547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yVal>
          <c:smooth val="1"/>
        </c:ser>
        <c:axId val="373798648"/>
        <c:axId val="373795624"/>
      </c:scatterChart>
      <c:valAx>
        <c:axId val="373798648"/>
        <c:scaling>
          <c:orientation val="minMax"/>
          <c:min val="0.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bp compared</a:t>
                </a:r>
              </a:p>
            </c:rich>
          </c:tx>
          <c:layout/>
        </c:title>
        <c:numFmt formatCode="0.E+00" sourceLinked="1"/>
        <c:tickLblPos val="nextTo"/>
        <c:crossAx val="373795624"/>
        <c:crosses val="autoZero"/>
        <c:crossBetween val="midCat"/>
      </c:valAx>
      <c:valAx>
        <c:axId val="373795624"/>
        <c:scaling>
          <c:orientation val="minMax"/>
          <c:max val="1.0"/>
          <c:min val="0.0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Similarity between Assemblies</a:t>
                </a:r>
              </a:p>
            </c:rich>
          </c:tx>
          <c:layout>
            <c:manualLayout>
              <c:xMode val="edge"/>
              <c:yMode val="edge"/>
              <c:x val="0.0252873563218391"/>
              <c:y val="0.103394211140274"/>
            </c:manualLayout>
          </c:layout>
        </c:title>
        <c:numFmt formatCode="General" sourceLinked="1"/>
        <c:tickLblPos val="nextTo"/>
        <c:crossAx val="373798648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F03EC-9139-4740-812B-42B8C603345D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AED62-1466-D045-86DC-D821BC2C5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</a:t>
            </a:r>
            <a:r>
              <a:rPr lang="en-US" baseline="0" dirty="0" smtClean="0"/>
              <a:t> coverage is essential.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AED62-1466-D045-86DC-D821BC2C5B0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Note, no tolerance for </a:t>
            </a:r>
            <a:r>
              <a:rPr lang="en-US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AED62-1466-D045-86DC-D821BC2C5B0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CC90B1-775C-0A43-BD03-CD7946E9CA77}" type="slidenum">
              <a:rPr lang="en-US"/>
              <a:pPr/>
              <a:t>38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Essentially no overlap in exact results @@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07F46-A1F2-4E4D-8627-4FBC5ED67FD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point that depth here was less important than longer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07F46-A1F2-4E4D-8627-4FBC5ED67FD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@@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jason’s</a:t>
            </a:r>
            <a:r>
              <a:rPr lang="en-US" baseline="0" dirty="0" smtClean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07F46-A1F2-4E4D-8627-4FBC5ED67FD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66D65B-2F0E-1349-9AE7-20B620F5FB04}" type="datetimeFigureOut">
              <a:rPr lang="en-US" smtClean="0"/>
              <a:pPr/>
              <a:t>6/7/12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t/Desktop/assembly-talks/groxel-kmer-lump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 novo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Titus Brown</a:t>
            </a:r>
          </a:p>
          <a:p>
            <a:r>
              <a:rPr lang="en-US" dirty="0" smtClean="0"/>
              <a:t>6</a:t>
            </a:r>
            <a:r>
              <a:rPr lang="en-US" dirty="0" smtClean="0"/>
              <a:t>/7/12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read lengths are hard.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41" y="1417638"/>
            <a:ext cx="5585210" cy="4880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1655" y="6248400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5751" y="1946711"/>
            <a:ext cx="25148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even with</a:t>
            </a:r>
          </a:p>
          <a:p>
            <a:r>
              <a:rPr lang="en-US" dirty="0" smtClean="0"/>
              <a:t>a read length of 200, the</a:t>
            </a:r>
          </a:p>
          <a:p>
            <a:r>
              <a:rPr lang="en-US" dirty="0" smtClean="0"/>
              <a:t>E. coli genome cannot be</a:t>
            </a:r>
          </a:p>
          <a:p>
            <a:r>
              <a:rPr lang="en-US" dirty="0" smtClean="0"/>
              <a:t>assembled completely.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read lengths are hard.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41" y="1417638"/>
            <a:ext cx="5585210" cy="4880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1655" y="6248400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5751" y="1946711"/>
            <a:ext cx="268955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even with</a:t>
            </a:r>
          </a:p>
          <a:p>
            <a:r>
              <a:rPr lang="en-US" dirty="0" smtClean="0"/>
              <a:t>a read length of 200, the</a:t>
            </a:r>
          </a:p>
          <a:p>
            <a:r>
              <a:rPr lang="en-US" dirty="0" smtClean="0"/>
              <a:t>E. coli genome cannot be</a:t>
            </a:r>
          </a:p>
          <a:p>
            <a:r>
              <a:rPr lang="en-US" dirty="0" smtClean="0"/>
              <a:t>assembled completely.</a:t>
            </a:r>
          </a:p>
          <a:p>
            <a:endParaRPr lang="en-US" dirty="0" smtClean="0"/>
          </a:p>
          <a:p>
            <a:r>
              <a:rPr lang="en-US" dirty="0" smtClean="0"/>
              <a:t>Why? </a:t>
            </a:r>
            <a:r>
              <a:rPr lang="en-US" b="1" dirty="0" smtClean="0"/>
              <a:t>REPEATS.</a:t>
            </a:r>
          </a:p>
          <a:p>
            <a:endParaRPr lang="en-US" b="1" dirty="0" smtClean="0"/>
          </a:p>
          <a:p>
            <a:r>
              <a:rPr lang="en-US" dirty="0" smtClean="0"/>
              <a:t>This is why paired-end</a:t>
            </a:r>
          </a:p>
          <a:p>
            <a:r>
              <a:rPr lang="en-US" dirty="0" smtClean="0"/>
              <a:t>sequencing is so important</a:t>
            </a:r>
          </a:p>
          <a:p>
            <a:r>
              <a:rPr lang="en-US" dirty="0" smtClean="0"/>
              <a:t>for assembly.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</a:t>
            </a:r>
            <a:r>
              <a:rPr lang="en-US" dirty="0" smtClean="0"/>
              <a:t>main </a:t>
            </a:r>
            <a:r>
              <a:rPr lang="en-US" dirty="0" smtClean="0"/>
              <a:t>challenges for </a:t>
            </a:r>
            <a:r>
              <a:rPr lang="en-US" i="1" dirty="0" smtClean="0"/>
              <a:t>de novo </a:t>
            </a:r>
            <a:r>
              <a:rPr lang="en-US" dirty="0" smtClean="0"/>
              <a:t>sequencing.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Repeats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Low coverage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Errors</a:t>
            </a:r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These introduce </a:t>
            </a:r>
            <a:r>
              <a:rPr lang="en-US" dirty="0" smtClean="0"/>
              <a:t>breaks in the</a:t>
            </a:r>
          </a:p>
          <a:p>
            <a:pPr algn="ctr">
              <a:buNone/>
            </a:pPr>
            <a:r>
              <a:rPr lang="en-US" dirty="0" smtClean="0"/>
              <a:t>construction of </a:t>
            </a:r>
            <a:r>
              <a:rPr lang="en-US" dirty="0" err="1" smtClean="0"/>
              <a:t>contigs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i="1" dirty="0" smtClean="0"/>
              <a:t>Variation </a:t>
            </a:r>
            <a:r>
              <a:rPr lang="en-US" dirty="0" smtClean="0"/>
              <a:t>in </a:t>
            </a:r>
            <a:r>
              <a:rPr lang="en-US" dirty="0" smtClean="0"/>
              <a:t>coverage – </a:t>
            </a:r>
            <a:r>
              <a:rPr lang="en-US" dirty="0" err="1" smtClean="0"/>
              <a:t>transcriptomes</a:t>
            </a:r>
            <a:r>
              <a:rPr lang="en-US" dirty="0" smtClean="0"/>
              <a:t> and </a:t>
            </a:r>
            <a:r>
              <a:rPr lang="en-US" dirty="0" err="1" smtClean="0"/>
              <a:t>metagenomes</a:t>
            </a:r>
            <a:r>
              <a:rPr lang="en-US" dirty="0" smtClean="0"/>
              <a:t>, as well as amplified genomic.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This challenges the assembler to distinguish between erroneous connections (e.g. repeats) and real connections.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Overlaps don’t place sequences uniquely when there are repeats present.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66" y="2849206"/>
            <a:ext cx="7898892" cy="2906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9538" y="6248400"/>
            <a:ext cx="37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 assembly primer (</a:t>
            </a:r>
            <a:r>
              <a:rPr lang="en-US" dirty="0" err="1" smtClean="0"/>
              <a:t>cbcb.umd.edu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Easy calculation: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(# reads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read length) / genome size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So, for haploid human genome: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30m reads </a:t>
            </a:r>
            <a:r>
              <a:rPr lang="en-US" dirty="0" err="1" smtClean="0"/>
              <a:t>x</a:t>
            </a:r>
            <a:r>
              <a:rPr lang="en-US" dirty="0" smtClean="0"/>
              <a:t> 100 bp = 3 </a:t>
            </a:r>
            <a:r>
              <a:rPr lang="en-US" dirty="0" err="1" smtClean="0"/>
              <a:t>bn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“1x” doesn’t mean every DNA sequence is read once.</a:t>
            </a:r>
          </a:p>
          <a:p>
            <a:r>
              <a:rPr lang="en-US" dirty="0" smtClean="0"/>
              <a:t>It means that, if sampling were </a:t>
            </a:r>
            <a:r>
              <a:rPr lang="en-US" i="1" dirty="0" smtClean="0"/>
              <a:t>systematic,</a:t>
            </a:r>
            <a:r>
              <a:rPr lang="en-US" dirty="0" smtClean="0"/>
              <a:t> it would be.</a:t>
            </a:r>
          </a:p>
          <a:p>
            <a:r>
              <a:rPr lang="en-US" dirty="0" smtClean="0"/>
              <a:t>Sampling isn’t systematic, it’s random!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Actual coverage varies widely from the average, for low </a:t>
            </a:r>
            <a:r>
              <a:rPr lang="en-US" dirty="0" err="1" smtClean="0"/>
              <a:t>avg</a:t>
            </a:r>
            <a:r>
              <a:rPr lang="en-US" dirty="0" smtClean="0"/>
              <a:t> coverage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1585422"/>
            <a:ext cx="7232717" cy="4999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assembly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Overlap/layout/consensus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</a:t>
            </a:r>
            <a:r>
              <a:rPr lang="en-US" dirty="0" err="1" smtClean="0"/>
              <a:t>k-mer</a:t>
            </a:r>
            <a:r>
              <a:rPr lang="en-US" dirty="0" smtClean="0"/>
              <a:t> graphs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The former is used for long reads, </a:t>
            </a:r>
            <a:r>
              <a:rPr lang="en-US" dirty="0" err="1" smtClean="0"/>
              <a:t>esp</a:t>
            </a:r>
            <a:r>
              <a:rPr lang="en-US" dirty="0" smtClean="0"/>
              <a:t> all Sanger-based assemblies.  The latter is used because of memory efficiency.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Overlap/layout/consensus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Essentially,</a:t>
            </a:r>
          </a:p>
          <a:p>
            <a:pPr marL="596646" indent="-514350">
              <a:buAutoNum type="arabicPeriod"/>
            </a:pPr>
            <a:r>
              <a:rPr lang="en-US" dirty="0" smtClean="0"/>
              <a:t>Calculate all overlaps</a:t>
            </a:r>
          </a:p>
          <a:p>
            <a:pPr marL="596646" indent="-514350">
              <a:buAutoNum type="arabicPeriod"/>
            </a:pPr>
            <a:r>
              <a:rPr lang="en-US" dirty="0" smtClean="0"/>
              <a:t>Cluster based on overlap.</a:t>
            </a:r>
          </a:p>
          <a:p>
            <a:pPr marL="596646" indent="-514350">
              <a:buAutoNum type="arabicPeriod"/>
            </a:pPr>
            <a:r>
              <a:rPr lang="en-US" dirty="0" smtClean="0"/>
              <a:t>Do a multiple sequence alignment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3924102"/>
            <a:ext cx="6316026" cy="2324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9538" y="6248400"/>
            <a:ext cx="37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 assembly primer (</a:t>
            </a:r>
            <a:r>
              <a:rPr lang="en-US" dirty="0" err="1" smtClean="0"/>
              <a:t>cbcb.umd.edu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Essentially, break reads (of any length) down into multiple overlapping words of fixed length </a:t>
            </a:r>
            <a:r>
              <a:rPr lang="en-US" i="1" dirty="0" err="1" smtClean="0"/>
              <a:t>k</a:t>
            </a:r>
            <a:r>
              <a:rPr lang="en-US" i="1" dirty="0" smtClean="0"/>
              <a:t>.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ATGGACCAGATGACAC (</a:t>
            </a:r>
            <a:r>
              <a:rPr lang="en-US" dirty="0" err="1" smtClean="0">
                <a:latin typeface="Andale Mono"/>
                <a:cs typeface="Andale Mono"/>
              </a:rPr>
              <a:t>k</a:t>
            </a:r>
            <a:r>
              <a:rPr lang="en-US" dirty="0" smtClean="0">
                <a:latin typeface="Andale Mono"/>
                <a:cs typeface="Andale Mono"/>
              </a:rPr>
              <a:t>=12) =&gt;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ATGGACCAGATG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TGGACCAGATGA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GGACCAGATGAC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GACCAGATGACA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ACCAGATGACAC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</a:t>
            </a:r>
            <a:r>
              <a:rPr lang="en-US" dirty="0" err="1" smtClean="0"/>
              <a:t>vs</a:t>
            </a:r>
            <a:r>
              <a:rPr lang="en-US" dirty="0" smtClean="0"/>
              <a:t>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reference needed, for assembly!</a:t>
            </a:r>
          </a:p>
          <a:p>
            <a:pPr lvl="1"/>
            <a:r>
              <a:rPr lang="en-US" dirty="0" smtClean="0"/>
              <a:t>De novo genomes, </a:t>
            </a:r>
            <a:r>
              <a:rPr lang="en-US" dirty="0" err="1" smtClean="0"/>
              <a:t>transcriptomes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Scales poorly; need a much bigger computer.</a:t>
            </a:r>
          </a:p>
          <a:p>
            <a:pPr lvl="1"/>
            <a:r>
              <a:rPr lang="en-US" dirty="0" smtClean="0"/>
              <a:t>Biology gets in the way (repeats!)</a:t>
            </a:r>
          </a:p>
          <a:p>
            <a:pPr lvl="1"/>
            <a:r>
              <a:rPr lang="en-US" dirty="0" smtClean="0"/>
              <a:t>Need higher coverage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but:</a:t>
            </a:r>
          </a:p>
          <a:p>
            <a:pPr lvl="1"/>
            <a:r>
              <a:rPr lang="en-US" dirty="0" smtClean="0"/>
              <a:t>Often your reference isn’t that great, so assembly may actually be the best way to go.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mers</a:t>
            </a:r>
            <a:r>
              <a:rPr lang="en-US" dirty="0" smtClean="0"/>
              <a:t> – what </a:t>
            </a:r>
            <a:r>
              <a:rPr lang="en-US" dirty="0" err="1" smtClean="0"/>
              <a:t>k</a:t>
            </a:r>
            <a:r>
              <a:rPr lang="en-US" dirty="0" smtClean="0"/>
              <a:t> to use?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818010"/>
            <a:ext cx="7061200" cy="422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8132" y="6174437"/>
            <a:ext cx="31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Butler et al., Genome Res,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mers</a:t>
            </a:r>
            <a:r>
              <a:rPr lang="en-US" dirty="0" smtClean="0"/>
              <a:t> – what </a:t>
            </a:r>
            <a:r>
              <a:rPr lang="en-US" dirty="0" err="1" smtClean="0"/>
              <a:t>k</a:t>
            </a:r>
            <a:r>
              <a:rPr lang="en-US" dirty="0" smtClean="0"/>
              <a:t> to use?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78" y="1770976"/>
            <a:ext cx="703580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8132" y="6174437"/>
            <a:ext cx="31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Butler et al., Genome Res,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genomes are problematic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6" y="2447680"/>
            <a:ext cx="8583802" cy="235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8132" y="6174437"/>
            <a:ext cx="31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Butler et al., Genome Res,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graphs - overlaps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88" y="1947227"/>
            <a:ext cx="6819900" cy="337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(</a:t>
            </a:r>
            <a:r>
              <a:rPr lang="en-US" dirty="0" err="1" smtClean="0"/>
              <a:t>k</a:t>
            </a:r>
            <a:r>
              <a:rPr lang="en-US" dirty="0" smtClean="0"/>
              <a:t>=14)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3" y="1792397"/>
            <a:ext cx="8093407" cy="20096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0909" y="4436779"/>
            <a:ext cx="450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Each node represents a 14-mer;</a:t>
            </a:r>
          </a:p>
          <a:p>
            <a:r>
              <a:rPr lang="en-US" dirty="0" smtClean="0"/>
              <a:t>Links between each node are 13-mer overlaps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(</a:t>
            </a:r>
            <a:r>
              <a:rPr lang="en-US" dirty="0" err="1" smtClean="0"/>
              <a:t>k</a:t>
            </a:r>
            <a:r>
              <a:rPr lang="en-US" dirty="0" smtClean="0"/>
              <a:t>=14)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0959" y="4621445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Branches in the graph represent partially overlapping sequences.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79" y="1619431"/>
            <a:ext cx="8007309" cy="2571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(</a:t>
            </a:r>
            <a:r>
              <a:rPr lang="en-US" dirty="0" err="1" smtClean="0"/>
              <a:t>k</a:t>
            </a:r>
            <a:r>
              <a:rPr lang="en-US" dirty="0" smtClean="0"/>
              <a:t>=14)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1273" y="4621445"/>
            <a:ext cx="465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Single nucleotide variations cause long branches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46" y="1638197"/>
            <a:ext cx="7841742" cy="2518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(</a:t>
            </a:r>
            <a:r>
              <a:rPr lang="en-US" dirty="0" err="1" smtClean="0"/>
              <a:t>k</a:t>
            </a:r>
            <a:r>
              <a:rPr lang="en-US" dirty="0" smtClean="0"/>
              <a:t>=14)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4761" y="4621445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Single nucleotide variations cause long branches;</a:t>
            </a:r>
          </a:p>
          <a:p>
            <a:pPr algn="ctr"/>
            <a:r>
              <a:rPr lang="en-US" dirty="0" smtClean="0"/>
              <a:t>They don’t rejoin quickly.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33" y="1640751"/>
            <a:ext cx="7346422" cy="2417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oxel-kmer-lump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1" y="133423"/>
            <a:ext cx="8229600" cy="5778428"/>
          </a:xfrm>
        </p:spPr>
      </p:pic>
      <p:sp>
        <p:nvSpPr>
          <p:cNvPr id="5" name="TextBox 4"/>
          <p:cNvSpPr txBox="1"/>
          <p:nvPr/>
        </p:nvSpPr>
        <p:spPr>
          <a:xfrm>
            <a:off x="3821366" y="6207125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Groxel</a:t>
            </a:r>
            <a:r>
              <a:rPr lang="en-US" dirty="0" smtClean="0"/>
              <a:t> view of knot-like region / </a:t>
            </a:r>
            <a:r>
              <a:rPr lang="en-US" dirty="0" err="1" smtClean="0"/>
              <a:t>Arend</a:t>
            </a:r>
            <a:r>
              <a:rPr lang="en-US" dirty="0" smtClean="0"/>
              <a:t> </a:t>
            </a:r>
            <a:r>
              <a:rPr lang="en-US" dirty="0" err="1" smtClean="0"/>
              <a:t>Hintze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9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graphs - branching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081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For decisions about which paths etc, biology-based heuristics come into play as well.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6342" y="15799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25600"/>
            <a:ext cx="7696200" cy="360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It was the best of times, it was the </a:t>
            </a:r>
            <a:r>
              <a:rPr lang="en-US" sz="2400" dirty="0" err="1" smtClean="0"/>
              <a:t>wor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, it was the worst of times, it was the </a:t>
            </a:r>
          </a:p>
          <a:p>
            <a:pPr algn="ctr">
              <a:buNone/>
            </a:pPr>
            <a:r>
              <a:rPr lang="en-US" sz="2400" dirty="0" err="1" smtClean="0"/>
              <a:t>isdom</a:t>
            </a:r>
            <a:r>
              <a:rPr lang="en-US" sz="2400" dirty="0" smtClean="0"/>
              <a:t>, it was the age of foolishness</a:t>
            </a:r>
          </a:p>
          <a:p>
            <a:pPr algn="ctr">
              <a:buNone/>
            </a:pPr>
            <a:r>
              <a:rPr lang="en-US" sz="2400" dirty="0" err="1" smtClean="0"/>
              <a:t>mes</a:t>
            </a:r>
            <a:r>
              <a:rPr lang="en-US" sz="2400" dirty="0" smtClean="0"/>
              <a:t>, it was the age of wisdom, it was </a:t>
            </a:r>
            <a:r>
              <a:rPr lang="en-US" sz="2400" dirty="0" err="1" smtClean="0"/>
              <a:t>th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It was the best of times, it was the worst of times, it was the age of wisdom, it was the age of foolishness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…but for lots and lots of fragments!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33705" y="3228558"/>
            <a:ext cx="822960" cy="57389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complexity - spur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(Short) dead-end in graph.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Can be caused by error at the end of some overlapping reads, or low coverage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63385"/>
          <a:stretch>
            <a:fillRect/>
          </a:stretch>
        </p:blipFill>
        <p:spPr>
          <a:xfrm>
            <a:off x="2063916" y="1417638"/>
            <a:ext cx="5511800" cy="1711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complexity - bubble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Multiple parallel paths that diverge and join.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Caused by sequencing error and true polymorphism / polyploidy in sample.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33301" b="29248"/>
          <a:stretch>
            <a:fillRect/>
          </a:stretch>
        </p:blipFill>
        <p:spPr>
          <a:xfrm>
            <a:off x="2063916" y="2098834"/>
            <a:ext cx="5511800" cy="17503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complexity – “frayed rope”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Converging, then diverging paths.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Caused by repetitive sequences.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66112"/>
          <a:stretch>
            <a:fillRect/>
          </a:stretch>
        </p:blipFill>
        <p:spPr>
          <a:xfrm>
            <a:off x="2063916" y="1447800"/>
            <a:ext cx="5511800" cy="15837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graph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Primarily heuristic (approximate) approaches.</a:t>
            </a:r>
          </a:p>
          <a:p>
            <a:endParaRPr lang="en-US" dirty="0" smtClean="0"/>
          </a:p>
          <a:p>
            <a:r>
              <a:rPr lang="en-US" dirty="0" smtClean="0"/>
              <a:t>Detecting complex graph structures can generally not be done efficiently.</a:t>
            </a:r>
          </a:p>
          <a:p>
            <a:endParaRPr lang="en-US" dirty="0" smtClean="0"/>
          </a:p>
          <a:p>
            <a:r>
              <a:rPr lang="en-US" dirty="0" smtClean="0"/>
              <a:t>Much of the divergence in functionality of new assemblers comes from this.</a:t>
            </a:r>
          </a:p>
          <a:p>
            <a:endParaRPr lang="en-US" dirty="0" smtClean="0"/>
          </a:p>
          <a:p>
            <a:r>
              <a:rPr lang="en-US" dirty="0" smtClean="0"/>
              <a:t>Three examples: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Single read spans </a:t>
            </a:r>
            <a:r>
              <a:rPr lang="en-US" dirty="0" err="1" smtClean="0"/>
              <a:t>k-mer</a:t>
            </a:r>
            <a:r>
              <a:rPr lang="en-US" dirty="0" smtClean="0"/>
              <a:t> graph =&gt; extract the single-read path.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46" y="1522117"/>
            <a:ext cx="7625842" cy="2092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Resolve “frayed-rope” pattern caused by repeats, by separating paths based on mate-pair reads.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2158330"/>
            <a:ext cx="7321042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Reject inconsistent paths based on mate-pair reads and insert size.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2282874"/>
            <a:ext cx="7600262" cy="1638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assembly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parameters to optimize!</a:t>
            </a:r>
          </a:p>
          <a:p>
            <a:endParaRPr lang="en-US" dirty="0" smtClean="0"/>
          </a:p>
          <a:p>
            <a:r>
              <a:rPr lang="en-US" dirty="0" err="1" smtClean="0"/>
              <a:t>RNAseq</a:t>
            </a:r>
            <a:r>
              <a:rPr lang="en-US" dirty="0" smtClean="0"/>
              <a:t> has variation in copy number; naïve assemblers can treat this as repetitive and eliminate it.</a:t>
            </a:r>
          </a:p>
          <a:p>
            <a:endParaRPr lang="en-US" dirty="0" smtClean="0"/>
          </a:p>
          <a:p>
            <a:r>
              <a:rPr lang="en-US" dirty="0" smtClean="0"/>
              <a:t>Assembly requires gobs of memory (4 lanes, 60m reads =&gt; ~ 150gb RAM)</a:t>
            </a:r>
          </a:p>
          <a:p>
            <a:endParaRPr lang="en-US" dirty="0" smtClean="0"/>
          </a:p>
          <a:p>
            <a:r>
              <a:rPr lang="en-US" dirty="0" smtClean="0"/>
              <a:t>How do we evaluate assemblies?</a:t>
            </a:r>
          </a:p>
          <a:p>
            <a:pPr lvl="1"/>
            <a:r>
              <a:rPr lang="en-US" dirty="0" smtClean="0"/>
              <a:t>What’s the best assembler?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94601"/>
            <a:ext cx="8228160" cy="1065712"/>
          </a:xfrm>
          <a:ln/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880"/>
            <a:ext cx="86184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354560" y="1013867"/>
            <a:ext cx="1676160" cy="3211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983" rIns="81639" bIns="4082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Hashlength</a:t>
            </a:r>
            <a:r>
              <a:rPr lang="en-US" dirty="0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 = 25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354560" y="2222154"/>
            <a:ext cx="1676160" cy="3211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983" rIns="81639" bIns="4082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Hashlength</a:t>
            </a:r>
            <a:r>
              <a:rPr lang="en-US" dirty="0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 = 27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354560" y="3136650"/>
            <a:ext cx="1676160" cy="3211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983" rIns="81639" bIns="4082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Hashlength</a:t>
            </a:r>
            <a:r>
              <a:rPr lang="en-US" dirty="0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 = 29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354560" y="3855285"/>
            <a:ext cx="1676160" cy="3211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983" rIns="81639" bIns="4082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Hashlength</a:t>
            </a:r>
            <a:r>
              <a:rPr lang="en-US" dirty="0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 = 31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out different assemblers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41" y="1447800"/>
            <a:ext cx="7795847" cy="490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5" y="-187350"/>
            <a:ext cx="7081950" cy="7467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more data starts to saturate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8" y="1133407"/>
            <a:ext cx="7284395" cy="5609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Longer reads help a lot… add 75bp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1226489"/>
            <a:ext cx="7258049" cy="547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…this matches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806700"/>
            <a:ext cx="7733538" cy="1427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1655" y="6248400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err="1" smtClean="0"/>
              <a:t>k</a:t>
            </a:r>
            <a:r>
              <a:rPr lang="en-US" dirty="0" smtClean="0"/>
              <a:t> values</a:t>
            </a:r>
            <a:r>
              <a:rPr lang="en-US" dirty="0" smtClean="0"/>
              <a:t> </a:t>
            </a:r>
            <a:r>
              <a:rPr lang="en-US" dirty="0" smtClean="0"/>
              <a:t>also matter.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07" y="1150664"/>
            <a:ext cx="6577416" cy="5097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87" y="967509"/>
            <a:ext cx="7161385" cy="5890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0273" y="184727"/>
            <a:ext cx="658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useful is assembly, anyway?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your assembly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genomes, N50 is an OK measure:</a:t>
            </a:r>
          </a:p>
          <a:p>
            <a:pPr lvl="1"/>
            <a:r>
              <a:rPr lang="en-US" dirty="0" smtClean="0"/>
              <a:t>“50% or more of the genome is in </a:t>
            </a:r>
            <a:r>
              <a:rPr lang="en-US" dirty="0" err="1" smtClean="0"/>
              <a:t>contigs</a:t>
            </a:r>
            <a:r>
              <a:rPr lang="en-US" dirty="0" smtClean="0"/>
              <a:t> &gt; this number”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That assumes your </a:t>
            </a:r>
            <a:r>
              <a:rPr lang="en-US" dirty="0" err="1" smtClean="0"/>
              <a:t>contigs</a:t>
            </a:r>
            <a:r>
              <a:rPr lang="en-US" dirty="0" smtClean="0"/>
              <a:t> are correct…!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What about mRNA and </a:t>
            </a:r>
            <a:r>
              <a:rPr lang="en-US" dirty="0" err="1" smtClean="0"/>
              <a:t>metagenomes</a:t>
            </a:r>
            <a:r>
              <a:rPr lang="en-US" dirty="0" smtClean="0"/>
              <a:t>??</a:t>
            </a:r>
          </a:p>
          <a:p>
            <a:endParaRPr lang="en-US" dirty="0" smtClean="0"/>
          </a:p>
          <a:p>
            <a:r>
              <a:rPr lang="en-US" b="1" dirty="0" smtClean="0"/>
              <a:t>Truly reference-free assembly is hard to evaluate.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compare assemblies?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17700"/>
            <a:ext cx="4000500" cy="30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comparison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Rank order </a:t>
            </a:r>
            <a:r>
              <a:rPr lang="en-US" dirty="0" err="1" smtClean="0"/>
              <a:t>contigs</a:t>
            </a:r>
            <a:r>
              <a:rPr lang="en-US" dirty="0" smtClean="0"/>
              <a:t> (shortest first)</a:t>
            </a:r>
          </a:p>
          <a:p>
            <a:r>
              <a:rPr lang="en-US" dirty="0" smtClean="0"/>
              <a:t>Compare all </a:t>
            </a:r>
            <a:r>
              <a:rPr lang="en-US" dirty="0" err="1" smtClean="0"/>
              <a:t>contigs</a:t>
            </a:r>
            <a:r>
              <a:rPr lang="en-US" dirty="0" smtClean="0"/>
              <a:t> from two assemblies that are &gt;= cutoff</a:t>
            </a:r>
          </a:p>
          <a:p>
            <a:pPr lvl="1"/>
            <a:r>
              <a:rPr lang="en-US" dirty="0" smtClean="0"/>
              <a:t>Decompose </a:t>
            </a:r>
            <a:r>
              <a:rPr lang="en-US" dirty="0" err="1" smtClean="0"/>
              <a:t>contigs</a:t>
            </a:r>
            <a:r>
              <a:rPr lang="en-US" dirty="0" smtClean="0"/>
              <a:t> into </a:t>
            </a:r>
            <a:r>
              <a:rPr lang="en-US" dirty="0" err="1" smtClean="0"/>
              <a:t>k-mers</a:t>
            </a:r>
            <a:endParaRPr lang="en-US" dirty="0" smtClean="0"/>
          </a:p>
          <a:p>
            <a:pPr lvl="1"/>
            <a:r>
              <a:rPr lang="en-US" dirty="0" smtClean="0"/>
              <a:t>Look for </a:t>
            </a:r>
            <a:r>
              <a:rPr lang="en-US" dirty="0" err="1" smtClean="0"/>
              <a:t>k-mer</a:t>
            </a:r>
            <a:r>
              <a:rPr lang="en-US" dirty="0" smtClean="0"/>
              <a:t> overlap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looks at </a:t>
            </a:r>
            <a:r>
              <a:rPr lang="en-US" i="1" dirty="0" smtClean="0"/>
              <a:t>composition </a:t>
            </a:r>
            <a:r>
              <a:rPr lang="en-US" dirty="0" smtClean="0"/>
              <a:t>of assemblies rather than structure; but if it reports differences, then those are </a:t>
            </a:r>
            <a:r>
              <a:rPr lang="en-US" i="1" dirty="0" smtClean="0"/>
              <a:t>minimum</a:t>
            </a:r>
            <a:r>
              <a:rPr lang="en-US" dirty="0" smtClean="0"/>
              <a:t> differences.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709707" y="1168400"/>
          <a:ext cx="5524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70007" y="3911600"/>
          <a:ext cx="5524500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50226" y="330745"/>
            <a:ext cx="491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with small, clean data set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34206" y="1600200"/>
            <a:ext cx="2909794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Conclusions:</a:t>
            </a:r>
          </a:p>
          <a:p>
            <a:pPr>
              <a:buNone/>
            </a:pPr>
            <a:r>
              <a:rPr lang="en-US" dirty="0" smtClean="0"/>
              <a:t>CLC and Velvet are assembling quite a different set of </a:t>
            </a:r>
            <a:r>
              <a:rPr lang="en-US" dirty="0" err="1" smtClean="0"/>
              <a:t>contigs</a:t>
            </a:r>
            <a:r>
              <a:rPr lang="en-US" dirty="0" smtClean="0"/>
              <a:t>, even on a really simple, clean data set.  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481328"/>
            <a:ext cx="3234552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 low-level transcripts may not reach the threshold for assembly.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Co-assembly is important for sensitivity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50" y="909775"/>
            <a:ext cx="51816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1958" y="1982450"/>
            <a:ext cx="2811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cs typeface="Andale Mono"/>
              </a:rPr>
              <a:t>the quick brown fox 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cs typeface="Andale Mono"/>
              </a:rPr>
              <a:t>jumped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37684" y="2351782"/>
            <a:ext cx="2609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jumped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cs typeface="Andale Mono"/>
              </a:rPr>
              <a:t> over the lazy dog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4199" y="2721114"/>
            <a:ext cx="447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FF6600"/>
                </a:solidFill>
                <a:cs typeface="Andale Mono"/>
              </a:rPr>
              <a:t>the quick brown fox </a:t>
            </a:r>
            <a:r>
              <a:rPr lang="en-US" b="1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jumped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8000"/>
                </a:solidFill>
                <a:cs typeface="Andale Mono"/>
              </a:rPr>
              <a:t>over the lazy dog</a:t>
            </a:r>
          </a:p>
        </p:txBody>
      </p:sp>
      <p:sp>
        <p:nvSpPr>
          <p:cNvPr id="8" name="Rectangle 7"/>
          <p:cNvSpPr/>
          <p:nvPr/>
        </p:nvSpPr>
        <p:spPr>
          <a:xfrm>
            <a:off x="4555991" y="4742020"/>
            <a:ext cx="189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,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cs typeface="Andale Mono"/>
              </a:rPr>
              <a:t>batman!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64199" y="4372688"/>
            <a:ext cx="314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cs typeface="Andale Mono"/>
              </a:rPr>
              <a:t>my chemical romance: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4243" y="3634024"/>
            <a:ext cx="4852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Repeats do cause problems: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4243" y="906578"/>
            <a:ext cx="5961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Assemble based on word overlaps: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350762"/>
            <a:ext cx="7160381" cy="6248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enough memory?</a:t>
            </a:r>
          </a:p>
          <a:p>
            <a:r>
              <a:rPr lang="en-US" dirty="0" smtClean="0"/>
              <a:t>Trim </a:t>
            </a:r>
            <a:r>
              <a:rPr lang="en-US" dirty="0" err="1" smtClean="0"/>
              <a:t>vs</a:t>
            </a:r>
            <a:r>
              <a:rPr lang="en-US" dirty="0" smtClean="0"/>
              <a:t> use quality scores?</a:t>
            </a:r>
          </a:p>
          <a:p>
            <a:r>
              <a:rPr lang="en-US" dirty="0" smtClean="0"/>
              <a:t>When is your assembly as good as it gets?</a:t>
            </a:r>
          </a:p>
          <a:p>
            <a:r>
              <a:rPr lang="en-US" dirty="0" smtClean="0"/>
              <a:t>Paired-end </a:t>
            </a:r>
            <a:r>
              <a:rPr lang="en-US" dirty="0" err="1" smtClean="0"/>
              <a:t>vs</a:t>
            </a:r>
            <a:r>
              <a:rPr lang="en-US" dirty="0" smtClean="0"/>
              <a:t> longer reads?</a:t>
            </a:r>
          </a:p>
          <a:p>
            <a:endParaRPr lang="en-US" dirty="0" smtClean="0"/>
          </a:p>
          <a:p>
            <a:r>
              <a:rPr lang="en-US" dirty="0" smtClean="0"/>
              <a:t>More data is not </a:t>
            </a:r>
            <a:r>
              <a:rPr lang="en-US" i="1" dirty="0" smtClean="0"/>
              <a:t>necessarily</a:t>
            </a:r>
            <a:r>
              <a:rPr lang="en-US" dirty="0" smtClean="0"/>
              <a:t> better, if it introduces more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forth! And map/assemble!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Assembly and mapping (and variations thereon) are the two basic approaches used to deal with next-gen sequencing data.</a:t>
            </a:r>
          </a:p>
          <a:p>
            <a:endParaRPr lang="en-US" dirty="0" smtClean="0"/>
          </a:p>
          <a:p>
            <a:r>
              <a:rPr lang="en-US" dirty="0" smtClean="0"/>
              <a:t>After the next few tutorials, you will be a truly dangerous </a:t>
            </a:r>
            <a:r>
              <a:rPr lang="en-US" dirty="0" err="1" smtClean="0"/>
              <a:t>bioinformatician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Go forth &amp; work with your own data, too!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Shotgun sequencing &amp;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Randomly fragment &amp; sequence from DNA;</a:t>
            </a:r>
          </a:p>
          <a:p>
            <a:pPr algn="ctr">
              <a:buNone/>
            </a:pPr>
            <a:r>
              <a:rPr lang="en-US" dirty="0" smtClean="0"/>
              <a:t>reassemble computationally.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0" y="2920985"/>
            <a:ext cx="7898892" cy="2906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6222" y="5827777"/>
            <a:ext cx="37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 assembly primer (</a:t>
            </a:r>
            <a:r>
              <a:rPr lang="en-US" dirty="0" err="1" smtClean="0"/>
              <a:t>cbcb.umd.edu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– no subdivision!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Assembly is inherently an </a:t>
            </a:r>
            <a:r>
              <a:rPr lang="en-US" i="1" dirty="0" smtClean="0"/>
              <a:t>all by all</a:t>
            </a:r>
            <a:r>
              <a:rPr lang="en-US" dirty="0" smtClean="0"/>
              <a:t> process.  There is no good way to subdivide the reads without potentially missing a key connection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3683000"/>
            <a:ext cx="82931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Short-read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Short-read assembly is problematic</a:t>
            </a:r>
          </a:p>
          <a:p>
            <a:r>
              <a:rPr lang="en-US" dirty="0" smtClean="0"/>
              <a:t>Relies on very deep coverage, ruthless read trimming, paired ends.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96" y="3341608"/>
            <a:ext cx="7898892" cy="2906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9538" y="6248400"/>
            <a:ext cx="37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 assembly primer (</a:t>
            </a:r>
            <a:r>
              <a:rPr lang="en-US" dirty="0" err="1" smtClean="0"/>
              <a:t>cbcb.umd.edu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read lengths are hard.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974" y="1417638"/>
            <a:ext cx="5585210" cy="4880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1655" y="6248400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2840</TotalTime>
  <Words>1493</Words>
  <Application>Microsoft Macintosh PowerPoint</Application>
  <PresentationFormat>On-screen Show (4:3)</PresentationFormat>
  <Paragraphs>272</Paragraphs>
  <Slides>52</Slides>
  <Notes>6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Solstice</vt:lpstr>
      <vt:lpstr>De novo Assembly</vt:lpstr>
      <vt:lpstr>Assembly vs mapping</vt:lpstr>
      <vt:lpstr>Assembly</vt:lpstr>
      <vt:lpstr>Slide 4</vt:lpstr>
      <vt:lpstr>Slide 5</vt:lpstr>
      <vt:lpstr>Shotgun sequencing &amp; assembly</vt:lpstr>
      <vt:lpstr>Assembly – no subdivision!</vt:lpstr>
      <vt:lpstr>Short-read assembly</vt:lpstr>
      <vt:lpstr>Short read lengths are hard.</vt:lpstr>
      <vt:lpstr>Short read lengths are hard.</vt:lpstr>
      <vt:lpstr>Short read lengths are hard.</vt:lpstr>
      <vt:lpstr>Four main challenges for de novo sequencing.</vt:lpstr>
      <vt:lpstr>Repeats</vt:lpstr>
      <vt:lpstr>Coverage</vt:lpstr>
      <vt:lpstr>Coverage</vt:lpstr>
      <vt:lpstr>Actual coverage varies widely from the average, for low avg coverage</vt:lpstr>
      <vt:lpstr>Two basic assembly approaches</vt:lpstr>
      <vt:lpstr>Overlap/layout/consensus</vt:lpstr>
      <vt:lpstr>K-mers</vt:lpstr>
      <vt:lpstr>K-mers – what k to use?</vt:lpstr>
      <vt:lpstr>K-mers – what k to use?</vt:lpstr>
      <vt:lpstr>Big genomes are problematic</vt:lpstr>
      <vt:lpstr>K-mer graphs - overlaps</vt:lpstr>
      <vt:lpstr>K-mer graph (k=14)</vt:lpstr>
      <vt:lpstr>K-mer graph (k=14)</vt:lpstr>
      <vt:lpstr>K-mer graph (k=14)</vt:lpstr>
      <vt:lpstr>K-mer graph (k=14)</vt:lpstr>
      <vt:lpstr>Slide 28</vt:lpstr>
      <vt:lpstr>K-mer graphs - branching</vt:lpstr>
      <vt:lpstr>K-mer graph complexity - spur</vt:lpstr>
      <vt:lpstr>K-mer graph complexity - bubble</vt:lpstr>
      <vt:lpstr>K-mer graph complexity – “frayed rope”</vt:lpstr>
      <vt:lpstr>Resolving graph complexity</vt:lpstr>
      <vt:lpstr>Read threading</vt:lpstr>
      <vt:lpstr>Mate threading</vt:lpstr>
      <vt:lpstr>Path following</vt:lpstr>
      <vt:lpstr>More assembly issues</vt:lpstr>
      <vt:lpstr>Slide 38</vt:lpstr>
      <vt:lpstr>Trying out different assemblers</vt:lpstr>
      <vt:lpstr>Adding more data starts to saturate</vt:lpstr>
      <vt:lpstr>Longer reads help a lot… add 75bp</vt:lpstr>
      <vt:lpstr>…this matches simulations</vt:lpstr>
      <vt:lpstr>Different k values also matter.</vt:lpstr>
      <vt:lpstr>Slide 44</vt:lpstr>
      <vt:lpstr>Is your assembly good?</vt:lpstr>
      <vt:lpstr>How do you compare assemblies?</vt:lpstr>
      <vt:lpstr>K-mer comparison technique</vt:lpstr>
      <vt:lpstr>Slide 48</vt:lpstr>
      <vt:lpstr>Slide 49</vt:lpstr>
      <vt:lpstr>Slide 50</vt:lpstr>
      <vt:lpstr>Practical issues</vt:lpstr>
      <vt:lpstr>Go forth! And map/assemble!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C. Titus Brown</dc:creator>
  <cp:lastModifiedBy>C. Titus Brown</cp:lastModifiedBy>
  <cp:revision>22</cp:revision>
  <dcterms:created xsi:type="dcterms:W3CDTF">2012-06-07T12:07:57Z</dcterms:created>
  <dcterms:modified xsi:type="dcterms:W3CDTF">2012-06-07T19:20:05Z</dcterms:modified>
</cp:coreProperties>
</file>