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3" r:id="rId3"/>
    <p:sldId id="292" r:id="rId4"/>
    <p:sldId id="289" r:id="rId5"/>
    <p:sldId id="300" r:id="rId6"/>
    <p:sldId id="290" r:id="rId7"/>
    <p:sldId id="291" r:id="rId8"/>
    <p:sldId id="294" r:id="rId9"/>
    <p:sldId id="295" r:id="rId10"/>
    <p:sldId id="296" r:id="rId11"/>
    <p:sldId id="297" r:id="rId12"/>
    <p:sldId id="298" r:id="rId13"/>
    <p:sldId id="29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quickfix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quantumsoft.ru/" TargetMode="External"/><Relationship Id="rId2" Type="http://schemas.openxmlformats.org/officeDocument/2006/relationships/hyperlink" Target="http://erlang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fixprotocol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Implier –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Lackey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50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Implier as an Execution Management System (EMS)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Implier could also be used to generate prices for synthetic instruments</a:t>
            </a:r>
          </a:p>
          <a:p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WTI might be offered at 100</a:t>
            </a:r>
            <a:endParaRPr lang="en-US" dirty="0"/>
          </a:p>
          <a:p>
            <a:pPr lvl="1"/>
            <a:r>
              <a:rPr lang="en-US" dirty="0" smtClean="0"/>
              <a:t>However, the </a:t>
            </a:r>
            <a:r>
              <a:rPr lang="en-US" dirty="0"/>
              <a:t>I</a:t>
            </a:r>
            <a:r>
              <a:rPr lang="en-US" dirty="0" smtClean="0"/>
              <a:t>mplier finds a 5 leg trade that gives WTI at 80</a:t>
            </a:r>
          </a:p>
          <a:p>
            <a:pPr lvl="1"/>
            <a:r>
              <a:rPr lang="en-US" dirty="0" smtClean="0"/>
              <a:t>A trader would be presented with a synthetic version of WTI that gives the best price, in this case the 5 leg trade.</a:t>
            </a:r>
          </a:p>
          <a:p>
            <a:pPr lvl="1"/>
            <a:r>
              <a:rPr lang="en-US" dirty="0" smtClean="0"/>
              <a:t>This would happen seamlessly.  From a trader’s perspective they would be trading the same instrument only seeing better prices than the market at large.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266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Implier 1.0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600200"/>
            <a:ext cx="4572000" cy="4525963"/>
          </a:xfrm>
        </p:spPr>
        <p:txBody>
          <a:bodyPr/>
          <a:lstStyle/>
          <a:p>
            <a:r>
              <a:rPr lang="en-US" dirty="0" smtClean="0"/>
              <a:t>FIX Connection either to TT or direct to the market</a:t>
            </a:r>
          </a:p>
          <a:p>
            <a:r>
              <a:rPr lang="en-US" dirty="0" err="1" smtClean="0"/>
              <a:t>QuickFIX</a:t>
            </a:r>
            <a:r>
              <a:rPr lang="en-US" dirty="0" smtClean="0"/>
              <a:t> Engine</a:t>
            </a:r>
          </a:p>
          <a:p>
            <a:pPr lvl="1"/>
            <a:r>
              <a:rPr lang="en-US" dirty="0">
                <a:hlinkClick r:id="rId2"/>
              </a:rPr>
              <a:t>http://quickfix.org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.NET 4.0</a:t>
            </a:r>
          </a:p>
          <a:p>
            <a:pPr lvl="1"/>
            <a:r>
              <a:rPr lang="en-US" dirty="0" smtClean="0"/>
              <a:t>Significantly faster than Excel and Visual Basic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38400"/>
            <a:ext cx="43338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01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5911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Implier 2.0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4038600"/>
            <a:ext cx="8610600" cy="2087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Decouple Implier server and client components</a:t>
            </a:r>
          </a:p>
          <a:p>
            <a:r>
              <a:rPr lang="en-US" dirty="0" smtClean="0"/>
              <a:t>Allows the Implier server to run independently of the client interface</a:t>
            </a:r>
          </a:p>
          <a:p>
            <a:r>
              <a:rPr lang="en-US" dirty="0" smtClean="0"/>
              <a:t>This reduces latency for the pure arbitrage scenario</a:t>
            </a:r>
          </a:p>
          <a:p>
            <a:r>
              <a:rPr lang="en-US" dirty="0" smtClean="0"/>
              <a:t>Multiple clients could be supported by a single server</a:t>
            </a:r>
          </a:p>
        </p:txBody>
      </p:sp>
    </p:spTree>
    <p:extLst>
      <p:ext uri="{BB962C8B-B14F-4D97-AF65-F5344CB8AC3E}">
        <p14:creationId xmlns:p14="http://schemas.microsoft.com/office/powerpoint/2010/main" val="195625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Implier 3.0+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rewriting the engine component in </a:t>
            </a:r>
            <a:r>
              <a:rPr lang="en-US" dirty="0" err="1" smtClean="0"/>
              <a:t>Erlang</a:t>
            </a:r>
            <a:r>
              <a:rPr lang="en-US" dirty="0" smtClean="0"/>
              <a:t> to take advantage of multicore processors</a:t>
            </a:r>
          </a:p>
          <a:p>
            <a:pPr lvl="1"/>
            <a:r>
              <a:rPr lang="en-US" dirty="0">
                <a:hlinkClick r:id="rId2"/>
              </a:rPr>
              <a:t>http://erlang.org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Would require wrapping </a:t>
            </a:r>
            <a:r>
              <a:rPr lang="en-US" dirty="0" err="1" smtClean="0"/>
              <a:t>QuickFIX</a:t>
            </a:r>
            <a:r>
              <a:rPr lang="en-US" dirty="0" smtClean="0"/>
              <a:t> engine in </a:t>
            </a:r>
            <a:r>
              <a:rPr lang="en-US" dirty="0" err="1" smtClean="0"/>
              <a:t>Erlang</a:t>
            </a:r>
            <a:endParaRPr lang="en-US" dirty="0" smtClean="0"/>
          </a:p>
          <a:p>
            <a:r>
              <a:rPr lang="en-US" dirty="0" smtClean="0"/>
              <a:t>Consider outsourcing aspects of development to Ben’s Russian contacts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http://quantumsoft.ru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515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vs. STS/TT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FIX is the industry standard for price and trade data</a:t>
            </a:r>
          </a:p>
          <a:p>
            <a:pPr lvl="1"/>
            <a:r>
              <a:rPr lang="en-US" dirty="0">
                <a:hlinkClick r:id="rId2"/>
              </a:rPr>
              <a:t>http://fixprotocol.org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Direct access to many exchanges is via FIX, including</a:t>
            </a:r>
          </a:p>
          <a:p>
            <a:pPr lvl="1"/>
            <a:r>
              <a:rPr lang="en-US" dirty="0" smtClean="0"/>
              <a:t>ICE</a:t>
            </a:r>
          </a:p>
          <a:p>
            <a:pPr lvl="1"/>
            <a:r>
              <a:rPr lang="en-US" dirty="0" smtClean="0"/>
              <a:t>CME</a:t>
            </a:r>
          </a:p>
          <a:p>
            <a:r>
              <a:rPr lang="en-US" dirty="0" smtClean="0"/>
              <a:t>Old exchanges such as LIFFE are moving to FIX</a:t>
            </a:r>
          </a:p>
          <a:p>
            <a:r>
              <a:rPr lang="en-US" dirty="0" smtClean="0"/>
              <a:t>New exchanges such as the Brazilian Mercantile and Futures </a:t>
            </a:r>
            <a:r>
              <a:rPr lang="en-US" dirty="0" smtClean="0"/>
              <a:t>Exchange </a:t>
            </a:r>
            <a:r>
              <a:rPr lang="en-US" dirty="0" smtClean="0"/>
              <a:t>are built on FIX</a:t>
            </a:r>
          </a:p>
          <a:p>
            <a:r>
              <a:rPr lang="en-US" dirty="0" smtClean="0"/>
              <a:t>STS/TT API</a:t>
            </a:r>
          </a:p>
          <a:p>
            <a:pPr lvl="1"/>
            <a:r>
              <a:rPr lang="en-US" dirty="0" smtClean="0"/>
              <a:t>Proprietary – an application developed against either API will not be portable to other platforms.</a:t>
            </a:r>
            <a:endParaRPr lang="en-US" dirty="0"/>
          </a:p>
          <a:p>
            <a:pPr lvl="1"/>
            <a:r>
              <a:rPr lang="en-US" dirty="0" smtClean="0"/>
              <a:t>The current version of the TT API is being phased out</a:t>
            </a:r>
            <a:r>
              <a:rPr lang="en-US" dirty="0"/>
              <a:t> </a:t>
            </a:r>
            <a:r>
              <a:rPr lang="en-US" dirty="0" smtClean="0"/>
              <a:t>in favor of a new version</a:t>
            </a:r>
          </a:p>
          <a:p>
            <a:r>
              <a:rPr lang="en-US" dirty="0" smtClean="0"/>
              <a:t>Building our application on FIX will ensure</a:t>
            </a:r>
          </a:p>
          <a:p>
            <a:pPr lvl="1"/>
            <a:r>
              <a:rPr lang="en-US" dirty="0" smtClean="0"/>
              <a:t>Independence from any particular vendor’s platform</a:t>
            </a:r>
          </a:p>
          <a:p>
            <a:pPr lvl="1"/>
            <a:r>
              <a:rPr lang="en-US" dirty="0" smtClean="0"/>
              <a:t>Future proof the application if go for direct market access or colocation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704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Trading Technologies 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447800"/>
            <a:ext cx="71532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00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Trading Technologies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solution leverages the TT components.</a:t>
            </a:r>
          </a:p>
          <a:p>
            <a:pPr lvl="1"/>
            <a:r>
              <a:rPr lang="en-US" dirty="0" smtClean="0"/>
              <a:t>Allowing fast development time</a:t>
            </a:r>
          </a:p>
          <a:p>
            <a:pPr lvl="1"/>
            <a:r>
              <a:rPr lang="en-US" dirty="0" smtClean="0"/>
              <a:t>Use Schneider’s existing risk infrastructure</a:t>
            </a:r>
          </a:p>
          <a:p>
            <a:pPr lvl="1"/>
            <a:r>
              <a:rPr lang="en-US" dirty="0" smtClean="0"/>
              <a:t>Latency is going to be high in this scenario</a:t>
            </a:r>
          </a:p>
          <a:p>
            <a:r>
              <a:rPr lang="en-US" dirty="0" smtClean="0"/>
              <a:t>Costs</a:t>
            </a:r>
          </a:p>
          <a:p>
            <a:pPr lvl="1"/>
            <a:r>
              <a:rPr lang="en-US" dirty="0"/>
              <a:t>Computer to run </a:t>
            </a:r>
            <a:r>
              <a:rPr lang="en-US" dirty="0" err="1" smtClean="0"/>
              <a:t>XTrader</a:t>
            </a:r>
            <a:r>
              <a:rPr lang="en-US" dirty="0"/>
              <a:t>, FIX Adapter and Implier</a:t>
            </a:r>
          </a:p>
          <a:p>
            <a:pPr lvl="2"/>
            <a:r>
              <a:rPr lang="en-US" dirty="0"/>
              <a:t>Use one of Ben’s computers </a:t>
            </a:r>
            <a:r>
              <a:rPr lang="en-US" dirty="0" smtClean="0"/>
              <a:t>initially</a:t>
            </a:r>
          </a:p>
          <a:p>
            <a:pPr lvl="2"/>
            <a:r>
              <a:rPr lang="en-US" dirty="0" smtClean="0"/>
              <a:t>Potentially </a:t>
            </a:r>
            <a:r>
              <a:rPr lang="en-US" dirty="0"/>
              <a:t>upgrade </a:t>
            </a:r>
            <a:r>
              <a:rPr lang="en-US" dirty="0" smtClean="0"/>
              <a:t>later – £2000-£4500</a:t>
            </a:r>
            <a:endParaRPr lang="en-US" dirty="0"/>
          </a:p>
          <a:p>
            <a:pPr lvl="1"/>
            <a:r>
              <a:rPr lang="en-US" dirty="0" err="1" smtClean="0"/>
              <a:t>XTrader</a:t>
            </a:r>
            <a:r>
              <a:rPr lang="en-US" dirty="0" smtClean="0"/>
              <a:t> </a:t>
            </a:r>
            <a:r>
              <a:rPr lang="en-US" dirty="0"/>
              <a:t>– £</a:t>
            </a:r>
            <a:r>
              <a:rPr lang="en-US" dirty="0" smtClean="0"/>
              <a:t>1300/month</a:t>
            </a:r>
          </a:p>
          <a:p>
            <a:pPr lvl="1"/>
            <a:r>
              <a:rPr lang="en-US" dirty="0" smtClean="0"/>
              <a:t>FIX </a:t>
            </a:r>
            <a:r>
              <a:rPr lang="en-US" dirty="0"/>
              <a:t>Adapter – £1300/month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71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981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Server would run</a:t>
            </a:r>
          </a:p>
          <a:p>
            <a:pPr lvl="1"/>
            <a:r>
              <a:rPr lang="en-US" dirty="0" err="1"/>
              <a:t>Implier</a:t>
            </a:r>
            <a:endParaRPr lang="en-US" dirty="0"/>
          </a:p>
          <a:p>
            <a:pPr lvl="1"/>
            <a:r>
              <a:rPr lang="en-US" dirty="0" smtClean="0"/>
              <a:t>Trading Technologies FIX Adapter</a:t>
            </a:r>
          </a:p>
          <a:p>
            <a:pPr lvl="1"/>
            <a:r>
              <a:rPr lang="en-US" dirty="0" smtClean="0"/>
              <a:t>Trading Technologies </a:t>
            </a:r>
            <a:r>
              <a:rPr lang="en-US" dirty="0" err="1" smtClean="0"/>
              <a:t>XTrader</a:t>
            </a:r>
            <a:endParaRPr lang="en-US" dirty="0" smtClean="0"/>
          </a:p>
          <a:p>
            <a:r>
              <a:rPr lang="en-US" dirty="0" smtClean="0"/>
              <a:t>£2000-£4500 depending on options</a:t>
            </a:r>
          </a:p>
          <a:p>
            <a:r>
              <a:rPr lang="en-US" dirty="0" smtClean="0"/>
              <a:t>Extreme high end shown below: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56738"/>
              </p:ext>
            </p:extLst>
          </p:nvPr>
        </p:nvGraphicFramePr>
        <p:xfrm>
          <a:off x="990600" y="3352800"/>
          <a:ext cx="7156448" cy="3164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383"/>
                <a:gridCol w="3316882"/>
                <a:gridCol w="837081"/>
                <a:gridCol w="754551"/>
                <a:gridCol w="754551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Quantity</a:t>
                      </a:r>
                      <a:endParaRPr lang="en-US" sz="160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Price</a:t>
                      </a:r>
                      <a:endParaRPr lang="en-US" sz="160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Server</a:t>
                      </a:r>
                      <a:endParaRPr lang="en-US" sz="160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Intel SR1630BC</a:t>
                      </a:r>
                      <a:endParaRPr lang="en-US" sz="1600" b="0" i="0" u="none" strike="noStrike" dirty="0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596.42</a:t>
                      </a:r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596.42</a:t>
                      </a:r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Processor</a:t>
                      </a:r>
                      <a:endParaRPr lang="en-US" sz="160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Intel Nehalem</a:t>
                      </a:r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1319.97</a:t>
                      </a:r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2639.94</a:t>
                      </a:r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Hard Disk</a:t>
                      </a:r>
                      <a:endParaRPr lang="en-US" sz="160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Wester Digital 2TB</a:t>
                      </a:r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112.76</a:t>
                      </a:r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225.52</a:t>
                      </a:r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Memory</a:t>
                      </a:r>
                      <a:endParaRPr lang="en-US" sz="160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8x2GB</a:t>
                      </a:r>
                      <a:endParaRPr lang="en-US" sz="1600" b="0" i="0" u="none" strike="noStrike" dirty="0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52.04</a:t>
                      </a:r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416.32</a:t>
                      </a:r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Operating System</a:t>
                      </a:r>
                      <a:endParaRPr lang="en-US" sz="160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Microsoft Windows Server Standard 2008 R2</a:t>
                      </a:r>
                      <a:endParaRPr lang="en-US" sz="1600" b="0" i="0" u="none" strike="noStrike" dirty="0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631.62</a:t>
                      </a:r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631.62</a:t>
                      </a:r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4509.82</a:t>
                      </a:r>
                      <a:endParaRPr lang="en-US" sz="1600" b="0" i="0" u="none" strike="noStrike" dirty="0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118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Trading Technologies Architecture </a:t>
            </a:r>
            <a:r>
              <a:rPr lang="en-US" dirty="0"/>
              <a:t>with Direct Market Access (DMA)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600200"/>
            <a:ext cx="71532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11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Trading Technologies Architecture with Direct Market Access (DMA)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Access price data directly from the market</a:t>
            </a:r>
          </a:p>
          <a:p>
            <a:pPr lvl="1"/>
            <a:r>
              <a:rPr lang="en-US" dirty="0" smtClean="0"/>
              <a:t>This bypasses the TT gateway, TT multicast and the TT FIX Adapter</a:t>
            </a:r>
          </a:p>
          <a:p>
            <a:pPr lvl="1"/>
            <a:r>
              <a:rPr lang="en-US" dirty="0" smtClean="0"/>
              <a:t>Significant reduction in latency – likely on the order of 10-100ms</a:t>
            </a:r>
          </a:p>
          <a:p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Continue to use TT infrastructure for trade execution</a:t>
            </a:r>
            <a:endParaRPr lang="en-US" dirty="0"/>
          </a:p>
          <a:p>
            <a:pPr lvl="1"/>
            <a:r>
              <a:rPr lang="en-US" dirty="0" smtClean="0"/>
              <a:t>This means Schneider’s existing risk system will process all trades.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80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Market Access (DMA)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4768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>
            <a:normAutofit/>
          </a:bodyPr>
          <a:lstStyle/>
          <a:p>
            <a:r>
              <a:rPr lang="en-US" dirty="0" smtClean="0"/>
              <a:t>Massive reduction in latency over the solutions presented earlier</a:t>
            </a:r>
          </a:p>
          <a:p>
            <a:r>
              <a:rPr lang="en-US" dirty="0" smtClean="0"/>
              <a:t>Access via</a:t>
            </a:r>
          </a:p>
          <a:p>
            <a:pPr lvl="1"/>
            <a:r>
              <a:rPr lang="en-US" dirty="0" smtClean="0"/>
              <a:t>Leased line</a:t>
            </a:r>
          </a:p>
          <a:p>
            <a:pPr lvl="1"/>
            <a:r>
              <a:rPr lang="en-US" dirty="0" smtClean="0"/>
              <a:t>Collocation in exchange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186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290385"/>
            <a:ext cx="6353175" cy="533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Implier as an Execution Management System (EMS)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549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Implier – Architecture</vt:lpstr>
      <vt:lpstr>FIX vs. STS/TT APIs</vt:lpstr>
      <vt:lpstr>Trading Technologies Architecture</vt:lpstr>
      <vt:lpstr>Trading Technologies Architecture</vt:lpstr>
      <vt:lpstr>Server Costs</vt:lpstr>
      <vt:lpstr>Trading Technologies Architecture with Direct Market Access (DMA) </vt:lpstr>
      <vt:lpstr>Trading Technologies Architecture with Direct Market Access (DMA)</vt:lpstr>
      <vt:lpstr>Direct Market Access (DMA)</vt:lpstr>
      <vt:lpstr>Implier as an Execution Management System (EMS)</vt:lpstr>
      <vt:lpstr>Implier as an Execution Management System (EMS)</vt:lpstr>
      <vt:lpstr>Implier 1.0</vt:lpstr>
      <vt:lpstr>Implier 2.0</vt:lpstr>
      <vt:lpstr>Implier 3.0+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Implied Implied…</dc:title>
  <dc:creator>ben</dc:creator>
  <cp:lastModifiedBy>ben</cp:lastModifiedBy>
  <cp:revision>294</cp:revision>
  <dcterms:created xsi:type="dcterms:W3CDTF">2006-08-16T00:00:00Z</dcterms:created>
  <dcterms:modified xsi:type="dcterms:W3CDTF">2010-03-20T19:35:28Z</dcterms:modified>
</cp:coreProperties>
</file>