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9" r:id="rId3"/>
    <p:sldId id="315" r:id="rId4"/>
    <p:sldId id="312" r:id="rId5"/>
    <p:sldId id="301" r:id="rId6"/>
    <p:sldId id="304" r:id="rId7"/>
    <p:sldId id="302" r:id="rId8"/>
    <p:sldId id="305" r:id="rId9"/>
    <p:sldId id="313" r:id="rId10"/>
    <p:sldId id="303" r:id="rId11"/>
    <p:sldId id="314" r:id="rId12"/>
    <p:sldId id="296" r:id="rId13"/>
    <p:sldId id="298" r:id="rId14"/>
    <p:sldId id="300" r:id="rId15"/>
    <p:sldId id="30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egroup.com/trading/energy/crude-oil/light-sweet-crude-cash-settled.html" TargetMode="External"/><Relationship Id="rId2" Type="http://schemas.openxmlformats.org/officeDocument/2006/relationships/hyperlink" Target="http://www.cmegroup.com/trading/energy/crude-oil/light-sweet-cru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ice.com/productguide/ProductDetails.shtml?specId=213" TargetMode="External"/><Relationship Id="rId4" Type="http://schemas.openxmlformats.org/officeDocument/2006/relationships/hyperlink" Target="https://www.theice.com/productguide/ProductDetails.shtml?specId=21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Implier – </a:t>
            </a:r>
            <a:r>
              <a:rPr lang="en-US" smtClean="0"/>
              <a:t>Arbitrage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Lackey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1676400" y="5377543"/>
            <a:ext cx="1409700" cy="7592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17396" y="5382986"/>
            <a:ext cx="1240972" cy="7538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6" idx="2"/>
          </p:cNvCxnSpPr>
          <p:nvPr/>
        </p:nvCxnSpPr>
        <p:spPr>
          <a:xfrm flipH="1" flipV="1">
            <a:off x="4358368" y="4422324"/>
            <a:ext cx="19050" cy="9198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73411" y="4229100"/>
            <a:ext cx="1918607" cy="27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244443" y="4250876"/>
            <a:ext cx="1" cy="125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4000" y="4279450"/>
            <a:ext cx="1725386" cy="125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371600" y="1828800"/>
            <a:ext cx="1" cy="11647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17271" y="1926772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69671" y="1872343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507061" y="1826079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39493" y="1861456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Neutral </a:t>
            </a:r>
            <a:r>
              <a:rPr lang="en-US" dirty="0"/>
              <a:t>Positions with </a:t>
            </a:r>
            <a:r>
              <a:rPr lang="en-US" dirty="0"/>
              <a:t>Other MLEGs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76650" y="16383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85851" y="1638300"/>
            <a:ext cx="223157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69721" y="28575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167993" y="2936421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-Jan/+Feb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434693" y="1635578"/>
            <a:ext cx="291465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+Jan/-Feb/+Mar/-Apr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59386" y="2936421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-Mar/+Apr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" y="28194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524000" y="4267203"/>
            <a:ext cx="1681843" cy="10749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34143" y="5187043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-Jan/+May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901043" y="4041324"/>
            <a:ext cx="291465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+Jan/-Feb/+Mar/-Apr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629400" y="4038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-Mar/+Dec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629400" y="531223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+Apr/-Dec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38400" y="5946324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-May/+Jun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710668" y="5192486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Pure Arbitrage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find a scenario where either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ask </a:t>
            </a:r>
            <a:r>
              <a:rPr lang="en-US" dirty="0" smtClean="0"/>
              <a:t>add up to less than a </a:t>
            </a:r>
            <a:r>
              <a:rPr lang="en-US" dirty="0" smtClean="0"/>
              <a:t>bid</a:t>
            </a:r>
            <a:endParaRPr lang="en-US" dirty="0" smtClean="0"/>
          </a:p>
          <a:p>
            <a:pPr lvl="2"/>
            <a:r>
              <a:rPr lang="en-US" dirty="0" smtClean="0"/>
              <a:t>Buy the ask on Jan/Feb, Feb/Mar, Mar/Apr</a:t>
            </a:r>
          </a:p>
          <a:p>
            <a:pPr lvl="2"/>
            <a:r>
              <a:rPr lang="en-US" dirty="0" smtClean="0"/>
              <a:t>Sell the bid on Jan/Apr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bid </a:t>
            </a:r>
            <a:r>
              <a:rPr lang="en-US" dirty="0" smtClean="0"/>
              <a:t>add up to more than </a:t>
            </a:r>
            <a:r>
              <a:rPr lang="en-US" dirty="0" smtClean="0"/>
              <a:t>an ask</a:t>
            </a:r>
            <a:endParaRPr lang="en-US" dirty="0" smtClean="0"/>
          </a:p>
          <a:p>
            <a:pPr lvl="2"/>
            <a:r>
              <a:rPr lang="en-US" dirty="0" smtClean="0"/>
              <a:t>Sell the bid on </a:t>
            </a:r>
            <a:r>
              <a:rPr lang="en-US" dirty="0"/>
              <a:t>Jan/Feb, Feb/Mar, </a:t>
            </a:r>
            <a:r>
              <a:rPr lang="en-US" dirty="0" smtClean="0"/>
              <a:t>Mar/Apr</a:t>
            </a:r>
          </a:p>
          <a:p>
            <a:pPr lvl="2"/>
            <a:r>
              <a:rPr lang="en-US" dirty="0" smtClean="0"/>
              <a:t>Buy the ask on Jan/Apr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4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" y="1566863"/>
            <a:ext cx="9130329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Zooming </a:t>
            </a:r>
            <a:r>
              <a:rPr lang="en-US" dirty="0"/>
              <a:t>i</a:t>
            </a:r>
            <a:r>
              <a:rPr lang="en-US" dirty="0" smtClean="0"/>
              <a:t>n for </a:t>
            </a:r>
            <a:r>
              <a:rPr lang="en-US" dirty="0" smtClean="0"/>
              <a:t>a Specific 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6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Example </a:t>
            </a:r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Buy the ask for -1.00 </a:t>
            </a:r>
            <a:r>
              <a:rPr lang="en-US" dirty="0"/>
              <a:t>+Jul/-</a:t>
            </a:r>
            <a:r>
              <a:rPr lang="en-US" dirty="0" smtClean="0"/>
              <a:t>Aug</a:t>
            </a:r>
            <a:endParaRPr lang="en-US" dirty="0"/>
          </a:p>
          <a:p>
            <a:r>
              <a:rPr lang="en-US" dirty="0"/>
              <a:t>Buy the ask for </a:t>
            </a:r>
            <a:r>
              <a:rPr lang="en-US" dirty="0" smtClean="0"/>
              <a:t>-0.82 </a:t>
            </a:r>
            <a:r>
              <a:rPr lang="en-US" dirty="0"/>
              <a:t>+Aug/-Sep</a:t>
            </a:r>
          </a:p>
          <a:p>
            <a:r>
              <a:rPr lang="en-US" dirty="0"/>
              <a:t>Buy the ask for </a:t>
            </a:r>
            <a:r>
              <a:rPr lang="en-US" dirty="0" smtClean="0"/>
              <a:t>-0.65 </a:t>
            </a:r>
            <a:r>
              <a:rPr lang="en-US" dirty="0"/>
              <a:t>+Sep/-Oct</a:t>
            </a:r>
          </a:p>
          <a:p>
            <a:r>
              <a:rPr lang="en-US" dirty="0"/>
              <a:t>= Buy a synthetic +Jul/-Oct for -</a:t>
            </a:r>
            <a:r>
              <a:rPr lang="en-US" dirty="0" smtClean="0"/>
              <a:t>2.47</a:t>
            </a:r>
            <a:endParaRPr lang="en-US" dirty="0"/>
          </a:p>
          <a:p>
            <a:r>
              <a:rPr lang="en-US" dirty="0" smtClean="0"/>
              <a:t>The actual Jul/Oct spread is bid at -2.06</a:t>
            </a:r>
          </a:p>
          <a:p>
            <a:pPr lvl="1"/>
            <a:r>
              <a:rPr lang="en-US" dirty="0" smtClean="0"/>
              <a:t>However, let’s pretend the bid was -2.58 instead</a:t>
            </a:r>
          </a:p>
          <a:p>
            <a:pPr lvl="1"/>
            <a:r>
              <a:rPr lang="en-US" dirty="0" smtClean="0"/>
              <a:t>Then we could sell the bid for -2.58</a:t>
            </a:r>
            <a:endParaRPr lang="en-US" dirty="0"/>
          </a:p>
          <a:p>
            <a:r>
              <a:rPr lang="en-US" dirty="0"/>
              <a:t>So, this gives </a:t>
            </a:r>
            <a:r>
              <a:rPr lang="en-US" dirty="0" smtClean="0"/>
              <a:t>2.58-2.47=$0.11/barrel</a:t>
            </a:r>
            <a:endParaRPr lang="en-US" dirty="0"/>
          </a:p>
          <a:p>
            <a:r>
              <a:rPr lang="en-US" dirty="0"/>
              <a:t>This is a profit of </a:t>
            </a:r>
            <a:r>
              <a:rPr lang="en-US" dirty="0" smtClean="0"/>
              <a:t>1000 barrels*$0.11=$110 </a:t>
            </a:r>
            <a:r>
              <a:rPr lang="en-US" dirty="0"/>
              <a:t>per </a:t>
            </a:r>
            <a:r>
              <a:rPr lang="en-US" dirty="0" smtClean="0"/>
              <a:t>trade</a:t>
            </a:r>
          </a:p>
          <a:p>
            <a:pPr lvl="1"/>
            <a:r>
              <a:rPr lang="en-US" dirty="0" smtClean="0"/>
              <a:t>The arbitrage can be done for max(contracts involved)=2</a:t>
            </a:r>
            <a:endParaRPr lang="en-US" dirty="0"/>
          </a:p>
          <a:p>
            <a:r>
              <a:rPr lang="en-US" dirty="0"/>
              <a:t>The transaction cost is 4*$25 = $100</a:t>
            </a:r>
          </a:p>
          <a:p>
            <a:r>
              <a:rPr lang="en-US" dirty="0"/>
              <a:t>So, the arbitrage gives </a:t>
            </a:r>
            <a:r>
              <a:rPr lang="en-US" dirty="0" smtClean="0"/>
              <a:t>$10 profit/trade = $20 total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Exchanges/Symbols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exchanges show we look at initially?</a:t>
            </a:r>
          </a:p>
          <a:p>
            <a:pPr lvl="1"/>
            <a:r>
              <a:rPr lang="en-US" dirty="0" smtClean="0"/>
              <a:t>CME</a:t>
            </a:r>
          </a:p>
          <a:p>
            <a:pPr lvl="1"/>
            <a:r>
              <a:rPr lang="en-US" dirty="0" smtClean="0"/>
              <a:t>ICE</a:t>
            </a:r>
            <a:endParaRPr lang="en-US" dirty="0"/>
          </a:p>
          <a:p>
            <a:r>
              <a:rPr lang="en-US" dirty="0"/>
              <a:t>What symbols?</a:t>
            </a:r>
          </a:p>
          <a:p>
            <a:pPr lvl="1"/>
            <a:r>
              <a:rPr lang="en-US" dirty="0"/>
              <a:t>CME, CL, </a:t>
            </a:r>
            <a:r>
              <a:rPr lang="en-US" dirty="0">
                <a:hlinkClick r:id="rId2"/>
              </a:rPr>
              <a:t>http://www.cmegroup.com/trading/energy/crude-oil/light-sweet-crude.html</a:t>
            </a:r>
            <a:endParaRPr lang="en-US" dirty="0"/>
          </a:p>
          <a:p>
            <a:pPr lvl="1"/>
            <a:r>
              <a:rPr lang="en-US" dirty="0"/>
              <a:t>CME, WS, </a:t>
            </a:r>
            <a:r>
              <a:rPr lang="en-US" dirty="0">
                <a:hlinkClick r:id="rId3"/>
              </a:rPr>
              <a:t>http://www.cmegroup.com/trading/energy/crude-oil/light-sweet-crude-cash-settled.html</a:t>
            </a:r>
            <a:endParaRPr lang="en-US" dirty="0"/>
          </a:p>
          <a:p>
            <a:pPr lvl="1"/>
            <a:r>
              <a:rPr lang="en-US" dirty="0"/>
              <a:t>ICE, B, </a:t>
            </a:r>
            <a:r>
              <a:rPr lang="en-US" dirty="0">
                <a:hlinkClick r:id="rId4"/>
              </a:rPr>
              <a:t>https://www.theice.com/productguide/ProductDetails.shtml?specId=219</a:t>
            </a:r>
            <a:endParaRPr lang="en-US" dirty="0"/>
          </a:p>
          <a:p>
            <a:pPr lvl="1"/>
            <a:r>
              <a:rPr lang="en-US" dirty="0" smtClean="0"/>
              <a:t>ICE, T, </a:t>
            </a:r>
            <a:r>
              <a:rPr lang="en-US" dirty="0" smtClean="0">
                <a:hlinkClick r:id="rId5"/>
              </a:rPr>
              <a:t>https://www.theice.com/productguide/ProductDetails.shtml?specId=213</a:t>
            </a:r>
            <a:endParaRPr lang="en-US" dirty="0" smtClean="0"/>
          </a:p>
          <a:p>
            <a:r>
              <a:rPr lang="en-US" dirty="0" smtClean="0"/>
              <a:t>Which symbol first?</a:t>
            </a:r>
          </a:p>
          <a:p>
            <a:pPr lvl="1"/>
            <a:r>
              <a:rPr lang="en-US" dirty="0" smtClean="0"/>
              <a:t>ICE, B</a:t>
            </a:r>
          </a:p>
        </p:txBody>
      </p:sp>
    </p:spTree>
    <p:extLst>
      <p:ext uri="{BB962C8B-B14F-4D97-AF65-F5344CB8AC3E}">
        <p14:creationId xmlns:p14="http://schemas.microsoft.com/office/powerpoint/2010/main" val="263902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-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opposite of synthetic?  </a:t>
            </a:r>
            <a:r>
              <a:rPr lang="en-US" dirty="0" err="1" smtClean="0"/>
              <a:t>Eg</a:t>
            </a:r>
            <a:r>
              <a:rPr lang="en-US" dirty="0" smtClean="0"/>
              <a:t> organic, but that’s not right.</a:t>
            </a:r>
          </a:p>
          <a:p>
            <a:r>
              <a:rPr lang="en-US" dirty="0" smtClean="0"/>
              <a:t>What is the opposite of implied? </a:t>
            </a:r>
            <a:r>
              <a:rPr lang="en-US" dirty="0" err="1" smtClean="0"/>
              <a:t>Eg</a:t>
            </a:r>
            <a:r>
              <a:rPr lang="en-US" dirty="0" smtClean="0"/>
              <a:t> not implied.</a:t>
            </a:r>
          </a:p>
        </p:txBody>
      </p:sp>
    </p:spTree>
    <p:extLst>
      <p:ext uri="{BB962C8B-B14F-4D97-AF65-F5344CB8AC3E}">
        <p14:creationId xmlns:p14="http://schemas.microsoft.com/office/powerpoint/2010/main" val="256186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Matrix in TT </a:t>
            </a:r>
            <a:r>
              <a:rPr lang="en-US" dirty="0" err="1" smtClean="0"/>
              <a:t>XTrader</a:t>
            </a:r>
            <a:endParaRPr lang="en-US" dirty="0"/>
          </a:p>
        </p:txBody>
      </p:sp>
      <p:pic>
        <p:nvPicPr>
          <p:cNvPr id="1026" name="Picture 2" descr="C:\Users\ben\Desktop\2010 q2\implier\Misc\TTS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4514"/>
            <a:ext cx="9144000" cy="55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Matrix in TT </a:t>
            </a:r>
            <a:r>
              <a:rPr lang="en-US" dirty="0" err="1"/>
              <a:t>XTrader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 – Bid</a:t>
            </a:r>
          </a:p>
          <a:p>
            <a:r>
              <a:rPr lang="en-US" dirty="0" smtClean="0"/>
              <a:t>Blue – Ask</a:t>
            </a:r>
          </a:p>
          <a:p>
            <a:r>
              <a:rPr lang="en-US" dirty="0" smtClean="0"/>
              <a:t>Light Red – Combination of Implied Bid and Bid</a:t>
            </a:r>
          </a:p>
          <a:p>
            <a:r>
              <a:rPr lang="en-US" dirty="0" smtClean="0"/>
              <a:t>Light Blue – Combination of Implied Ask and Ask</a:t>
            </a:r>
          </a:p>
          <a:p>
            <a:r>
              <a:rPr lang="en-US" dirty="0" smtClean="0"/>
              <a:t>Gray – Outright Bid or Ask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54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goal to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fully neutral positions </a:t>
            </a:r>
            <a:r>
              <a:rPr lang="en-US" dirty="0" err="1" smtClean="0"/>
              <a:t>eg</a:t>
            </a:r>
            <a:r>
              <a:rPr lang="en-US" dirty="0" smtClean="0"/>
              <a:t> +Jan, -Jan/+Feb, -Feb</a:t>
            </a:r>
            <a:endParaRPr lang="en-US" dirty="0" smtClean="0"/>
          </a:p>
          <a:p>
            <a:pPr lvl="1"/>
            <a:r>
              <a:rPr lang="en-US" dirty="0" smtClean="0"/>
              <a:t>Create partially hedged positions </a:t>
            </a:r>
            <a:r>
              <a:rPr lang="en-US" dirty="0" err="1" smtClean="0"/>
              <a:t>eg</a:t>
            </a:r>
            <a:r>
              <a:rPr lang="en-US" dirty="0" smtClean="0"/>
              <a:t> butterflies, etc. </a:t>
            </a:r>
            <a:r>
              <a:rPr lang="en-US" dirty="0" err="1" smtClean="0"/>
              <a:t>eg</a:t>
            </a:r>
            <a:r>
              <a:rPr lang="en-US" dirty="0" smtClean="0"/>
              <a:t> –Jan, +Feb, -Mar, +Apr</a:t>
            </a:r>
            <a:endParaRPr lang="en-US" dirty="0" smtClean="0"/>
          </a:p>
          <a:p>
            <a:pPr lvl="1"/>
            <a:r>
              <a:rPr lang="en-US" dirty="0" smtClean="0"/>
              <a:t>Both?</a:t>
            </a:r>
          </a:p>
        </p:txBody>
      </p:sp>
    </p:spTree>
    <p:extLst>
      <p:ext uri="{BB962C8B-B14F-4D97-AF65-F5344CB8AC3E}">
        <p14:creationId xmlns:p14="http://schemas.microsoft.com/office/powerpoint/2010/main" val="37339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1714500" y="4610100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33700" y="4610100"/>
            <a:ext cx="14097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502729" y="4441371"/>
            <a:ext cx="14097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229100" y="4457700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14500" y="3233057"/>
            <a:ext cx="56769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52600" y="2019300"/>
            <a:ext cx="3352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581400" y="4419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Neutral Positions with Both the Underlying </a:t>
            </a:r>
            <a:r>
              <a:rPr lang="en-US" dirty="0" smtClean="0"/>
              <a:t>and </a:t>
            </a:r>
            <a:r>
              <a:rPr lang="en-US" dirty="0" smtClean="0"/>
              <a:t>Spread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7432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006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7432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858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8006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0104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286000" y="54864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85800" y="4419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811486" y="52959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+Mar/-Apr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542314" y="42291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Properties of </a:t>
            </a:r>
            <a:r>
              <a:rPr lang="en-US" dirty="0"/>
              <a:t>Neutral Positions </a:t>
            </a:r>
            <a:r>
              <a:rPr lang="en-US" dirty="0" smtClean="0"/>
              <a:t>with </a:t>
            </a:r>
            <a:r>
              <a:rPr lang="en-US" dirty="0"/>
              <a:t>Both the Underlying and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contract is traded for n months, then there can be no more than n+1 legs in the longest trade.</a:t>
            </a:r>
          </a:p>
        </p:txBody>
      </p:sp>
    </p:spTree>
    <p:extLst>
      <p:ext uri="{BB962C8B-B14F-4D97-AF65-F5344CB8AC3E}">
        <p14:creationId xmlns:p14="http://schemas.microsoft.com/office/powerpoint/2010/main" val="24043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5181600" y="4724399"/>
            <a:ext cx="1575026" cy="12627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79071" y="2334987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383971" y="2237015"/>
            <a:ext cx="1102179" cy="1153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31471" y="2280558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921828" y="2280558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77593" y="3570514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392511" y="2269673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738382" y="2226129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Positions </a:t>
            </a:r>
            <a:r>
              <a:rPr lang="en-US" dirty="0" smtClean="0"/>
              <a:t>with Spread </a:t>
            </a:r>
            <a:r>
              <a:rPr lang="en-US" dirty="0"/>
              <a:t>Only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838450" y="20465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81050" y="20465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831521" y="32657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-Jan/+Mar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996793" y="207917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939393" y="207917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072993" y="3331029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+Mar/-Apr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44836" y="33800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-Jan/+Apr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39168" y="4697186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94933" y="5987142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09851" y="4686301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955722" y="4724399"/>
            <a:ext cx="1669596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214133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56733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10300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+Mar/-Jun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62176" y="5796643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-Jan/+Apr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39986" y="5802086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-Apr/+Jun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Properties of </a:t>
            </a:r>
            <a:r>
              <a:rPr lang="en-US" dirty="0"/>
              <a:t>Neutral Positions </a:t>
            </a:r>
            <a:r>
              <a:rPr lang="en-US" dirty="0" smtClean="0"/>
              <a:t>with </a:t>
            </a:r>
            <a:r>
              <a:rPr lang="en-US" dirty="0"/>
              <a:t>Spread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contract is traded for n months, then there can be no more than </a:t>
            </a:r>
            <a:r>
              <a:rPr lang="en-US" dirty="0" smtClean="0"/>
              <a:t>n </a:t>
            </a:r>
            <a:r>
              <a:rPr lang="en-US" dirty="0"/>
              <a:t>legs in the longest trade.</a:t>
            </a:r>
          </a:p>
        </p:txBody>
      </p:sp>
    </p:spTree>
    <p:extLst>
      <p:ext uri="{BB962C8B-B14F-4D97-AF65-F5344CB8AC3E}">
        <p14:creationId xmlns:p14="http://schemas.microsoft.com/office/powerpoint/2010/main" val="92182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Butterflies,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we want to trade butterflies, condors, etc. now?</a:t>
            </a:r>
          </a:p>
          <a:p>
            <a:r>
              <a:rPr lang="en-US" dirty="0" smtClean="0"/>
              <a:t>Does the exchange imply with these instruments as well as the spreads?</a:t>
            </a:r>
          </a:p>
        </p:txBody>
      </p:sp>
    </p:spTree>
    <p:extLst>
      <p:ext uri="{BB962C8B-B14F-4D97-AF65-F5344CB8AC3E}">
        <p14:creationId xmlns:p14="http://schemas.microsoft.com/office/powerpoint/2010/main" val="27764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611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Implier – Arbitrage Examples</vt:lpstr>
      <vt:lpstr>Spread Matrix in TT XTrader</vt:lpstr>
      <vt:lpstr>Spread Matrix in TT XTrader</vt:lpstr>
      <vt:lpstr>Questions</vt:lpstr>
      <vt:lpstr>Neutral Positions with Both the Underlying and Spread</vt:lpstr>
      <vt:lpstr>Some Properties of Neutral Positions with Both the Underlying and Spread</vt:lpstr>
      <vt:lpstr>Neutral Positions with Spread Only</vt:lpstr>
      <vt:lpstr>Some Properties of Neutral Positions with Spread Only</vt:lpstr>
      <vt:lpstr>Questions – Butterflies, etc.</vt:lpstr>
      <vt:lpstr>Neutral Positions with Other MLEGs</vt:lpstr>
      <vt:lpstr>Examples of Pure Arbitrage</vt:lpstr>
      <vt:lpstr>Zooming in for a Specific  Example</vt:lpstr>
      <vt:lpstr>Specific Example Continued</vt:lpstr>
      <vt:lpstr>Questions – Exchanges/Symbols</vt:lpstr>
      <vt:lpstr>Questions - Terminology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Implied Implied…</dc:title>
  <dc:creator>ben</dc:creator>
  <cp:lastModifiedBy>ben</cp:lastModifiedBy>
  <cp:revision>414</cp:revision>
  <dcterms:created xsi:type="dcterms:W3CDTF">2006-08-16T00:00:00Z</dcterms:created>
  <dcterms:modified xsi:type="dcterms:W3CDTF">2010-05-23T13:16:12Z</dcterms:modified>
</cp:coreProperties>
</file>