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9" r:id="rId3"/>
    <p:sldId id="257" r:id="rId4"/>
    <p:sldId id="280" r:id="rId5"/>
    <p:sldId id="284" r:id="rId6"/>
    <p:sldId id="259" r:id="rId7"/>
    <p:sldId id="258" r:id="rId8"/>
    <p:sldId id="282" r:id="rId9"/>
    <p:sldId id="265" r:id="rId10"/>
    <p:sldId id="266" r:id="rId11"/>
    <p:sldId id="267" r:id="rId12"/>
    <p:sldId id="271" r:id="rId13"/>
    <p:sldId id="272" r:id="rId14"/>
    <p:sldId id="273" r:id="rId15"/>
    <p:sldId id="274" r:id="rId16"/>
    <p:sldId id="276" r:id="rId17"/>
    <p:sldId id="277" r:id="rId18"/>
    <p:sldId id="281" r:id="rId19"/>
    <p:sldId id="278" r:id="rId20"/>
    <p:sldId id="268" r:id="rId21"/>
    <p:sldId id="285" r:id="rId22"/>
    <p:sldId id="286"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yse.com/pdfs/6471_LR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megroup.com/globex/files/ImpliedPriceOverview.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nancial-dictionary.thefreedictionary.com/Deferred+Futures" TargetMode="External"/><Relationship Id="rId2" Type="http://schemas.openxmlformats.org/officeDocument/2006/relationships/hyperlink" Target="http://financial-dictionary.thefreedictionary.com/Nearby+futures+contra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google.com/patents?vid=USPAT70396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heice.com/api.j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fixprotocol.org/products/detail/5474" TargetMode="External"/><Relationship Id="rId2" Type="http://schemas.openxmlformats.org/officeDocument/2006/relationships/hyperlink" Target="http://www.fixprotocol.org/fast" TargetMode="External"/><Relationship Id="rId1" Type="http://schemas.openxmlformats.org/officeDocument/2006/relationships/slideLayout" Target="../slideLayouts/slideLayout2.xml"/><Relationship Id="rId4" Type="http://schemas.openxmlformats.org/officeDocument/2006/relationships/hyperlink" Target="http://www.cmegroup.com/globex/files/connectivityoption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euronext.com/fic/000/010/619/106194.pdf" TargetMode="External"/><Relationship Id="rId2" Type="http://schemas.openxmlformats.org/officeDocument/2006/relationships/hyperlink" Target="http://www.euronext.com/fic/000/010/645/10645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megroup.com/globex/files/SDKcomexFuture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celive.theice.com/ice_files/ICELivePro_enhancemen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Implier</a:t>
            </a:r>
            <a:r>
              <a:rPr lang="en-US" smtClean="0"/>
              <a:t> – Background</a:t>
            </a:r>
            <a:endParaRPr lang="en-US" dirty="0"/>
          </a:p>
        </p:txBody>
      </p:sp>
      <p:sp>
        <p:nvSpPr>
          <p:cNvPr id="3" name="Subtitle 2"/>
          <p:cNvSpPr>
            <a:spLocks noGrp="1"/>
          </p:cNvSpPr>
          <p:nvPr>
            <p:ph type="subTitle" idx="1"/>
          </p:nvPr>
        </p:nvSpPr>
        <p:spPr/>
        <p:txBody>
          <a:bodyPr/>
          <a:lstStyle/>
          <a:p>
            <a:r>
              <a:rPr lang="en-US" dirty="0" smtClean="0"/>
              <a:t>Ben Lackey</a:t>
            </a:r>
            <a:endParaRPr lang="en-US" dirty="0"/>
          </a:p>
        </p:txBody>
      </p:sp>
    </p:spTree>
    <p:extLst>
      <p:ext uri="{BB962C8B-B14F-4D97-AF65-F5344CB8AC3E}">
        <p14:creationId xmlns:p14="http://schemas.microsoft.com/office/powerpoint/2010/main" val="241025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LIFFE - EURIBOR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1</a:t>
            </a:r>
            <a:r>
              <a:rPr lang="en-US" baseline="30000" dirty="0"/>
              <a:t>st</a:t>
            </a:r>
            <a:r>
              <a:rPr lang="en-US" dirty="0"/>
              <a:t> Generation implied volume </a:t>
            </a:r>
            <a:r>
              <a:rPr lang="en-US" dirty="0" smtClean="0"/>
              <a:t>supported</a:t>
            </a:r>
          </a:p>
          <a:p>
            <a:r>
              <a:rPr lang="en-US" dirty="0">
                <a:hlinkClick r:id="rId2"/>
              </a:rPr>
              <a:t>http://</a:t>
            </a:r>
            <a:r>
              <a:rPr lang="en-US" dirty="0" smtClean="0">
                <a:hlinkClick r:id="rId2"/>
              </a:rPr>
              <a:t>www.nyse.com/pdfs/6471_LRS.pdf</a:t>
            </a:r>
            <a:endParaRPr lang="en-US" dirty="0" smtClean="0"/>
          </a:p>
          <a:p>
            <a:r>
              <a:rPr lang="en-US" dirty="0"/>
              <a:t>The </a:t>
            </a:r>
            <a:r>
              <a:rPr lang="en-US" dirty="0" err="1"/>
              <a:t>ArcaBook</a:t>
            </a:r>
            <a:r>
              <a:rPr lang="en-US" dirty="0"/>
              <a:t> market data feed for NYSE </a:t>
            </a:r>
            <a:r>
              <a:rPr lang="en-US" dirty="0" err="1"/>
              <a:t>Liffe</a:t>
            </a:r>
            <a:r>
              <a:rPr lang="en-US" dirty="0"/>
              <a:t> also disseminates ‘Implied Out’ </a:t>
            </a:r>
            <a:r>
              <a:rPr lang="en-US" dirty="0" smtClean="0"/>
              <a:t>prices. Indeed</a:t>
            </a:r>
            <a:r>
              <a:rPr lang="en-US" dirty="0"/>
              <a:t>, the LIFFE CONNECT platform supports both Implied Ins and Implied Outs prices</a:t>
            </a:r>
            <a:r>
              <a:rPr lang="en-US" dirty="0" smtClean="0"/>
              <a:t>.</a:t>
            </a:r>
          </a:p>
          <a:p>
            <a:pPr lvl="1"/>
            <a:r>
              <a:rPr lang="en-US" dirty="0" smtClean="0"/>
              <a:t>‘ </a:t>
            </a:r>
            <a:r>
              <a:rPr lang="en-US" dirty="0"/>
              <a:t>Implied Ins’ are prices in a strategy market derived from prices in the associated </a:t>
            </a:r>
            <a:r>
              <a:rPr lang="en-US" dirty="0" smtClean="0"/>
              <a:t>outright markets</a:t>
            </a:r>
            <a:r>
              <a:rPr lang="en-US" dirty="0"/>
              <a:t>. They are calculated by the Trading Host but not disseminated</a:t>
            </a:r>
            <a:r>
              <a:rPr lang="en-US" dirty="0" smtClean="0"/>
              <a:t>.</a:t>
            </a:r>
          </a:p>
          <a:p>
            <a:pPr lvl="1"/>
            <a:r>
              <a:rPr lang="en-US" dirty="0" smtClean="0"/>
              <a:t>‘ </a:t>
            </a:r>
            <a:r>
              <a:rPr lang="en-US" dirty="0"/>
              <a:t>Implied Outs’ are prices in an outright market derived from prices in one strategy </a:t>
            </a:r>
            <a:r>
              <a:rPr lang="en-US" dirty="0" smtClean="0"/>
              <a:t>and prices </a:t>
            </a:r>
            <a:r>
              <a:rPr lang="en-US" dirty="0"/>
              <a:t>in associated legs of the strategy. Although the LIFFE CONNECT. Trading </a:t>
            </a:r>
            <a:r>
              <a:rPr lang="en-US" dirty="0" smtClean="0"/>
              <a:t>Host continuously </a:t>
            </a:r>
            <a:r>
              <a:rPr lang="en-US" dirty="0"/>
              <a:t>calculates ‘implied out’ prices, it only transmits ‘implied out’ prices </a:t>
            </a:r>
            <a:r>
              <a:rPr lang="en-US" dirty="0" smtClean="0"/>
              <a:t>when they </a:t>
            </a:r>
            <a:r>
              <a:rPr lang="en-US" dirty="0"/>
              <a:t>are equal to or better than the Best price in the central Order Book.</a:t>
            </a:r>
          </a:p>
        </p:txBody>
      </p:sp>
    </p:spTree>
    <p:extLst>
      <p:ext uri="{BB962C8B-B14F-4D97-AF65-F5344CB8AC3E}">
        <p14:creationId xmlns:p14="http://schemas.microsoft.com/office/powerpoint/2010/main" val="17454936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a:t>
            </a:r>
            <a:endParaRPr lang="en-US" dirty="0"/>
          </a:p>
        </p:txBody>
      </p:sp>
      <p:sp>
        <p:nvSpPr>
          <p:cNvPr id="3" name="Content Placeholder 2"/>
          <p:cNvSpPr>
            <a:spLocks noGrp="1"/>
          </p:cNvSpPr>
          <p:nvPr>
            <p:ph idx="1"/>
          </p:nvPr>
        </p:nvSpPr>
        <p:spPr/>
        <p:txBody>
          <a:bodyPr/>
          <a:lstStyle/>
          <a:p>
            <a:r>
              <a:rPr lang="en-US" dirty="0"/>
              <a:t>1</a:t>
            </a:r>
            <a:r>
              <a:rPr lang="en-US" baseline="30000" dirty="0"/>
              <a:t>st</a:t>
            </a:r>
            <a:r>
              <a:rPr lang="en-US" dirty="0"/>
              <a:t> </a:t>
            </a:r>
            <a:r>
              <a:rPr lang="en-US" dirty="0" smtClean="0"/>
              <a:t>and 2</a:t>
            </a:r>
            <a:r>
              <a:rPr lang="en-US" baseline="30000" dirty="0" smtClean="0"/>
              <a:t>nd</a:t>
            </a:r>
            <a:r>
              <a:rPr lang="en-US" dirty="0" smtClean="0"/>
              <a:t> Generation </a:t>
            </a:r>
            <a:r>
              <a:rPr lang="en-US" dirty="0"/>
              <a:t>implied volume supported</a:t>
            </a:r>
          </a:p>
          <a:p>
            <a:r>
              <a:rPr lang="en-US" dirty="0" smtClean="0">
                <a:hlinkClick r:id="rId2"/>
              </a:rPr>
              <a:t>http</a:t>
            </a:r>
            <a:r>
              <a:rPr lang="en-US" dirty="0">
                <a:hlinkClick r:id="rId2"/>
              </a:rPr>
              <a:t>://</a:t>
            </a:r>
            <a:r>
              <a:rPr lang="en-US" dirty="0" smtClean="0">
                <a:hlinkClick r:id="rId2"/>
              </a:rPr>
              <a:t>www.cmegroup.com/globex/files/ImpliedPriceOverview.pdf</a:t>
            </a:r>
            <a:endParaRPr lang="en-US" dirty="0" smtClean="0"/>
          </a:p>
        </p:txBody>
      </p:sp>
    </p:spTree>
    <p:extLst>
      <p:ext uri="{BB962C8B-B14F-4D97-AF65-F5344CB8AC3E}">
        <p14:creationId xmlns:p14="http://schemas.microsoft.com/office/powerpoint/2010/main" val="23636327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In</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a:t>. There is a Bid in SIZ6 at 13955.</a:t>
            </a:r>
          </a:p>
          <a:p>
            <a:pPr marL="0" indent="0">
              <a:buNone/>
            </a:pPr>
            <a:r>
              <a:rPr lang="en-US" dirty="0"/>
              <a:t>2. There is an Ask in SIG7 at </a:t>
            </a:r>
            <a:r>
              <a:rPr lang="en-US" dirty="0" smtClean="0"/>
              <a:t>14025.</a:t>
            </a:r>
          </a:p>
          <a:p>
            <a:pPr marL="0" indent="0">
              <a:buNone/>
            </a:pPr>
            <a:r>
              <a:rPr lang="en-US" dirty="0" smtClean="0"/>
              <a:t>3. This </a:t>
            </a:r>
            <a:r>
              <a:rPr lang="en-US" dirty="0"/>
              <a:t>creates an Implied IN Bid in the Silver calendar spread SIZ6-SIG7 at -70</a:t>
            </a:r>
            <a:r>
              <a:rPr lang="en-US" dirty="0" smtClean="0"/>
              <a:t>.</a:t>
            </a:r>
          </a:p>
          <a:p>
            <a:pPr marL="0" indent="0">
              <a:buNone/>
            </a:pPr>
            <a:endParaRPr lang="en-US" dirty="0" smtClean="0"/>
          </a:p>
          <a:p>
            <a:pPr marL="0" indent="0">
              <a:buNone/>
            </a:pPr>
            <a:r>
              <a:rPr lang="en-US" dirty="0" smtClean="0"/>
              <a:t>Implied IN Bid in nearby/deferred spread = Bid in nearby – Ask in deferred</a:t>
            </a:r>
            <a:endParaRPr lang="en-US" dirty="0"/>
          </a:p>
        </p:txBody>
      </p:sp>
    </p:spTree>
    <p:extLst>
      <p:ext uri="{BB962C8B-B14F-4D97-AF65-F5344CB8AC3E}">
        <p14:creationId xmlns:p14="http://schemas.microsoft.com/office/powerpoint/2010/main" val="20601207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Bid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a:t>
            </a:r>
            <a:r>
              <a:rPr lang="en-US" dirty="0"/>
              <a:t>. There is a Bid in SIZ6 at 13955.</a:t>
            </a:r>
          </a:p>
          <a:p>
            <a:pPr marL="0" indent="0">
              <a:buNone/>
            </a:pPr>
            <a:r>
              <a:rPr lang="en-US" dirty="0"/>
              <a:t>2. There is an Ask in the Silver calendar spread of SIZ6-SIG7 at -74</a:t>
            </a:r>
            <a:r>
              <a:rPr lang="en-US" dirty="0" smtClean="0"/>
              <a:t>.</a:t>
            </a:r>
          </a:p>
          <a:p>
            <a:pPr marL="0" indent="0">
              <a:buNone/>
            </a:pPr>
            <a:r>
              <a:rPr lang="en-US" dirty="0"/>
              <a:t>3. This creates an Implied OUT Bid in SIG7 at 14029.</a:t>
            </a:r>
          </a:p>
          <a:p>
            <a:pPr marL="0" indent="0">
              <a:buNone/>
            </a:pPr>
            <a:r>
              <a:rPr lang="en-US" dirty="0"/>
              <a:t>4. All implied OUT bids are rounded down to the next standard tick.</a:t>
            </a:r>
          </a:p>
          <a:p>
            <a:pPr marL="0" indent="0">
              <a:buNone/>
            </a:pPr>
            <a:r>
              <a:rPr lang="en-US" dirty="0"/>
              <a:t>5. Implied OUT Bid is created in SIG7 at 14025</a:t>
            </a:r>
            <a:r>
              <a:rPr lang="en-US" dirty="0" smtClean="0"/>
              <a:t>.</a:t>
            </a:r>
          </a:p>
          <a:p>
            <a:pPr marL="0" indent="0">
              <a:buNone/>
            </a:pPr>
            <a:endParaRPr lang="en-US" dirty="0"/>
          </a:p>
          <a:p>
            <a:pPr marL="0" indent="0">
              <a:buNone/>
            </a:pPr>
            <a:r>
              <a:rPr lang="en-US" dirty="0" smtClean="0"/>
              <a:t>Implied OUT bid in deferred = Bid in nearby – Ask in spread of nearby/deferred</a:t>
            </a:r>
          </a:p>
        </p:txBody>
      </p:sp>
    </p:spTree>
    <p:extLst>
      <p:ext uri="{BB962C8B-B14F-4D97-AF65-F5344CB8AC3E}">
        <p14:creationId xmlns:p14="http://schemas.microsoft.com/office/powerpoint/2010/main" val="1708384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Ask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1. There is an Ask in SIZ6 at 13955.</a:t>
            </a:r>
          </a:p>
          <a:p>
            <a:pPr marL="0" indent="0">
              <a:buNone/>
            </a:pPr>
            <a:r>
              <a:rPr lang="en-US" dirty="0"/>
              <a:t>2. There is a Bid in the Silver calendar spread of SIZ6-SIG7 at -74.</a:t>
            </a:r>
          </a:p>
          <a:p>
            <a:pPr marL="0" indent="0">
              <a:buNone/>
            </a:pPr>
            <a:r>
              <a:rPr lang="en-US" dirty="0"/>
              <a:t>3. This calculates an Implied OUT Ask in SIG7 at 14029.</a:t>
            </a:r>
          </a:p>
          <a:p>
            <a:pPr marL="0" indent="0">
              <a:buNone/>
            </a:pPr>
            <a:r>
              <a:rPr lang="en-US" dirty="0"/>
              <a:t>4. All implied OUT asks are rounded up to the next standard tick.</a:t>
            </a:r>
          </a:p>
          <a:p>
            <a:pPr marL="0" indent="0">
              <a:buNone/>
            </a:pPr>
            <a:r>
              <a:rPr lang="en-US" dirty="0"/>
              <a:t>5. Implied OUT Bid is created in SIG7 at 14030</a:t>
            </a:r>
            <a:r>
              <a:rPr lang="en-US" dirty="0" smtClean="0"/>
              <a:t>.</a:t>
            </a:r>
          </a:p>
          <a:p>
            <a:pPr marL="0" indent="0">
              <a:buNone/>
            </a:pPr>
            <a:endParaRPr lang="en-US" dirty="0"/>
          </a:p>
          <a:p>
            <a:pPr marL="0" indent="0">
              <a:buNone/>
            </a:pPr>
            <a:r>
              <a:rPr lang="en-US" dirty="0" smtClean="0"/>
              <a:t>Implied OUT ask in deferred = ask in nearby – bid in spread nearby/deferred</a:t>
            </a:r>
          </a:p>
        </p:txBody>
      </p:sp>
    </p:spTree>
    <p:extLst>
      <p:ext uri="{BB962C8B-B14F-4D97-AF65-F5344CB8AC3E}">
        <p14:creationId xmlns:p14="http://schemas.microsoft.com/office/powerpoint/2010/main" val="42388438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2</a:t>
            </a:r>
            <a:r>
              <a:rPr lang="en-US" baseline="30000" dirty="0" smtClean="0"/>
              <a:t>nd</a:t>
            </a:r>
            <a:r>
              <a:rPr lang="en-US" dirty="0" smtClean="0"/>
              <a:t> Generation Implied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1. There is an Implied OUT Bid in the SIZ6 at 14010.</a:t>
            </a:r>
          </a:p>
          <a:p>
            <a:pPr marL="0" indent="0">
              <a:buNone/>
            </a:pPr>
            <a:r>
              <a:rPr lang="en-US" dirty="0"/>
              <a:t>2. There is a real order for a 2-lot Ask in the SIF7 at 13995.</a:t>
            </a:r>
          </a:p>
          <a:p>
            <a:pPr marL="0" indent="0">
              <a:buNone/>
            </a:pPr>
            <a:r>
              <a:rPr lang="en-US" dirty="0"/>
              <a:t>3. This creates an Implied 2nd Gen IN Bid order in the SIZ6-SIF7 at 15</a:t>
            </a:r>
            <a:r>
              <a:rPr lang="en-US" dirty="0" smtClean="0"/>
              <a:t>.</a:t>
            </a:r>
          </a:p>
          <a:p>
            <a:pPr marL="0" indent="0">
              <a:buNone/>
            </a:pPr>
            <a:endParaRPr lang="en-US" dirty="0"/>
          </a:p>
          <a:p>
            <a:pPr marL="0" indent="0">
              <a:buNone/>
            </a:pPr>
            <a:r>
              <a:rPr lang="en-US" dirty="0" smtClean="0"/>
              <a:t>2</a:t>
            </a:r>
            <a:r>
              <a:rPr lang="en-US" baseline="30000" dirty="0" smtClean="0"/>
              <a:t>nd</a:t>
            </a:r>
            <a:r>
              <a:rPr lang="en-US" dirty="0" smtClean="0"/>
              <a:t> generation implied IN bid in spread = implied bid in nearby – ask in deferred</a:t>
            </a:r>
          </a:p>
        </p:txBody>
      </p:sp>
    </p:spTree>
    <p:extLst>
      <p:ext uri="{BB962C8B-B14F-4D97-AF65-F5344CB8AC3E}">
        <p14:creationId xmlns:p14="http://schemas.microsoft.com/office/powerpoint/2010/main" val="12549395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a:t>
            </a:r>
            <a:endParaRPr lang="en-US" dirty="0"/>
          </a:p>
        </p:txBody>
      </p:sp>
      <p:sp>
        <p:nvSpPr>
          <p:cNvPr id="3" name="Content Placeholder 2"/>
          <p:cNvSpPr>
            <a:spLocks noGrp="1"/>
          </p:cNvSpPr>
          <p:nvPr>
            <p:ph idx="1"/>
          </p:nvPr>
        </p:nvSpPr>
        <p:spPr/>
        <p:txBody>
          <a:bodyPr/>
          <a:lstStyle/>
          <a:p>
            <a:r>
              <a:rPr lang="en-US" dirty="0" smtClean="0"/>
              <a:t>Implied Bid in spread = Bid in nearby – Ask in deferred</a:t>
            </a:r>
          </a:p>
          <a:p>
            <a:r>
              <a:rPr lang="en-US" dirty="0" smtClean="0"/>
              <a:t>Implied Ask in spread = Ask in nearby – Bid in deferred</a:t>
            </a:r>
          </a:p>
          <a:p>
            <a:r>
              <a:rPr lang="en-US" dirty="0" smtClean="0"/>
              <a:t>Implied Bid in deferred = Bid in nearby – Ask in spread</a:t>
            </a:r>
          </a:p>
          <a:p>
            <a:r>
              <a:rPr lang="en-US" dirty="0" smtClean="0"/>
              <a:t>Implied Ask in deferred = Ask in nearby – Bid in spread</a:t>
            </a:r>
            <a:endParaRPr lang="en-US" dirty="0"/>
          </a:p>
        </p:txBody>
      </p:sp>
    </p:spTree>
    <p:extLst>
      <p:ext uri="{BB962C8B-B14F-4D97-AF65-F5344CB8AC3E}">
        <p14:creationId xmlns:p14="http://schemas.microsoft.com/office/powerpoint/2010/main" val="27702559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Are there ever implied OUTs in the nearby?</a:t>
            </a:r>
          </a:p>
          <a:p>
            <a:r>
              <a:rPr lang="en-US" dirty="0" smtClean="0"/>
              <a:t>E.g.</a:t>
            </a:r>
          </a:p>
          <a:p>
            <a:pPr lvl="1"/>
            <a:r>
              <a:rPr lang="en-US" dirty="0"/>
              <a:t>Implied Bid in nearby = Bid in deferred + Bid in spread</a:t>
            </a:r>
          </a:p>
          <a:p>
            <a:pPr lvl="1"/>
            <a:r>
              <a:rPr lang="en-US" dirty="0"/>
              <a:t>Implied Ask in nearby = Ask in deferred + ask in </a:t>
            </a:r>
            <a:r>
              <a:rPr lang="en-US" dirty="0" smtClean="0"/>
              <a:t>spread</a:t>
            </a:r>
            <a:endParaRPr lang="en-US" dirty="0"/>
          </a:p>
          <a:p>
            <a:r>
              <a:rPr lang="en-US" dirty="0" smtClean="0"/>
              <a:t>See next slide for an example</a:t>
            </a:r>
          </a:p>
        </p:txBody>
      </p:sp>
    </p:spTree>
    <p:extLst>
      <p:ext uri="{BB962C8B-B14F-4D97-AF65-F5344CB8AC3E}">
        <p14:creationId xmlns:p14="http://schemas.microsoft.com/office/powerpoint/2010/main" val="16023580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 Is this correctly implied?</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050x00.15</a:t>
              </a:r>
              <a:endParaRPr lang="en-US" dirty="0"/>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47" idx="2"/>
          </p:cNvCxnSpPr>
          <p:nvPr/>
        </p:nvCxnSpPr>
        <p:spPr>
          <a:xfrm flipV="1">
            <a:off x="7162800" y="2856131"/>
            <a:ext cx="16886" cy="297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5425044" y="2209800"/>
            <a:ext cx="3509283" cy="646331"/>
          </a:xfrm>
          <a:prstGeom prst="rect">
            <a:avLst/>
          </a:prstGeom>
          <a:noFill/>
        </p:spPr>
        <p:txBody>
          <a:bodyPr wrap="square" rtlCol="0">
            <a:spAutoFit/>
          </a:bodyPr>
          <a:lstStyle/>
          <a:p>
            <a:r>
              <a:rPr lang="en-US" dirty="0" smtClean="0"/>
              <a:t>Bid in Deferred + Bid in spread = Implied OUT bid in nearby</a:t>
            </a:r>
            <a:endParaRPr lang="en-US" dirty="0"/>
          </a:p>
        </p:txBody>
      </p:sp>
      <p:cxnSp>
        <p:nvCxnSpPr>
          <p:cNvPr id="45" name="Straight Arrow Connector 44"/>
          <p:cNvCxnSpPr/>
          <p:nvPr/>
        </p:nvCxnSpPr>
        <p:spPr>
          <a:xfrm flipH="1">
            <a:off x="4343400" y="2743200"/>
            <a:ext cx="1238250" cy="152263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4343400" y="2895600"/>
            <a:ext cx="2476500" cy="29935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26098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Would an example of a 3</a:t>
            </a:r>
            <a:r>
              <a:rPr lang="en-US" baseline="30000" dirty="0" smtClean="0"/>
              <a:t>rd</a:t>
            </a:r>
            <a:r>
              <a:rPr lang="en-US" dirty="0" smtClean="0"/>
              <a:t> generation implied be:</a:t>
            </a:r>
          </a:p>
          <a:p>
            <a:r>
              <a:rPr lang="en-US" dirty="0" smtClean="0"/>
              <a:t>Implied^3 </a:t>
            </a:r>
            <a:r>
              <a:rPr lang="en-US" dirty="0"/>
              <a:t>bid in spread = </a:t>
            </a:r>
            <a:r>
              <a:rPr lang="en-US" dirty="0" smtClean="0"/>
              <a:t>implied </a:t>
            </a:r>
            <a:r>
              <a:rPr lang="en-US" dirty="0"/>
              <a:t>bid in nearby </a:t>
            </a:r>
            <a:r>
              <a:rPr lang="en-US" dirty="0" smtClean="0"/>
              <a:t>–implied^2 </a:t>
            </a:r>
            <a:r>
              <a:rPr lang="en-US" dirty="0"/>
              <a:t>ask in </a:t>
            </a:r>
            <a:r>
              <a:rPr lang="en-US" dirty="0" smtClean="0"/>
              <a:t>deferred</a:t>
            </a:r>
          </a:p>
          <a:p>
            <a:r>
              <a:rPr lang="en-US" dirty="0" smtClean="0"/>
              <a:t>Implied^3 </a:t>
            </a:r>
            <a:r>
              <a:rPr lang="en-US" dirty="0"/>
              <a:t>bid in spread = </a:t>
            </a:r>
            <a:r>
              <a:rPr lang="en-US" dirty="0" smtClean="0"/>
              <a:t>implied^2 </a:t>
            </a:r>
            <a:r>
              <a:rPr lang="en-US" dirty="0"/>
              <a:t>bid in nearby – </a:t>
            </a:r>
            <a:r>
              <a:rPr lang="en-US" dirty="0" smtClean="0"/>
              <a:t>implied^2 </a:t>
            </a:r>
            <a:r>
              <a:rPr lang="en-US" dirty="0"/>
              <a:t>ask in deferred</a:t>
            </a:r>
          </a:p>
          <a:p>
            <a:r>
              <a:rPr lang="en-US" dirty="0" smtClean="0"/>
              <a:t>Are both the above examples termed 3</a:t>
            </a:r>
            <a:r>
              <a:rPr lang="en-US" baseline="30000" dirty="0" smtClean="0"/>
              <a:t>rd</a:t>
            </a:r>
            <a:r>
              <a:rPr lang="en-US" dirty="0" smtClean="0"/>
              <a:t> generation?</a:t>
            </a:r>
            <a:endParaRPr lang="en-US" dirty="0"/>
          </a:p>
        </p:txBody>
      </p:sp>
    </p:spTree>
    <p:extLst>
      <p:ext uri="{BB962C8B-B14F-4D97-AF65-F5344CB8AC3E}">
        <p14:creationId xmlns:p14="http://schemas.microsoft.com/office/powerpoint/2010/main" val="38778228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Nearby</a:t>
            </a:r>
          </a:p>
          <a:p>
            <a:pPr lvl="1"/>
            <a:r>
              <a:rPr lang="en-US" dirty="0"/>
              <a:t>When several futures contracts are considered, the contract with the closest settlement date is called the nearby futures contract</a:t>
            </a:r>
            <a:r>
              <a:rPr lang="en-US" dirty="0" smtClean="0"/>
              <a:t>.</a:t>
            </a:r>
          </a:p>
          <a:p>
            <a:pPr lvl="1"/>
            <a:r>
              <a:rPr lang="en-US" dirty="0">
                <a:hlinkClick r:id="rId2"/>
              </a:rPr>
              <a:t>http://</a:t>
            </a:r>
            <a:r>
              <a:rPr lang="en-US" dirty="0" smtClean="0">
                <a:hlinkClick r:id="rId2"/>
              </a:rPr>
              <a:t>financial-dictionary.thefreedictionary.com/Nearby+futures+contract</a:t>
            </a:r>
            <a:endParaRPr lang="en-US" dirty="0" smtClean="0"/>
          </a:p>
          <a:p>
            <a:r>
              <a:rPr lang="en-US" dirty="0" smtClean="0"/>
              <a:t>Deferred</a:t>
            </a:r>
          </a:p>
          <a:p>
            <a:pPr lvl="1"/>
            <a:r>
              <a:rPr lang="en-US" dirty="0"/>
              <a:t>Among several different futures contracts, the one with the longest maturity. For example, given three futures contracts, one expiring in March, one in June, and one in September, the deferred futures is the one expiring in September</a:t>
            </a:r>
            <a:r>
              <a:rPr lang="en-US" dirty="0" smtClean="0"/>
              <a:t>.</a:t>
            </a:r>
          </a:p>
          <a:p>
            <a:pPr lvl="1"/>
            <a:r>
              <a:rPr lang="en-US" dirty="0">
                <a:hlinkClick r:id="rId3"/>
              </a:rPr>
              <a:t>http://</a:t>
            </a:r>
            <a:r>
              <a:rPr lang="en-US" dirty="0" smtClean="0">
                <a:hlinkClick r:id="rId3"/>
              </a:rPr>
              <a:t>financial-dictionary.thefreedictionary.com/Deferred+Futures</a:t>
            </a:r>
            <a:endParaRPr lang="en-US" dirty="0" smtClean="0"/>
          </a:p>
          <a:p>
            <a:pPr lvl="1"/>
            <a:endParaRPr lang="en-US" dirty="0" smtClean="0"/>
          </a:p>
        </p:txBody>
      </p:sp>
    </p:spTree>
    <p:extLst>
      <p:ext uri="{BB962C8B-B14F-4D97-AF65-F5344CB8AC3E}">
        <p14:creationId xmlns:p14="http://schemas.microsoft.com/office/powerpoint/2010/main" val="1107003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Possibly Related?</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www.google.com/patents?vid=USPAT7039610</a:t>
            </a:r>
            <a:endParaRPr lang="en-US" dirty="0" smtClean="0"/>
          </a:p>
          <a:p>
            <a:endParaRPr lang="en-US" dirty="0"/>
          </a:p>
        </p:txBody>
      </p:sp>
    </p:spTree>
    <p:extLst>
      <p:ext uri="{BB962C8B-B14F-4D97-AF65-F5344CB8AC3E}">
        <p14:creationId xmlns:p14="http://schemas.microsoft.com/office/powerpoint/2010/main" val="42448458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ICE</a:t>
            </a:r>
            <a:endParaRPr lang="en-US" dirty="0"/>
          </a:p>
        </p:txBody>
      </p:sp>
      <p:sp>
        <p:nvSpPr>
          <p:cNvPr id="3" name="Content Placeholder 2"/>
          <p:cNvSpPr>
            <a:spLocks noGrp="1"/>
          </p:cNvSpPr>
          <p:nvPr>
            <p:ph idx="1"/>
          </p:nvPr>
        </p:nvSpPr>
        <p:spPr/>
        <p:txBody>
          <a:bodyPr/>
          <a:lstStyle/>
          <a:p>
            <a:r>
              <a:rPr lang="en-US" dirty="0" smtClean="0"/>
              <a:t>FIX 4.2</a:t>
            </a:r>
          </a:p>
          <a:p>
            <a:r>
              <a:rPr lang="en-US" dirty="0">
                <a:hlinkClick r:id="rId2"/>
              </a:rPr>
              <a:t>https://</a:t>
            </a:r>
            <a:r>
              <a:rPr lang="en-US" dirty="0" smtClean="0">
                <a:hlinkClick r:id="rId2"/>
              </a:rPr>
              <a:t>www.theice.com/connectivity.jhtml</a:t>
            </a:r>
          </a:p>
          <a:p>
            <a:r>
              <a:rPr lang="en-US" dirty="0" smtClean="0">
                <a:hlinkClick r:id="rId2"/>
              </a:rPr>
              <a:t>https</a:t>
            </a:r>
            <a:r>
              <a:rPr lang="en-US" dirty="0">
                <a:hlinkClick r:id="rId2"/>
              </a:rPr>
              <a:t>://</a:t>
            </a:r>
            <a:r>
              <a:rPr lang="en-US" dirty="0" smtClean="0">
                <a:hlinkClick r:id="rId2"/>
              </a:rPr>
              <a:t>www.theice.com/api.jhtml</a:t>
            </a:r>
            <a:endParaRPr lang="en-US" dirty="0" smtClean="0"/>
          </a:p>
          <a:p>
            <a:r>
              <a:rPr lang="en-US" dirty="0" smtClean="0"/>
              <a:t>Colocation available in Chicago</a:t>
            </a:r>
          </a:p>
          <a:p>
            <a:pPr lvl="1"/>
            <a:r>
              <a:rPr lang="en-US" dirty="0" smtClean="0"/>
              <a:t>Chicago </a:t>
            </a:r>
            <a:r>
              <a:rPr lang="en-US" dirty="0" err="1" smtClean="0"/>
              <a:t>CoLo</a:t>
            </a:r>
            <a:endParaRPr lang="en-US" dirty="0" smtClean="0"/>
          </a:p>
          <a:p>
            <a:pPr lvl="1"/>
            <a:r>
              <a:rPr lang="en-US" dirty="0" smtClean="0"/>
              <a:t>$4000 installation</a:t>
            </a:r>
          </a:p>
          <a:p>
            <a:pPr lvl="1"/>
            <a:r>
              <a:rPr lang="en-US" dirty="0" smtClean="0"/>
              <a:t>$3500/month</a:t>
            </a:r>
          </a:p>
        </p:txBody>
      </p:sp>
    </p:spTree>
    <p:extLst>
      <p:ext uri="{BB962C8B-B14F-4D97-AF65-F5344CB8AC3E}">
        <p14:creationId xmlns:p14="http://schemas.microsoft.com/office/powerpoint/2010/main" val="2466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CME</a:t>
            </a:r>
            <a:endParaRPr lang="en-US" dirty="0"/>
          </a:p>
        </p:txBody>
      </p:sp>
      <p:sp>
        <p:nvSpPr>
          <p:cNvPr id="3" name="Content Placeholder 2"/>
          <p:cNvSpPr>
            <a:spLocks noGrp="1"/>
          </p:cNvSpPr>
          <p:nvPr>
            <p:ph idx="1"/>
          </p:nvPr>
        </p:nvSpPr>
        <p:spPr/>
        <p:txBody>
          <a:bodyPr>
            <a:normAutofit/>
          </a:bodyPr>
          <a:lstStyle/>
          <a:p>
            <a:r>
              <a:rPr lang="en-US" dirty="0"/>
              <a:t>FIX 5.0 - FIX/FAST</a:t>
            </a:r>
            <a:endParaRPr lang="en-US" dirty="0" smtClean="0"/>
          </a:p>
          <a:p>
            <a:pPr lvl="1"/>
            <a:r>
              <a:rPr lang="en-US" dirty="0">
                <a:hlinkClick r:id="rId2"/>
              </a:rPr>
              <a:t>http://</a:t>
            </a:r>
            <a:r>
              <a:rPr lang="en-US" dirty="0" smtClean="0">
                <a:hlinkClick r:id="rId2"/>
              </a:rPr>
              <a:t>www.fixprotocol.org/fast</a:t>
            </a:r>
            <a:endParaRPr lang="en-US" dirty="0" smtClean="0"/>
          </a:p>
          <a:p>
            <a:pPr lvl="1"/>
            <a:r>
              <a:rPr lang="en-US" dirty="0">
                <a:hlinkClick r:id="rId3"/>
              </a:rPr>
              <a:t>http://</a:t>
            </a:r>
            <a:r>
              <a:rPr lang="en-US" dirty="0" smtClean="0">
                <a:hlinkClick r:id="rId3"/>
              </a:rPr>
              <a:t>www.fixprotocol.org/products/detail/5474</a:t>
            </a:r>
            <a:endParaRPr lang="en-US" dirty="0" smtClean="0"/>
          </a:p>
          <a:p>
            <a:r>
              <a:rPr lang="en-US" dirty="0" smtClean="0">
                <a:hlinkClick r:id="rId4"/>
              </a:rPr>
              <a:t>http</a:t>
            </a:r>
            <a:r>
              <a:rPr lang="en-US" dirty="0">
                <a:hlinkClick r:id="rId4"/>
              </a:rPr>
              <a:t>://www.cmegroup.com/globex/files/connectivityoptions.pdf</a:t>
            </a:r>
            <a:endParaRPr lang="en-US" dirty="0"/>
          </a:p>
          <a:p>
            <a:r>
              <a:rPr lang="en-US" dirty="0" smtClean="0"/>
              <a:t>Colocation available in Chicago</a:t>
            </a:r>
          </a:p>
          <a:p>
            <a:pPr lvl="1"/>
            <a:r>
              <a:rPr lang="en-US" dirty="0" smtClean="0"/>
              <a:t>CME </a:t>
            </a:r>
            <a:r>
              <a:rPr lang="en-US" dirty="0" err="1" smtClean="0"/>
              <a:t>DIRECTLink</a:t>
            </a:r>
            <a:r>
              <a:rPr lang="en-US" dirty="0" smtClean="0"/>
              <a:t> </a:t>
            </a:r>
          </a:p>
        </p:txBody>
      </p:sp>
    </p:spTree>
    <p:extLst>
      <p:ext uri="{BB962C8B-B14F-4D97-AF65-F5344CB8AC3E}">
        <p14:creationId xmlns:p14="http://schemas.microsoft.com/office/powerpoint/2010/main" val="371682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LIFFE</a:t>
            </a:r>
            <a:endParaRPr lang="en-US" dirty="0"/>
          </a:p>
        </p:txBody>
      </p:sp>
      <p:sp>
        <p:nvSpPr>
          <p:cNvPr id="3" name="Content Placeholder 2"/>
          <p:cNvSpPr>
            <a:spLocks noGrp="1"/>
          </p:cNvSpPr>
          <p:nvPr>
            <p:ph idx="1"/>
          </p:nvPr>
        </p:nvSpPr>
        <p:spPr/>
        <p:txBody>
          <a:bodyPr>
            <a:normAutofit lnSpcReduction="10000"/>
          </a:bodyPr>
          <a:lstStyle/>
          <a:p>
            <a:r>
              <a:rPr lang="en-US"/>
              <a:t>Proprietary </a:t>
            </a:r>
            <a:r>
              <a:rPr lang="en-US" smtClean="0"/>
              <a:t>C++ API</a:t>
            </a:r>
            <a:endParaRPr lang="en-US" dirty="0"/>
          </a:p>
          <a:p>
            <a:pPr lvl="1"/>
            <a:r>
              <a:rPr lang="en-US" dirty="0">
                <a:hlinkClick r:id="rId2"/>
              </a:rPr>
              <a:t>http://www.euronext.com/fic/000/010/645/106455.pdf</a:t>
            </a:r>
            <a:endParaRPr lang="en-US" dirty="0"/>
          </a:p>
          <a:p>
            <a:r>
              <a:rPr lang="en-US" dirty="0" smtClean="0">
                <a:hlinkClick r:id="rId3"/>
              </a:rPr>
              <a:t>http</a:t>
            </a:r>
            <a:r>
              <a:rPr lang="en-US" dirty="0">
                <a:hlinkClick r:id="rId3"/>
              </a:rPr>
              <a:t>://</a:t>
            </a:r>
            <a:r>
              <a:rPr lang="en-US" dirty="0" smtClean="0">
                <a:hlinkClick r:id="rId3"/>
              </a:rPr>
              <a:t>www.euronext.com/fic/000/010/619/106194.pdf</a:t>
            </a:r>
            <a:endParaRPr lang="en-US" dirty="0" smtClean="0"/>
          </a:p>
          <a:p>
            <a:r>
              <a:rPr lang="en-US" dirty="0" smtClean="0"/>
              <a:t>Colocation available in London?</a:t>
            </a:r>
            <a:endParaRPr lang="en-US" dirty="0"/>
          </a:p>
          <a:p>
            <a:pPr lvl="1"/>
            <a:r>
              <a:rPr lang="en-US" dirty="0" smtClean="0"/>
              <a:t>Direct </a:t>
            </a:r>
            <a:r>
              <a:rPr lang="en-US" dirty="0"/>
              <a:t>access to LIFFE CONNECT™ is </a:t>
            </a:r>
            <a:r>
              <a:rPr lang="en-US" dirty="0" smtClean="0"/>
              <a:t>available to </a:t>
            </a:r>
            <a:r>
              <a:rPr lang="en-US" dirty="0"/>
              <a:t>an exchange member or to an affiliate of </a:t>
            </a:r>
            <a:r>
              <a:rPr lang="en-US" dirty="0" smtClean="0"/>
              <a:t>an existing </a:t>
            </a:r>
            <a:r>
              <a:rPr lang="en-US" dirty="0"/>
              <a:t>member</a:t>
            </a:r>
            <a:r>
              <a:rPr lang="en-US" dirty="0" smtClean="0"/>
              <a:t>.</a:t>
            </a:r>
          </a:p>
          <a:p>
            <a:pPr marL="457200" lvl="1" indent="0">
              <a:buNone/>
            </a:pPr>
            <a:endParaRPr lang="en-US" dirty="0" smtClean="0"/>
          </a:p>
        </p:txBody>
      </p:sp>
    </p:spTree>
    <p:extLst>
      <p:ext uri="{BB962C8B-B14F-4D97-AF65-F5344CB8AC3E}">
        <p14:creationId xmlns:p14="http://schemas.microsoft.com/office/powerpoint/2010/main" val="378873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the Spread</a:t>
            </a:r>
            <a:endParaRPr lang="en-US" dirty="0"/>
          </a:p>
        </p:txBody>
      </p:sp>
      <p:sp>
        <p:nvSpPr>
          <p:cNvPr id="3" name="Content Placeholder 2"/>
          <p:cNvSpPr>
            <a:spLocks noGrp="1"/>
          </p:cNvSpPr>
          <p:nvPr>
            <p:ph idx="1"/>
          </p:nvPr>
        </p:nvSpPr>
        <p:spPr/>
        <p:txBody>
          <a:bodyPr/>
          <a:lstStyle/>
          <a:p>
            <a:r>
              <a:rPr lang="en-US" dirty="0" smtClean="0"/>
              <a:t>Buy the Spread, Bull Spread, Carry</a:t>
            </a:r>
          </a:p>
          <a:p>
            <a:pPr lvl="1"/>
            <a:r>
              <a:rPr lang="en-US" dirty="0" smtClean="0"/>
              <a:t>Long the nearby month, short the deferred month</a:t>
            </a:r>
          </a:p>
          <a:p>
            <a:r>
              <a:rPr lang="en-US" dirty="0" smtClean="0"/>
              <a:t>Sell the Spread, Bear Spread, Rollover</a:t>
            </a:r>
          </a:p>
          <a:p>
            <a:pPr lvl="1"/>
            <a:r>
              <a:rPr lang="en-US" dirty="0" smtClean="0"/>
              <a:t>Short the nearby month, long the deferred month</a:t>
            </a:r>
          </a:p>
        </p:txBody>
      </p:sp>
    </p:spTree>
    <p:extLst>
      <p:ext uri="{BB962C8B-B14F-4D97-AF65-F5344CB8AC3E}">
        <p14:creationId xmlns:p14="http://schemas.microsoft.com/office/powerpoint/2010/main" val="206664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US" sz="3000" dirty="0" smtClean="0"/>
              <a:t>Do people buying the spread account for the bid </a:t>
            </a:r>
            <a:r>
              <a:rPr lang="en-US" sz="3000" dirty="0"/>
              <a:t>value in a spread </a:t>
            </a:r>
            <a:r>
              <a:rPr lang="en-US" sz="3000" dirty="0" smtClean="0"/>
              <a:t>matrix for example the March/June bid?</a:t>
            </a:r>
          </a:p>
          <a:p>
            <a:pPr marL="342900" lvl="1" indent="-342900">
              <a:buFont typeface="Arial" pitchFamily="34" charset="0"/>
              <a:buChar char="•"/>
            </a:pPr>
            <a:r>
              <a:rPr lang="en-US" sz="3000" dirty="0"/>
              <a:t>Do people </a:t>
            </a:r>
            <a:r>
              <a:rPr lang="en-US" sz="3000" dirty="0" smtClean="0"/>
              <a:t>selling the </a:t>
            </a:r>
            <a:r>
              <a:rPr lang="en-US" sz="3000" dirty="0"/>
              <a:t>spread account for the </a:t>
            </a:r>
            <a:r>
              <a:rPr lang="en-US" sz="3000" dirty="0" smtClean="0"/>
              <a:t>ask value </a:t>
            </a:r>
            <a:r>
              <a:rPr lang="en-US" sz="3000" dirty="0"/>
              <a:t>in a spread </a:t>
            </a:r>
            <a:r>
              <a:rPr lang="en-US" sz="3000" dirty="0" smtClean="0"/>
              <a:t>matrix</a:t>
            </a:r>
            <a:r>
              <a:rPr lang="en-US" sz="3000" dirty="0"/>
              <a:t> </a:t>
            </a:r>
            <a:r>
              <a:rPr lang="en-US" sz="3000" dirty="0" smtClean="0"/>
              <a:t>for example the March/June ask?</a:t>
            </a:r>
            <a:endParaRPr lang="en-US" sz="3000" dirty="0"/>
          </a:p>
        </p:txBody>
      </p:sp>
    </p:spTree>
    <p:extLst>
      <p:ext uri="{BB962C8B-B14F-4D97-AF65-F5344CB8AC3E}">
        <p14:creationId xmlns:p14="http://schemas.microsoft.com/office/powerpoint/2010/main" val="21827048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Autofit/>
          </a:bodyPr>
          <a:lstStyle/>
          <a:p>
            <a:r>
              <a:rPr lang="en-US" sz="3000" dirty="0" smtClean="0"/>
              <a:t>Are the bids and asks for the spreads all implied INs or do markets support trading the spread natively?</a:t>
            </a:r>
          </a:p>
          <a:p>
            <a:pPr lvl="1"/>
            <a:r>
              <a:rPr lang="en-US" sz="2600" dirty="0"/>
              <a:t>For example, if I want to buy the March/June </a:t>
            </a:r>
            <a:r>
              <a:rPr lang="en-US" sz="2600" dirty="0" smtClean="0"/>
              <a:t>spread:</a:t>
            </a:r>
            <a:endParaRPr lang="en-US" sz="2600" dirty="0"/>
          </a:p>
          <a:p>
            <a:pPr marL="914400" lvl="2" indent="0">
              <a:buNone/>
            </a:pPr>
            <a:r>
              <a:rPr lang="en-US" sz="2200" dirty="0"/>
              <a:t>1. </a:t>
            </a:r>
            <a:r>
              <a:rPr lang="en-US" sz="2200" dirty="0" smtClean="0"/>
              <a:t>Must I buy </a:t>
            </a:r>
            <a:r>
              <a:rPr lang="en-US" sz="2200" dirty="0"/>
              <a:t>a March contract and sell a June contract</a:t>
            </a:r>
          </a:p>
          <a:p>
            <a:pPr marL="914400" lvl="2" indent="0">
              <a:buNone/>
            </a:pPr>
            <a:r>
              <a:rPr lang="en-US" sz="2200" dirty="0"/>
              <a:t>2. Or is it possible to buy a single instrument that represents the March/June spread</a:t>
            </a:r>
            <a:r>
              <a:rPr lang="en-US" sz="2200" dirty="0" smtClean="0"/>
              <a:t>?</a:t>
            </a:r>
            <a:endParaRPr lang="en-US" sz="3000" dirty="0" smtClean="0"/>
          </a:p>
          <a:p>
            <a:r>
              <a:rPr lang="en-US" sz="3000" dirty="0" smtClean="0"/>
              <a:t>It looks like the answer is 2 for CME – see RT in this:</a:t>
            </a:r>
            <a:endParaRPr lang="en-US" sz="3000" dirty="0"/>
          </a:p>
          <a:p>
            <a:pPr lvl="1"/>
            <a:r>
              <a:rPr lang="en-US" sz="2600" dirty="0" smtClean="0">
                <a:hlinkClick r:id="rId2"/>
              </a:rPr>
              <a:t>http</a:t>
            </a:r>
            <a:r>
              <a:rPr lang="en-US" sz="2600" dirty="0">
                <a:hlinkClick r:id="rId2"/>
              </a:rPr>
              <a:t>://</a:t>
            </a:r>
            <a:r>
              <a:rPr lang="en-US" sz="2600" dirty="0" smtClean="0">
                <a:hlinkClick r:id="rId2"/>
              </a:rPr>
              <a:t>www.cmegroup.com/globex/files/SDKcomexFutures.pdf</a:t>
            </a:r>
            <a:endParaRPr lang="en-US" sz="2600" dirty="0" smtClean="0"/>
          </a:p>
          <a:p>
            <a:endParaRPr lang="en-US" sz="3000" dirty="0" smtClean="0"/>
          </a:p>
        </p:txBody>
      </p:sp>
    </p:spTree>
    <p:extLst>
      <p:ext uri="{BB962C8B-B14F-4D97-AF65-F5344CB8AC3E}">
        <p14:creationId xmlns:p14="http://schemas.microsoft.com/office/powerpoint/2010/main" val="8456565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Matrix in CQG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10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90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Matrix with No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r>
                <a:rPr lang="en-US" dirty="0" smtClean="0"/>
                <a:t>050x00.10</a:t>
              </a:r>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spTree>
    <p:extLst>
      <p:ext uri="{BB962C8B-B14F-4D97-AF65-F5344CB8AC3E}">
        <p14:creationId xmlns:p14="http://schemas.microsoft.com/office/powerpoint/2010/main" val="35121998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Spread Matrix with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r>
                <a:rPr lang="en-US" dirty="0"/>
                <a:t>050x00.10</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7" idx="1"/>
          </p:cNvCxnSpPr>
          <p:nvPr/>
        </p:nvCxnSpPr>
        <p:spPr>
          <a:xfrm flipV="1">
            <a:off x="1371600" y="1805096"/>
            <a:ext cx="2534762" cy="2523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2743200" y="2128262"/>
            <a:ext cx="1371600" cy="18341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3906362" y="1481930"/>
            <a:ext cx="3200400" cy="646331"/>
          </a:xfrm>
          <a:prstGeom prst="rect">
            <a:avLst/>
          </a:prstGeom>
          <a:noFill/>
        </p:spPr>
        <p:txBody>
          <a:bodyPr wrap="square" rtlCol="0">
            <a:spAutoFit/>
          </a:bodyPr>
          <a:lstStyle/>
          <a:p>
            <a:r>
              <a:rPr lang="en-US" dirty="0" smtClean="0"/>
              <a:t>Bid in Nearby – Ask in spread = Implied OUT bid in deferred</a:t>
            </a:r>
            <a:endParaRPr lang="en-US" dirty="0"/>
          </a:p>
        </p:txBody>
      </p:sp>
      <p:cxnSp>
        <p:nvCxnSpPr>
          <p:cNvPr id="42" name="Straight Arrow Connector 41"/>
          <p:cNvCxnSpPr/>
          <p:nvPr/>
        </p:nvCxnSpPr>
        <p:spPr>
          <a:xfrm flipH="1">
            <a:off x="4343400" y="2128261"/>
            <a:ext cx="457200" cy="21158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8795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Generation implied volume supported</a:t>
            </a:r>
          </a:p>
          <a:p>
            <a:r>
              <a:rPr lang="en-US" dirty="0">
                <a:hlinkClick r:id="rId2"/>
              </a:rPr>
              <a:t>https://</a:t>
            </a:r>
            <a:r>
              <a:rPr lang="en-US" dirty="0" smtClean="0">
                <a:hlinkClick r:id="rId2"/>
              </a:rPr>
              <a:t>icelive.theice.com/ice_files/ICELivePro_enhancements.pdf</a:t>
            </a:r>
            <a:endParaRPr lang="en-US" dirty="0" smtClean="0"/>
          </a:p>
          <a:p>
            <a:endParaRPr lang="en-US" dirty="0"/>
          </a:p>
        </p:txBody>
      </p:sp>
    </p:spTree>
    <p:extLst>
      <p:ext uri="{BB962C8B-B14F-4D97-AF65-F5344CB8AC3E}">
        <p14:creationId xmlns:p14="http://schemas.microsoft.com/office/powerpoint/2010/main" val="21939093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1045</Words>
  <Application>Microsoft Office PowerPoint</Application>
  <PresentationFormat>On-screen Show (4:3)</PresentationFormat>
  <Paragraphs>177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Implier – Background</vt:lpstr>
      <vt:lpstr>Definitions</vt:lpstr>
      <vt:lpstr>Trading the Spread</vt:lpstr>
      <vt:lpstr>Question</vt:lpstr>
      <vt:lpstr>Question</vt:lpstr>
      <vt:lpstr>Spread Matrix in CQG</vt:lpstr>
      <vt:lpstr>Spread Matrix with No Implied Volume</vt:lpstr>
      <vt:lpstr>Spread Matrix with Implied Volume</vt:lpstr>
      <vt:lpstr>ICE</vt:lpstr>
      <vt:lpstr>LIFFE - EURIBOR</vt:lpstr>
      <vt:lpstr>CME</vt:lpstr>
      <vt:lpstr>CME – Implied In</vt:lpstr>
      <vt:lpstr>CME – Implied Out Bid</vt:lpstr>
      <vt:lpstr>CME – Implied Out Ask</vt:lpstr>
      <vt:lpstr>CME – 2nd Generation Implied</vt:lpstr>
      <vt:lpstr>Generalizing</vt:lpstr>
      <vt:lpstr>Question</vt:lpstr>
      <vt:lpstr>Question – Is this correctly implied?</vt:lpstr>
      <vt:lpstr>Question</vt:lpstr>
      <vt:lpstr>Possibly Related?</vt:lpstr>
      <vt:lpstr>Exchange Connectivity – ICE</vt:lpstr>
      <vt:lpstr>Exchange Connectivity – CME</vt:lpstr>
      <vt:lpstr>Exchange Connectivity – LIFFE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Implied Implied…</dc:title>
  <dc:creator>ben</dc:creator>
  <cp:lastModifiedBy>ben</cp:lastModifiedBy>
  <cp:revision>199</cp:revision>
  <dcterms:created xsi:type="dcterms:W3CDTF">2006-08-16T00:00:00Z</dcterms:created>
  <dcterms:modified xsi:type="dcterms:W3CDTF">2010-03-20T10:59:26Z</dcterms:modified>
</cp:coreProperties>
</file>