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9" r:id="rId3"/>
    <p:sldId id="315" r:id="rId4"/>
    <p:sldId id="312" r:id="rId5"/>
    <p:sldId id="301" r:id="rId6"/>
    <p:sldId id="304" r:id="rId7"/>
    <p:sldId id="302" r:id="rId8"/>
    <p:sldId id="305" r:id="rId9"/>
    <p:sldId id="303" r:id="rId10"/>
    <p:sldId id="314" r:id="rId11"/>
    <p:sldId id="296" r:id="rId12"/>
    <p:sldId id="316" r:id="rId13"/>
    <p:sldId id="300" r:id="rId14"/>
    <p:sldId id="30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ice.com/productguide/ProductDetails.shtml?specId=219" TargetMode="External"/><Relationship Id="rId2" Type="http://schemas.openxmlformats.org/officeDocument/2006/relationships/hyperlink" Target="http://www.cmegroup.com/trading/energy/crude-oil/light-sweet-cru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ice.com/productguide/ProductDetails.shtml?specId=213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Implier – </a:t>
            </a:r>
            <a:r>
              <a:rPr lang="en-US" smtClean="0"/>
              <a:t>Arbitrage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Lackey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5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Pure Arbitrage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find a scenario where either</a:t>
            </a:r>
          </a:p>
          <a:p>
            <a:pPr lvl="1"/>
            <a:r>
              <a:rPr lang="en-US" dirty="0" smtClean="0"/>
              <a:t>The ask add up to less than a bid</a:t>
            </a:r>
          </a:p>
          <a:p>
            <a:pPr lvl="2"/>
            <a:r>
              <a:rPr lang="en-US" dirty="0" smtClean="0"/>
              <a:t>Buy the ask on Jan/Feb, Feb/Mar, Mar/Apr</a:t>
            </a:r>
          </a:p>
          <a:p>
            <a:pPr lvl="2"/>
            <a:r>
              <a:rPr lang="en-US" dirty="0" smtClean="0"/>
              <a:t>Sell the bid on Jan/Apr</a:t>
            </a:r>
          </a:p>
          <a:p>
            <a:pPr lvl="1"/>
            <a:r>
              <a:rPr lang="en-US" dirty="0" smtClean="0"/>
              <a:t>The bid add up to more than an ask</a:t>
            </a:r>
          </a:p>
          <a:p>
            <a:pPr lvl="2"/>
            <a:r>
              <a:rPr lang="en-US" dirty="0" smtClean="0"/>
              <a:t>Sell the bid on </a:t>
            </a:r>
            <a:r>
              <a:rPr lang="en-US" dirty="0"/>
              <a:t>Jan/Feb, Feb/Mar, </a:t>
            </a:r>
            <a:r>
              <a:rPr lang="en-US" dirty="0" smtClean="0"/>
              <a:t>Mar/Apr</a:t>
            </a:r>
          </a:p>
          <a:p>
            <a:pPr lvl="2"/>
            <a:r>
              <a:rPr lang="en-US" dirty="0" smtClean="0"/>
              <a:t>Buy the ask on Jan/Apr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34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" y="1566863"/>
            <a:ext cx="9130329" cy="52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Zooming </a:t>
            </a:r>
            <a:r>
              <a:rPr lang="en-US" dirty="0"/>
              <a:t>i</a:t>
            </a:r>
            <a:r>
              <a:rPr lang="en-US" dirty="0" smtClean="0"/>
              <a:t>n for a Specific 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6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 Example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Sell the bid for -1.00 </a:t>
            </a:r>
            <a:r>
              <a:rPr lang="en-US" dirty="0"/>
              <a:t>+Jul/-</a:t>
            </a:r>
            <a:r>
              <a:rPr lang="en-US" dirty="0" smtClean="0"/>
              <a:t>Aug</a:t>
            </a:r>
            <a:endParaRPr lang="en-US" dirty="0"/>
          </a:p>
          <a:p>
            <a:r>
              <a:rPr lang="en-US" dirty="0" smtClean="0"/>
              <a:t>Sell the bid for -0.82 </a:t>
            </a:r>
            <a:r>
              <a:rPr lang="en-US" dirty="0"/>
              <a:t>+Aug/-Sep</a:t>
            </a:r>
          </a:p>
          <a:p>
            <a:r>
              <a:rPr lang="en-US" dirty="0" smtClean="0"/>
              <a:t>Sell the bid for -0.65 </a:t>
            </a:r>
            <a:r>
              <a:rPr lang="en-US" dirty="0"/>
              <a:t>+Sep/-Oct</a:t>
            </a:r>
          </a:p>
          <a:p>
            <a:r>
              <a:rPr lang="en-US" dirty="0"/>
              <a:t>= </a:t>
            </a:r>
            <a:r>
              <a:rPr lang="en-US" dirty="0" smtClean="0"/>
              <a:t>Sell a </a:t>
            </a:r>
            <a:r>
              <a:rPr lang="en-US" dirty="0"/>
              <a:t>synthetic +Jul/-Oct for -</a:t>
            </a:r>
            <a:r>
              <a:rPr lang="en-US" dirty="0" smtClean="0"/>
              <a:t>2.47</a:t>
            </a:r>
            <a:endParaRPr lang="en-US" dirty="0"/>
          </a:p>
          <a:p>
            <a:r>
              <a:rPr lang="en-US" dirty="0" smtClean="0"/>
              <a:t>The actual Jul/Oct spread is offered at -2.06</a:t>
            </a:r>
          </a:p>
          <a:p>
            <a:pPr lvl="1"/>
            <a:r>
              <a:rPr lang="en-US" dirty="0" smtClean="0"/>
              <a:t>However, let’s pretend the offer was -2.50 instead</a:t>
            </a:r>
          </a:p>
          <a:p>
            <a:pPr lvl="1"/>
            <a:r>
              <a:rPr lang="en-US" dirty="0" smtClean="0"/>
              <a:t>Then we could sell the bid for -2.50</a:t>
            </a:r>
            <a:endParaRPr lang="en-US" dirty="0"/>
          </a:p>
          <a:p>
            <a:r>
              <a:rPr lang="en-US" dirty="0"/>
              <a:t>So, this gives </a:t>
            </a:r>
            <a:r>
              <a:rPr lang="en-US" dirty="0" smtClean="0"/>
              <a:t>2.50-2.47=$0.03/barrel</a:t>
            </a:r>
            <a:endParaRPr lang="en-US" dirty="0"/>
          </a:p>
          <a:p>
            <a:r>
              <a:rPr lang="en-US" dirty="0"/>
              <a:t>This is a profit of </a:t>
            </a:r>
            <a:r>
              <a:rPr lang="en-US" dirty="0" smtClean="0"/>
              <a:t>1000 barrels*$0.03=$30 </a:t>
            </a:r>
            <a:r>
              <a:rPr lang="en-US" dirty="0"/>
              <a:t>per </a:t>
            </a:r>
            <a:r>
              <a:rPr lang="en-US" dirty="0" smtClean="0"/>
              <a:t>trade</a:t>
            </a:r>
          </a:p>
          <a:p>
            <a:r>
              <a:rPr lang="en-US" dirty="0" smtClean="0"/>
              <a:t>The </a:t>
            </a:r>
            <a:r>
              <a:rPr lang="en-US" dirty="0"/>
              <a:t>transaction cost is </a:t>
            </a:r>
            <a:r>
              <a:rPr lang="en-US" dirty="0"/>
              <a:t>8</a:t>
            </a:r>
            <a:r>
              <a:rPr lang="en-US" dirty="0" smtClean="0"/>
              <a:t>*$</a:t>
            </a:r>
            <a:r>
              <a:rPr lang="en-US" dirty="0" smtClean="0"/>
              <a:t>1.16 </a:t>
            </a:r>
            <a:r>
              <a:rPr lang="en-US" dirty="0"/>
              <a:t>= </a:t>
            </a:r>
            <a:r>
              <a:rPr lang="en-US" dirty="0" smtClean="0"/>
              <a:t>$</a:t>
            </a:r>
            <a:r>
              <a:rPr lang="en-US" dirty="0" smtClean="0"/>
              <a:t>9.28</a:t>
            </a:r>
            <a:endParaRPr lang="en-US" dirty="0"/>
          </a:p>
          <a:p>
            <a:r>
              <a:rPr lang="en-US" dirty="0"/>
              <a:t>So, the arbitrage gives </a:t>
            </a:r>
            <a:r>
              <a:rPr lang="en-US" dirty="0" smtClean="0"/>
              <a:t>$30-9.28=$20.72 </a:t>
            </a:r>
            <a:r>
              <a:rPr lang="en-US" dirty="0" smtClean="0"/>
              <a:t>profit/trade </a:t>
            </a:r>
          </a:p>
          <a:p>
            <a:r>
              <a:rPr lang="en-US" dirty="0" smtClean="0"/>
              <a:t>We can do this trade </a:t>
            </a:r>
            <a:r>
              <a:rPr lang="en-US" dirty="0"/>
              <a:t>max(contracts involved</a:t>
            </a:r>
            <a:r>
              <a:rPr lang="en-US" dirty="0" smtClean="0"/>
              <a:t>) = 2 times to give </a:t>
            </a:r>
            <a:r>
              <a:rPr lang="en-US" smtClean="0"/>
              <a:t>us </a:t>
            </a:r>
            <a:r>
              <a:rPr lang="en-US" smtClean="0"/>
              <a:t>2*$20.72=$41.44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7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Exchanges/Symbols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Initially we’ll look at the following exchanges</a:t>
            </a:r>
          </a:p>
          <a:p>
            <a:pPr lvl="1"/>
            <a:r>
              <a:rPr lang="en-US" dirty="0" smtClean="0"/>
              <a:t>CME</a:t>
            </a:r>
          </a:p>
          <a:p>
            <a:pPr lvl="1"/>
            <a:r>
              <a:rPr lang="en-US" dirty="0" smtClean="0"/>
              <a:t>ICE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The first symbol we’ll concentrate on is ICE, B</a:t>
            </a:r>
          </a:p>
          <a:p>
            <a:r>
              <a:rPr lang="en-US" dirty="0"/>
              <a:t>After that, we’ll roll it out to</a:t>
            </a:r>
          </a:p>
          <a:p>
            <a:pPr lvl="1"/>
            <a:r>
              <a:rPr lang="en-US" dirty="0"/>
              <a:t>CME, CL, </a:t>
            </a:r>
            <a:r>
              <a:rPr lang="en-US" dirty="0">
                <a:hlinkClick r:id="rId2"/>
              </a:rPr>
              <a:t>http://www.cmegroup.com/trading/energy/crude-oil/light-sweet-crude.html</a:t>
            </a:r>
            <a:endParaRPr lang="en-US" dirty="0"/>
          </a:p>
          <a:p>
            <a:pPr lvl="1"/>
            <a:r>
              <a:rPr lang="en-US" dirty="0"/>
              <a:t>ICE, B, </a:t>
            </a:r>
            <a:r>
              <a:rPr lang="en-US" dirty="0">
                <a:hlinkClick r:id="rId3"/>
              </a:rPr>
              <a:t>https://www.theice.com/productguide/ProductDetails.shtml?specId=219</a:t>
            </a:r>
            <a:endParaRPr lang="en-US" dirty="0"/>
          </a:p>
          <a:p>
            <a:pPr lvl="1"/>
            <a:r>
              <a:rPr lang="en-US" dirty="0"/>
              <a:t>ICE, T, </a:t>
            </a:r>
            <a:r>
              <a:rPr lang="en-US" dirty="0">
                <a:hlinkClick r:id="rId4"/>
              </a:rPr>
              <a:t>https://www.theice.com/productguide/ProductDetails.shtml?specId=213</a:t>
            </a:r>
            <a:endParaRPr lang="en-US" dirty="0"/>
          </a:p>
          <a:p>
            <a:pPr lvl="1"/>
            <a:r>
              <a:rPr lang="en-US" dirty="0"/>
              <a:t>CME, Brent</a:t>
            </a:r>
          </a:p>
          <a:p>
            <a:r>
              <a:rPr lang="en-US" dirty="0" smtClean="0"/>
              <a:t>Later on interest rates, EURIBOR</a:t>
            </a:r>
            <a:r>
              <a:rPr lang="en-US" smtClean="0"/>
              <a:t>, Euro Dollars</a:t>
            </a:r>
            <a:r>
              <a:rPr lang="en-US" dirty="0" smtClean="0"/>
              <a:t>, Short Sterling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2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opposite of an implied is paper or direct.</a:t>
            </a:r>
          </a:p>
          <a:p>
            <a:r>
              <a:rPr lang="en-US" dirty="0" smtClean="0"/>
              <a:t>A part of a spread, for example Jan in a Jan/Feb is called a side. </a:t>
            </a:r>
          </a:p>
        </p:txBody>
      </p:sp>
    </p:spTree>
    <p:extLst>
      <p:ext uri="{BB962C8B-B14F-4D97-AF65-F5344CB8AC3E}">
        <p14:creationId xmlns:p14="http://schemas.microsoft.com/office/powerpoint/2010/main" val="256186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Matrix in TT </a:t>
            </a:r>
            <a:r>
              <a:rPr lang="en-US" dirty="0" err="1" smtClean="0"/>
              <a:t>XTrader</a:t>
            </a:r>
            <a:endParaRPr lang="en-US" dirty="0"/>
          </a:p>
        </p:txBody>
      </p:sp>
      <p:pic>
        <p:nvPicPr>
          <p:cNvPr id="1026" name="Picture 2" descr="C:\Users\ben\Desktop\2010 q2\implier\Misc\TTSpa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84514"/>
            <a:ext cx="9144000" cy="557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0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Matrix in TT </a:t>
            </a:r>
            <a:r>
              <a:rPr lang="en-US" dirty="0" err="1"/>
              <a:t>XTrader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 – Bid</a:t>
            </a:r>
          </a:p>
          <a:p>
            <a:r>
              <a:rPr lang="en-US" dirty="0" smtClean="0"/>
              <a:t>Blue – Ask</a:t>
            </a:r>
          </a:p>
          <a:p>
            <a:r>
              <a:rPr lang="en-US" dirty="0" smtClean="0"/>
              <a:t>Light </a:t>
            </a:r>
            <a:r>
              <a:rPr lang="en-US" smtClean="0"/>
              <a:t>Red – Implied </a:t>
            </a:r>
            <a:r>
              <a:rPr lang="en-US" dirty="0" smtClean="0"/>
              <a:t>Bid</a:t>
            </a:r>
          </a:p>
          <a:p>
            <a:r>
              <a:rPr lang="en-US" dirty="0" smtClean="0"/>
              <a:t>Light Blue – Implied Ask</a:t>
            </a:r>
          </a:p>
          <a:p>
            <a:r>
              <a:rPr lang="en-US" dirty="0" smtClean="0"/>
              <a:t>Gray – Outright Bid or Ask</a:t>
            </a:r>
          </a:p>
          <a:p>
            <a:r>
              <a:rPr lang="en-US" dirty="0" smtClean="0"/>
              <a:t>White – Combination of direct and implied</a:t>
            </a:r>
          </a:p>
        </p:txBody>
      </p:sp>
    </p:spTree>
    <p:extLst>
      <p:ext uri="{BB962C8B-B14F-4D97-AF65-F5344CB8AC3E}">
        <p14:creationId xmlns:p14="http://schemas.microsoft.com/office/powerpoint/2010/main" val="307354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Initially we want to create fully neutral positions </a:t>
            </a:r>
            <a:r>
              <a:rPr lang="en-US" dirty="0" err="1" smtClean="0"/>
              <a:t>eg</a:t>
            </a:r>
            <a:r>
              <a:rPr lang="en-US" dirty="0" smtClean="0"/>
              <a:t> +Jan, -Jan/+Feb, -Feb</a:t>
            </a:r>
          </a:p>
          <a:p>
            <a:r>
              <a:rPr lang="en-US" dirty="0" smtClean="0"/>
              <a:t>Later we may want to create partially hedged positions </a:t>
            </a:r>
            <a:r>
              <a:rPr lang="en-US" dirty="0" err="1" smtClean="0"/>
              <a:t>eg</a:t>
            </a:r>
            <a:r>
              <a:rPr lang="en-US" dirty="0" smtClean="0"/>
              <a:t> butterflies, etc. </a:t>
            </a:r>
            <a:r>
              <a:rPr lang="en-US" dirty="0" err="1" smtClean="0"/>
              <a:t>eg</a:t>
            </a:r>
            <a:r>
              <a:rPr lang="en-US" dirty="0" smtClean="0"/>
              <a:t> -Jan, +Feb, -Mar, +Apr</a:t>
            </a:r>
          </a:p>
        </p:txBody>
      </p:sp>
    </p:spTree>
    <p:extLst>
      <p:ext uri="{BB962C8B-B14F-4D97-AF65-F5344CB8AC3E}">
        <p14:creationId xmlns:p14="http://schemas.microsoft.com/office/powerpoint/2010/main" val="373393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1714500" y="4610100"/>
            <a:ext cx="11049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33700" y="4610100"/>
            <a:ext cx="14097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502729" y="4441371"/>
            <a:ext cx="14097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229100" y="4457700"/>
            <a:ext cx="11049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714500" y="3233057"/>
            <a:ext cx="56769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752600" y="2019300"/>
            <a:ext cx="3352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581400" y="44196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+Feb/-Mar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Neutral Positions with Both the Underlying and Spread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743200" y="1828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85800" y="1828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800600" y="1828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2743200" y="30480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85800" y="30480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4800600" y="30480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+Feb/-Mar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7010400" y="30480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+Mar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2286000" y="54864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685800" y="44196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4811486" y="52959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+Mar/-Apr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542314" y="42291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Properties of </a:t>
            </a:r>
            <a:r>
              <a:rPr lang="en-US" dirty="0"/>
              <a:t>Neutral Positions </a:t>
            </a:r>
            <a:r>
              <a:rPr lang="en-US" dirty="0" smtClean="0"/>
              <a:t>with </a:t>
            </a:r>
            <a:r>
              <a:rPr lang="en-US" dirty="0"/>
              <a:t>Both the Underlying and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contract is traded for n months, then there can be no more than n+1 legs in the longest trade.</a:t>
            </a:r>
          </a:p>
        </p:txBody>
      </p:sp>
    </p:spTree>
    <p:extLst>
      <p:ext uri="{BB962C8B-B14F-4D97-AF65-F5344CB8AC3E}">
        <p14:creationId xmlns:p14="http://schemas.microsoft.com/office/powerpoint/2010/main" val="24043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H="1">
            <a:off x="5181600" y="4724399"/>
            <a:ext cx="1575026" cy="126274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279071" y="2334987"/>
            <a:ext cx="11049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2383971" y="2237015"/>
            <a:ext cx="1102179" cy="1153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431471" y="2280558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921828" y="2280558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777593" y="3570514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392511" y="2269673"/>
            <a:ext cx="0" cy="13008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7738382" y="2226129"/>
            <a:ext cx="0" cy="13008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Neutral Positions </a:t>
            </a:r>
            <a:r>
              <a:rPr lang="en-US" dirty="0" smtClean="0"/>
              <a:t>with Spread </a:t>
            </a:r>
            <a:r>
              <a:rPr lang="en-US" dirty="0"/>
              <a:t>Only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838450" y="2046515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+Feb/-Mar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81050" y="2046515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831521" y="3265715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-Jan/+Mar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996793" y="2079172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+Feb/-Mar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939393" y="2079172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072993" y="3331029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+Mar/-Apr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944836" y="3380015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-Jan/+Apr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139168" y="4697186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94933" y="5987142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609851" y="4686301"/>
            <a:ext cx="0" cy="13008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955722" y="4724399"/>
            <a:ext cx="1669596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214133" y="4495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+Feb/-Mar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156733" y="4495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10300" y="4495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+Mar/-Jun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162176" y="5796643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-Jan/+Apr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39986" y="5802086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-Apr/+Jun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0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Properties of </a:t>
            </a:r>
            <a:r>
              <a:rPr lang="en-US" dirty="0"/>
              <a:t>Neutral Positions </a:t>
            </a:r>
            <a:r>
              <a:rPr lang="en-US" dirty="0" smtClean="0"/>
              <a:t>with </a:t>
            </a:r>
            <a:r>
              <a:rPr lang="en-US" dirty="0"/>
              <a:t>Spread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contract is traded for n months, then there can be no more than </a:t>
            </a:r>
            <a:r>
              <a:rPr lang="en-US" dirty="0" smtClean="0"/>
              <a:t>n </a:t>
            </a:r>
            <a:r>
              <a:rPr lang="en-US" dirty="0"/>
              <a:t>legs in the longest trade.</a:t>
            </a:r>
          </a:p>
        </p:txBody>
      </p:sp>
    </p:spTree>
    <p:extLst>
      <p:ext uri="{BB962C8B-B14F-4D97-AF65-F5344CB8AC3E}">
        <p14:creationId xmlns:p14="http://schemas.microsoft.com/office/powerpoint/2010/main" val="92182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1676400" y="5377543"/>
            <a:ext cx="1409700" cy="7592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117396" y="5382986"/>
            <a:ext cx="1240972" cy="75383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6" idx="2"/>
          </p:cNvCxnSpPr>
          <p:nvPr/>
        </p:nvCxnSpPr>
        <p:spPr>
          <a:xfrm flipH="1" flipV="1">
            <a:off x="4358368" y="4422324"/>
            <a:ext cx="19050" cy="91984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973411" y="4229100"/>
            <a:ext cx="1918607" cy="272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244443" y="4250876"/>
            <a:ext cx="1" cy="12518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34000" y="4279450"/>
            <a:ext cx="1725386" cy="12518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371600" y="1828800"/>
            <a:ext cx="1" cy="11647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117271" y="1926772"/>
            <a:ext cx="11049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269671" y="1872343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7507061" y="1826079"/>
            <a:ext cx="0" cy="13008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739493" y="1861456"/>
            <a:ext cx="0" cy="13008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Neutral </a:t>
            </a:r>
            <a:r>
              <a:rPr lang="en-US" dirty="0"/>
              <a:t>Positions with </a:t>
            </a:r>
            <a:r>
              <a:rPr lang="en-US"/>
              <a:t>Other </a:t>
            </a:r>
            <a:r>
              <a:rPr lang="en-US" smtClean="0"/>
              <a:t>Butterflies and Condors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676650" y="16383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-Mar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085851" y="1638300"/>
            <a:ext cx="223157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+Jan/-Feb/+Mar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669721" y="28575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167993" y="2936421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-Jan/+Feb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434693" y="1635578"/>
            <a:ext cx="291465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+Jan/-Feb/+Mar/-Apr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059386" y="2936421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-Mar/+Apr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85800" y="28194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524000" y="4267203"/>
            <a:ext cx="1681843" cy="10749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034143" y="5187043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-Jan/+May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901043" y="4041324"/>
            <a:ext cx="291465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+Jan/-Feb/+Mar/-Apr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629400" y="40386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-Mar/+Dec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629400" y="5312232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+Apr/-Dec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438400" y="5946324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-May/+Jun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710668" y="5192486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+Feb/-Jun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8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602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Implier – Arbitrage Examples</vt:lpstr>
      <vt:lpstr>Spread Matrix in TT XTrader</vt:lpstr>
      <vt:lpstr>Spread Matrix in TT XTrader</vt:lpstr>
      <vt:lpstr>Goal</vt:lpstr>
      <vt:lpstr>Neutral Positions with Both the Underlying and Spread</vt:lpstr>
      <vt:lpstr>Some Properties of Neutral Positions with Both the Underlying and Spread</vt:lpstr>
      <vt:lpstr>Neutral Positions with Spread Only</vt:lpstr>
      <vt:lpstr>Some Properties of Neutral Positions with Spread Only</vt:lpstr>
      <vt:lpstr>Neutral Positions with Other Butterflies and Condors</vt:lpstr>
      <vt:lpstr>Examples of Pure Arbitrage</vt:lpstr>
      <vt:lpstr>Zooming in for a Specific  Example</vt:lpstr>
      <vt:lpstr>Specific Example Continued</vt:lpstr>
      <vt:lpstr>Exchanges/Symbols</vt:lpstr>
      <vt:lpstr>Terminology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Implied Implied…</dc:title>
  <dc:creator>ben</dc:creator>
  <cp:lastModifiedBy>ben</cp:lastModifiedBy>
  <cp:revision>471</cp:revision>
  <dcterms:created xsi:type="dcterms:W3CDTF">2006-08-16T00:00:00Z</dcterms:created>
  <dcterms:modified xsi:type="dcterms:W3CDTF">2010-05-31T13:34:46Z</dcterms:modified>
</cp:coreProperties>
</file>