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92" r:id="rId3"/>
    <p:sldId id="289" r:id="rId4"/>
    <p:sldId id="297" r:id="rId5"/>
    <p:sldId id="306" r:id="rId6"/>
    <p:sldId id="307" r:id="rId7"/>
    <p:sldId id="308" r:id="rId8"/>
    <p:sldId id="309" r:id="rId9"/>
    <p:sldId id="310" r:id="rId10"/>
    <p:sldId id="298" r:id="rId11"/>
    <p:sldId id="311" r:id="rId12"/>
    <p:sldId id="299" r:id="rId13"/>
    <p:sldId id="313" r:id="rId14"/>
    <p:sldId id="301" r:id="rId15"/>
    <p:sldId id="302" r:id="rId16"/>
    <p:sldId id="303" r:id="rId17"/>
    <p:sldId id="304" r:id="rId18"/>
    <p:sldId id="305" r:id="rId19"/>
    <p:sldId id="31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quantumsoft.ru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gb/windowsserver/ee695849.aspx" TargetMode="External"/><Relationship Id="rId2" Type="http://schemas.openxmlformats.org/officeDocument/2006/relationships/hyperlink" Target="http://msdn.microsoft.com/en-us/fsharp/default.asp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tions-it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quickfix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Implier –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Lackey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50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Phase 2 Implier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4038600"/>
            <a:ext cx="8610600" cy="2087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Decouple Implier server and client components</a:t>
            </a:r>
          </a:p>
          <a:p>
            <a:r>
              <a:rPr lang="en-US" dirty="0" smtClean="0"/>
              <a:t>Allows the Implier server to run independently of the client interface</a:t>
            </a:r>
          </a:p>
          <a:p>
            <a:r>
              <a:rPr lang="en-US" dirty="0" smtClean="0"/>
              <a:t>This reduces latency for the pure arbitrage scenario</a:t>
            </a:r>
          </a:p>
          <a:p>
            <a:r>
              <a:rPr lang="en-US" dirty="0" smtClean="0"/>
              <a:t>Multiple clients could be supported by a single server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1143000"/>
            <a:ext cx="559117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25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 Implier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Increase outsourcing to Ben’s Russian contacts</a:t>
            </a:r>
          </a:p>
          <a:p>
            <a:pPr lvl="1"/>
            <a:r>
              <a:rPr lang="en-US" dirty="0">
                <a:hlinkClick r:id="rId2"/>
              </a:rPr>
              <a:t>http://quantumsoft.ru/</a:t>
            </a:r>
            <a:endParaRPr lang="en-US" dirty="0"/>
          </a:p>
          <a:p>
            <a:pPr lvl="1"/>
            <a:r>
              <a:rPr lang="en-US" dirty="0"/>
              <a:t>Hire two fulltime QuantumSoft developers</a:t>
            </a:r>
          </a:p>
          <a:p>
            <a:pPr lvl="2"/>
            <a:r>
              <a:rPr lang="en-US" dirty="0"/>
              <a:t>2 x </a:t>
            </a:r>
            <a:r>
              <a:rPr lang="en-US" dirty="0" smtClean="0"/>
              <a:t>£1800-2000/month for expert level developers</a:t>
            </a:r>
            <a:endParaRPr lang="en-US" dirty="0"/>
          </a:p>
          <a:p>
            <a:r>
              <a:rPr lang="en-US" dirty="0" smtClean="0"/>
              <a:t>Optimize algorithm</a:t>
            </a:r>
          </a:p>
          <a:p>
            <a:r>
              <a:rPr lang="en-US" dirty="0" smtClean="0"/>
              <a:t>Consider implementing algorithm in C or assembly</a:t>
            </a:r>
            <a:endParaRPr lang="en-US" dirty="0" smtClean="0"/>
          </a:p>
          <a:p>
            <a:r>
              <a:rPr lang="en-US" dirty="0"/>
              <a:t>Optimize support for multiple symbols</a:t>
            </a:r>
          </a:p>
          <a:p>
            <a:r>
              <a:rPr lang="en-US" dirty="0" smtClean="0"/>
              <a:t>Enhanced support for multiple processors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941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Phase 3+ Implier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Consider rewriting the engine component in F# to take advantage of multicore processors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msdn.microsoft.com/en-us/fsharp/default.aspx</a:t>
            </a:r>
            <a:endParaRPr lang="en-US" dirty="0"/>
          </a:p>
          <a:p>
            <a:pPr lvl="1"/>
            <a:r>
              <a:rPr lang="en-US" dirty="0" smtClean="0"/>
              <a:t>Would allow use of .NET C# </a:t>
            </a:r>
            <a:r>
              <a:rPr lang="en-US" dirty="0" err="1" smtClean="0"/>
              <a:t>QuickFIX</a:t>
            </a:r>
            <a:r>
              <a:rPr lang="en-US" dirty="0" smtClean="0"/>
              <a:t> API</a:t>
            </a:r>
          </a:p>
          <a:p>
            <a:r>
              <a:rPr lang="en-US" dirty="0"/>
              <a:t>Consider using Microsoft </a:t>
            </a:r>
            <a:r>
              <a:rPr lang="en-US" dirty="0" err="1"/>
              <a:t>AppFabric</a:t>
            </a:r>
            <a:r>
              <a:rPr lang="en-US" dirty="0"/>
              <a:t> to share spread matrix state across multiple GUIs</a:t>
            </a:r>
          </a:p>
          <a:p>
            <a:pPr lvl="1"/>
            <a:r>
              <a:rPr lang="en-US" dirty="0">
                <a:hlinkClick r:id="rId3"/>
              </a:rPr>
              <a:t>http://msdn.microsoft.com/en-gb/windowsserver/ee695849.aspx</a:t>
            </a:r>
            <a:endParaRPr lang="en-US" dirty="0"/>
          </a:p>
          <a:p>
            <a:r>
              <a:rPr lang="en-US" dirty="0" smtClean="0"/>
              <a:t>Consider alternative FIX engines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5158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Uses of the Implier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slides above discuss how the Implier will be developed and then enhanced for pure arbitrage</a:t>
            </a:r>
          </a:p>
          <a:p>
            <a:r>
              <a:rPr lang="en-US" dirty="0" smtClean="0"/>
              <a:t>Trades can be improved through the introduction of direct market access (DMA)</a:t>
            </a:r>
          </a:p>
          <a:p>
            <a:r>
              <a:rPr lang="en-US" dirty="0" smtClean="0"/>
              <a:t>There are also alternative use cases that we will pursue</a:t>
            </a:r>
          </a:p>
          <a:p>
            <a:pPr lvl="1"/>
            <a:r>
              <a:rPr lang="en-US" dirty="0" smtClean="0"/>
              <a:t>Execution Management System</a:t>
            </a:r>
          </a:p>
          <a:p>
            <a:pPr lvl="1"/>
            <a:r>
              <a:rPr lang="en-US" dirty="0" smtClean="0"/>
              <a:t>Discretionary </a:t>
            </a:r>
            <a:r>
              <a:rPr lang="en-US" smtClean="0"/>
              <a:t>Trading System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065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Trading Technologies Architecture </a:t>
            </a:r>
            <a:r>
              <a:rPr lang="en-US" dirty="0"/>
              <a:t>with Direct Market Access (DMA)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600200"/>
            <a:ext cx="71532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967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Trading Technologies Architecture with Direct Market Access (DMA)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Access price data directly from the market</a:t>
            </a:r>
          </a:p>
          <a:p>
            <a:pPr lvl="1"/>
            <a:r>
              <a:rPr lang="en-US" dirty="0" smtClean="0"/>
              <a:t>This bypasses the TT gateway, TT multicast and the TT FIX Adapter</a:t>
            </a:r>
          </a:p>
          <a:p>
            <a:pPr lvl="1"/>
            <a:r>
              <a:rPr lang="en-US" dirty="0" smtClean="0"/>
              <a:t>Significant reduction in latency – likely on the order of 10-100ms</a:t>
            </a:r>
          </a:p>
          <a:p>
            <a:r>
              <a:rPr lang="en-US" dirty="0" smtClean="0"/>
              <a:t>Execution</a:t>
            </a:r>
          </a:p>
          <a:p>
            <a:pPr lvl="1"/>
            <a:r>
              <a:rPr lang="en-US" dirty="0" smtClean="0"/>
              <a:t>Continue to use TT infrastructure for trade execution</a:t>
            </a:r>
            <a:endParaRPr lang="en-US" dirty="0"/>
          </a:p>
          <a:p>
            <a:pPr lvl="1"/>
            <a:r>
              <a:rPr lang="en-US" dirty="0" smtClean="0"/>
              <a:t>This means Schneider’s existing risk system will process all trades.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5134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Market Access (DMA)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4768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Massive reduction in latency over the solutions presented earlier</a:t>
            </a:r>
          </a:p>
          <a:p>
            <a:r>
              <a:rPr lang="en-US" dirty="0" smtClean="0"/>
              <a:t>Access via</a:t>
            </a:r>
          </a:p>
          <a:p>
            <a:pPr lvl="1"/>
            <a:r>
              <a:rPr lang="en-US" dirty="0" smtClean="0"/>
              <a:t>Leased </a:t>
            </a:r>
            <a:r>
              <a:rPr lang="en-US" dirty="0" smtClean="0"/>
              <a:t>line</a:t>
            </a:r>
          </a:p>
          <a:p>
            <a:pPr lvl="2"/>
            <a:r>
              <a:rPr lang="en-US" dirty="0" smtClean="0"/>
              <a:t>Hosted at Schneider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http://www.options-it.com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Collocation in exchange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768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290385"/>
            <a:ext cx="6353175" cy="5339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Implier as an Execution Management System (EMS)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44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Implier as an Execution Management System (EMS)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Implier could also be used to generate prices for synthetic instruments</a:t>
            </a:r>
          </a:p>
          <a:p>
            <a:r>
              <a:rPr lang="en-US" dirty="0" smtClean="0"/>
              <a:t>For example</a:t>
            </a:r>
          </a:p>
          <a:p>
            <a:pPr lvl="1"/>
            <a:r>
              <a:rPr lang="en-US" dirty="0" smtClean="0"/>
              <a:t>WTI might be offered at 100</a:t>
            </a:r>
            <a:endParaRPr lang="en-US" dirty="0"/>
          </a:p>
          <a:p>
            <a:pPr lvl="1"/>
            <a:r>
              <a:rPr lang="en-US" dirty="0" smtClean="0"/>
              <a:t>However, the </a:t>
            </a:r>
            <a:r>
              <a:rPr lang="en-US" dirty="0"/>
              <a:t>I</a:t>
            </a:r>
            <a:r>
              <a:rPr lang="en-US" dirty="0" smtClean="0"/>
              <a:t>mplier finds a 5 leg trade that gives WTI at 80</a:t>
            </a:r>
          </a:p>
          <a:p>
            <a:pPr lvl="1"/>
            <a:r>
              <a:rPr lang="en-US" dirty="0" smtClean="0"/>
              <a:t>A trader would be presented with a synthetic version of WTI that gives the best price, in this case the 5 leg trade.</a:t>
            </a:r>
          </a:p>
          <a:p>
            <a:pPr lvl="1"/>
            <a:r>
              <a:rPr lang="en-US" dirty="0" smtClean="0"/>
              <a:t>This would happen seamlessly.  From a trader’s perspective they would be trading the same instrument only seeing better prices than the market at large.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2288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Implier as </a:t>
            </a:r>
            <a:r>
              <a:rPr lang="en-US" dirty="0" smtClean="0"/>
              <a:t>a Discretionary Trading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91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Trading Technologies </a:t>
            </a:r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dirty="0" smtClean="0"/>
              <a:t>for Phase 1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447800"/>
            <a:ext cx="71532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00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Trading Technologies </a:t>
            </a:r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dirty="0" smtClean="0"/>
              <a:t>for Phase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This solution leverages the TT components.</a:t>
            </a:r>
          </a:p>
          <a:p>
            <a:pPr lvl="1"/>
            <a:r>
              <a:rPr lang="en-US" dirty="0" smtClean="0"/>
              <a:t>Allowing fast development time</a:t>
            </a:r>
          </a:p>
          <a:p>
            <a:pPr lvl="1"/>
            <a:r>
              <a:rPr lang="en-US" dirty="0" smtClean="0"/>
              <a:t>Use Schneider’s existing risk infrastructure</a:t>
            </a:r>
          </a:p>
          <a:p>
            <a:pPr lvl="1"/>
            <a:r>
              <a:rPr lang="en-US" dirty="0" smtClean="0"/>
              <a:t>Latency is going to be high in this scenario</a:t>
            </a:r>
          </a:p>
          <a:p>
            <a:r>
              <a:rPr lang="en-US" dirty="0" smtClean="0"/>
              <a:t>Costs</a:t>
            </a:r>
          </a:p>
          <a:p>
            <a:pPr lvl="1"/>
            <a:r>
              <a:rPr lang="en-US" dirty="0"/>
              <a:t>Computer to run </a:t>
            </a:r>
            <a:r>
              <a:rPr lang="en-US" dirty="0" err="1" smtClean="0"/>
              <a:t>XTrader</a:t>
            </a:r>
            <a:r>
              <a:rPr lang="en-US" dirty="0"/>
              <a:t>, FIX Adapter and Implier</a:t>
            </a:r>
          </a:p>
          <a:p>
            <a:pPr lvl="2"/>
            <a:r>
              <a:rPr lang="en-US" dirty="0" smtClean="0"/>
              <a:t>Use a virtual machine at Schneider </a:t>
            </a:r>
            <a:r>
              <a:rPr lang="en-US" dirty="0" smtClean="0"/>
              <a:t>initially</a:t>
            </a:r>
          </a:p>
          <a:p>
            <a:pPr lvl="3"/>
            <a:r>
              <a:rPr lang="en-US" dirty="0" smtClean="0"/>
              <a:t>no </a:t>
            </a:r>
            <a:r>
              <a:rPr lang="en-US" dirty="0" smtClean="0"/>
              <a:t>cost</a:t>
            </a:r>
          </a:p>
          <a:p>
            <a:pPr lvl="2"/>
            <a:r>
              <a:rPr lang="en-US" dirty="0" smtClean="0"/>
              <a:t>Move to physical kit later </a:t>
            </a:r>
            <a:r>
              <a:rPr lang="en-US" dirty="0" smtClean="0"/>
              <a:t>in phase 1</a:t>
            </a:r>
          </a:p>
          <a:p>
            <a:pPr lvl="3"/>
            <a:r>
              <a:rPr lang="en-US" dirty="0" smtClean="0"/>
              <a:t>cost </a:t>
            </a:r>
            <a:r>
              <a:rPr lang="en-US" dirty="0" smtClean="0"/>
              <a:t>associated with this</a:t>
            </a:r>
            <a:endParaRPr lang="en-US" dirty="0"/>
          </a:p>
          <a:p>
            <a:pPr lvl="1"/>
            <a:r>
              <a:rPr lang="en-US" dirty="0" err="1" smtClean="0"/>
              <a:t>Xtrader</a:t>
            </a:r>
            <a:r>
              <a:rPr lang="en-US" dirty="0" smtClean="0"/>
              <a:t> – </a:t>
            </a:r>
            <a:r>
              <a:rPr lang="en-US" dirty="0" smtClean="0"/>
              <a:t>£1300/month</a:t>
            </a:r>
            <a:endParaRPr lang="en-US" dirty="0" smtClean="0"/>
          </a:p>
          <a:p>
            <a:pPr lvl="1"/>
            <a:r>
              <a:rPr lang="en-US" dirty="0" smtClean="0"/>
              <a:t>FIX </a:t>
            </a:r>
            <a:r>
              <a:rPr lang="en-US" dirty="0" smtClean="0"/>
              <a:t>Adapter – £</a:t>
            </a:r>
            <a:r>
              <a:rPr lang="en-US" dirty="0"/>
              <a:t>1300/month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71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Phase 1 Implier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600200"/>
            <a:ext cx="4572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FIX Connection </a:t>
            </a:r>
            <a:r>
              <a:rPr lang="en-US" dirty="0" smtClean="0"/>
              <a:t>to TT</a:t>
            </a:r>
          </a:p>
          <a:p>
            <a:r>
              <a:rPr lang="en-US" dirty="0" err="1" smtClean="0"/>
              <a:t>QuickFIX</a:t>
            </a:r>
            <a:r>
              <a:rPr lang="en-US" dirty="0" smtClean="0"/>
              <a:t> </a:t>
            </a:r>
            <a:r>
              <a:rPr lang="en-US" dirty="0" smtClean="0"/>
              <a:t>Engine</a:t>
            </a:r>
          </a:p>
          <a:p>
            <a:pPr lvl="1"/>
            <a:r>
              <a:rPr lang="en-US" dirty="0">
                <a:hlinkClick r:id="rId2"/>
              </a:rPr>
              <a:t>http://quickfix.org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C# .NET 4.0</a:t>
            </a:r>
            <a:endParaRPr lang="en-US" dirty="0" smtClean="0"/>
          </a:p>
          <a:p>
            <a:pPr lvl="1"/>
            <a:r>
              <a:rPr lang="en-US" dirty="0" smtClean="0"/>
              <a:t>Significantly faster than Excel and Visual Basic</a:t>
            </a:r>
          </a:p>
          <a:p>
            <a:r>
              <a:rPr lang="en-US" dirty="0" smtClean="0"/>
              <a:t>Windows Presentation Foundation</a:t>
            </a:r>
            <a:endParaRPr lang="en-US" dirty="0"/>
          </a:p>
          <a:p>
            <a:pPr lvl="1"/>
            <a:r>
              <a:rPr lang="en-US" dirty="0" smtClean="0"/>
              <a:t>Next generation windowing toolkit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52663"/>
            <a:ext cx="43338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701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 –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</a:t>
            </a:r>
            <a:r>
              <a:rPr lang="en-US" dirty="0" smtClean="0"/>
              <a:t>both Ben and </a:t>
            </a:r>
            <a:r>
              <a:rPr lang="en-US" dirty="0" err="1" smtClean="0"/>
              <a:t>QuatumSoft</a:t>
            </a:r>
            <a:r>
              <a:rPr lang="en-US" dirty="0" smtClean="0"/>
              <a:t> access to Trading Technologies development </a:t>
            </a:r>
            <a:r>
              <a:rPr lang="en-US" dirty="0"/>
              <a:t>environment with live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/>
              <a:t>Get </a:t>
            </a:r>
            <a:r>
              <a:rPr lang="en-US" dirty="0" smtClean="0"/>
              <a:t>Ben access to Schneider </a:t>
            </a:r>
            <a:r>
              <a:rPr lang="en-US" dirty="0"/>
              <a:t>environment with live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/>
              <a:t>Verify algorithm </a:t>
            </a:r>
            <a:r>
              <a:rPr lang="en-US" dirty="0" smtClean="0"/>
              <a:t>is implemented correctly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483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QuantumSoft –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Be able to bring main window in front of other windows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Open </a:t>
            </a:r>
            <a:r>
              <a:rPr lang="en-US" dirty="0"/>
              <a:t>multiple spread matrix / pure arbitrage </a:t>
            </a:r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May incur a negative performance impact which will be optimized in phase 2</a:t>
            </a:r>
            <a:endParaRPr lang="en-US" dirty="0"/>
          </a:p>
          <a:p>
            <a:r>
              <a:rPr lang="en-US" dirty="0"/>
              <a:t>Update pure arbitrage window </a:t>
            </a:r>
            <a:r>
              <a:rPr lang="en-US" dirty="0" smtClean="0"/>
              <a:t>automatically</a:t>
            </a:r>
            <a:endParaRPr lang="en-US" dirty="0"/>
          </a:p>
          <a:p>
            <a:r>
              <a:rPr lang="en-US" dirty="0"/>
              <a:t>Add fix order session to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Ben added them, but something </a:t>
            </a:r>
            <a:r>
              <a:rPr lang="en-US" dirty="0"/>
              <a:t>isn't working in the </a:t>
            </a:r>
            <a:r>
              <a:rPr lang="en-US" dirty="0" smtClean="0"/>
              <a:t>application</a:t>
            </a:r>
            <a:endParaRPr lang="en-US" dirty="0"/>
          </a:p>
          <a:p>
            <a:r>
              <a:rPr lang="en-US" dirty="0"/>
              <a:t>Add buy button to pure arbitrage </a:t>
            </a:r>
            <a:r>
              <a:rPr lang="en-US" dirty="0" smtClean="0"/>
              <a:t>window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/>
              <a:t>process defined in </a:t>
            </a:r>
            <a:r>
              <a:rPr lang="en-US" dirty="0" smtClean="0"/>
              <a:t>slides 7 and 8 to submit the orders</a:t>
            </a:r>
            <a:endParaRPr lang="en-US" dirty="0"/>
          </a:p>
          <a:p>
            <a:r>
              <a:rPr lang="en-US" dirty="0"/>
              <a:t>Eliminate the dependency between the spread matrix and pure arbitrage windows, so the spread matrix does not need to be open in order for a pure arbitrage window to be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0312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 Data Refresh State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02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These operations need to be performed atomically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9200"/>
            <a:ext cx="4581525" cy="38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70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 Data Refresh State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27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Phase 1 we will replace the buy button with “go” and “stop” buttons</a:t>
            </a:r>
          </a:p>
          <a:p>
            <a:r>
              <a:rPr lang="en-US" dirty="0" smtClean="0"/>
              <a:t>Either later in phase 1 or preferably in a later phase we are going to attempt to repair the trade (buy any missing legs) rather than simply unrolling the trade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130561" cy="270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524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Complete Phase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need to automate the Implier </a:t>
            </a:r>
            <a:r>
              <a:rPr lang="en-US" dirty="0"/>
              <a:t>application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First, run with a “buy” button</a:t>
            </a:r>
            <a:endParaRPr lang="en-US" dirty="0"/>
          </a:p>
          <a:p>
            <a:pPr lvl="1"/>
            <a:r>
              <a:rPr lang="en-US" dirty="0"/>
              <a:t>Then perhaps remove the buy button and replace that with a "buy one and then stop button</a:t>
            </a:r>
            <a:r>
              <a:rPr lang="en-US" dirty="0" smtClean="0"/>
              <a:t>."</a:t>
            </a:r>
            <a:endParaRPr lang="en-US" dirty="0"/>
          </a:p>
          <a:p>
            <a:pPr lvl="1"/>
            <a:r>
              <a:rPr lang="en-US" dirty="0"/>
              <a:t>Assuming that works, then replace that with "go" and "stop" buttons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If all that works and the connectivity is </a:t>
            </a:r>
            <a:r>
              <a:rPr lang="en-US" dirty="0" smtClean="0"/>
              <a:t>ok (which is Ben’s responsibility), </a:t>
            </a:r>
            <a:r>
              <a:rPr lang="en-US" dirty="0"/>
              <a:t>then </a:t>
            </a:r>
            <a:r>
              <a:rPr lang="en-US" dirty="0" smtClean="0"/>
              <a:t>we should </a:t>
            </a:r>
            <a:r>
              <a:rPr lang="en-US" dirty="0"/>
              <a:t>be at the point to start phase 2.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1298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793</Words>
  <Application>Microsoft Office PowerPoint</Application>
  <PresentationFormat>On-screen Show (4:3)</PresentationFormat>
  <Paragraphs>100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Implier – Architecture</vt:lpstr>
      <vt:lpstr>Trading Technologies Architecture for Phase 1</vt:lpstr>
      <vt:lpstr>Trading Technologies Architecture for Phase 1</vt:lpstr>
      <vt:lpstr>Phase 1 Implier</vt:lpstr>
      <vt:lpstr>Ben – Next Steps</vt:lpstr>
      <vt:lpstr>QuantumSoft – Next Steps</vt:lpstr>
      <vt:lpstr>Market Data Refresh State Diagram</vt:lpstr>
      <vt:lpstr>Market Data Refresh State Diagram</vt:lpstr>
      <vt:lpstr>To Complete Phase 1</vt:lpstr>
      <vt:lpstr>Phase 2 Implier</vt:lpstr>
      <vt:lpstr>Phase 2 Implier</vt:lpstr>
      <vt:lpstr>Phase 3+ Implier</vt:lpstr>
      <vt:lpstr>Alternative Uses of the Implier</vt:lpstr>
      <vt:lpstr>Trading Technologies Architecture with Direct Market Access (DMA) </vt:lpstr>
      <vt:lpstr>Trading Technologies Architecture with Direct Market Access (DMA)</vt:lpstr>
      <vt:lpstr>Direct Market Access (DMA)</vt:lpstr>
      <vt:lpstr>Implier as an Execution Management System (EMS)</vt:lpstr>
      <vt:lpstr>Implier as an Execution Management System (EMS)</vt:lpstr>
      <vt:lpstr>Implier as a Discretionary Trading System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Implied Implied…</dc:title>
  <dc:creator>ben</dc:creator>
  <cp:lastModifiedBy>ben</cp:lastModifiedBy>
  <cp:revision>379</cp:revision>
  <dcterms:created xsi:type="dcterms:W3CDTF">2006-08-16T00:00:00Z</dcterms:created>
  <dcterms:modified xsi:type="dcterms:W3CDTF">2010-06-01T22:03:57Z</dcterms:modified>
</cp:coreProperties>
</file>