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2" r:id="rId4"/>
    <p:sldId id="289" r:id="rId5"/>
    <p:sldId id="290" r:id="rId6"/>
    <p:sldId id="291" r:id="rId7"/>
    <p:sldId id="294" r:id="rId8"/>
    <p:sldId id="295" r:id="rId9"/>
    <p:sldId id="296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quickfi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gb/windowsserver/ee695849.aspx" TargetMode="External"/><Relationship Id="rId2" Type="http://schemas.openxmlformats.org/officeDocument/2006/relationships/hyperlink" Target="http://msdn.microsoft.com/en-us/fsharp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antumsoft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ixprotoco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Implier –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Lackey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Implier 1.0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457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FIX Connection either to TT or direct to the market</a:t>
            </a:r>
          </a:p>
          <a:p>
            <a:r>
              <a:rPr lang="en-US" dirty="0" err="1" smtClean="0"/>
              <a:t>QuickFIX</a:t>
            </a:r>
            <a:r>
              <a:rPr lang="en-US" dirty="0" smtClean="0"/>
              <a:t> Engine</a:t>
            </a:r>
          </a:p>
          <a:p>
            <a:pPr lvl="1"/>
            <a:r>
              <a:rPr lang="en-US" dirty="0">
                <a:hlinkClick r:id="rId2"/>
              </a:rPr>
              <a:t>http://quickfix.org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.NET 4.0</a:t>
            </a:r>
          </a:p>
          <a:p>
            <a:pPr lvl="1"/>
            <a:r>
              <a:rPr lang="en-US" dirty="0" smtClean="0"/>
              <a:t>Significantly faster than Excel and Visual Basic</a:t>
            </a:r>
          </a:p>
          <a:p>
            <a:r>
              <a:rPr lang="en-US" dirty="0" smtClean="0"/>
              <a:t>Windows Presentation Foundation</a:t>
            </a:r>
            <a:endParaRPr lang="en-US" dirty="0"/>
          </a:p>
          <a:p>
            <a:pPr lvl="1"/>
            <a:r>
              <a:rPr lang="en-US" dirty="0" smtClean="0"/>
              <a:t>Next generation windowing toolkit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4333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01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Implier 2.0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4038600"/>
            <a:ext cx="8610600" cy="2087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Decouple Implier server and client components</a:t>
            </a:r>
          </a:p>
          <a:p>
            <a:r>
              <a:rPr lang="en-US" dirty="0" smtClean="0"/>
              <a:t>Allows the Implier server to run independently of the client interface</a:t>
            </a:r>
          </a:p>
          <a:p>
            <a:r>
              <a:rPr lang="en-US" dirty="0" smtClean="0"/>
              <a:t>This reduces latency for the pure arbitrage scenario</a:t>
            </a:r>
          </a:p>
          <a:p>
            <a:r>
              <a:rPr lang="en-US" dirty="0" smtClean="0"/>
              <a:t>Multiple clients could be supported by a single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152525"/>
            <a:ext cx="55911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5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Implier 3.0+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rewriting the engine component in F# to take advantage of multicore processors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msdn.microsoft.com/en-us/fsharp/default.aspx</a:t>
            </a:r>
            <a:endParaRPr lang="en-US" dirty="0"/>
          </a:p>
          <a:p>
            <a:pPr lvl="1"/>
            <a:r>
              <a:rPr lang="en-US" dirty="0" smtClean="0"/>
              <a:t>Would allow use of .NET C# </a:t>
            </a:r>
            <a:r>
              <a:rPr lang="en-US" dirty="0" err="1" smtClean="0"/>
              <a:t>QuickFIX</a:t>
            </a:r>
            <a:r>
              <a:rPr lang="en-US" dirty="0" smtClean="0"/>
              <a:t> </a:t>
            </a:r>
            <a:r>
              <a:rPr lang="en-US" dirty="0" smtClean="0"/>
              <a:t>API</a:t>
            </a:r>
            <a:endParaRPr lang="en-US" dirty="0" smtClean="0"/>
          </a:p>
          <a:p>
            <a:r>
              <a:rPr lang="en-US" dirty="0" smtClean="0"/>
              <a:t>Consider using Microsoft </a:t>
            </a:r>
            <a:r>
              <a:rPr lang="en-US" dirty="0" err="1" smtClean="0"/>
              <a:t>AppFabric</a:t>
            </a:r>
            <a:r>
              <a:rPr lang="en-US" dirty="0" smtClean="0"/>
              <a:t> to share spread matrix state across multiple GUIs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msdn.microsoft.com/en-gb/windowsserver/ee695849.aspx</a:t>
            </a:r>
            <a:endParaRPr lang="en-US" dirty="0" smtClean="0"/>
          </a:p>
          <a:p>
            <a:r>
              <a:rPr lang="en-US" dirty="0" smtClean="0"/>
              <a:t>Increase outsourcing to Ben’s Russian contacts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://quantumsoft.ru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15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vs. STS/TT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FIX is the industry standard for price and trade data</a:t>
            </a:r>
          </a:p>
          <a:p>
            <a:pPr lvl="1"/>
            <a:r>
              <a:rPr lang="en-US" dirty="0">
                <a:hlinkClick r:id="rId2"/>
              </a:rPr>
              <a:t>http://fixprotocol.org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Direct </a:t>
            </a:r>
            <a:r>
              <a:rPr lang="en-US" dirty="0" smtClean="0"/>
              <a:t>access to many exchanges is via FIX, including</a:t>
            </a:r>
          </a:p>
          <a:p>
            <a:pPr lvl="1"/>
            <a:r>
              <a:rPr lang="en-US" dirty="0" smtClean="0"/>
              <a:t>ICE</a:t>
            </a:r>
          </a:p>
          <a:p>
            <a:pPr lvl="1"/>
            <a:r>
              <a:rPr lang="en-US" dirty="0" smtClean="0"/>
              <a:t>CME</a:t>
            </a:r>
          </a:p>
          <a:p>
            <a:r>
              <a:rPr lang="en-US" dirty="0" smtClean="0"/>
              <a:t>Old exchanges such as LIFFE are moving to FIX</a:t>
            </a:r>
          </a:p>
          <a:p>
            <a:r>
              <a:rPr lang="en-US" dirty="0" smtClean="0"/>
              <a:t>New exchanges such as the Brazilian Mercantile and Futures Exchange are built on FIX</a:t>
            </a:r>
          </a:p>
          <a:p>
            <a:r>
              <a:rPr lang="en-US" dirty="0" smtClean="0"/>
              <a:t>STS/TT API</a:t>
            </a:r>
          </a:p>
          <a:p>
            <a:pPr lvl="1"/>
            <a:r>
              <a:rPr lang="en-US" dirty="0" smtClean="0"/>
              <a:t>Proprietary – an application developed against either API will not be portable to other platforms.</a:t>
            </a:r>
            <a:endParaRPr lang="en-US" dirty="0"/>
          </a:p>
          <a:p>
            <a:pPr lvl="1"/>
            <a:r>
              <a:rPr lang="en-US" dirty="0" smtClean="0"/>
              <a:t>The current version of the TT API is being phased out</a:t>
            </a:r>
            <a:r>
              <a:rPr lang="en-US" dirty="0"/>
              <a:t> </a:t>
            </a:r>
            <a:r>
              <a:rPr lang="en-US" dirty="0" smtClean="0"/>
              <a:t>in favor of a new version</a:t>
            </a:r>
          </a:p>
          <a:p>
            <a:r>
              <a:rPr lang="en-US" dirty="0" smtClean="0"/>
              <a:t>Building our application on FIX will ensure</a:t>
            </a:r>
          </a:p>
          <a:p>
            <a:pPr lvl="1"/>
            <a:r>
              <a:rPr lang="en-US" dirty="0" smtClean="0"/>
              <a:t>Independence from any particular vendor’s platform</a:t>
            </a:r>
          </a:p>
          <a:p>
            <a:pPr lvl="1"/>
            <a:r>
              <a:rPr lang="en-US" dirty="0" smtClean="0"/>
              <a:t>Future proof the application if go for direct market access or colocation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04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Technologies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47800"/>
            <a:ext cx="7153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00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Trading Technologies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solution leverages the TT components.</a:t>
            </a:r>
          </a:p>
          <a:p>
            <a:pPr lvl="1"/>
            <a:r>
              <a:rPr lang="en-US" dirty="0" smtClean="0"/>
              <a:t>Allowing fast development time</a:t>
            </a:r>
          </a:p>
          <a:p>
            <a:pPr lvl="1"/>
            <a:r>
              <a:rPr lang="en-US" dirty="0" smtClean="0"/>
              <a:t>Use Schneider’s existing risk infrastructure</a:t>
            </a:r>
          </a:p>
          <a:p>
            <a:pPr lvl="1"/>
            <a:r>
              <a:rPr lang="en-US" dirty="0" smtClean="0"/>
              <a:t>Latency is going to be high in this scenario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/>
              <a:t>Computer to run </a:t>
            </a:r>
            <a:r>
              <a:rPr lang="en-US" dirty="0" err="1" smtClean="0"/>
              <a:t>XTrader</a:t>
            </a:r>
            <a:r>
              <a:rPr lang="en-US" dirty="0"/>
              <a:t>, FIX Adapter and Implier</a:t>
            </a:r>
          </a:p>
          <a:p>
            <a:pPr lvl="2"/>
            <a:r>
              <a:rPr lang="en-US" dirty="0" smtClean="0"/>
              <a:t>Use a virtual machine at Schneider initially – no cost</a:t>
            </a:r>
          </a:p>
          <a:p>
            <a:pPr lvl="2"/>
            <a:r>
              <a:rPr lang="en-US" dirty="0" smtClean="0"/>
              <a:t>Move to physical kit later – cost associated with this</a:t>
            </a:r>
            <a:endParaRPr lang="en-US" dirty="0"/>
          </a:p>
          <a:p>
            <a:pPr lvl="1"/>
            <a:r>
              <a:rPr lang="en-US" dirty="0" err="1" smtClean="0"/>
              <a:t>XTrader</a:t>
            </a:r>
            <a:r>
              <a:rPr lang="en-US" dirty="0" smtClean="0"/>
              <a:t> </a:t>
            </a:r>
            <a:r>
              <a:rPr lang="en-US" dirty="0"/>
              <a:t>– £</a:t>
            </a:r>
            <a:r>
              <a:rPr lang="en-US" dirty="0" smtClean="0"/>
              <a:t>1300/month</a:t>
            </a:r>
          </a:p>
          <a:p>
            <a:pPr lvl="1"/>
            <a:r>
              <a:rPr lang="en-US" dirty="0" smtClean="0"/>
              <a:t>FIX </a:t>
            </a:r>
            <a:r>
              <a:rPr lang="en-US" dirty="0"/>
              <a:t>Adapter – £1300/month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1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Architecture </a:t>
            </a:r>
            <a:r>
              <a:rPr lang="en-US" dirty="0"/>
              <a:t>with Direct Market Access (DMA)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00200"/>
            <a:ext cx="7153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11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Trading Technologies Architecture with Direct Market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price data directly from the market</a:t>
            </a:r>
          </a:p>
          <a:p>
            <a:pPr lvl="1"/>
            <a:r>
              <a:rPr lang="en-US" dirty="0" smtClean="0"/>
              <a:t>This bypasses the TT gateway, TT multicast and the TT FIX Adapter</a:t>
            </a:r>
          </a:p>
          <a:p>
            <a:pPr lvl="1"/>
            <a:r>
              <a:rPr lang="en-US" dirty="0" smtClean="0"/>
              <a:t>Significant reduction in latency – likely on the order of 10-100ms</a:t>
            </a:r>
          </a:p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Continue to use TT infrastructure for trade execution</a:t>
            </a:r>
            <a:endParaRPr lang="en-US" dirty="0"/>
          </a:p>
          <a:p>
            <a:pPr lvl="1"/>
            <a:r>
              <a:rPr lang="en-US" dirty="0" smtClean="0"/>
              <a:t>This means Schneider’s existing risk system will process all trades.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8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Market Access (DMA)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4768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r>
              <a:rPr lang="en-US" dirty="0" smtClean="0"/>
              <a:t>Massive reduction in latency over the solutions presented earlier</a:t>
            </a:r>
          </a:p>
          <a:p>
            <a:r>
              <a:rPr lang="en-US" dirty="0" smtClean="0"/>
              <a:t>Access via</a:t>
            </a:r>
          </a:p>
          <a:p>
            <a:pPr lvl="1"/>
            <a:r>
              <a:rPr lang="en-US" dirty="0" smtClean="0"/>
              <a:t>Leased line</a:t>
            </a:r>
          </a:p>
          <a:p>
            <a:pPr lvl="1"/>
            <a:r>
              <a:rPr lang="en-US" dirty="0" smtClean="0"/>
              <a:t>Collocation in exchange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8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290385"/>
            <a:ext cx="6353175" cy="533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Implier as an Execution Management System (EMS)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Implier as an Execution Management System (EMS)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Implier could also be used to generate prices for synthetic instruments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WTI might be offered at 100</a:t>
            </a:r>
            <a:endParaRPr lang="en-US" dirty="0"/>
          </a:p>
          <a:p>
            <a:pPr lvl="1"/>
            <a:r>
              <a:rPr lang="en-US" dirty="0" smtClean="0"/>
              <a:t>However, the </a:t>
            </a:r>
            <a:r>
              <a:rPr lang="en-US" dirty="0"/>
              <a:t>I</a:t>
            </a:r>
            <a:r>
              <a:rPr lang="en-US" dirty="0" smtClean="0"/>
              <a:t>mplier finds a 5 leg trade that gives WTI at 80</a:t>
            </a:r>
          </a:p>
          <a:p>
            <a:pPr lvl="1"/>
            <a:r>
              <a:rPr lang="en-US" dirty="0" smtClean="0"/>
              <a:t>A trader would be presented with a synthetic version of WTI that gives the best price, in this case the 5 leg trade.</a:t>
            </a:r>
          </a:p>
          <a:p>
            <a:pPr lvl="1"/>
            <a:r>
              <a:rPr lang="en-US" dirty="0" smtClean="0"/>
              <a:t>This would happen seamlessly.  From a trader’s perspective they would be trading the same instrument only seeing better prices than the market at large.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6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511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Implier – Architecture</vt:lpstr>
      <vt:lpstr>FIX vs. STS/TT APIs</vt:lpstr>
      <vt:lpstr>Trading Technologies Architecture</vt:lpstr>
      <vt:lpstr>Trading Technologies Architecture</vt:lpstr>
      <vt:lpstr>Trading Technologies Architecture with Direct Market Access (DMA) </vt:lpstr>
      <vt:lpstr>Trading Technologies Architecture with Direct Market Access (DMA)</vt:lpstr>
      <vt:lpstr>Direct Market Access (DMA)</vt:lpstr>
      <vt:lpstr>Implier as an Execution Management System (EMS)</vt:lpstr>
      <vt:lpstr>Implier as an Execution Management System (EMS)</vt:lpstr>
      <vt:lpstr>Implier 1.0</vt:lpstr>
      <vt:lpstr>Implier 2.0</vt:lpstr>
      <vt:lpstr>Implier 3.0+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Implied Implied…</dc:title>
  <dc:creator>ben</dc:creator>
  <cp:lastModifiedBy>ben</cp:lastModifiedBy>
  <cp:revision>307</cp:revision>
  <dcterms:created xsi:type="dcterms:W3CDTF">2006-08-16T00:00:00Z</dcterms:created>
  <dcterms:modified xsi:type="dcterms:W3CDTF">2010-05-08T00:48:50Z</dcterms:modified>
</cp:coreProperties>
</file>