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7" r:id="rId2"/>
    <p:sldId id="279" r:id="rId3"/>
    <p:sldId id="257" r:id="rId4"/>
    <p:sldId id="259" r:id="rId5"/>
    <p:sldId id="290" r:id="rId6"/>
    <p:sldId id="258" r:id="rId7"/>
    <p:sldId id="282" r:id="rId8"/>
    <p:sldId id="265" r:id="rId9"/>
    <p:sldId id="266" r:id="rId10"/>
    <p:sldId id="267" r:id="rId11"/>
    <p:sldId id="271" r:id="rId12"/>
    <p:sldId id="272" r:id="rId13"/>
    <p:sldId id="273" r:id="rId14"/>
    <p:sldId id="274" r:id="rId15"/>
    <p:sldId id="276" r:id="rId16"/>
    <p:sldId id="288" r:id="rId17"/>
    <p:sldId id="28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56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5/23/2010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5/23/2010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5/23/2010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5/23/2010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cmegroup.com/globex/files/ImpliedPriceOverview.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financial-dictionary.thefreedictionary.com/Deferred+Futures" TargetMode="External"/><Relationship Id="rId2" Type="http://schemas.openxmlformats.org/officeDocument/2006/relationships/hyperlink" Target="http://financial-dictionary.thefreedictionary.com/Nearby+futures+contrac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icelive.theice.com/ice_files/ICELivePro_enhancements.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nyse.com/pdfs/6471_LRS.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Implier – Background</a:t>
            </a:r>
            <a:endParaRPr lang="en-US" dirty="0"/>
          </a:p>
        </p:txBody>
      </p:sp>
      <p:sp>
        <p:nvSpPr>
          <p:cNvPr id="3" name="Subtitle 2"/>
          <p:cNvSpPr>
            <a:spLocks noGrp="1"/>
          </p:cNvSpPr>
          <p:nvPr>
            <p:ph type="subTitle" idx="1"/>
          </p:nvPr>
        </p:nvSpPr>
        <p:spPr/>
        <p:txBody>
          <a:bodyPr/>
          <a:lstStyle/>
          <a:p>
            <a:r>
              <a:rPr lang="en-US" dirty="0" smtClean="0"/>
              <a:t>Ben Lackey</a:t>
            </a:r>
            <a:endParaRPr lang="en-US" dirty="0"/>
          </a:p>
        </p:txBody>
      </p:sp>
    </p:spTree>
    <p:extLst>
      <p:ext uri="{BB962C8B-B14F-4D97-AF65-F5344CB8AC3E}">
        <p14:creationId xmlns:p14="http://schemas.microsoft.com/office/powerpoint/2010/main" val="2410250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CME</a:t>
            </a:r>
            <a:endParaRPr lang="en-US" dirty="0"/>
          </a:p>
        </p:txBody>
      </p:sp>
      <p:sp>
        <p:nvSpPr>
          <p:cNvPr id="3" name="Content Placeholder 2"/>
          <p:cNvSpPr>
            <a:spLocks noGrp="1"/>
          </p:cNvSpPr>
          <p:nvPr>
            <p:ph idx="1"/>
          </p:nvPr>
        </p:nvSpPr>
        <p:spPr/>
        <p:txBody>
          <a:bodyPr/>
          <a:lstStyle/>
          <a:p>
            <a:r>
              <a:rPr lang="en-US" dirty="0"/>
              <a:t>1</a:t>
            </a:r>
            <a:r>
              <a:rPr lang="en-US" baseline="30000" dirty="0"/>
              <a:t>st</a:t>
            </a:r>
            <a:r>
              <a:rPr lang="en-US" dirty="0"/>
              <a:t> </a:t>
            </a:r>
            <a:r>
              <a:rPr lang="en-US" dirty="0" smtClean="0"/>
              <a:t>and 2</a:t>
            </a:r>
            <a:r>
              <a:rPr lang="en-US" baseline="30000" dirty="0" smtClean="0"/>
              <a:t>nd</a:t>
            </a:r>
            <a:r>
              <a:rPr lang="en-US" dirty="0" smtClean="0"/>
              <a:t> Generation </a:t>
            </a:r>
            <a:r>
              <a:rPr lang="en-US" dirty="0"/>
              <a:t>implied volume supported</a:t>
            </a:r>
          </a:p>
          <a:p>
            <a:r>
              <a:rPr lang="en-US" dirty="0" smtClean="0">
                <a:hlinkClick r:id="rId2"/>
              </a:rPr>
              <a:t>http</a:t>
            </a:r>
            <a:r>
              <a:rPr lang="en-US" dirty="0">
                <a:hlinkClick r:id="rId2"/>
              </a:rPr>
              <a:t>://</a:t>
            </a:r>
            <a:r>
              <a:rPr lang="en-US" dirty="0" smtClean="0">
                <a:hlinkClick r:id="rId2"/>
              </a:rPr>
              <a:t>www.cmegroup.com/globex/files/ImpliedPriceOverview.pdf</a:t>
            </a:r>
            <a:endParaRPr lang="en-US" dirty="0" smtClean="0"/>
          </a:p>
        </p:txBody>
      </p:sp>
    </p:spTree>
    <p:extLst>
      <p:ext uri="{BB962C8B-B14F-4D97-AF65-F5344CB8AC3E}">
        <p14:creationId xmlns:p14="http://schemas.microsoft.com/office/powerpoint/2010/main" val="236363277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CME – Implied In</a:t>
            </a:r>
            <a:endParaRPr lang="en-US" dirty="0"/>
          </a:p>
        </p:txBody>
      </p:sp>
      <p:sp>
        <p:nvSpPr>
          <p:cNvPr id="3" name="Content Placeholder 2"/>
          <p:cNvSpPr>
            <a:spLocks noGrp="1"/>
          </p:cNvSpPr>
          <p:nvPr>
            <p:ph idx="1"/>
          </p:nvPr>
        </p:nvSpPr>
        <p:spPr/>
        <p:txBody>
          <a:bodyPr/>
          <a:lstStyle/>
          <a:p>
            <a:pPr marL="0" indent="0">
              <a:buNone/>
            </a:pPr>
            <a:r>
              <a:rPr lang="en-US" dirty="0" smtClean="0"/>
              <a:t>1</a:t>
            </a:r>
            <a:r>
              <a:rPr lang="en-US" dirty="0"/>
              <a:t>. There is a Bid in SIZ6 at 13955.</a:t>
            </a:r>
          </a:p>
          <a:p>
            <a:pPr marL="0" indent="0">
              <a:buNone/>
            </a:pPr>
            <a:r>
              <a:rPr lang="en-US" dirty="0"/>
              <a:t>2. There is an Ask in SIG7 at </a:t>
            </a:r>
            <a:r>
              <a:rPr lang="en-US" dirty="0" smtClean="0"/>
              <a:t>14025.</a:t>
            </a:r>
          </a:p>
          <a:p>
            <a:pPr marL="0" indent="0">
              <a:buNone/>
            </a:pPr>
            <a:r>
              <a:rPr lang="en-US" dirty="0" smtClean="0"/>
              <a:t>3. This </a:t>
            </a:r>
            <a:r>
              <a:rPr lang="en-US" dirty="0"/>
              <a:t>creates an Implied IN Bid in the Silver calendar spread SIZ6-SIG7 at -70</a:t>
            </a:r>
            <a:r>
              <a:rPr lang="en-US" dirty="0" smtClean="0"/>
              <a:t>.</a:t>
            </a:r>
          </a:p>
          <a:p>
            <a:pPr marL="0" indent="0">
              <a:buNone/>
            </a:pPr>
            <a:endParaRPr lang="en-US" dirty="0" smtClean="0"/>
          </a:p>
          <a:p>
            <a:pPr marL="0" indent="0">
              <a:buNone/>
            </a:pPr>
            <a:r>
              <a:rPr lang="en-US" dirty="0" smtClean="0"/>
              <a:t>Implied IN Bid in nearby/deferred spread = Bid in nearby – Ask in deferred</a:t>
            </a:r>
            <a:endParaRPr lang="en-US" dirty="0"/>
          </a:p>
        </p:txBody>
      </p:sp>
    </p:spTree>
    <p:extLst>
      <p:ext uri="{BB962C8B-B14F-4D97-AF65-F5344CB8AC3E}">
        <p14:creationId xmlns:p14="http://schemas.microsoft.com/office/powerpoint/2010/main" val="206012078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CME – Implied Out Bid</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1</a:t>
            </a:r>
            <a:r>
              <a:rPr lang="en-US" dirty="0"/>
              <a:t>. There is a Bid in SIZ6 at 13955.</a:t>
            </a:r>
          </a:p>
          <a:p>
            <a:pPr marL="0" indent="0">
              <a:buNone/>
            </a:pPr>
            <a:r>
              <a:rPr lang="en-US" dirty="0"/>
              <a:t>2. There is an Ask in the Silver calendar spread of SIZ6-SIG7 at -74</a:t>
            </a:r>
            <a:r>
              <a:rPr lang="en-US" dirty="0" smtClean="0"/>
              <a:t>.</a:t>
            </a:r>
          </a:p>
          <a:p>
            <a:pPr marL="0" indent="0">
              <a:buNone/>
            </a:pPr>
            <a:r>
              <a:rPr lang="en-US" dirty="0"/>
              <a:t>3. This creates an Implied OUT Bid in SIG7 at 14029.</a:t>
            </a:r>
          </a:p>
          <a:p>
            <a:pPr marL="0" indent="0">
              <a:buNone/>
            </a:pPr>
            <a:r>
              <a:rPr lang="en-US" dirty="0"/>
              <a:t>4. All implied OUT bids are rounded down to the next standard tick.</a:t>
            </a:r>
          </a:p>
          <a:p>
            <a:pPr marL="0" indent="0">
              <a:buNone/>
            </a:pPr>
            <a:r>
              <a:rPr lang="en-US" dirty="0"/>
              <a:t>5. Implied OUT Bid is created in SIG7 at 14025</a:t>
            </a:r>
            <a:r>
              <a:rPr lang="en-US" dirty="0" smtClean="0"/>
              <a:t>.</a:t>
            </a:r>
          </a:p>
          <a:p>
            <a:pPr marL="0" indent="0">
              <a:buNone/>
            </a:pPr>
            <a:endParaRPr lang="en-US" dirty="0"/>
          </a:p>
          <a:p>
            <a:pPr marL="0" indent="0">
              <a:buNone/>
            </a:pPr>
            <a:r>
              <a:rPr lang="en-US" dirty="0" smtClean="0"/>
              <a:t>Implied OUT bid in deferred = Bid in nearby – Ask in spread of nearby/deferred</a:t>
            </a:r>
          </a:p>
        </p:txBody>
      </p:sp>
    </p:spTree>
    <p:extLst>
      <p:ext uri="{BB962C8B-B14F-4D97-AF65-F5344CB8AC3E}">
        <p14:creationId xmlns:p14="http://schemas.microsoft.com/office/powerpoint/2010/main" val="17083842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CME – Implied Out Ask</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a:t>1. There is an Ask in SIZ6 at 13955.</a:t>
            </a:r>
          </a:p>
          <a:p>
            <a:pPr marL="0" indent="0">
              <a:buNone/>
            </a:pPr>
            <a:r>
              <a:rPr lang="en-US" dirty="0"/>
              <a:t>2. There is a Bid in the Silver calendar spread of SIZ6-SIG7 at -74.</a:t>
            </a:r>
          </a:p>
          <a:p>
            <a:pPr marL="0" indent="0">
              <a:buNone/>
            </a:pPr>
            <a:r>
              <a:rPr lang="en-US" dirty="0"/>
              <a:t>3. This calculates an Implied OUT Ask in SIG7 at 14029.</a:t>
            </a:r>
          </a:p>
          <a:p>
            <a:pPr marL="0" indent="0">
              <a:buNone/>
            </a:pPr>
            <a:r>
              <a:rPr lang="en-US" dirty="0"/>
              <a:t>4. All implied OUT asks are rounded up to the next standard tick.</a:t>
            </a:r>
          </a:p>
          <a:p>
            <a:pPr marL="0" indent="0">
              <a:buNone/>
            </a:pPr>
            <a:r>
              <a:rPr lang="en-US" dirty="0"/>
              <a:t>5. Implied OUT Bid is created in SIG7 at 14030</a:t>
            </a:r>
            <a:r>
              <a:rPr lang="en-US" dirty="0" smtClean="0"/>
              <a:t>.</a:t>
            </a:r>
          </a:p>
          <a:p>
            <a:pPr marL="0" indent="0">
              <a:buNone/>
            </a:pPr>
            <a:endParaRPr lang="en-US" dirty="0"/>
          </a:p>
          <a:p>
            <a:pPr marL="0" indent="0">
              <a:buNone/>
            </a:pPr>
            <a:r>
              <a:rPr lang="en-US" dirty="0" smtClean="0"/>
              <a:t>Implied OUT ask in deferred = ask in nearby – bid in spread nearby/deferred</a:t>
            </a:r>
          </a:p>
        </p:txBody>
      </p:sp>
    </p:spTree>
    <p:extLst>
      <p:ext uri="{BB962C8B-B14F-4D97-AF65-F5344CB8AC3E}">
        <p14:creationId xmlns:p14="http://schemas.microsoft.com/office/powerpoint/2010/main" val="423884386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CME – 2</a:t>
            </a:r>
            <a:r>
              <a:rPr lang="en-US" baseline="30000" dirty="0" smtClean="0"/>
              <a:t>nd</a:t>
            </a:r>
            <a:r>
              <a:rPr lang="en-US" dirty="0" smtClean="0"/>
              <a:t> Generation Implied</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1. There is an Implied OUT Bid in the SIZ6 at 14010.</a:t>
            </a:r>
          </a:p>
          <a:p>
            <a:pPr marL="0" indent="0">
              <a:buNone/>
            </a:pPr>
            <a:r>
              <a:rPr lang="en-US" dirty="0"/>
              <a:t>2. There is a real order for a 2-lot Ask in the SIF7 at 13995.</a:t>
            </a:r>
          </a:p>
          <a:p>
            <a:pPr marL="0" indent="0">
              <a:buNone/>
            </a:pPr>
            <a:r>
              <a:rPr lang="en-US" dirty="0"/>
              <a:t>3. This creates an Implied 2nd Gen IN Bid order in the SIZ6-SIF7 at 15</a:t>
            </a:r>
            <a:r>
              <a:rPr lang="en-US" dirty="0" smtClean="0"/>
              <a:t>.</a:t>
            </a:r>
          </a:p>
          <a:p>
            <a:pPr marL="0" indent="0">
              <a:buNone/>
            </a:pPr>
            <a:endParaRPr lang="en-US" dirty="0"/>
          </a:p>
          <a:p>
            <a:pPr marL="0" indent="0">
              <a:buNone/>
            </a:pPr>
            <a:r>
              <a:rPr lang="en-US" dirty="0" smtClean="0"/>
              <a:t>2</a:t>
            </a:r>
            <a:r>
              <a:rPr lang="en-US" baseline="30000" dirty="0" smtClean="0"/>
              <a:t>nd</a:t>
            </a:r>
            <a:r>
              <a:rPr lang="en-US" dirty="0" smtClean="0"/>
              <a:t> generation implied IN bid in spread = implied bid in nearby – ask in deferred</a:t>
            </a:r>
          </a:p>
        </p:txBody>
      </p:sp>
    </p:spTree>
    <p:extLst>
      <p:ext uri="{BB962C8B-B14F-4D97-AF65-F5344CB8AC3E}">
        <p14:creationId xmlns:p14="http://schemas.microsoft.com/office/powerpoint/2010/main" val="125493957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Generalizing</a:t>
            </a:r>
            <a:endParaRPr lang="en-US" dirty="0"/>
          </a:p>
        </p:txBody>
      </p:sp>
      <p:sp>
        <p:nvSpPr>
          <p:cNvPr id="3" name="Content Placeholder 2"/>
          <p:cNvSpPr>
            <a:spLocks noGrp="1"/>
          </p:cNvSpPr>
          <p:nvPr>
            <p:ph idx="1"/>
          </p:nvPr>
        </p:nvSpPr>
        <p:spPr/>
        <p:txBody>
          <a:bodyPr/>
          <a:lstStyle/>
          <a:p>
            <a:r>
              <a:rPr lang="en-US" dirty="0" smtClean="0"/>
              <a:t>Implied Bid in spread = Bid in nearby – Ask in deferred</a:t>
            </a:r>
          </a:p>
          <a:p>
            <a:r>
              <a:rPr lang="en-US" dirty="0" smtClean="0"/>
              <a:t>Implied Ask in spread = Ask in nearby – Bid in deferred</a:t>
            </a:r>
          </a:p>
          <a:p>
            <a:r>
              <a:rPr lang="en-US" dirty="0" smtClean="0"/>
              <a:t>Implied Bid in deferred = Bid in nearby – Ask in spread</a:t>
            </a:r>
          </a:p>
          <a:p>
            <a:r>
              <a:rPr lang="en-US" dirty="0" smtClean="0"/>
              <a:t>Implied Ask in deferred = Ask in nearby – Bid in spread</a:t>
            </a:r>
            <a:endParaRPr lang="en-US" dirty="0"/>
          </a:p>
        </p:txBody>
      </p:sp>
    </p:spTree>
    <p:extLst>
      <p:ext uri="{BB962C8B-B14F-4D97-AF65-F5344CB8AC3E}">
        <p14:creationId xmlns:p14="http://schemas.microsoft.com/office/powerpoint/2010/main" val="277025597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Pure Arbitrage</a:t>
            </a:r>
            <a:endParaRPr lang="en-US" dirty="0"/>
          </a:p>
        </p:txBody>
      </p:sp>
      <p:sp>
        <p:nvSpPr>
          <p:cNvPr id="3" name="Content Placeholder 2"/>
          <p:cNvSpPr>
            <a:spLocks noGrp="1"/>
          </p:cNvSpPr>
          <p:nvPr>
            <p:ph idx="1"/>
          </p:nvPr>
        </p:nvSpPr>
        <p:spPr/>
        <p:txBody>
          <a:bodyPr/>
          <a:lstStyle/>
          <a:p>
            <a:r>
              <a:rPr lang="en-US" dirty="0" err="1" smtClean="0"/>
              <a:t>Implieds</a:t>
            </a:r>
            <a:r>
              <a:rPr lang="en-US" dirty="0" smtClean="0"/>
              <a:t> can result in </a:t>
            </a:r>
            <a:r>
              <a:rPr lang="en-US" dirty="0" err="1" smtClean="0"/>
              <a:t>multileg</a:t>
            </a:r>
            <a:r>
              <a:rPr lang="en-US" dirty="0" smtClean="0"/>
              <a:t> trades that give a price below the market price</a:t>
            </a:r>
          </a:p>
          <a:p>
            <a:pPr lvl="1"/>
            <a:r>
              <a:rPr lang="en-US" dirty="0" smtClean="0"/>
              <a:t>This is an opportunity for pure arbitrage</a:t>
            </a:r>
          </a:p>
          <a:p>
            <a:r>
              <a:rPr lang="en-US" dirty="0" smtClean="0"/>
              <a:t>Buying one of these </a:t>
            </a:r>
            <a:r>
              <a:rPr lang="en-US" dirty="0" err="1" smtClean="0"/>
              <a:t>multileg</a:t>
            </a:r>
            <a:r>
              <a:rPr lang="en-US" dirty="0" smtClean="0"/>
              <a:t> instruments gives a butterfly that needs unrolling</a:t>
            </a:r>
          </a:p>
          <a:p>
            <a:pPr lvl="1"/>
            <a:r>
              <a:rPr lang="en-US" dirty="0" smtClean="0"/>
              <a:t>The trade can be unrolled at a later date provided the expiration is not immediate</a:t>
            </a:r>
          </a:p>
        </p:txBody>
      </p:sp>
    </p:spTree>
    <p:extLst>
      <p:ext uri="{BB962C8B-B14F-4D97-AF65-F5344CB8AC3E}">
        <p14:creationId xmlns:p14="http://schemas.microsoft.com/office/powerpoint/2010/main" val="393770479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Implied for an Execution Management System</a:t>
            </a:r>
            <a:endParaRPr lang="en-US" dirty="0"/>
          </a:p>
        </p:txBody>
      </p:sp>
      <p:sp>
        <p:nvSpPr>
          <p:cNvPr id="3" name="Content Placeholder 2"/>
          <p:cNvSpPr>
            <a:spLocks noGrp="1"/>
          </p:cNvSpPr>
          <p:nvPr>
            <p:ph idx="1"/>
          </p:nvPr>
        </p:nvSpPr>
        <p:spPr/>
        <p:txBody>
          <a:bodyPr>
            <a:normAutofit/>
          </a:bodyPr>
          <a:lstStyle/>
          <a:p>
            <a:r>
              <a:rPr lang="en-US" dirty="0" err="1" smtClean="0"/>
              <a:t>Implieds</a:t>
            </a:r>
            <a:r>
              <a:rPr lang="en-US" dirty="0" smtClean="0"/>
              <a:t> can give volumes that would result in an immediate fill</a:t>
            </a:r>
          </a:p>
          <a:p>
            <a:pPr lvl="1"/>
            <a:r>
              <a:rPr lang="en-US" dirty="0" smtClean="0"/>
              <a:t>This effectively allows traders to jump the queue</a:t>
            </a:r>
          </a:p>
          <a:p>
            <a:r>
              <a:rPr lang="en-US" dirty="0" smtClean="0"/>
              <a:t>For traders willing to take on risk, </a:t>
            </a:r>
            <a:r>
              <a:rPr lang="en-US" dirty="0" err="1" smtClean="0"/>
              <a:t>implieds</a:t>
            </a:r>
            <a:r>
              <a:rPr lang="en-US"/>
              <a:t> </a:t>
            </a:r>
            <a:r>
              <a:rPr lang="en-US" smtClean="0"/>
              <a:t>can </a:t>
            </a:r>
            <a:r>
              <a:rPr lang="en-US" dirty="0" smtClean="0"/>
              <a:t>be used to quickly enter the market potentially at an initial profit</a:t>
            </a:r>
          </a:p>
        </p:txBody>
      </p:sp>
    </p:spTree>
    <p:extLst>
      <p:ext uri="{BB962C8B-B14F-4D97-AF65-F5344CB8AC3E}">
        <p14:creationId xmlns:p14="http://schemas.microsoft.com/office/powerpoint/2010/main" val="418768803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Nearby</a:t>
            </a:r>
          </a:p>
          <a:p>
            <a:pPr lvl="1"/>
            <a:r>
              <a:rPr lang="en-US" dirty="0"/>
              <a:t>When several futures contracts are considered, the contract with the closest settlement date is called the nearby futures contract</a:t>
            </a:r>
            <a:r>
              <a:rPr lang="en-US" dirty="0" smtClean="0"/>
              <a:t>.</a:t>
            </a:r>
          </a:p>
          <a:p>
            <a:pPr lvl="1"/>
            <a:r>
              <a:rPr lang="en-US" dirty="0">
                <a:hlinkClick r:id="rId2"/>
              </a:rPr>
              <a:t>http://</a:t>
            </a:r>
            <a:r>
              <a:rPr lang="en-US" dirty="0" smtClean="0">
                <a:hlinkClick r:id="rId2"/>
              </a:rPr>
              <a:t>financial-dictionary.thefreedictionary.com/Nearby+futures+contract</a:t>
            </a:r>
            <a:endParaRPr lang="en-US" dirty="0" smtClean="0"/>
          </a:p>
          <a:p>
            <a:r>
              <a:rPr lang="en-US" dirty="0" smtClean="0"/>
              <a:t>Deferred</a:t>
            </a:r>
          </a:p>
          <a:p>
            <a:pPr lvl="1"/>
            <a:r>
              <a:rPr lang="en-US" dirty="0"/>
              <a:t>Among several different futures contracts, the one with the longest maturity. For example, given three futures contracts, one expiring in March, one in June, and one in September, the deferred futures is the one expiring in September</a:t>
            </a:r>
            <a:r>
              <a:rPr lang="en-US" dirty="0" smtClean="0"/>
              <a:t>.</a:t>
            </a:r>
          </a:p>
          <a:p>
            <a:pPr lvl="1"/>
            <a:r>
              <a:rPr lang="en-US" dirty="0">
                <a:hlinkClick r:id="rId3"/>
              </a:rPr>
              <a:t>http://</a:t>
            </a:r>
            <a:r>
              <a:rPr lang="en-US" dirty="0" smtClean="0">
                <a:hlinkClick r:id="rId3"/>
              </a:rPr>
              <a:t>financial-dictionary.thefreedictionary.com/Deferred+Futures</a:t>
            </a:r>
            <a:endParaRPr lang="en-US" dirty="0" smtClean="0"/>
          </a:p>
          <a:p>
            <a:pPr lvl="1"/>
            <a:endParaRPr lang="en-US" dirty="0" smtClean="0"/>
          </a:p>
        </p:txBody>
      </p:sp>
    </p:spTree>
    <p:extLst>
      <p:ext uri="{BB962C8B-B14F-4D97-AF65-F5344CB8AC3E}">
        <p14:creationId xmlns:p14="http://schemas.microsoft.com/office/powerpoint/2010/main" val="11070031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Trading the Spread</a:t>
            </a:r>
            <a:endParaRPr lang="en-US" dirty="0"/>
          </a:p>
        </p:txBody>
      </p:sp>
      <p:sp>
        <p:nvSpPr>
          <p:cNvPr id="3" name="Content Placeholder 2"/>
          <p:cNvSpPr>
            <a:spLocks noGrp="1"/>
          </p:cNvSpPr>
          <p:nvPr>
            <p:ph idx="1"/>
          </p:nvPr>
        </p:nvSpPr>
        <p:spPr/>
        <p:txBody>
          <a:bodyPr/>
          <a:lstStyle/>
          <a:p>
            <a:r>
              <a:rPr lang="en-US" dirty="0" smtClean="0"/>
              <a:t>Buy the Spread, Bull Spread, Carry</a:t>
            </a:r>
          </a:p>
          <a:p>
            <a:pPr lvl="1"/>
            <a:r>
              <a:rPr lang="en-US" dirty="0" smtClean="0"/>
              <a:t>Long the nearby month, short the deferred month</a:t>
            </a:r>
          </a:p>
          <a:p>
            <a:r>
              <a:rPr lang="en-US" dirty="0" smtClean="0"/>
              <a:t>Sell the Spread, Bear Spread, Rollover</a:t>
            </a:r>
          </a:p>
          <a:p>
            <a:pPr lvl="1"/>
            <a:r>
              <a:rPr lang="en-US" dirty="0" smtClean="0"/>
              <a:t>Short the nearby month, long the deferred month</a:t>
            </a:r>
          </a:p>
        </p:txBody>
      </p:sp>
    </p:spTree>
    <p:extLst>
      <p:ext uri="{BB962C8B-B14F-4D97-AF65-F5344CB8AC3E}">
        <p14:creationId xmlns:p14="http://schemas.microsoft.com/office/powerpoint/2010/main" val="20666450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Spread Matrix in CQG</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24000"/>
            <a:ext cx="7543800" cy="5103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009076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TT Spread Matrix</a:t>
            </a:r>
            <a:endParaRPr lang="en-US" dirty="0"/>
          </a:p>
        </p:txBody>
      </p:sp>
      <p:pic>
        <p:nvPicPr>
          <p:cNvPr id="3" name="Picture 2" descr="C:\Users\ben\Desktop\2010 q2\implier\Misc\TTSpreadMatri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84513"/>
            <a:ext cx="9144000" cy="5573487"/>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p14="http://schemas.microsoft.com/office/powerpoint/2010/main" val="131895383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Spread Matrix with No Implied Volume</a:t>
            </a:r>
            <a:endParaRPr lang="en-US" dirty="0"/>
          </a:p>
        </p:txBody>
      </p:sp>
      <p:grpSp>
        <p:nvGrpSpPr>
          <p:cNvPr id="80" name="Group 79"/>
          <p:cNvGrpSpPr/>
          <p:nvPr/>
        </p:nvGrpSpPr>
        <p:grpSpPr>
          <a:xfrm>
            <a:off x="304800" y="3048000"/>
            <a:ext cx="2819400" cy="1828800"/>
            <a:chOff x="533400" y="1219200"/>
            <a:chExt cx="2819400" cy="1828800"/>
          </a:xfrm>
        </p:grpSpPr>
        <p:sp>
          <p:nvSpPr>
            <p:cNvPr id="81" name="Rounded Rectangle 80"/>
            <p:cNvSpPr/>
            <p:nvPr/>
          </p:nvSpPr>
          <p:spPr>
            <a:xfrm>
              <a:off x="533400" y="1219200"/>
              <a:ext cx="2819400" cy="1828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82" name="Rounded Rectangle 81"/>
            <p:cNvSpPr/>
            <p:nvPr/>
          </p:nvSpPr>
          <p:spPr>
            <a:xfrm>
              <a:off x="601435" y="1295400"/>
              <a:ext cx="2675165"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March/June</a:t>
              </a:r>
              <a:endParaRPr lang="en-US" dirty="0"/>
            </a:p>
          </p:txBody>
        </p:sp>
        <p:sp>
          <p:nvSpPr>
            <p:cNvPr id="83" name="Rounded Rectangle 82"/>
            <p:cNvSpPr/>
            <p:nvPr/>
          </p:nvSpPr>
          <p:spPr>
            <a:xfrm>
              <a:off x="605517"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Bid</a:t>
              </a:r>
            </a:p>
          </p:txBody>
        </p:sp>
        <p:sp>
          <p:nvSpPr>
            <p:cNvPr id="84" name="Rounded Rectangle 83"/>
            <p:cNvSpPr/>
            <p:nvPr/>
          </p:nvSpPr>
          <p:spPr>
            <a:xfrm>
              <a:off x="1981200"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Ask</a:t>
              </a:r>
            </a:p>
            <a:p>
              <a:pPr algn="ctr"/>
              <a:r>
                <a:rPr lang="en-US" dirty="0" smtClean="0"/>
                <a:t>050x00.10</a:t>
              </a:r>
            </a:p>
          </p:txBody>
        </p:sp>
      </p:grpSp>
      <p:grpSp>
        <p:nvGrpSpPr>
          <p:cNvPr id="85" name="Group 84"/>
          <p:cNvGrpSpPr/>
          <p:nvPr/>
        </p:nvGrpSpPr>
        <p:grpSpPr>
          <a:xfrm>
            <a:off x="308883" y="4953000"/>
            <a:ext cx="2819400" cy="1828800"/>
            <a:chOff x="533400" y="1219200"/>
            <a:chExt cx="2819400" cy="1828800"/>
          </a:xfrm>
        </p:grpSpPr>
        <p:sp>
          <p:nvSpPr>
            <p:cNvPr id="86" name="Rounded Rectangle 85"/>
            <p:cNvSpPr/>
            <p:nvPr/>
          </p:nvSpPr>
          <p:spPr>
            <a:xfrm>
              <a:off x="533400" y="1219200"/>
              <a:ext cx="2819400" cy="1828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87" name="Rounded Rectangle 86"/>
            <p:cNvSpPr/>
            <p:nvPr/>
          </p:nvSpPr>
          <p:spPr>
            <a:xfrm>
              <a:off x="601435" y="1295400"/>
              <a:ext cx="2675165"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March/September</a:t>
              </a:r>
              <a:endParaRPr lang="en-US" dirty="0"/>
            </a:p>
          </p:txBody>
        </p:sp>
        <p:sp>
          <p:nvSpPr>
            <p:cNvPr id="88" name="Rounded Rectangle 87"/>
            <p:cNvSpPr/>
            <p:nvPr/>
          </p:nvSpPr>
          <p:spPr>
            <a:xfrm>
              <a:off x="605517"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Bid</a:t>
              </a:r>
            </a:p>
          </p:txBody>
        </p:sp>
        <p:sp>
          <p:nvSpPr>
            <p:cNvPr id="89" name="Rounded Rectangle 88"/>
            <p:cNvSpPr/>
            <p:nvPr/>
          </p:nvSpPr>
          <p:spPr>
            <a:xfrm>
              <a:off x="1981200"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Ask</a:t>
              </a:r>
            </a:p>
          </p:txBody>
        </p:sp>
      </p:grpSp>
      <p:grpSp>
        <p:nvGrpSpPr>
          <p:cNvPr id="90" name="Group 89"/>
          <p:cNvGrpSpPr/>
          <p:nvPr/>
        </p:nvGrpSpPr>
        <p:grpSpPr>
          <a:xfrm>
            <a:off x="3204483" y="4963886"/>
            <a:ext cx="2819400" cy="1828800"/>
            <a:chOff x="533400" y="1219200"/>
            <a:chExt cx="2819400" cy="1828800"/>
          </a:xfrm>
        </p:grpSpPr>
        <p:sp>
          <p:nvSpPr>
            <p:cNvPr id="91" name="Rounded Rectangle 90"/>
            <p:cNvSpPr/>
            <p:nvPr/>
          </p:nvSpPr>
          <p:spPr>
            <a:xfrm>
              <a:off x="533400" y="1219200"/>
              <a:ext cx="2819400" cy="1828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2" name="Rounded Rectangle 91"/>
            <p:cNvSpPr/>
            <p:nvPr/>
          </p:nvSpPr>
          <p:spPr>
            <a:xfrm>
              <a:off x="601435" y="1295400"/>
              <a:ext cx="2675165"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June/September</a:t>
              </a:r>
              <a:endParaRPr lang="en-US" dirty="0"/>
            </a:p>
          </p:txBody>
        </p:sp>
        <p:sp>
          <p:nvSpPr>
            <p:cNvPr id="93" name="Rounded Rectangle 92"/>
            <p:cNvSpPr/>
            <p:nvPr/>
          </p:nvSpPr>
          <p:spPr>
            <a:xfrm>
              <a:off x="605517"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Bid</a:t>
              </a:r>
            </a:p>
          </p:txBody>
        </p:sp>
        <p:sp>
          <p:nvSpPr>
            <p:cNvPr id="94" name="Rounded Rectangle 93"/>
            <p:cNvSpPr/>
            <p:nvPr/>
          </p:nvSpPr>
          <p:spPr>
            <a:xfrm>
              <a:off x="1981200"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Ask</a:t>
              </a:r>
            </a:p>
          </p:txBody>
        </p:sp>
      </p:grpSp>
      <p:grpSp>
        <p:nvGrpSpPr>
          <p:cNvPr id="95" name="Group 94"/>
          <p:cNvGrpSpPr/>
          <p:nvPr/>
        </p:nvGrpSpPr>
        <p:grpSpPr>
          <a:xfrm>
            <a:off x="3200400" y="3048000"/>
            <a:ext cx="2819400" cy="1828800"/>
            <a:chOff x="533400" y="1219200"/>
            <a:chExt cx="2819400" cy="1828800"/>
          </a:xfrm>
        </p:grpSpPr>
        <p:sp>
          <p:nvSpPr>
            <p:cNvPr id="96" name="Rounded Rectangle 95"/>
            <p:cNvSpPr/>
            <p:nvPr/>
          </p:nvSpPr>
          <p:spPr>
            <a:xfrm>
              <a:off x="533400" y="1219200"/>
              <a:ext cx="2819400" cy="1828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7" name="Rounded Rectangle 96"/>
            <p:cNvSpPr/>
            <p:nvPr/>
          </p:nvSpPr>
          <p:spPr>
            <a:xfrm>
              <a:off x="601435" y="1295400"/>
              <a:ext cx="2675165"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June</a:t>
              </a:r>
              <a:endParaRPr lang="en-US" dirty="0"/>
            </a:p>
          </p:txBody>
        </p:sp>
        <p:sp>
          <p:nvSpPr>
            <p:cNvPr id="98" name="Rounded Rectangle 97"/>
            <p:cNvSpPr/>
            <p:nvPr/>
          </p:nvSpPr>
          <p:spPr>
            <a:xfrm>
              <a:off x="605517"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Bid</a:t>
              </a:r>
            </a:p>
            <a:p>
              <a:r>
                <a:rPr lang="en-US" dirty="0" smtClean="0"/>
                <a:t>100x95.40</a:t>
              </a:r>
              <a:endParaRPr lang="en-US" dirty="0"/>
            </a:p>
          </p:txBody>
        </p:sp>
        <p:sp>
          <p:nvSpPr>
            <p:cNvPr id="99" name="Rounded Rectangle 98"/>
            <p:cNvSpPr/>
            <p:nvPr/>
          </p:nvSpPr>
          <p:spPr>
            <a:xfrm>
              <a:off x="1981200"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Ask</a:t>
              </a:r>
            </a:p>
          </p:txBody>
        </p:sp>
      </p:grpSp>
      <p:grpSp>
        <p:nvGrpSpPr>
          <p:cNvPr id="100" name="Group 99"/>
          <p:cNvGrpSpPr/>
          <p:nvPr/>
        </p:nvGrpSpPr>
        <p:grpSpPr>
          <a:xfrm>
            <a:off x="6100083" y="4974772"/>
            <a:ext cx="2819400" cy="1828800"/>
            <a:chOff x="533400" y="1219200"/>
            <a:chExt cx="2819400" cy="1828800"/>
          </a:xfrm>
        </p:grpSpPr>
        <p:sp>
          <p:nvSpPr>
            <p:cNvPr id="101" name="Rounded Rectangle 100"/>
            <p:cNvSpPr/>
            <p:nvPr/>
          </p:nvSpPr>
          <p:spPr>
            <a:xfrm>
              <a:off x="533400" y="1219200"/>
              <a:ext cx="2819400" cy="1828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02" name="Rounded Rectangle 101"/>
            <p:cNvSpPr/>
            <p:nvPr/>
          </p:nvSpPr>
          <p:spPr>
            <a:xfrm>
              <a:off x="601435" y="1295400"/>
              <a:ext cx="2675165"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September</a:t>
              </a:r>
              <a:endParaRPr lang="en-US" dirty="0"/>
            </a:p>
          </p:txBody>
        </p:sp>
        <p:sp>
          <p:nvSpPr>
            <p:cNvPr id="103" name="Rounded Rectangle 102"/>
            <p:cNvSpPr/>
            <p:nvPr/>
          </p:nvSpPr>
          <p:spPr>
            <a:xfrm>
              <a:off x="605517"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Bid</a:t>
              </a:r>
            </a:p>
            <a:p>
              <a:r>
                <a:rPr lang="en-US" dirty="0" smtClean="0"/>
                <a:t>100x95.25</a:t>
              </a:r>
              <a:endParaRPr lang="en-US" dirty="0"/>
            </a:p>
          </p:txBody>
        </p:sp>
        <p:sp>
          <p:nvSpPr>
            <p:cNvPr id="104" name="Rounded Rectangle 103"/>
            <p:cNvSpPr/>
            <p:nvPr/>
          </p:nvSpPr>
          <p:spPr>
            <a:xfrm>
              <a:off x="1981200"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Ask</a:t>
              </a:r>
            </a:p>
          </p:txBody>
        </p:sp>
      </p:grpSp>
      <p:grpSp>
        <p:nvGrpSpPr>
          <p:cNvPr id="105" name="Group 104"/>
          <p:cNvGrpSpPr/>
          <p:nvPr/>
        </p:nvGrpSpPr>
        <p:grpSpPr>
          <a:xfrm>
            <a:off x="308883" y="1143000"/>
            <a:ext cx="2819400" cy="1828800"/>
            <a:chOff x="533400" y="1219200"/>
            <a:chExt cx="2819400" cy="1828800"/>
          </a:xfrm>
        </p:grpSpPr>
        <p:sp>
          <p:nvSpPr>
            <p:cNvPr id="106" name="Rounded Rectangle 105"/>
            <p:cNvSpPr/>
            <p:nvPr/>
          </p:nvSpPr>
          <p:spPr>
            <a:xfrm>
              <a:off x="533400" y="1219200"/>
              <a:ext cx="2819400" cy="1828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07" name="Rounded Rectangle 106"/>
            <p:cNvSpPr/>
            <p:nvPr/>
          </p:nvSpPr>
          <p:spPr>
            <a:xfrm>
              <a:off x="601435" y="1295400"/>
              <a:ext cx="2675165"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March</a:t>
              </a:r>
              <a:endParaRPr lang="en-US" dirty="0"/>
            </a:p>
          </p:txBody>
        </p:sp>
        <p:sp>
          <p:nvSpPr>
            <p:cNvPr id="108" name="Rounded Rectangle 107"/>
            <p:cNvSpPr/>
            <p:nvPr/>
          </p:nvSpPr>
          <p:spPr>
            <a:xfrm>
              <a:off x="605517"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Bid</a:t>
              </a:r>
            </a:p>
            <a:p>
              <a:r>
                <a:rPr lang="en-US" dirty="0" smtClean="0"/>
                <a:t>150x95.50</a:t>
              </a:r>
              <a:endParaRPr lang="en-US" dirty="0"/>
            </a:p>
          </p:txBody>
        </p:sp>
        <p:sp>
          <p:nvSpPr>
            <p:cNvPr id="109" name="Rounded Rectangle 108"/>
            <p:cNvSpPr/>
            <p:nvPr/>
          </p:nvSpPr>
          <p:spPr>
            <a:xfrm>
              <a:off x="1981200"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Ask</a:t>
              </a:r>
            </a:p>
          </p:txBody>
        </p:sp>
      </p:grpSp>
    </p:spTree>
    <p:extLst>
      <p:ext uri="{BB962C8B-B14F-4D97-AF65-F5344CB8AC3E}">
        <p14:creationId xmlns:p14="http://schemas.microsoft.com/office/powerpoint/2010/main" val="351219987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Spread Matrix with Implied Volume</a:t>
            </a:r>
            <a:endParaRPr lang="en-US" dirty="0"/>
          </a:p>
        </p:txBody>
      </p:sp>
      <p:grpSp>
        <p:nvGrpSpPr>
          <p:cNvPr id="80" name="Group 79"/>
          <p:cNvGrpSpPr/>
          <p:nvPr/>
        </p:nvGrpSpPr>
        <p:grpSpPr>
          <a:xfrm>
            <a:off x="304800" y="3048000"/>
            <a:ext cx="2819400" cy="1828800"/>
            <a:chOff x="533400" y="1219200"/>
            <a:chExt cx="2819400" cy="1828800"/>
          </a:xfrm>
        </p:grpSpPr>
        <p:sp>
          <p:nvSpPr>
            <p:cNvPr id="81" name="Rounded Rectangle 80"/>
            <p:cNvSpPr/>
            <p:nvPr/>
          </p:nvSpPr>
          <p:spPr>
            <a:xfrm>
              <a:off x="533400" y="1219200"/>
              <a:ext cx="2819400" cy="1828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82" name="Rounded Rectangle 81"/>
            <p:cNvSpPr/>
            <p:nvPr/>
          </p:nvSpPr>
          <p:spPr>
            <a:xfrm>
              <a:off x="601435" y="1295400"/>
              <a:ext cx="2675165"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March/June</a:t>
              </a:r>
              <a:endParaRPr lang="en-US" dirty="0"/>
            </a:p>
          </p:txBody>
        </p:sp>
        <p:sp>
          <p:nvSpPr>
            <p:cNvPr id="83" name="Rounded Rectangle 82"/>
            <p:cNvSpPr/>
            <p:nvPr/>
          </p:nvSpPr>
          <p:spPr>
            <a:xfrm>
              <a:off x="605517"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Bid</a:t>
              </a:r>
            </a:p>
          </p:txBody>
        </p:sp>
        <p:sp>
          <p:nvSpPr>
            <p:cNvPr id="84" name="Rounded Rectangle 83"/>
            <p:cNvSpPr/>
            <p:nvPr/>
          </p:nvSpPr>
          <p:spPr>
            <a:xfrm>
              <a:off x="1981200"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Ask</a:t>
              </a:r>
            </a:p>
            <a:p>
              <a:r>
                <a:rPr lang="en-US" dirty="0"/>
                <a:t>050x00.10</a:t>
              </a:r>
            </a:p>
            <a:p>
              <a:pPr algn="ctr"/>
              <a:endParaRPr lang="en-US" dirty="0" smtClean="0"/>
            </a:p>
          </p:txBody>
        </p:sp>
      </p:grpSp>
      <p:grpSp>
        <p:nvGrpSpPr>
          <p:cNvPr id="85" name="Group 84"/>
          <p:cNvGrpSpPr/>
          <p:nvPr/>
        </p:nvGrpSpPr>
        <p:grpSpPr>
          <a:xfrm>
            <a:off x="308883" y="4953000"/>
            <a:ext cx="2819400" cy="1828800"/>
            <a:chOff x="533400" y="1219200"/>
            <a:chExt cx="2819400" cy="1828800"/>
          </a:xfrm>
        </p:grpSpPr>
        <p:sp>
          <p:nvSpPr>
            <p:cNvPr id="86" name="Rounded Rectangle 85"/>
            <p:cNvSpPr/>
            <p:nvPr/>
          </p:nvSpPr>
          <p:spPr>
            <a:xfrm>
              <a:off x="533400" y="1219200"/>
              <a:ext cx="2819400" cy="1828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87" name="Rounded Rectangle 86"/>
            <p:cNvSpPr/>
            <p:nvPr/>
          </p:nvSpPr>
          <p:spPr>
            <a:xfrm>
              <a:off x="601435" y="1295400"/>
              <a:ext cx="2675165"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March/September</a:t>
              </a:r>
              <a:endParaRPr lang="en-US" dirty="0"/>
            </a:p>
          </p:txBody>
        </p:sp>
        <p:sp>
          <p:nvSpPr>
            <p:cNvPr id="88" name="Rounded Rectangle 87"/>
            <p:cNvSpPr/>
            <p:nvPr/>
          </p:nvSpPr>
          <p:spPr>
            <a:xfrm>
              <a:off x="605517"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Bid</a:t>
              </a:r>
            </a:p>
          </p:txBody>
        </p:sp>
        <p:sp>
          <p:nvSpPr>
            <p:cNvPr id="89" name="Rounded Rectangle 88"/>
            <p:cNvSpPr/>
            <p:nvPr/>
          </p:nvSpPr>
          <p:spPr>
            <a:xfrm>
              <a:off x="1981200"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Ask</a:t>
              </a:r>
            </a:p>
          </p:txBody>
        </p:sp>
      </p:grpSp>
      <p:grpSp>
        <p:nvGrpSpPr>
          <p:cNvPr id="90" name="Group 89"/>
          <p:cNvGrpSpPr/>
          <p:nvPr/>
        </p:nvGrpSpPr>
        <p:grpSpPr>
          <a:xfrm>
            <a:off x="3204483" y="4963886"/>
            <a:ext cx="2819400" cy="1828800"/>
            <a:chOff x="533400" y="1219200"/>
            <a:chExt cx="2819400" cy="1828800"/>
          </a:xfrm>
        </p:grpSpPr>
        <p:sp>
          <p:nvSpPr>
            <p:cNvPr id="91" name="Rounded Rectangle 90"/>
            <p:cNvSpPr/>
            <p:nvPr/>
          </p:nvSpPr>
          <p:spPr>
            <a:xfrm>
              <a:off x="533400" y="1219200"/>
              <a:ext cx="2819400" cy="1828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2" name="Rounded Rectangle 91"/>
            <p:cNvSpPr/>
            <p:nvPr/>
          </p:nvSpPr>
          <p:spPr>
            <a:xfrm>
              <a:off x="601435" y="1295400"/>
              <a:ext cx="2675165"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June/September</a:t>
              </a:r>
              <a:endParaRPr lang="en-US" dirty="0"/>
            </a:p>
          </p:txBody>
        </p:sp>
        <p:sp>
          <p:nvSpPr>
            <p:cNvPr id="93" name="Rounded Rectangle 92"/>
            <p:cNvSpPr/>
            <p:nvPr/>
          </p:nvSpPr>
          <p:spPr>
            <a:xfrm>
              <a:off x="605517"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Bid</a:t>
              </a:r>
            </a:p>
          </p:txBody>
        </p:sp>
        <p:sp>
          <p:nvSpPr>
            <p:cNvPr id="94" name="Rounded Rectangle 93"/>
            <p:cNvSpPr/>
            <p:nvPr/>
          </p:nvSpPr>
          <p:spPr>
            <a:xfrm>
              <a:off x="1981200"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Ask</a:t>
              </a:r>
            </a:p>
          </p:txBody>
        </p:sp>
      </p:grpSp>
      <p:grpSp>
        <p:nvGrpSpPr>
          <p:cNvPr id="95" name="Group 94"/>
          <p:cNvGrpSpPr/>
          <p:nvPr/>
        </p:nvGrpSpPr>
        <p:grpSpPr>
          <a:xfrm>
            <a:off x="3200400" y="3048000"/>
            <a:ext cx="2819400" cy="1828800"/>
            <a:chOff x="533400" y="1219200"/>
            <a:chExt cx="2819400" cy="1828800"/>
          </a:xfrm>
        </p:grpSpPr>
        <p:sp>
          <p:nvSpPr>
            <p:cNvPr id="96" name="Rounded Rectangle 95"/>
            <p:cNvSpPr/>
            <p:nvPr/>
          </p:nvSpPr>
          <p:spPr>
            <a:xfrm>
              <a:off x="533400" y="1219200"/>
              <a:ext cx="2819400" cy="1828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7" name="Rounded Rectangle 96"/>
            <p:cNvSpPr/>
            <p:nvPr/>
          </p:nvSpPr>
          <p:spPr>
            <a:xfrm>
              <a:off x="601435" y="1295400"/>
              <a:ext cx="2675165"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June</a:t>
              </a:r>
              <a:endParaRPr lang="en-US" dirty="0"/>
            </a:p>
          </p:txBody>
        </p:sp>
        <p:sp>
          <p:nvSpPr>
            <p:cNvPr id="98" name="Rounded Rectangle 97"/>
            <p:cNvSpPr/>
            <p:nvPr/>
          </p:nvSpPr>
          <p:spPr>
            <a:xfrm>
              <a:off x="605517"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Bid</a:t>
              </a:r>
            </a:p>
            <a:p>
              <a:r>
                <a:rPr lang="en-US" dirty="0" smtClean="0"/>
                <a:t>100x95.40</a:t>
              </a:r>
            </a:p>
            <a:p>
              <a:r>
                <a:rPr lang="en-US" dirty="0" smtClean="0"/>
                <a:t>050x95.40</a:t>
              </a:r>
            </a:p>
          </p:txBody>
        </p:sp>
        <p:sp>
          <p:nvSpPr>
            <p:cNvPr id="99" name="Rounded Rectangle 98"/>
            <p:cNvSpPr/>
            <p:nvPr/>
          </p:nvSpPr>
          <p:spPr>
            <a:xfrm>
              <a:off x="1981200"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Ask</a:t>
              </a:r>
            </a:p>
          </p:txBody>
        </p:sp>
      </p:grpSp>
      <p:grpSp>
        <p:nvGrpSpPr>
          <p:cNvPr id="100" name="Group 99"/>
          <p:cNvGrpSpPr/>
          <p:nvPr/>
        </p:nvGrpSpPr>
        <p:grpSpPr>
          <a:xfrm>
            <a:off x="6100083" y="4974772"/>
            <a:ext cx="2819400" cy="1828800"/>
            <a:chOff x="533400" y="1219200"/>
            <a:chExt cx="2819400" cy="1828800"/>
          </a:xfrm>
        </p:grpSpPr>
        <p:sp>
          <p:nvSpPr>
            <p:cNvPr id="101" name="Rounded Rectangle 100"/>
            <p:cNvSpPr/>
            <p:nvPr/>
          </p:nvSpPr>
          <p:spPr>
            <a:xfrm>
              <a:off x="533400" y="1219200"/>
              <a:ext cx="2819400" cy="1828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02" name="Rounded Rectangle 101"/>
            <p:cNvSpPr/>
            <p:nvPr/>
          </p:nvSpPr>
          <p:spPr>
            <a:xfrm>
              <a:off x="601435" y="1295400"/>
              <a:ext cx="2675165"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September</a:t>
              </a:r>
              <a:endParaRPr lang="en-US" dirty="0"/>
            </a:p>
          </p:txBody>
        </p:sp>
        <p:sp>
          <p:nvSpPr>
            <p:cNvPr id="103" name="Rounded Rectangle 102"/>
            <p:cNvSpPr/>
            <p:nvPr/>
          </p:nvSpPr>
          <p:spPr>
            <a:xfrm>
              <a:off x="605517"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Bid</a:t>
              </a:r>
            </a:p>
            <a:p>
              <a:r>
                <a:rPr lang="en-US" dirty="0" smtClean="0"/>
                <a:t>100x95.25</a:t>
              </a:r>
              <a:endParaRPr lang="en-US" dirty="0"/>
            </a:p>
          </p:txBody>
        </p:sp>
        <p:sp>
          <p:nvSpPr>
            <p:cNvPr id="104" name="Rounded Rectangle 103"/>
            <p:cNvSpPr/>
            <p:nvPr/>
          </p:nvSpPr>
          <p:spPr>
            <a:xfrm>
              <a:off x="1981200"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Ask</a:t>
              </a:r>
            </a:p>
          </p:txBody>
        </p:sp>
      </p:grpSp>
      <p:grpSp>
        <p:nvGrpSpPr>
          <p:cNvPr id="105" name="Group 104"/>
          <p:cNvGrpSpPr/>
          <p:nvPr/>
        </p:nvGrpSpPr>
        <p:grpSpPr>
          <a:xfrm>
            <a:off x="308883" y="1143000"/>
            <a:ext cx="2819400" cy="1828800"/>
            <a:chOff x="533400" y="1219200"/>
            <a:chExt cx="2819400" cy="1828800"/>
          </a:xfrm>
        </p:grpSpPr>
        <p:sp>
          <p:nvSpPr>
            <p:cNvPr id="106" name="Rounded Rectangle 105"/>
            <p:cNvSpPr/>
            <p:nvPr/>
          </p:nvSpPr>
          <p:spPr>
            <a:xfrm>
              <a:off x="533400" y="1219200"/>
              <a:ext cx="2819400" cy="1828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07" name="Rounded Rectangle 106"/>
            <p:cNvSpPr/>
            <p:nvPr/>
          </p:nvSpPr>
          <p:spPr>
            <a:xfrm>
              <a:off x="601435" y="1295400"/>
              <a:ext cx="2675165"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March</a:t>
              </a:r>
              <a:endParaRPr lang="en-US" dirty="0"/>
            </a:p>
          </p:txBody>
        </p:sp>
        <p:sp>
          <p:nvSpPr>
            <p:cNvPr id="108" name="Rounded Rectangle 107"/>
            <p:cNvSpPr/>
            <p:nvPr/>
          </p:nvSpPr>
          <p:spPr>
            <a:xfrm>
              <a:off x="605517"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Bid</a:t>
              </a:r>
            </a:p>
            <a:p>
              <a:r>
                <a:rPr lang="en-US" dirty="0" smtClean="0"/>
                <a:t>150x95.50</a:t>
              </a:r>
              <a:endParaRPr lang="en-US" dirty="0"/>
            </a:p>
          </p:txBody>
        </p:sp>
        <p:sp>
          <p:nvSpPr>
            <p:cNvPr id="109" name="Rounded Rectangle 108"/>
            <p:cNvSpPr/>
            <p:nvPr/>
          </p:nvSpPr>
          <p:spPr>
            <a:xfrm>
              <a:off x="1981200"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Ask</a:t>
              </a:r>
            </a:p>
          </p:txBody>
        </p:sp>
      </p:grpSp>
      <p:cxnSp>
        <p:nvCxnSpPr>
          <p:cNvPr id="4" name="Straight Arrow Connector 3"/>
          <p:cNvCxnSpPr>
            <a:endCxn id="7" idx="1"/>
          </p:cNvCxnSpPr>
          <p:nvPr/>
        </p:nvCxnSpPr>
        <p:spPr>
          <a:xfrm flipV="1">
            <a:off x="1371600" y="1805096"/>
            <a:ext cx="2534762" cy="25230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5" name="Straight Arrow Connector 34"/>
          <p:cNvCxnSpPr/>
          <p:nvPr/>
        </p:nvCxnSpPr>
        <p:spPr>
          <a:xfrm flipV="1">
            <a:off x="2743200" y="2128262"/>
            <a:ext cx="1371600" cy="183413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TextBox 6"/>
          <p:cNvSpPr txBox="1"/>
          <p:nvPr/>
        </p:nvSpPr>
        <p:spPr>
          <a:xfrm>
            <a:off x="3906362" y="1481930"/>
            <a:ext cx="3200400" cy="646331"/>
          </a:xfrm>
          <a:prstGeom prst="rect">
            <a:avLst/>
          </a:prstGeom>
          <a:noFill/>
        </p:spPr>
        <p:txBody>
          <a:bodyPr wrap="square" rtlCol="0">
            <a:spAutoFit/>
          </a:bodyPr>
          <a:lstStyle/>
          <a:p>
            <a:r>
              <a:rPr lang="en-US" dirty="0" smtClean="0"/>
              <a:t>Bid in Nearby – Ask in spread = Implied OUT bid in deferred</a:t>
            </a:r>
            <a:endParaRPr lang="en-US" dirty="0"/>
          </a:p>
        </p:txBody>
      </p:sp>
      <p:cxnSp>
        <p:nvCxnSpPr>
          <p:cNvPr id="42" name="Straight Arrow Connector 41"/>
          <p:cNvCxnSpPr/>
          <p:nvPr/>
        </p:nvCxnSpPr>
        <p:spPr>
          <a:xfrm flipH="1">
            <a:off x="4343400" y="2128261"/>
            <a:ext cx="457200" cy="211580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5879598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ICE</a:t>
            </a:r>
            <a:endParaRPr lang="en-US" dirty="0"/>
          </a:p>
        </p:txBody>
      </p:sp>
      <p:sp>
        <p:nvSpPr>
          <p:cNvPr id="3" name="Content Placeholder 2"/>
          <p:cNvSpPr>
            <a:spLocks noGrp="1"/>
          </p:cNvSpPr>
          <p:nvPr>
            <p:ph idx="1"/>
          </p:nvPr>
        </p:nvSpPr>
        <p:spPr/>
        <p:txBody>
          <a:bodyPr/>
          <a:lstStyle/>
          <a:p>
            <a:r>
              <a:rPr lang="en-US" dirty="0" smtClean="0"/>
              <a:t>1</a:t>
            </a:r>
            <a:r>
              <a:rPr lang="en-US" baseline="30000" dirty="0" smtClean="0"/>
              <a:t>st</a:t>
            </a:r>
            <a:r>
              <a:rPr lang="en-US" dirty="0" smtClean="0"/>
              <a:t> Generation implied volume supported</a:t>
            </a:r>
          </a:p>
          <a:p>
            <a:r>
              <a:rPr lang="en-US" dirty="0">
                <a:hlinkClick r:id="rId2"/>
              </a:rPr>
              <a:t>https://</a:t>
            </a:r>
            <a:r>
              <a:rPr lang="en-US" dirty="0" smtClean="0">
                <a:hlinkClick r:id="rId2"/>
              </a:rPr>
              <a:t>icelive.theice.com/ice_files/ICELivePro_enhancements.pdf</a:t>
            </a:r>
            <a:endParaRPr lang="en-US" dirty="0" smtClean="0"/>
          </a:p>
          <a:p>
            <a:endParaRPr lang="en-US" dirty="0"/>
          </a:p>
        </p:txBody>
      </p:sp>
    </p:spTree>
    <p:extLst>
      <p:ext uri="{BB962C8B-B14F-4D97-AF65-F5344CB8AC3E}">
        <p14:creationId xmlns:p14="http://schemas.microsoft.com/office/powerpoint/2010/main" val="219390935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LIFFE - EURIBOR</a:t>
            </a:r>
            <a:endParaRPr lang="en-US" dirty="0"/>
          </a:p>
        </p:txBody>
      </p:sp>
      <p:sp>
        <p:nvSpPr>
          <p:cNvPr id="3" name="Content Placeholder 2"/>
          <p:cNvSpPr>
            <a:spLocks noGrp="1"/>
          </p:cNvSpPr>
          <p:nvPr>
            <p:ph idx="1"/>
          </p:nvPr>
        </p:nvSpPr>
        <p:spPr/>
        <p:txBody>
          <a:bodyPr>
            <a:normAutofit fontScale="70000" lnSpcReduction="20000"/>
          </a:bodyPr>
          <a:lstStyle/>
          <a:p>
            <a:r>
              <a:rPr lang="en-US" dirty="0"/>
              <a:t>1</a:t>
            </a:r>
            <a:r>
              <a:rPr lang="en-US" baseline="30000" dirty="0"/>
              <a:t>st</a:t>
            </a:r>
            <a:r>
              <a:rPr lang="en-US" dirty="0"/>
              <a:t> Generation implied volume </a:t>
            </a:r>
            <a:r>
              <a:rPr lang="en-US" dirty="0" smtClean="0"/>
              <a:t>supported</a:t>
            </a:r>
          </a:p>
          <a:p>
            <a:r>
              <a:rPr lang="en-US" dirty="0">
                <a:hlinkClick r:id="rId2"/>
              </a:rPr>
              <a:t>http://</a:t>
            </a:r>
            <a:r>
              <a:rPr lang="en-US" dirty="0" smtClean="0">
                <a:hlinkClick r:id="rId2"/>
              </a:rPr>
              <a:t>www.nyse.com/pdfs/6471_LRS.pdf</a:t>
            </a:r>
            <a:endParaRPr lang="en-US" dirty="0" smtClean="0"/>
          </a:p>
          <a:p>
            <a:r>
              <a:rPr lang="en-US" dirty="0"/>
              <a:t>The </a:t>
            </a:r>
            <a:r>
              <a:rPr lang="en-US" dirty="0" err="1"/>
              <a:t>ArcaBook</a:t>
            </a:r>
            <a:r>
              <a:rPr lang="en-US" dirty="0"/>
              <a:t> market data feed for NYSE </a:t>
            </a:r>
            <a:r>
              <a:rPr lang="en-US" dirty="0" err="1"/>
              <a:t>Liffe</a:t>
            </a:r>
            <a:r>
              <a:rPr lang="en-US" dirty="0"/>
              <a:t> also disseminates ‘Implied Out’ </a:t>
            </a:r>
            <a:r>
              <a:rPr lang="en-US" dirty="0" smtClean="0"/>
              <a:t>prices. Indeed</a:t>
            </a:r>
            <a:r>
              <a:rPr lang="en-US" dirty="0"/>
              <a:t>, the LIFFE CONNECT platform supports both Implied Ins and Implied Outs prices</a:t>
            </a:r>
            <a:r>
              <a:rPr lang="en-US" dirty="0" smtClean="0"/>
              <a:t>.</a:t>
            </a:r>
          </a:p>
          <a:p>
            <a:pPr lvl="1"/>
            <a:r>
              <a:rPr lang="en-US" dirty="0" smtClean="0"/>
              <a:t>‘ </a:t>
            </a:r>
            <a:r>
              <a:rPr lang="en-US" dirty="0"/>
              <a:t>Implied Ins’ are prices in a strategy market derived from prices in the associated </a:t>
            </a:r>
            <a:r>
              <a:rPr lang="en-US" dirty="0" smtClean="0"/>
              <a:t>outright markets</a:t>
            </a:r>
            <a:r>
              <a:rPr lang="en-US" dirty="0"/>
              <a:t>. They are calculated by the Trading Host but not disseminated</a:t>
            </a:r>
            <a:r>
              <a:rPr lang="en-US" dirty="0" smtClean="0"/>
              <a:t>.</a:t>
            </a:r>
          </a:p>
          <a:p>
            <a:pPr lvl="1"/>
            <a:r>
              <a:rPr lang="en-US" dirty="0" smtClean="0"/>
              <a:t>‘ </a:t>
            </a:r>
            <a:r>
              <a:rPr lang="en-US" dirty="0"/>
              <a:t>Implied Outs’ are prices in an outright market derived from prices in one strategy </a:t>
            </a:r>
            <a:r>
              <a:rPr lang="en-US" dirty="0" smtClean="0"/>
              <a:t>and prices </a:t>
            </a:r>
            <a:r>
              <a:rPr lang="en-US" dirty="0"/>
              <a:t>in associated legs of the strategy. Although the LIFFE CONNECT. Trading </a:t>
            </a:r>
            <a:r>
              <a:rPr lang="en-US" dirty="0" smtClean="0"/>
              <a:t>Host continuously </a:t>
            </a:r>
            <a:r>
              <a:rPr lang="en-US" dirty="0"/>
              <a:t>calculates ‘implied out’ prices, it only transmits ‘implied out’ prices </a:t>
            </a:r>
            <a:r>
              <a:rPr lang="en-US" dirty="0" smtClean="0"/>
              <a:t>when they </a:t>
            </a:r>
            <a:r>
              <a:rPr lang="en-US" dirty="0"/>
              <a:t>are equal to or better than the Best price in the central Order Book.</a:t>
            </a:r>
          </a:p>
        </p:txBody>
      </p:sp>
    </p:spTree>
    <p:extLst>
      <p:ext uri="{BB962C8B-B14F-4D97-AF65-F5344CB8AC3E}">
        <p14:creationId xmlns:p14="http://schemas.microsoft.com/office/powerpoint/2010/main" val="174549367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TotalTime>
  <Words>799</Words>
  <Application>Microsoft Office PowerPoint</Application>
  <PresentationFormat>On-screen Show (4:3)</PresentationFormat>
  <Paragraphs>118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Implier – Background</vt:lpstr>
      <vt:lpstr>Definitions</vt:lpstr>
      <vt:lpstr>Trading the Spread</vt:lpstr>
      <vt:lpstr>Spread Matrix in CQG</vt:lpstr>
      <vt:lpstr>TT Spread Matrix</vt:lpstr>
      <vt:lpstr>Spread Matrix with No Implied Volume</vt:lpstr>
      <vt:lpstr>Spread Matrix with Implied Volume</vt:lpstr>
      <vt:lpstr>ICE</vt:lpstr>
      <vt:lpstr>LIFFE - EURIBOR</vt:lpstr>
      <vt:lpstr>CME</vt:lpstr>
      <vt:lpstr>CME – Implied In</vt:lpstr>
      <vt:lpstr>CME – Implied Out Bid</vt:lpstr>
      <vt:lpstr>CME – Implied Out Ask</vt:lpstr>
      <vt:lpstr>CME – 2nd Generation Implied</vt:lpstr>
      <vt:lpstr>Generalizing</vt:lpstr>
      <vt:lpstr>Pure Arbitrage</vt:lpstr>
      <vt:lpstr>Using Implied for an Execution Management System</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Implied Implied…</dc:title>
  <dc:creator>ben</dc:creator>
  <cp:lastModifiedBy>ben</cp:lastModifiedBy>
  <cp:revision>206</cp:revision>
  <dcterms:created xsi:type="dcterms:W3CDTF">2006-08-16T00:00:00Z</dcterms:created>
  <dcterms:modified xsi:type="dcterms:W3CDTF">2010-05-23T01:08:28Z</dcterms:modified>
</cp:coreProperties>
</file>