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9" r:id="rId3"/>
    <p:sldId id="330" r:id="rId4"/>
    <p:sldId id="331" r:id="rId5"/>
    <p:sldId id="332" r:id="rId6"/>
    <p:sldId id="337" r:id="rId7"/>
    <p:sldId id="333" r:id="rId8"/>
    <p:sldId id="334" r:id="rId9"/>
    <p:sldId id="335" r:id="rId10"/>
    <p:sldId id="336" r:id="rId11"/>
    <p:sldId id="338" r:id="rId12"/>
    <p:sldId id="3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51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‹N°›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fontScale="85000" lnSpcReduction="20000"/>
          </a:bodyPr>
          <a:lstStyle/>
          <a:p>
            <a:pPr lvl="0" algn="ctr"/>
            <a:r>
              <a:rPr lang="en-US" sz="3800" cap="none" dirty="0" err="1"/>
              <a:t>Genrify</a:t>
            </a:r>
            <a:r>
              <a:rPr lang="en-US" sz="3800" cap="none" dirty="0"/>
              <a:t> Project</a:t>
            </a:r>
            <a:endParaRPr lang="en-US" cap="none" dirty="0"/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/>
              <a:t>Henri Toussaint</a:t>
            </a:r>
          </a:p>
          <a:p>
            <a:pPr lvl="0" algn="ctr"/>
            <a:r>
              <a:rPr lang="en-US" cap="none" dirty="0"/>
              <a:t>Victor Saint </a:t>
            </a:r>
            <a:r>
              <a:rPr lang="en-US" cap="none" dirty="0" err="1"/>
              <a:t>Guilhem</a:t>
            </a:r>
            <a:endParaRPr lang="en-US" cap="none" dirty="0"/>
          </a:p>
          <a:p>
            <a:pPr lvl="0" algn="ctr"/>
            <a:r>
              <a:rPr lang="en-US" cap="none" dirty="0" err="1"/>
              <a:t>Benoît</a:t>
            </a:r>
            <a:r>
              <a:rPr lang="en-US" cap="none" dirty="0"/>
              <a:t> Lafon</a:t>
            </a:r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there were some genres that were easily predicted by our model, a majority of the genres were not accurately predicted, as seen on the confusion matrix</a:t>
            </a:r>
          </a:p>
          <a:p>
            <a:r>
              <a:rPr lang="en-US" dirty="0"/>
              <a:t>One of those genres is “Rock”, which got classified in a lot of other genres but only two times in the right class</a:t>
            </a:r>
          </a:p>
          <a:p>
            <a:r>
              <a:rPr lang="en-US" dirty="0"/>
              <a:t>However, when we look at some of its subgenres, like Punk-rock, Hard-rock or Heavy-metal, the classifier fares pretty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37" y="0"/>
            <a:ext cx="704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/>
              <a:t>This phenomenon can easily be explained, as like for Pop, Indie or French, a lot of songs from a broad genre also belongs to a subgenre, and sometimes they can be described as having a bit of multiple genres (hence Pop-rock for example)</a:t>
            </a:r>
          </a:p>
          <a:p>
            <a:r>
              <a:rPr lang="en-US" dirty="0"/>
              <a:t>It can partly be verified by looking at the Rock row on our matrix: the songs are predicted mostly as either country (a lot of American rock bands have a country feeling to their songs), Hard-rock, Heavy-metal or Punk-rock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25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set of attributes characterizing a song from the Spotify platform, predict its genre.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collected 2000 tracks based on their genres. Genres was beforehand handpicked such that we had 20 genres.</a:t>
            </a:r>
          </a:p>
          <a:p>
            <a:r>
              <a:rPr lang="en-US" dirty="0"/>
              <a:t>Each track was characterized by 13 attributes each of them numerical.</a:t>
            </a:r>
          </a:p>
          <a:p>
            <a:r>
              <a:rPr lang="en-US" dirty="0"/>
              <a:t>Thus, our data was made of 2000 rows for 14 columns including the target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35522"/>
            <a:ext cx="6781800" cy="52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Danceability</a:t>
            </a:r>
            <a:r>
              <a:rPr lang="en-US" dirty="0"/>
              <a:t> attribute:</a:t>
            </a:r>
          </a:p>
          <a:p>
            <a:pPr lvl="1"/>
            <a:r>
              <a:rPr lang="en-US" dirty="0"/>
              <a:t>A value of 0 is least danceable and 1 is most danceable.</a:t>
            </a:r>
          </a:p>
          <a:p>
            <a:r>
              <a:rPr lang="en-US" dirty="0"/>
              <a:t>Overall statistics:</a:t>
            </a:r>
          </a:p>
          <a:p>
            <a:pPr lvl="1"/>
            <a:r>
              <a:rPr lang="en-US" dirty="0"/>
              <a:t>Mean: 0.556582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 0.171023</a:t>
            </a:r>
          </a:p>
          <a:p>
            <a:pPr lvl="1"/>
            <a:r>
              <a:rPr lang="en-US" dirty="0"/>
              <a:t>Min: 0.064700</a:t>
            </a:r>
          </a:p>
          <a:p>
            <a:pPr lvl="1"/>
            <a:r>
              <a:rPr lang="en-US" dirty="0"/>
              <a:t>Max: 0.969000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58392"/>
            <a:ext cx="4419600" cy="33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Danceability</a:t>
            </a:r>
            <a:r>
              <a:rPr lang="en-US" dirty="0"/>
              <a:t>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danceability</a:t>
            </a:r>
            <a:r>
              <a:rPr lang="en-US" dirty="0"/>
              <a:t> by genre, we obtain the following results:</a:t>
            </a:r>
          </a:p>
          <a:p>
            <a:pPr lvl="1"/>
            <a:r>
              <a:rPr lang="en-US" dirty="0"/>
              <a:t>Techno, hip-hop and reggae have the highest average  score of about 0.72-0.73</a:t>
            </a:r>
          </a:p>
          <a:p>
            <a:pPr lvl="1"/>
            <a:r>
              <a:rPr lang="en-US" dirty="0"/>
              <a:t>Classical has the lowest average score of about 0.29.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20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our data set was well balanced, we used accuracy as measure for each model</a:t>
            </a:r>
          </a:p>
          <a:p>
            <a:r>
              <a:rPr lang="en-US" dirty="0"/>
              <a:t>We plotted the confusion matrix for the best model to assess the classification distribution.</a:t>
            </a:r>
          </a:p>
          <a:p>
            <a:r>
              <a:rPr lang="en-US" dirty="0"/>
              <a:t>Models include Logistic Regression, Decision Tree, Naïve Bayes, Neural Network, SVM and Random Forest.</a:t>
            </a:r>
          </a:p>
          <a:p>
            <a:r>
              <a:rPr lang="en-US" dirty="0"/>
              <a:t>For each model, we performed 10-fold cross validation.</a:t>
            </a:r>
          </a:p>
          <a:p>
            <a:r>
              <a:rPr lang="en-US" dirty="0"/>
              <a:t>Results on the next slide are not exhaustive.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5333014"/>
              </p:ext>
            </p:extLst>
          </p:nvPr>
        </p:nvGraphicFramePr>
        <p:xfrm>
          <a:off x="457200" y="1600200"/>
          <a:ext cx="7467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0306025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04068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Predicting the majority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 = 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748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Activation=</a:t>
                      </a:r>
                      <a:r>
                        <a:rPr lang="en-US" dirty="0"/>
                        <a:t>identity, </a:t>
                      </a:r>
                      <a:r>
                        <a:rPr lang="en-US" dirty="0" err="1"/>
                        <a:t>hid_layer</a:t>
                      </a:r>
                      <a:r>
                        <a:rPr lang="en-US" dirty="0"/>
                        <a:t>=50, alpha=0.1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477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Activation=</a:t>
                      </a:r>
                      <a:r>
                        <a:rPr lang="en-US" dirty="0"/>
                        <a:t>logistic, </a:t>
                      </a:r>
                      <a:r>
                        <a:rPr lang="en-US" dirty="0" err="1"/>
                        <a:t>hid_layer</a:t>
                      </a:r>
                      <a:r>
                        <a:rPr lang="en-US" dirty="0"/>
                        <a:t>=20, alpha=5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0.3725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77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Kernel=‘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 ‘, C=1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08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Kernel=‘linear’,</a:t>
                      </a:r>
                      <a:r>
                        <a:rPr lang="en-US" baseline="0" dirty="0"/>
                        <a:t> C=0.1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8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Estimator = 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3733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501000" y="6205252"/>
            <a:ext cx="571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considering </a:t>
            </a:r>
          </a:p>
          <a:p>
            <a:r>
              <a:rPr lang="en-US" dirty="0"/>
              <a:t>efficiency AND speed was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my model, which is Logistic Regression, top features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for a few attributes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are</a:t>
                </a:r>
              </a:p>
              <a:p>
                <a:pPr lvl="1"/>
                <a:r>
                  <a:rPr lang="en-US" dirty="0"/>
                  <a:t>Classical class</a:t>
                </a:r>
              </a:p>
              <a:p>
                <a:pPr lvl="2"/>
                <a:r>
                  <a:rPr lang="en-US" dirty="0"/>
                  <a:t>Best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/>
                  <a:t>acousticness</a:t>
                </a:r>
                <a:endParaRPr lang="en-US" dirty="0"/>
              </a:p>
              <a:p>
                <a:pPr lvl="2"/>
                <a:r>
                  <a:rPr lang="en-US" dirty="0"/>
                  <a:t>Worst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/>
                  <a:t>danceability</a:t>
                </a:r>
                <a:endParaRPr lang="en-US" dirty="0"/>
              </a:p>
              <a:p>
                <a:pPr lvl="1"/>
                <a:r>
                  <a:rPr lang="en-US" dirty="0"/>
                  <a:t>Reggae class</a:t>
                </a:r>
              </a:p>
              <a:p>
                <a:pPr lvl="2"/>
                <a:r>
                  <a:rPr lang="en-US" dirty="0"/>
                  <a:t>Best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/>
                  <a:t>speechiness</a:t>
                </a:r>
                <a:endParaRPr lang="en-US" dirty="0"/>
              </a:p>
              <a:p>
                <a:pPr lvl="2"/>
                <a:r>
                  <a:rPr lang="en-US" dirty="0"/>
                  <a:t>Worst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/>
                  <a:t>energy</a:t>
                </a:r>
              </a:p>
              <a:p>
                <a:pPr lvl="1"/>
                <a:r>
                  <a:rPr lang="en-US" dirty="0"/>
                  <a:t>Heavy-metal class</a:t>
                </a:r>
              </a:p>
              <a:p>
                <a:pPr lvl="2"/>
                <a:r>
                  <a:rPr lang="en-US" dirty="0"/>
                  <a:t>Best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/>
                  <a:t>energy</a:t>
                </a:r>
              </a:p>
              <a:p>
                <a:pPr lvl="2"/>
                <a:r>
                  <a:rPr lang="en-US" dirty="0"/>
                  <a:t>Worst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/>
                  <a:t>acousticness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375" r="-1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ZoneTexte 4"/>
          <p:cNvSpPr txBox="1"/>
          <p:nvPr/>
        </p:nvSpPr>
        <p:spPr>
          <a:xfrm>
            <a:off x="2165684" y="5919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2217</TotalTime>
  <Words>563</Words>
  <Application>Microsoft Office PowerPoint</Application>
  <PresentationFormat>Affichage à l'écran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Century Schoolbook</vt:lpstr>
      <vt:lpstr>Wingdings</vt:lpstr>
      <vt:lpstr>Wingdings 2</vt:lpstr>
      <vt:lpstr>Oriel</vt:lpstr>
      <vt:lpstr>Présentation PowerPoint</vt:lpstr>
      <vt:lpstr>Task</vt:lpstr>
      <vt:lpstr>Dataset</vt:lpstr>
      <vt:lpstr>Visualization of the Class</vt:lpstr>
      <vt:lpstr>Visualization of one feature</vt:lpstr>
      <vt:lpstr>Danceability exploitation</vt:lpstr>
      <vt:lpstr>Model Selection Results</vt:lpstr>
      <vt:lpstr>Model Selection Results</vt:lpstr>
      <vt:lpstr>Top Features</vt:lpstr>
      <vt:lpstr>Interesting/unexpected cases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Henri Toussaint</cp:lastModifiedBy>
  <cp:revision>242</cp:revision>
  <dcterms:created xsi:type="dcterms:W3CDTF">2011-08-15T21:03:01Z</dcterms:created>
  <dcterms:modified xsi:type="dcterms:W3CDTF">2016-11-26T00:53:24Z</dcterms:modified>
</cp:coreProperties>
</file>