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SemiBold"/>
      <p:regular r:id="rId22"/>
      <p:bold r:id="rId23"/>
      <p:italic r:id="rId24"/>
      <p:boldItalic r:id="rId25"/>
    </p:embeddedFont>
    <p:embeddedFont>
      <p:font typeface="Oswald Medium"/>
      <p:regular r:id="rId26"/>
      <p:bold r:id="rId27"/>
    </p:embeddedFont>
    <p:embeddedFont>
      <p:font typeface="Roboto"/>
      <p:regular r:id="rId28"/>
      <p:bold r:id="rId29"/>
      <p:italic r:id="rId30"/>
      <p:boldItalic r:id="rId31"/>
    </p:embeddedFont>
    <p:embeddedFont>
      <p:font typeface="Lato"/>
      <p:regular r:id="rId32"/>
      <p:bold r:id="rId33"/>
      <p:italic r:id="rId34"/>
      <p:boldItalic r:id="rId35"/>
    </p:embeddedFont>
    <p:embeddedFont>
      <p:font typeface="Average"/>
      <p:regular r:id="rId36"/>
    </p:embeddedFont>
    <p:embeddedFont>
      <p:font typeface="Oswald"/>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SemiBold-regular.fntdata"/><Relationship Id="rId21" Type="http://schemas.openxmlformats.org/officeDocument/2006/relationships/slide" Target="slides/slide16.xml"/><Relationship Id="rId24" Type="http://schemas.openxmlformats.org/officeDocument/2006/relationships/font" Target="fonts/RalewaySemiBold-italic.fntdata"/><Relationship Id="rId23" Type="http://schemas.openxmlformats.org/officeDocument/2006/relationships/font" Target="fonts/Raleway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Medium-regular.fntdata"/><Relationship Id="rId25" Type="http://schemas.openxmlformats.org/officeDocument/2006/relationships/font" Target="fonts/RalewaySemiBold-boldItalic.fntdata"/><Relationship Id="rId28" Type="http://schemas.openxmlformats.org/officeDocument/2006/relationships/font" Target="fonts/Roboto-regular.fntdata"/><Relationship Id="rId27" Type="http://schemas.openxmlformats.org/officeDocument/2006/relationships/font" Target="fonts/Oswald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37" Type="http://schemas.openxmlformats.org/officeDocument/2006/relationships/font" Target="fonts/Oswald-regular.fntdata"/><Relationship Id="rId14" Type="http://schemas.openxmlformats.org/officeDocument/2006/relationships/slide" Target="slides/slide9.xml"/><Relationship Id="rId36" Type="http://schemas.openxmlformats.org/officeDocument/2006/relationships/font" Target="fonts/Average-regular.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Oswa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 will share his screen, Benny presents this</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Welcome to Group 1’s </a:t>
            </a:r>
            <a:r>
              <a:rPr lang="en"/>
              <a:t>presentation</a:t>
            </a:r>
            <a:r>
              <a:rPr lang="en"/>
              <a:t> for our </a:t>
            </a:r>
            <a:r>
              <a:rPr lang="en"/>
              <a:t>first</a:t>
            </a:r>
            <a:r>
              <a:rPr lang="en"/>
              <a:t> data analytics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9fe119f4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9fe119f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Air Quality vs Life Expectancy graphs</a:t>
            </a:r>
            <a:endParaRPr/>
          </a:p>
          <a:p>
            <a:pPr indent="0" lvl="0" marL="0" rtl="0" algn="l">
              <a:spcBef>
                <a:spcPts val="0"/>
              </a:spcBef>
              <a:spcAft>
                <a:spcPts val="0"/>
              </a:spcAft>
              <a:buNone/>
            </a:pPr>
            <a:r>
              <a:rPr lang="en"/>
              <a:t>Akbar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17894af39_4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17894af39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Air Quality vs Life Expectancy graphs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Akbar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59fe119f46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59fe119f4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For our next question, we looked a Country’s Happiness Score compared to air quality.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Andrew</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59fe119f46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59fe119f4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For this first </a:t>
            </a:r>
            <a:r>
              <a:rPr lang="en">
                <a:solidFill>
                  <a:schemeClr val="dk1"/>
                </a:solidFill>
              </a:rPr>
              <a:t>graph we used all our available Happiness Scores data to plot pollution levels vs Scores.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Across the x-axis we have pollution levels, and on the y-axis we have a countries final Happiness Score. A higher score being a better result.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highlight>
                  <a:schemeClr val="lt2"/>
                </a:highlight>
              </a:rPr>
              <a:t>When we graphed the regression, we found a moderate negative correlation with an R Value of -0.64. </a:t>
            </a:r>
            <a:endParaRPr>
              <a:solidFill>
                <a:schemeClr val="dk1"/>
              </a:solidFill>
              <a:highlight>
                <a:schemeClr val="lt2"/>
              </a:highlight>
            </a:endParaRPr>
          </a:p>
          <a:p>
            <a:pPr indent="-317500" lvl="0" marL="457200" rtl="0" algn="l">
              <a:spcBef>
                <a:spcPts val="0"/>
              </a:spcBef>
              <a:spcAft>
                <a:spcPts val="0"/>
              </a:spcAft>
              <a:buClr>
                <a:schemeClr val="dk1"/>
              </a:buClr>
              <a:buSzPts val="1400"/>
              <a:buChar char="-"/>
            </a:pPr>
            <a:r>
              <a:rPr lang="en">
                <a:solidFill>
                  <a:schemeClr val="dk1"/>
                </a:solidFill>
                <a:highlight>
                  <a:srgbClr val="FF9900"/>
                </a:highlight>
              </a:rPr>
              <a:t>So we can see a relationship between pollution increasing, and a Country’s Happiness Score decreasing</a:t>
            </a:r>
            <a:endParaRPr>
              <a:solidFill>
                <a:schemeClr val="dk1"/>
              </a:solidFill>
              <a:highlight>
                <a:srgbClr val="FF9900"/>
              </a:highlight>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Andrew</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17894af39_7_1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317894af39_7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Top-ranked countries = any country that got a ranking in the top 10 (42 countries)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Bottom-Ranked countries ranked greater than 91 (42 countries)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We then took the average pollution level for each of these groups for this graph. </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highlight>
                  <a:srgbClr val="FF9900"/>
                </a:highlight>
              </a:rPr>
              <a:t>Top-ranked countries average pollution falls into the ‘Moderate’ air quality category. </a:t>
            </a:r>
            <a:endParaRPr>
              <a:solidFill>
                <a:schemeClr val="dk1"/>
              </a:solidFill>
              <a:highlight>
                <a:srgbClr val="FF9900"/>
              </a:highlight>
            </a:endParaRPr>
          </a:p>
          <a:p>
            <a:pPr indent="-317500" lvl="0" marL="457200" rtl="0" algn="l">
              <a:spcBef>
                <a:spcPts val="0"/>
              </a:spcBef>
              <a:spcAft>
                <a:spcPts val="0"/>
              </a:spcAft>
              <a:buClr>
                <a:schemeClr val="dk1"/>
              </a:buClr>
              <a:buSzPts val="1400"/>
              <a:buChar char="-"/>
            </a:pPr>
            <a:r>
              <a:rPr lang="en">
                <a:solidFill>
                  <a:schemeClr val="dk1"/>
                </a:solidFill>
                <a:highlight>
                  <a:srgbClr val="FF9900"/>
                </a:highlight>
              </a:rPr>
              <a:t>Bottom-ranked countries average pollution actually falls into the ‘Unhealthy’ category.</a:t>
            </a:r>
            <a:endParaRPr>
              <a:solidFill>
                <a:schemeClr val="dk1"/>
              </a:solidFill>
              <a:highlight>
                <a:srgbClr val="FF9900"/>
              </a:highlight>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Andrew</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9c0e4ed8c_1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9c0e4ed8c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in conclusion to our key questions, we </a:t>
            </a:r>
            <a:r>
              <a:rPr lang="en"/>
              <a:t>initially </a:t>
            </a:r>
            <a:r>
              <a:rPr lang="en"/>
              <a:t>found that air quality does not directly impact Asthma </a:t>
            </a:r>
            <a:r>
              <a:rPr lang="en"/>
              <a:t>Prevalence</a:t>
            </a:r>
            <a:r>
              <a:rPr lang="en"/>
              <a:t> in a country, and actually found there to be a </a:t>
            </a:r>
            <a:r>
              <a:rPr lang="en"/>
              <a:t>negative</a:t>
            </a:r>
            <a:r>
              <a:rPr lang="en"/>
              <a:t> correlation between the two. </a:t>
            </a:r>
            <a:br>
              <a:rPr lang="en"/>
            </a:br>
            <a:br>
              <a:rPr lang="en"/>
            </a:br>
            <a:r>
              <a:rPr lang="en"/>
              <a:t>This led us to analysing Asthma Hospitalisations in specific areas which resulted in a </a:t>
            </a:r>
            <a:r>
              <a:rPr b="1" lang="en"/>
              <a:t>moderate positive correlation. </a:t>
            </a:r>
            <a:r>
              <a:rPr lang="en">
                <a:highlight>
                  <a:srgbClr val="FF9900"/>
                </a:highlight>
              </a:rPr>
              <a:t>Air </a:t>
            </a:r>
            <a:r>
              <a:rPr lang="en">
                <a:highlight>
                  <a:srgbClr val="FF9900"/>
                </a:highlight>
              </a:rPr>
              <a:t>pollution</a:t>
            </a:r>
            <a:r>
              <a:rPr lang="en">
                <a:highlight>
                  <a:srgbClr val="FF9900"/>
                </a:highlight>
              </a:rPr>
              <a:t> increases, so does hospitalisations. </a:t>
            </a:r>
            <a:endParaRPr>
              <a:highlight>
                <a:srgbClr val="FF9900"/>
              </a:highlight>
            </a:endParaRPr>
          </a:p>
          <a:p>
            <a:pPr indent="0" lvl="0" marL="0" rtl="0" algn="l">
              <a:spcBef>
                <a:spcPts val="0"/>
              </a:spcBef>
              <a:spcAft>
                <a:spcPts val="0"/>
              </a:spcAft>
              <a:buNone/>
            </a:pPr>
            <a:r>
              <a:t/>
            </a:r>
            <a:endParaRPr b="1"/>
          </a:p>
          <a:p>
            <a:pPr indent="0" lvl="0" marL="0" rtl="0" algn="l">
              <a:spcBef>
                <a:spcPts val="0"/>
              </a:spcBef>
              <a:spcAft>
                <a:spcPts val="0"/>
              </a:spcAft>
              <a:buNone/>
            </a:pPr>
            <a:r>
              <a:rPr lang="en"/>
              <a:t>Life Expectancy had a</a:t>
            </a:r>
            <a:r>
              <a:rPr b="1" lang="en"/>
              <a:t> moderate negative correlation. </a:t>
            </a:r>
            <a:r>
              <a:rPr lang="en">
                <a:highlight>
                  <a:srgbClr val="FF9900"/>
                </a:highlight>
              </a:rPr>
              <a:t>I</a:t>
            </a:r>
            <a:r>
              <a:rPr lang="en">
                <a:highlight>
                  <a:srgbClr val="FF9900"/>
                </a:highlight>
              </a:rPr>
              <a:t>ncrease in pollution showing a decrease in life expectancy.</a:t>
            </a:r>
            <a:endParaRPr>
              <a:highlight>
                <a:srgbClr val="FF9900"/>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A country’s Happiness Score compared to air </a:t>
            </a:r>
            <a:r>
              <a:rPr lang="en"/>
              <a:t>quality</a:t>
            </a:r>
            <a:r>
              <a:rPr lang="en"/>
              <a:t> also showed a </a:t>
            </a:r>
            <a:r>
              <a:rPr b="1" lang="en"/>
              <a:t>moderate negative </a:t>
            </a:r>
            <a:r>
              <a:rPr b="1" lang="en"/>
              <a:t>correlation</a:t>
            </a:r>
            <a:r>
              <a:rPr lang="en"/>
              <a:t>. </a:t>
            </a:r>
            <a:r>
              <a:rPr lang="en">
                <a:highlight>
                  <a:srgbClr val="FF9900"/>
                </a:highlight>
              </a:rPr>
              <a:t>Air pollution increases, Happiness Score decreases. </a:t>
            </a:r>
            <a:endParaRPr>
              <a:highlight>
                <a:srgbClr val="FF9900"/>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So despite air quality being just one metric, and our group recognising further analyses would be needed for more conclusive results, we did find that generally speaking good air quality does seem to improve quality of life in the areas we explored.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 you. This concludes our presentation.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6f980f91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6f980f9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374151"/>
                </a:solidFill>
                <a:latin typeface="Roboto"/>
                <a:ea typeface="Roboto"/>
                <a:cs typeface="Roboto"/>
                <a:sym typeface="Roboto"/>
              </a:rPr>
              <a:t>Benny</a:t>
            </a:r>
            <a:endParaRPr sz="1200">
              <a:solidFill>
                <a:srgbClr val="374151"/>
              </a:solidFill>
              <a:latin typeface="Roboto"/>
              <a:ea typeface="Roboto"/>
              <a:cs typeface="Roboto"/>
              <a:sym typeface="Roboto"/>
            </a:endParaRPr>
          </a:p>
          <a:p>
            <a:pPr indent="0" lvl="0" marL="0" rtl="0" algn="l">
              <a:lnSpc>
                <a:spcPct val="115000"/>
              </a:lnSpc>
              <a:spcBef>
                <a:spcPts val="1600"/>
              </a:spcBef>
              <a:spcAft>
                <a:spcPts val="1600"/>
              </a:spcAft>
              <a:buClr>
                <a:schemeClr val="dk1"/>
              </a:buClr>
              <a:buSzPts val="1100"/>
              <a:buFont typeface="Arial"/>
              <a:buNone/>
            </a:pPr>
            <a:r>
              <a:rPr lang="en" sz="1200">
                <a:solidFill>
                  <a:srgbClr val="374151"/>
                </a:solidFill>
                <a:latin typeface="Roboto"/>
                <a:ea typeface="Roboto"/>
                <a:cs typeface="Roboto"/>
                <a:sym typeface="Roboto"/>
              </a:rPr>
              <a:t>In this study, we consider that a global environmental health organization wants to understand the relationship between air quality and quality of life across different countries. In the next slides we will define what we mean by air quality and quality of life before presenting our questions and moving on to our analysis.</a:t>
            </a:r>
            <a:endParaRPr sz="1200">
              <a:solidFill>
                <a:srgbClr val="37415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Benny: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equate air quality to the </a:t>
            </a:r>
            <a:r>
              <a:rPr lang="en">
                <a:solidFill>
                  <a:schemeClr val="dk1"/>
                </a:solidFill>
              </a:rPr>
              <a:t>concentration of PM 2.5 in the air, in terms of mass per unit of volume. PM 2.5 simply means “Particle Matter smaller than 2.5 micrometers”.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When the concentration is low, the air quality is good and when the concentration of PM 2.5 is high, the air quality is poor.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PM 2.5 is only one type of pollutant. We selected it as our main metric for air quality for two reasons: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First, there is a large amount of data available for different countries and it is very regularly measured.</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second reason is more relevant to our specific study: while PM 2.5 is not as problematic as CO2 or methane when it comes to climate change, it may have a more immediate impact on people’s health, especially when it comes to respiratory diseases.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PM 2.5 comes from various sources such as vehicle emissions, industry, gas stoves and tobacco smoke.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From now on, to keep things simple, we will simply refer to PM 2.5 concentration as “Pollution Level”. In our results, when you see a high number for pollution level, it simply means that the concentration of PM 2.5 is high and therefore the air quality is poor. Likewise: a low pollution level means a low concentration of PM 2.5 and therefore better air quality.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 will now hand over to Val to discuss our key questions and how we define quality of life.</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Thank you Benny.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will be defining quality of life in three metrics: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Asthma, Life Expectancy, and Happiness Score.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Diving deeper into our Asthma metric, we are defining quality of life in terms of physical health, in particular respiratory.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Key Questions we will be looking at: </a:t>
            </a:r>
            <a:endParaRPr/>
          </a:p>
          <a:p>
            <a:pPr indent="0" lvl="0" marL="0" rtl="0" algn="l">
              <a:spcBef>
                <a:spcPts val="0"/>
              </a:spcBef>
              <a:spcAft>
                <a:spcPts val="0"/>
              </a:spcAft>
              <a:buClr>
                <a:schemeClr val="dk1"/>
              </a:buClr>
              <a:buSzPts val="1100"/>
              <a:buFont typeface="Arial"/>
              <a:buNone/>
            </a:pPr>
            <a:r>
              <a:rPr lang="en"/>
              <a:t>Does a country’s air quality have an impact on the asthma prevalence?</a:t>
            </a:r>
            <a:endParaRPr/>
          </a:p>
          <a:p>
            <a:pPr indent="0" lvl="0" marL="0" rtl="0" algn="l">
              <a:spcBef>
                <a:spcPts val="0"/>
              </a:spcBef>
              <a:spcAft>
                <a:spcPts val="0"/>
              </a:spcAft>
              <a:buClr>
                <a:schemeClr val="dk1"/>
              </a:buClr>
              <a:buSzPts val="1100"/>
              <a:buFont typeface="Arial"/>
              <a:buNone/>
            </a:pPr>
            <a:r>
              <a:rPr lang="en"/>
              <a:t>Does it also have an impact on the hospital admission due to asthma?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As a second metric for quality of life, we considered life expectancy as older people may be more affected by poor air quality.</a:t>
            </a:r>
            <a:endParaRPr/>
          </a:p>
          <a:p>
            <a:pPr indent="0" lvl="0" marL="0" rtl="0" algn="l">
              <a:spcBef>
                <a:spcPts val="0"/>
              </a:spcBef>
              <a:spcAft>
                <a:spcPts val="0"/>
              </a:spcAft>
              <a:buClr>
                <a:schemeClr val="dk1"/>
              </a:buClr>
              <a:buSzPts val="1100"/>
              <a:buFont typeface="Arial"/>
              <a:buNone/>
            </a:pPr>
            <a:r>
              <a:rPr lang="en"/>
              <a:t>Key Questions include: </a:t>
            </a:r>
            <a:endParaRPr/>
          </a:p>
          <a:p>
            <a:pPr indent="0" lvl="0" marL="0" rtl="0" algn="l">
              <a:spcBef>
                <a:spcPts val="0"/>
              </a:spcBef>
              <a:spcAft>
                <a:spcPts val="0"/>
              </a:spcAft>
              <a:buClr>
                <a:schemeClr val="dk1"/>
              </a:buClr>
              <a:buSzPts val="1100"/>
              <a:buFont typeface="Arial"/>
              <a:buNone/>
            </a:pPr>
            <a:r>
              <a:rPr lang="en"/>
              <a:t>Is there a significant correlation between air quality and life expectancy in different countries? </a:t>
            </a:r>
            <a:endParaRPr/>
          </a:p>
          <a:p>
            <a:pPr indent="0" lvl="0" marL="0" rtl="0" algn="l">
              <a:spcBef>
                <a:spcPts val="0"/>
              </a:spcBef>
              <a:spcAft>
                <a:spcPts val="0"/>
              </a:spcAft>
              <a:buClr>
                <a:schemeClr val="dk1"/>
              </a:buClr>
              <a:buSzPts val="1100"/>
              <a:buFont typeface="Arial"/>
              <a:buNone/>
            </a:pPr>
            <a:r>
              <a:rPr lang="en"/>
              <a:t>If so, how strong is this correlation?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Finally, in our last metric, we looked at quality of life in terms of mental health, represented by the Happiness Index.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We'll be diving deeper answer the questions:</a:t>
            </a:r>
            <a:endParaRPr/>
          </a:p>
          <a:p>
            <a:pPr indent="0" lvl="0" marL="0" rtl="0" algn="l">
              <a:spcBef>
                <a:spcPts val="0"/>
              </a:spcBef>
              <a:spcAft>
                <a:spcPts val="0"/>
              </a:spcAft>
              <a:buClr>
                <a:schemeClr val="dk1"/>
              </a:buClr>
              <a:buSzPts val="1100"/>
              <a:buFont typeface="Arial"/>
              <a:buNone/>
            </a:pPr>
            <a:r>
              <a:rPr lang="en"/>
              <a:t>Does air quality have an impact on the happiness score of a country? </a:t>
            </a:r>
            <a:endParaRPr/>
          </a:p>
          <a:p>
            <a:pPr indent="0" lvl="0" marL="0" rtl="0" algn="l">
              <a:spcBef>
                <a:spcPts val="0"/>
              </a:spcBef>
              <a:spcAft>
                <a:spcPts val="0"/>
              </a:spcAft>
              <a:buClr>
                <a:schemeClr val="dk1"/>
              </a:buClr>
              <a:buSzPts val="1100"/>
              <a:buFont typeface="Arial"/>
              <a:buNone/>
            </a:pPr>
            <a:r>
              <a:rPr lang="en"/>
              <a:t>Is there a clear difference in air quality between the top and bottom ranked countries?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9fe119f46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59fe119f4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Val: In these next slides w</a:t>
            </a:r>
            <a:r>
              <a:rPr lang="en"/>
              <a:t>e will be looking at the first metric, being Asthma. Specifically the impact on asthma prevalence and hospital admissions.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59fe119f46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59fe119f4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conducted an analysis on the years 2015 - 2019.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With the data plotted, we can see here there is a negative correlation between the two.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Pearson coefficient is an R-value of -0.51 which indicates a **moderate negative correlation**, suggesting that as pollution increases the asthma prevalence decreases.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result is</a:t>
            </a:r>
            <a:r>
              <a:rPr lang="en"/>
              <a:t> out of line of what we expected of the data - as it's saying countries with better air quality, have more asthma prevalence.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Factors that may affect this could be:</a:t>
            </a:r>
            <a:endParaRPr/>
          </a:p>
          <a:p>
            <a:pPr indent="0" lvl="0" marL="0" rtl="0" algn="l">
              <a:spcBef>
                <a:spcPts val="0"/>
              </a:spcBef>
              <a:spcAft>
                <a:spcPts val="0"/>
              </a:spcAft>
              <a:buClr>
                <a:schemeClr val="dk1"/>
              </a:buClr>
              <a:buSzPts val="1100"/>
              <a:buFont typeface="Arial"/>
              <a:buNone/>
            </a:pPr>
            <a:r>
              <a:rPr lang="en"/>
              <a:t>    - varying air quality regulations, differences in healthcare and reporting, socioeconomic factors, and regional variations.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    - Example: Countries with better healthcare infrastructure and higher awareness about asthma might have more accurate and comprehensive reporting of asthma cases, resulting in higher cases even if the air quality is better.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 will now hand it over to Benny to take you through hospital admissions.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9fe119f46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9fe119f4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Benny: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a:t>
            </a:r>
            <a:r>
              <a:rPr lang="en"/>
              <a:t>further</a:t>
            </a:r>
            <a:r>
              <a:rPr lang="en"/>
              <a:t> understand the link between pollution levels and asthma, we looked at the number of </a:t>
            </a:r>
            <a:r>
              <a:rPr lang="en"/>
              <a:t>hospital admissions caused by asthmatic symptoms. We focused on the US only to restrict the geographical area and because we could find more complete datasets per state and per year.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this case, we observe a moderate positive correlation which is more in line with our expectations.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From this part of the analysis, we can conclude that while asthma prevalence decreases as pollution levels increase, the hospital admissions chart shows that when it comes to complications due to asthma, pollution levels may have a negative impact on people’s physical health and therefore quality of life.</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9fe119f46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59fe119f4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Benny: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map shows the same type of information as the scatter plot on the previous slide but in a different manner. The states available in the datasets are shown with colored dots. The color indicates the </a:t>
            </a:r>
            <a:r>
              <a:rPr lang="en"/>
              <a:t>pollution</a:t>
            </a:r>
            <a:r>
              <a:rPr lang="en"/>
              <a:t> level: red for high pollution and blue for low pollution. The size of the dots represents the number of hospital admissions for issues related to asthma.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observe that states with larger cities, with more people, such as California on the West Coast, Florida in the South East and New York on the East Coast present higher level of pollution. They also show a higher number of hospitalisations caused by the number of people but possibly also by the poorer air quality.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other hand, states with smaller cities such as Oregon in the North West, present the opposite trend</a:t>
            </a:r>
            <a:r>
              <a:rPr lang="en"/>
              <a:t>: air quality is good and number of hospitalisations is low.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will now hand over to Akbar to discuss another measure of quality of life: that is life expectancy.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59fe119f46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59fe119f4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or Explaining Life Expectancy</a:t>
            </a:r>
            <a:endParaRPr/>
          </a:p>
          <a:p>
            <a:pPr indent="0" lvl="0" marL="0" rtl="0" algn="l">
              <a:spcBef>
                <a:spcPts val="0"/>
              </a:spcBef>
              <a:spcAft>
                <a:spcPts val="0"/>
              </a:spcAft>
              <a:buNone/>
            </a:pPr>
            <a:r>
              <a:rPr lang="en"/>
              <a:t>Akbar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7.jpg"/><Relationship Id="rId4" Type="http://schemas.openxmlformats.org/officeDocument/2006/relationships/image" Target="../media/image18.jpg"/><Relationship Id="rId5" Type="http://schemas.openxmlformats.org/officeDocument/2006/relationships/image" Target="../media/image2.jpg"/><Relationship Id="rId6"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58"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b="0" l="0" r="0" t="0"/>
          <a:stretch/>
        </p:blipFill>
        <p:spPr>
          <a:xfrm>
            <a:off x="0" y="879875"/>
            <a:ext cx="9144003" cy="4332050"/>
          </a:xfrm>
          <a:prstGeom prst="rect">
            <a:avLst/>
          </a:prstGeom>
          <a:noFill/>
          <a:ln>
            <a:noFill/>
          </a:ln>
        </p:spPr>
      </p:pic>
      <p:sp>
        <p:nvSpPr>
          <p:cNvPr id="60" name="Google Shape;60;p13"/>
          <p:cNvSpPr txBox="1"/>
          <p:nvPr>
            <p:ph type="ctrTitle"/>
          </p:nvPr>
        </p:nvSpPr>
        <p:spPr>
          <a:xfrm>
            <a:off x="4890350" y="2281050"/>
            <a:ext cx="4073100" cy="1529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4500">
                <a:solidFill>
                  <a:schemeClr val="lt1"/>
                </a:solidFill>
                <a:latin typeface="Raleway SemiBold"/>
                <a:ea typeface="Raleway SemiBold"/>
                <a:cs typeface="Raleway SemiBold"/>
                <a:sym typeface="Raleway SemiBold"/>
              </a:rPr>
              <a:t>Air Quality on </a:t>
            </a:r>
            <a:endParaRPr sz="4500">
              <a:solidFill>
                <a:schemeClr val="lt1"/>
              </a:solidFill>
              <a:latin typeface="Raleway SemiBold"/>
              <a:ea typeface="Raleway SemiBold"/>
              <a:cs typeface="Raleway SemiBold"/>
              <a:sym typeface="Raleway SemiBold"/>
            </a:endParaRPr>
          </a:p>
          <a:p>
            <a:pPr indent="0" lvl="0" marL="0" rtl="0" algn="r">
              <a:spcBef>
                <a:spcPts val="0"/>
              </a:spcBef>
              <a:spcAft>
                <a:spcPts val="0"/>
              </a:spcAft>
              <a:buNone/>
            </a:pPr>
            <a:r>
              <a:rPr lang="en" sz="4500">
                <a:solidFill>
                  <a:schemeClr val="lt1"/>
                </a:solidFill>
                <a:latin typeface="Raleway SemiBold"/>
                <a:ea typeface="Raleway SemiBold"/>
                <a:cs typeface="Raleway SemiBold"/>
                <a:sym typeface="Raleway SemiBold"/>
              </a:rPr>
              <a:t>Quality of Life</a:t>
            </a:r>
            <a:endParaRPr sz="4500">
              <a:solidFill>
                <a:schemeClr val="lt1"/>
              </a:solidFill>
              <a:latin typeface="Raleway SemiBold"/>
              <a:ea typeface="Raleway SemiBold"/>
              <a:cs typeface="Raleway SemiBold"/>
              <a:sym typeface="Raleway SemiBold"/>
            </a:endParaRPr>
          </a:p>
        </p:txBody>
      </p:sp>
      <p:sp>
        <p:nvSpPr>
          <p:cNvPr id="61" name="Google Shape;61;p13"/>
          <p:cNvSpPr txBox="1"/>
          <p:nvPr>
            <p:ph idx="1" type="subTitle"/>
          </p:nvPr>
        </p:nvSpPr>
        <p:spPr>
          <a:xfrm>
            <a:off x="578000" y="0"/>
            <a:ext cx="7859700" cy="61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Lato"/>
                <a:ea typeface="Lato"/>
                <a:cs typeface="Lato"/>
                <a:sym typeface="Lato"/>
              </a:rPr>
              <a:t>Data analysis conducted by: </a:t>
            </a:r>
            <a:endParaRPr sz="1300">
              <a:solidFill>
                <a:schemeClr val="lt1"/>
              </a:solidFill>
              <a:latin typeface="Lato"/>
              <a:ea typeface="Lato"/>
              <a:cs typeface="Lato"/>
              <a:sym typeface="Lato"/>
            </a:endParaRPr>
          </a:p>
          <a:p>
            <a:pPr indent="0" lvl="0" marL="0" rtl="0" algn="ctr">
              <a:spcBef>
                <a:spcPts val="0"/>
              </a:spcBef>
              <a:spcAft>
                <a:spcPts val="0"/>
              </a:spcAft>
              <a:buNone/>
            </a:pPr>
            <a:r>
              <a:rPr lang="en" sz="1300">
                <a:solidFill>
                  <a:schemeClr val="lt1"/>
                </a:solidFill>
                <a:latin typeface="Lato"/>
                <a:ea typeface="Lato"/>
                <a:cs typeface="Lato"/>
                <a:sym typeface="Lato"/>
              </a:rPr>
              <a:t>Akbar Fadillah &amp; Andrew McLaughlin &amp; Benoit Chamot &amp; Valery Ravera Cardona</a:t>
            </a:r>
            <a:endParaRPr sz="13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41" name="Shape 141"/>
        <p:cNvGrpSpPr/>
        <p:nvPr/>
      </p:nvGrpSpPr>
      <p:grpSpPr>
        <a:xfrm>
          <a:off x="0" y="0"/>
          <a:ext cx="0" cy="0"/>
          <a:chOff x="0" y="0"/>
          <a:chExt cx="0" cy="0"/>
        </a:xfrm>
      </p:grpSpPr>
      <p:pic>
        <p:nvPicPr>
          <p:cNvPr id="142" name="Google Shape;142;p22"/>
          <p:cNvPicPr preferRelativeResize="0"/>
          <p:nvPr/>
        </p:nvPicPr>
        <p:blipFill>
          <a:blip r:embed="rId3">
            <a:alphaModFix/>
          </a:blip>
          <a:stretch>
            <a:fillRect/>
          </a:stretch>
        </p:blipFill>
        <p:spPr>
          <a:xfrm>
            <a:off x="458600" y="1062753"/>
            <a:ext cx="5784350" cy="3615223"/>
          </a:xfrm>
          <a:prstGeom prst="rect">
            <a:avLst/>
          </a:prstGeom>
          <a:noFill/>
          <a:ln>
            <a:noFill/>
          </a:ln>
        </p:spPr>
      </p:pic>
      <p:sp>
        <p:nvSpPr>
          <p:cNvPr id="143" name="Google Shape;143;p22"/>
          <p:cNvSpPr txBox="1"/>
          <p:nvPr>
            <p:ph type="title"/>
          </p:nvPr>
        </p:nvSpPr>
        <p:spPr>
          <a:xfrm>
            <a:off x="297775" y="323175"/>
            <a:ext cx="7501800" cy="90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solidFill>
                  <a:srgbClr val="57A866"/>
                </a:solidFill>
              </a:rPr>
              <a:t>Air Quality vs Life Expectancy</a:t>
            </a:r>
            <a:endParaRPr sz="4200">
              <a:solidFill>
                <a:srgbClr val="57A866"/>
              </a:solidFill>
            </a:endParaRPr>
          </a:p>
        </p:txBody>
      </p:sp>
      <p:sp>
        <p:nvSpPr>
          <p:cNvPr id="144" name="Google Shape;144;p22"/>
          <p:cNvSpPr txBox="1"/>
          <p:nvPr/>
        </p:nvSpPr>
        <p:spPr>
          <a:xfrm>
            <a:off x="6339825" y="1718813"/>
            <a:ext cx="2614500" cy="2303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swald"/>
              <a:buChar char="●"/>
            </a:pPr>
            <a:r>
              <a:rPr lang="en">
                <a:latin typeface="Oswald"/>
                <a:ea typeface="Oswald"/>
                <a:cs typeface="Oswald"/>
                <a:sym typeface="Oswald"/>
              </a:rPr>
              <a:t>Negative correlation between air quality (PM 2.5) and Life Expectancy </a:t>
            </a:r>
            <a:endParaRPr>
              <a:latin typeface="Oswald"/>
              <a:ea typeface="Oswald"/>
              <a:cs typeface="Oswald"/>
              <a:sym typeface="Oswald"/>
            </a:endParaRPr>
          </a:p>
          <a:p>
            <a:pPr indent="0" lvl="0" marL="457200" rtl="0" algn="l">
              <a:spcBef>
                <a:spcPts val="0"/>
              </a:spcBef>
              <a:spcAft>
                <a:spcPts val="0"/>
              </a:spcAft>
              <a:buNone/>
            </a:pPr>
            <a:r>
              <a:t/>
            </a:r>
            <a:endParaRPr>
              <a:latin typeface="Oswald"/>
              <a:ea typeface="Oswald"/>
              <a:cs typeface="Oswald"/>
              <a:sym typeface="Oswald"/>
            </a:endParaRPr>
          </a:p>
          <a:p>
            <a:pPr indent="-317500" lvl="0" marL="457200" rtl="0" algn="l">
              <a:lnSpc>
                <a:spcPct val="115000"/>
              </a:lnSpc>
              <a:spcBef>
                <a:spcPts val="0"/>
              </a:spcBef>
              <a:spcAft>
                <a:spcPts val="0"/>
              </a:spcAft>
              <a:buSzPts val="1400"/>
              <a:buFont typeface="Oswald"/>
              <a:buChar char="●"/>
            </a:pPr>
            <a:r>
              <a:rPr lang="en">
                <a:latin typeface="Oswald"/>
                <a:ea typeface="Oswald"/>
                <a:cs typeface="Oswald"/>
                <a:sym typeface="Oswald"/>
              </a:rPr>
              <a:t>R-value: -0.58</a:t>
            </a:r>
            <a:endParaRPr>
              <a:latin typeface="Oswald"/>
              <a:ea typeface="Oswald"/>
              <a:cs typeface="Oswald"/>
              <a:sym typeface="Oswald"/>
            </a:endParaRPr>
          </a:p>
          <a:p>
            <a:pPr indent="0" lvl="0" marL="457200" rtl="0" algn="l">
              <a:spcBef>
                <a:spcPts val="0"/>
              </a:spcBef>
              <a:spcAft>
                <a:spcPts val="0"/>
              </a:spcAft>
              <a:buNone/>
            </a:pPr>
            <a:r>
              <a:t/>
            </a:r>
            <a:endParaRPr>
              <a:latin typeface="Oswald"/>
              <a:ea typeface="Oswald"/>
              <a:cs typeface="Oswald"/>
              <a:sym typeface="Oswald"/>
            </a:endParaRPr>
          </a:p>
          <a:p>
            <a:pPr indent="-317500" lvl="0" marL="457200" rtl="0" algn="l">
              <a:spcBef>
                <a:spcPts val="0"/>
              </a:spcBef>
              <a:spcAft>
                <a:spcPts val="0"/>
              </a:spcAft>
              <a:buSzPts val="1400"/>
              <a:buFont typeface="Oswald"/>
              <a:buChar char="●"/>
            </a:pPr>
            <a:r>
              <a:rPr lang="en">
                <a:latin typeface="Oswald"/>
                <a:ea typeface="Oswald"/>
                <a:cs typeface="Oswald"/>
                <a:sym typeface="Oswald"/>
              </a:rPr>
              <a:t>Higher Pollution Level</a:t>
            </a:r>
            <a:br>
              <a:rPr lang="en">
                <a:latin typeface="Oswald"/>
                <a:ea typeface="Oswald"/>
                <a:cs typeface="Oswald"/>
                <a:sym typeface="Oswald"/>
              </a:rPr>
            </a:br>
            <a:r>
              <a:rPr lang="en">
                <a:latin typeface="Oswald"/>
                <a:ea typeface="Oswald"/>
                <a:cs typeface="Oswald"/>
                <a:sym typeface="Oswald"/>
              </a:rPr>
              <a:t>= lower Life Expectancy</a:t>
            </a:r>
            <a:endParaRPr>
              <a:latin typeface="Oswald"/>
              <a:ea typeface="Oswald"/>
              <a:cs typeface="Oswald"/>
              <a:sym typeface="Oswald"/>
            </a:endParaRPr>
          </a:p>
          <a:p>
            <a:pPr indent="0" lvl="0" marL="457200" rtl="0" algn="l">
              <a:spcBef>
                <a:spcPts val="0"/>
              </a:spcBef>
              <a:spcAft>
                <a:spcPts val="0"/>
              </a:spcAft>
              <a:buNone/>
            </a:pPr>
            <a:r>
              <a:t/>
            </a:r>
            <a:endParaRPr>
              <a:latin typeface="Oswald"/>
              <a:ea typeface="Oswald"/>
              <a:cs typeface="Oswald"/>
              <a:sym typeface="Oswald"/>
            </a:endParaRPr>
          </a:p>
          <a:p>
            <a:pPr indent="0" lvl="0" marL="457200" rtl="0" algn="l">
              <a:lnSpc>
                <a:spcPct val="115000"/>
              </a:lnSpc>
              <a:spcBef>
                <a:spcPts val="0"/>
              </a:spcBef>
              <a:spcAft>
                <a:spcPts val="0"/>
              </a:spcAft>
              <a:buNone/>
            </a:pPr>
            <a:r>
              <a:t/>
            </a:r>
            <a:endParaRPr b="1" sz="1050">
              <a:highlight>
                <a:srgbClr val="FFFFFF"/>
              </a:highlight>
            </a:endParaRPr>
          </a:p>
          <a:p>
            <a:pPr indent="0" lvl="0" marL="457200" rtl="0" algn="l">
              <a:lnSpc>
                <a:spcPct val="115000"/>
              </a:lnSpc>
              <a:spcBef>
                <a:spcPts val="0"/>
              </a:spcBef>
              <a:spcAft>
                <a:spcPts val="0"/>
              </a:spcAft>
              <a:buNone/>
            </a:pPr>
            <a:r>
              <a:t/>
            </a:r>
            <a:endParaRPr sz="1050">
              <a:highlight>
                <a:srgbClr val="FFFFFF"/>
              </a:highlight>
            </a:endParaRPr>
          </a:p>
          <a:p>
            <a:pPr indent="0" lvl="0" marL="457200" marR="0" rtl="0" algn="l">
              <a:lnSpc>
                <a:spcPct val="100000"/>
              </a:lnSpc>
              <a:spcBef>
                <a:spcPts val="0"/>
              </a:spcBef>
              <a:spcAft>
                <a:spcPts val="0"/>
              </a:spcAft>
              <a:buNone/>
            </a:pPr>
            <a:r>
              <a:t/>
            </a:r>
            <a:endParaRPr>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48" name="Shape 148"/>
        <p:cNvGrpSpPr/>
        <p:nvPr/>
      </p:nvGrpSpPr>
      <p:grpSpPr>
        <a:xfrm>
          <a:off x="0" y="0"/>
          <a:ext cx="0" cy="0"/>
          <a:chOff x="0" y="0"/>
          <a:chExt cx="0" cy="0"/>
        </a:xfrm>
      </p:grpSpPr>
      <p:pic>
        <p:nvPicPr>
          <p:cNvPr id="149" name="Google Shape;149;p23"/>
          <p:cNvPicPr preferRelativeResize="0"/>
          <p:nvPr/>
        </p:nvPicPr>
        <p:blipFill>
          <a:blip r:embed="rId3">
            <a:alphaModFix/>
          </a:blip>
          <a:stretch>
            <a:fillRect/>
          </a:stretch>
        </p:blipFill>
        <p:spPr>
          <a:xfrm>
            <a:off x="412625" y="878100"/>
            <a:ext cx="5177826" cy="3883355"/>
          </a:xfrm>
          <a:prstGeom prst="rect">
            <a:avLst/>
          </a:prstGeom>
          <a:noFill/>
          <a:ln>
            <a:noFill/>
          </a:ln>
        </p:spPr>
      </p:pic>
      <p:sp>
        <p:nvSpPr>
          <p:cNvPr id="150" name="Google Shape;150;p23"/>
          <p:cNvSpPr txBox="1"/>
          <p:nvPr>
            <p:ph type="title"/>
          </p:nvPr>
        </p:nvSpPr>
        <p:spPr>
          <a:xfrm>
            <a:off x="270950" y="55025"/>
            <a:ext cx="7501800" cy="90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solidFill>
                  <a:srgbClr val="57A866"/>
                </a:solidFill>
              </a:rPr>
              <a:t>Air Quality vs Life Expectancy</a:t>
            </a:r>
            <a:endParaRPr sz="4200">
              <a:solidFill>
                <a:srgbClr val="57A866"/>
              </a:solidFill>
            </a:endParaRPr>
          </a:p>
        </p:txBody>
      </p:sp>
      <p:sp>
        <p:nvSpPr>
          <p:cNvPr id="151" name="Google Shape;151;p23"/>
          <p:cNvSpPr txBox="1"/>
          <p:nvPr/>
        </p:nvSpPr>
        <p:spPr>
          <a:xfrm>
            <a:off x="5738300" y="1716300"/>
            <a:ext cx="3003300" cy="2998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Good and Moderate Air Quality Index have higher Life Expectancy</a:t>
            </a:r>
            <a:endParaRPr>
              <a:solidFill>
                <a:schemeClr val="lt1"/>
              </a:solidFill>
              <a:latin typeface="Oswald"/>
              <a:ea typeface="Oswald"/>
              <a:cs typeface="Oswald"/>
              <a:sym typeface="Oswald"/>
            </a:endParaRPr>
          </a:p>
          <a:p>
            <a:pPr indent="-317500" lvl="0" marL="457200" marR="0" rtl="0" algn="l">
              <a:lnSpc>
                <a:spcPct val="100000"/>
              </a:lnSpc>
              <a:spcBef>
                <a:spcPts val="1000"/>
              </a:spcBef>
              <a:spcAft>
                <a:spcPts val="0"/>
              </a:spcAft>
              <a:buClr>
                <a:schemeClr val="lt1"/>
              </a:buClr>
              <a:buSzPts val="1400"/>
              <a:buFont typeface="Oswald"/>
              <a:buChar char="●"/>
            </a:pPr>
            <a:r>
              <a:rPr lang="en">
                <a:solidFill>
                  <a:schemeClr val="lt1"/>
                </a:solidFill>
                <a:latin typeface="Oswald"/>
                <a:ea typeface="Oswald"/>
                <a:cs typeface="Oswald"/>
                <a:sym typeface="Oswald"/>
              </a:rPr>
              <a:t>Unhealthy Air Quality Level have lower Life Expectancy</a:t>
            </a:r>
            <a:endParaRPr>
              <a:solidFill>
                <a:schemeClr val="lt1"/>
              </a:solidFill>
              <a:latin typeface="Oswald"/>
              <a:ea typeface="Oswald"/>
              <a:cs typeface="Oswald"/>
              <a:sym typeface="Oswald"/>
            </a:endParaRPr>
          </a:p>
          <a:p>
            <a:pPr indent="0" lvl="0" marL="0" marR="0" rtl="0" algn="l">
              <a:lnSpc>
                <a:spcPct val="100000"/>
              </a:lnSpc>
              <a:spcBef>
                <a:spcPts val="1000"/>
              </a:spcBef>
              <a:spcAft>
                <a:spcPts val="0"/>
              </a:spcAft>
              <a:buNone/>
            </a:pPr>
            <a:r>
              <a:t/>
            </a:r>
            <a:endParaRPr>
              <a:solidFill>
                <a:schemeClr val="lt1"/>
              </a:solidFill>
              <a:latin typeface="Oswald"/>
              <a:ea typeface="Oswald"/>
              <a:cs typeface="Oswald"/>
              <a:sym typeface="Oswald"/>
            </a:endParaRPr>
          </a:p>
          <a:p>
            <a:pPr indent="0" lvl="0" marL="0" marR="0" rtl="0" algn="l">
              <a:lnSpc>
                <a:spcPct val="100000"/>
              </a:lnSpc>
              <a:spcBef>
                <a:spcPts val="1000"/>
              </a:spcBef>
              <a:spcAft>
                <a:spcPts val="0"/>
              </a:spcAft>
              <a:buNone/>
            </a:pPr>
            <a:r>
              <a:t/>
            </a:r>
            <a:endParaRPr>
              <a:solidFill>
                <a:schemeClr val="lt1"/>
              </a:solidFill>
              <a:latin typeface="Oswald"/>
              <a:ea typeface="Oswald"/>
              <a:cs typeface="Oswald"/>
              <a:sym typeface="Oswald"/>
            </a:endParaRPr>
          </a:p>
          <a:p>
            <a:pPr indent="0" lvl="0" marL="0" marR="0" rtl="0" algn="l">
              <a:lnSpc>
                <a:spcPct val="100000"/>
              </a:lnSpc>
              <a:spcBef>
                <a:spcPts val="1000"/>
              </a:spcBef>
              <a:spcAft>
                <a:spcPts val="1000"/>
              </a:spcAft>
              <a:buNone/>
            </a:pPr>
            <a:r>
              <a:t/>
            </a:r>
            <a:endParaRPr>
              <a:solidFill>
                <a:schemeClr val="lt1"/>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7A866"/>
        </a:solidFill>
      </p:bgPr>
    </p:bg>
    <p:spTree>
      <p:nvGrpSpPr>
        <p:cNvPr id="155" name="Shape 155"/>
        <p:cNvGrpSpPr/>
        <p:nvPr/>
      </p:nvGrpSpPr>
      <p:grpSpPr>
        <a:xfrm>
          <a:off x="0" y="0"/>
          <a:ext cx="0" cy="0"/>
          <a:chOff x="0" y="0"/>
          <a:chExt cx="0" cy="0"/>
        </a:xfrm>
      </p:grpSpPr>
      <p:sp>
        <p:nvSpPr>
          <p:cNvPr id="156" name="Google Shape;156;p24"/>
          <p:cNvSpPr txBox="1"/>
          <p:nvPr>
            <p:ph type="title"/>
          </p:nvPr>
        </p:nvSpPr>
        <p:spPr>
          <a:xfrm>
            <a:off x="357500" y="85850"/>
            <a:ext cx="3937800" cy="128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solidFill>
                  <a:srgbClr val="FFFFFF"/>
                </a:solidFill>
              </a:rPr>
              <a:t>Happiness Index</a:t>
            </a:r>
            <a:endParaRPr sz="4200">
              <a:solidFill>
                <a:srgbClr val="FFFFFF"/>
              </a:solidFill>
            </a:endParaRPr>
          </a:p>
        </p:txBody>
      </p:sp>
      <p:pic>
        <p:nvPicPr>
          <p:cNvPr id="157" name="Google Shape;157;p24"/>
          <p:cNvPicPr preferRelativeResize="0"/>
          <p:nvPr/>
        </p:nvPicPr>
        <p:blipFill>
          <a:blip r:embed="rId3">
            <a:alphaModFix/>
          </a:blip>
          <a:stretch>
            <a:fillRect/>
          </a:stretch>
        </p:blipFill>
        <p:spPr>
          <a:xfrm>
            <a:off x="0" y="1366244"/>
            <a:ext cx="9144003" cy="377725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61" name="Shape 161"/>
        <p:cNvGrpSpPr/>
        <p:nvPr/>
      </p:nvGrpSpPr>
      <p:grpSpPr>
        <a:xfrm>
          <a:off x="0" y="0"/>
          <a:ext cx="0" cy="0"/>
          <a:chOff x="0" y="0"/>
          <a:chExt cx="0" cy="0"/>
        </a:xfrm>
      </p:grpSpPr>
      <p:sp>
        <p:nvSpPr>
          <p:cNvPr id="162" name="Google Shape;162;p25"/>
          <p:cNvSpPr txBox="1"/>
          <p:nvPr>
            <p:ph type="title"/>
          </p:nvPr>
        </p:nvSpPr>
        <p:spPr>
          <a:xfrm>
            <a:off x="297775" y="170775"/>
            <a:ext cx="8767800" cy="90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solidFill>
                  <a:srgbClr val="57A866"/>
                </a:solidFill>
              </a:rPr>
              <a:t>Air Quality vs Happiness Score</a:t>
            </a:r>
            <a:endParaRPr sz="4200">
              <a:solidFill>
                <a:srgbClr val="57A866"/>
              </a:solidFill>
            </a:endParaRPr>
          </a:p>
        </p:txBody>
      </p:sp>
      <p:sp>
        <p:nvSpPr>
          <p:cNvPr id="163" name="Google Shape;163;p25"/>
          <p:cNvSpPr txBox="1"/>
          <p:nvPr/>
        </p:nvSpPr>
        <p:spPr>
          <a:xfrm>
            <a:off x="6392050" y="1881113"/>
            <a:ext cx="2592300" cy="2320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swald"/>
              <a:buChar char="●"/>
            </a:pPr>
            <a:r>
              <a:rPr lang="en">
                <a:latin typeface="Oswald"/>
                <a:ea typeface="Oswald"/>
                <a:cs typeface="Oswald"/>
                <a:sym typeface="Oswald"/>
              </a:rPr>
              <a:t>Happiness Scores for 72 countries across 5 years</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317500" lvl="0" marL="457200" rtl="0" algn="l">
              <a:spcBef>
                <a:spcPts val="0"/>
              </a:spcBef>
              <a:spcAft>
                <a:spcPts val="0"/>
              </a:spcAft>
              <a:buSzPts val="1400"/>
              <a:buFont typeface="Oswald"/>
              <a:buChar char="●"/>
            </a:pPr>
            <a:r>
              <a:rPr lang="en">
                <a:latin typeface="Oswald"/>
                <a:ea typeface="Oswald"/>
                <a:cs typeface="Oswald"/>
                <a:sym typeface="Oswald"/>
              </a:rPr>
              <a:t>Moderate Negative Correlation</a:t>
            </a:r>
            <a:r>
              <a:rPr b="1" lang="en">
                <a:latin typeface="Oswald"/>
                <a:ea typeface="Oswald"/>
                <a:cs typeface="Oswald"/>
                <a:sym typeface="Oswald"/>
              </a:rPr>
              <a:t> </a:t>
            </a:r>
            <a:r>
              <a:rPr lang="en">
                <a:latin typeface="Oswald"/>
                <a:ea typeface="Oswald"/>
                <a:cs typeface="Oswald"/>
                <a:sym typeface="Oswald"/>
              </a:rPr>
              <a:t>found (R Value: -0.64)</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317500" lvl="0" marL="457200" rtl="0" algn="l">
              <a:spcBef>
                <a:spcPts val="0"/>
              </a:spcBef>
              <a:spcAft>
                <a:spcPts val="0"/>
              </a:spcAft>
              <a:buSzPts val="1400"/>
              <a:buFont typeface="Oswald"/>
              <a:buChar char="●"/>
            </a:pPr>
            <a:r>
              <a:rPr lang="en">
                <a:latin typeface="Oswald"/>
                <a:ea typeface="Oswald"/>
                <a:cs typeface="Oswald"/>
                <a:sym typeface="Oswald"/>
              </a:rPr>
              <a:t>As pollution increases, Happiness Score declines</a:t>
            </a:r>
            <a:endParaRPr>
              <a:latin typeface="Average"/>
              <a:ea typeface="Average"/>
              <a:cs typeface="Average"/>
              <a:sym typeface="Average"/>
            </a:endParaRPr>
          </a:p>
        </p:txBody>
      </p:sp>
      <p:pic>
        <p:nvPicPr>
          <p:cNvPr id="164" name="Google Shape;164;p25"/>
          <p:cNvPicPr preferRelativeResize="0"/>
          <p:nvPr/>
        </p:nvPicPr>
        <p:blipFill>
          <a:blip r:embed="rId3">
            <a:alphaModFix/>
          </a:blip>
          <a:stretch>
            <a:fillRect/>
          </a:stretch>
        </p:blipFill>
        <p:spPr>
          <a:xfrm>
            <a:off x="152400" y="1091312"/>
            <a:ext cx="6239650" cy="38997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68" name="Shape 168"/>
        <p:cNvGrpSpPr/>
        <p:nvPr/>
      </p:nvGrpSpPr>
      <p:grpSpPr>
        <a:xfrm>
          <a:off x="0" y="0"/>
          <a:ext cx="0" cy="0"/>
          <a:chOff x="0" y="0"/>
          <a:chExt cx="0" cy="0"/>
        </a:xfrm>
      </p:grpSpPr>
      <p:sp>
        <p:nvSpPr>
          <p:cNvPr id="169" name="Google Shape;169;p26"/>
          <p:cNvSpPr txBox="1"/>
          <p:nvPr>
            <p:ph type="title"/>
          </p:nvPr>
        </p:nvSpPr>
        <p:spPr>
          <a:xfrm>
            <a:off x="297775" y="94575"/>
            <a:ext cx="8767800" cy="90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solidFill>
                  <a:srgbClr val="57A866"/>
                </a:solidFill>
              </a:rPr>
              <a:t>Air Quality vs Happiness Index</a:t>
            </a:r>
            <a:endParaRPr sz="4200">
              <a:solidFill>
                <a:srgbClr val="57A866"/>
              </a:solidFill>
            </a:endParaRPr>
          </a:p>
        </p:txBody>
      </p:sp>
      <p:sp>
        <p:nvSpPr>
          <p:cNvPr id="170" name="Google Shape;170;p26"/>
          <p:cNvSpPr txBox="1"/>
          <p:nvPr/>
        </p:nvSpPr>
        <p:spPr>
          <a:xfrm>
            <a:off x="5956600" y="1049700"/>
            <a:ext cx="2334300" cy="3293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swald"/>
              <a:buChar char="●"/>
            </a:pPr>
            <a:r>
              <a:rPr lang="en">
                <a:latin typeface="Oswald"/>
                <a:ea typeface="Oswald"/>
                <a:cs typeface="Oswald"/>
                <a:sym typeface="Oswald"/>
              </a:rPr>
              <a:t>Comparing average pollution (PM2.5) across top-ranked and bottom-ranked countries</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317500" lvl="0" marL="457200" rtl="0" algn="l">
              <a:spcBef>
                <a:spcPts val="0"/>
              </a:spcBef>
              <a:spcAft>
                <a:spcPts val="0"/>
              </a:spcAft>
              <a:buSzPts val="1400"/>
              <a:buFont typeface="Oswald"/>
              <a:buChar char="●"/>
            </a:pPr>
            <a:r>
              <a:rPr lang="en">
                <a:latin typeface="Oswald"/>
                <a:ea typeface="Oswald"/>
                <a:cs typeface="Oswald"/>
                <a:sym typeface="Oswald"/>
              </a:rPr>
              <a:t>Visible distinction between the two ends of </a:t>
            </a:r>
            <a:r>
              <a:rPr lang="en">
                <a:latin typeface="Oswald"/>
                <a:ea typeface="Oswald"/>
                <a:cs typeface="Oswald"/>
                <a:sym typeface="Oswald"/>
              </a:rPr>
              <a:t>the Happiness Index</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317500" lvl="0" marL="457200" rtl="0" algn="l">
              <a:spcBef>
                <a:spcPts val="0"/>
              </a:spcBef>
              <a:spcAft>
                <a:spcPts val="0"/>
              </a:spcAft>
              <a:buSzPts val="1400"/>
              <a:buFont typeface="Oswald"/>
              <a:buChar char="●"/>
            </a:pPr>
            <a:r>
              <a:rPr lang="en">
                <a:latin typeface="Oswald"/>
                <a:ea typeface="Oswald"/>
                <a:cs typeface="Oswald"/>
                <a:sym typeface="Oswald"/>
              </a:rPr>
              <a:t>Top-ranked countries = low average pollution</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317500" lvl="0" marL="457200" rtl="0" algn="l">
              <a:spcBef>
                <a:spcPts val="0"/>
              </a:spcBef>
              <a:spcAft>
                <a:spcPts val="0"/>
              </a:spcAft>
              <a:buSzPts val="1400"/>
              <a:buFont typeface="Oswald"/>
              <a:buChar char="●"/>
            </a:pPr>
            <a:r>
              <a:rPr lang="en">
                <a:latin typeface="Oswald"/>
                <a:ea typeface="Oswald"/>
                <a:cs typeface="Oswald"/>
                <a:sym typeface="Oswald"/>
              </a:rPr>
              <a:t>Bottom-ranked countries= high average pollution </a:t>
            </a:r>
            <a:endParaRPr>
              <a:latin typeface="Oswald"/>
              <a:ea typeface="Oswald"/>
              <a:cs typeface="Oswald"/>
              <a:sym typeface="Oswald"/>
            </a:endParaRPr>
          </a:p>
        </p:txBody>
      </p:sp>
      <p:pic>
        <p:nvPicPr>
          <p:cNvPr id="171" name="Google Shape;171;p26"/>
          <p:cNvPicPr preferRelativeResize="0"/>
          <p:nvPr/>
        </p:nvPicPr>
        <p:blipFill>
          <a:blip r:embed="rId3">
            <a:alphaModFix/>
          </a:blip>
          <a:stretch>
            <a:fillRect/>
          </a:stretch>
        </p:blipFill>
        <p:spPr>
          <a:xfrm>
            <a:off x="297775" y="1049700"/>
            <a:ext cx="5348750" cy="40115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110100" y="408450"/>
            <a:ext cx="8923800" cy="432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solidFill>
                  <a:srgbClr val="57A866"/>
                </a:solidFill>
              </a:rPr>
              <a:t>Conclusions</a:t>
            </a:r>
            <a:endParaRPr b="1" sz="4200">
              <a:solidFill>
                <a:srgbClr val="57A866"/>
              </a:solidFill>
            </a:endParaRPr>
          </a:p>
          <a:p>
            <a:pPr indent="0" lvl="0" marL="0" rtl="0" algn="l">
              <a:spcBef>
                <a:spcPts val="0"/>
              </a:spcBef>
              <a:spcAft>
                <a:spcPts val="0"/>
              </a:spcAft>
              <a:buNone/>
            </a:pPr>
            <a:r>
              <a:t/>
            </a:r>
            <a:endParaRPr b="1" sz="2800">
              <a:solidFill>
                <a:srgbClr val="57A866"/>
              </a:solidFill>
            </a:endParaRPr>
          </a:p>
          <a:p>
            <a:pPr indent="-374650" lvl="0" marL="457200" rtl="0" algn="l">
              <a:spcBef>
                <a:spcPts val="0"/>
              </a:spcBef>
              <a:spcAft>
                <a:spcPts val="0"/>
              </a:spcAft>
              <a:buSzPts val="2300"/>
              <a:buChar char="-"/>
            </a:pPr>
            <a:r>
              <a:rPr b="1" lang="en" sz="2300"/>
              <a:t>Asthma Prevalence</a:t>
            </a:r>
            <a:r>
              <a:rPr lang="en" sz="2300"/>
              <a:t>: Driven by other factors (negative correlation found)</a:t>
            </a:r>
            <a:endParaRPr sz="2300"/>
          </a:p>
          <a:p>
            <a:pPr indent="0" lvl="0" marL="457200" rtl="0" algn="l">
              <a:spcBef>
                <a:spcPts val="0"/>
              </a:spcBef>
              <a:spcAft>
                <a:spcPts val="0"/>
              </a:spcAft>
              <a:buNone/>
            </a:pPr>
            <a:r>
              <a:t/>
            </a:r>
            <a:endParaRPr sz="1100"/>
          </a:p>
          <a:p>
            <a:pPr indent="-374650" lvl="0" marL="457200" rtl="0" algn="l">
              <a:spcBef>
                <a:spcPts val="0"/>
              </a:spcBef>
              <a:spcAft>
                <a:spcPts val="0"/>
              </a:spcAft>
              <a:buSzPts val="2300"/>
              <a:buChar char="-"/>
            </a:pPr>
            <a:r>
              <a:rPr b="1" lang="en" sz="2300"/>
              <a:t>Asthma Hospitalisations</a:t>
            </a:r>
            <a:r>
              <a:rPr lang="en" sz="2300"/>
              <a:t>: Positively correlated with air quality</a:t>
            </a:r>
            <a:endParaRPr sz="2300"/>
          </a:p>
          <a:p>
            <a:pPr indent="0" lvl="0" marL="457200" rtl="0" algn="l">
              <a:spcBef>
                <a:spcPts val="0"/>
              </a:spcBef>
              <a:spcAft>
                <a:spcPts val="0"/>
              </a:spcAft>
              <a:buNone/>
            </a:pPr>
            <a:r>
              <a:t/>
            </a:r>
            <a:endParaRPr sz="1100"/>
          </a:p>
          <a:p>
            <a:pPr indent="-374650" lvl="0" marL="457200" rtl="0" algn="l">
              <a:spcBef>
                <a:spcPts val="0"/>
              </a:spcBef>
              <a:spcAft>
                <a:spcPts val="0"/>
              </a:spcAft>
              <a:buSzPts val="2300"/>
              <a:buChar char="-"/>
            </a:pPr>
            <a:r>
              <a:rPr b="1" lang="en" sz="2300"/>
              <a:t>Life Expectancy: </a:t>
            </a:r>
            <a:r>
              <a:rPr lang="en" sz="2300"/>
              <a:t>longer life expectancy in good air quality countries</a:t>
            </a:r>
            <a:endParaRPr b="1" sz="2300"/>
          </a:p>
          <a:p>
            <a:pPr indent="-298450" lvl="0" marL="457200" rtl="0" algn="l">
              <a:spcBef>
                <a:spcPts val="0"/>
              </a:spcBef>
              <a:spcAft>
                <a:spcPts val="0"/>
              </a:spcAft>
              <a:buSzPts val="1100"/>
              <a:buChar char="-"/>
            </a:pPr>
            <a:r>
              <a:t/>
            </a:r>
            <a:endParaRPr b="1" sz="1100"/>
          </a:p>
          <a:p>
            <a:pPr indent="-374650" lvl="0" marL="457200" rtl="0" algn="l">
              <a:spcBef>
                <a:spcPts val="0"/>
              </a:spcBef>
              <a:spcAft>
                <a:spcPts val="0"/>
              </a:spcAft>
              <a:buSzPts val="2300"/>
              <a:buChar char="-"/>
            </a:pPr>
            <a:r>
              <a:rPr b="1" lang="en" sz="2300"/>
              <a:t>Happiness:</a:t>
            </a:r>
            <a:r>
              <a:rPr lang="en" sz="2300"/>
              <a:t> High scoring countries on the Happiness Index had lower pollution levels. </a:t>
            </a:r>
            <a:endParaRPr sz="2300"/>
          </a:p>
          <a:p>
            <a:pPr indent="0" lvl="0" marL="457200" rtl="0" algn="l">
              <a:spcBef>
                <a:spcPts val="0"/>
              </a:spcBef>
              <a:spcAft>
                <a:spcPts val="0"/>
              </a:spcAft>
              <a:buNone/>
            </a:pPr>
            <a:r>
              <a:t/>
            </a:r>
            <a:endParaRPr sz="2700"/>
          </a:p>
          <a:p>
            <a:pPr indent="457200" lvl="0" marL="0" rtl="0" algn="l">
              <a:spcBef>
                <a:spcPts val="0"/>
              </a:spcBef>
              <a:spcAft>
                <a:spcPts val="0"/>
              </a:spcAft>
              <a:buNone/>
            </a:pPr>
            <a:r>
              <a:rPr b="1" lang="en" sz="2000">
                <a:solidFill>
                  <a:srgbClr val="57A866"/>
                </a:solidFill>
              </a:rPr>
              <a:t>There is generally a positive impact on quality of life due to good air quality</a:t>
            </a:r>
            <a:endParaRPr b="1" sz="2000">
              <a:solidFill>
                <a:srgbClr val="57A86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7A866"/>
        </a:solidFill>
      </p:bgPr>
    </p:bg>
    <p:spTree>
      <p:nvGrpSpPr>
        <p:cNvPr id="180" name="Shape 180"/>
        <p:cNvGrpSpPr/>
        <p:nvPr/>
      </p:nvGrpSpPr>
      <p:grpSpPr>
        <a:xfrm>
          <a:off x="0" y="0"/>
          <a:ext cx="0" cy="0"/>
          <a:chOff x="0" y="0"/>
          <a:chExt cx="0" cy="0"/>
        </a:xfrm>
      </p:grpSpPr>
      <p:sp>
        <p:nvSpPr>
          <p:cNvPr id="181" name="Google Shape;181;p28"/>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2" name="Google Shape;182;p28"/>
          <p:cNvSpPr txBox="1"/>
          <p:nvPr>
            <p:ph idx="4294967295" type="title"/>
          </p:nvPr>
        </p:nvSpPr>
        <p:spPr>
          <a:xfrm>
            <a:off x="311700" y="372500"/>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Thank you from the Team</a:t>
            </a:r>
            <a:endParaRPr>
              <a:solidFill>
                <a:schemeClr val="lt1"/>
              </a:solidFill>
            </a:endParaRPr>
          </a:p>
        </p:txBody>
      </p:sp>
      <p:pic>
        <p:nvPicPr>
          <p:cNvPr id="183" name="Google Shape;183;p28"/>
          <p:cNvPicPr preferRelativeResize="0"/>
          <p:nvPr/>
        </p:nvPicPr>
        <p:blipFill rotWithShape="1">
          <a:blip r:embed="rId3">
            <a:alphaModFix/>
          </a:blip>
          <a:srcRect b="12495" l="0" r="0" t="12502"/>
          <a:stretch/>
        </p:blipFill>
        <p:spPr>
          <a:xfrm>
            <a:off x="431463" y="1368050"/>
            <a:ext cx="1644300" cy="1644300"/>
          </a:xfrm>
          <a:prstGeom prst="ellipse">
            <a:avLst/>
          </a:prstGeom>
          <a:noFill/>
          <a:ln>
            <a:noFill/>
          </a:ln>
        </p:spPr>
      </p:pic>
      <p:sp>
        <p:nvSpPr>
          <p:cNvPr id="184" name="Google Shape;184;p28"/>
          <p:cNvSpPr txBox="1"/>
          <p:nvPr>
            <p:ph idx="4294967295" type="body"/>
          </p:nvPr>
        </p:nvSpPr>
        <p:spPr>
          <a:xfrm>
            <a:off x="164950"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rgbClr val="000000"/>
                </a:solidFill>
                <a:latin typeface="Oswald"/>
                <a:ea typeface="Oswald"/>
                <a:cs typeface="Oswald"/>
                <a:sym typeface="Oswald"/>
              </a:rPr>
              <a:t>Akbar Fadillah</a:t>
            </a:r>
            <a:endParaRPr sz="1700">
              <a:solidFill>
                <a:srgbClr val="000000"/>
              </a:solidFill>
              <a:latin typeface="Oswald"/>
              <a:ea typeface="Oswald"/>
              <a:cs typeface="Oswald"/>
              <a:sym typeface="Oswald"/>
            </a:endParaRPr>
          </a:p>
        </p:txBody>
      </p:sp>
      <p:cxnSp>
        <p:nvCxnSpPr>
          <p:cNvPr id="185" name="Google Shape;185;p28"/>
          <p:cNvCxnSpPr/>
          <p:nvPr/>
        </p:nvCxnSpPr>
        <p:spPr>
          <a:xfrm>
            <a:off x="1118175" y="3561938"/>
            <a:ext cx="270900" cy="0"/>
          </a:xfrm>
          <a:prstGeom prst="straightConnector1">
            <a:avLst/>
          </a:prstGeom>
          <a:noFill/>
          <a:ln cap="flat" cmpd="sng" w="9525">
            <a:solidFill>
              <a:schemeClr val="dk2"/>
            </a:solidFill>
            <a:prstDash val="solid"/>
            <a:round/>
            <a:headEnd len="sm" w="sm" type="none"/>
            <a:tailEnd len="sm" w="sm" type="none"/>
          </a:ln>
        </p:spPr>
      </p:cxnSp>
      <p:sp>
        <p:nvSpPr>
          <p:cNvPr id="186" name="Google Shape;186;p28"/>
          <p:cNvSpPr txBox="1"/>
          <p:nvPr>
            <p:ph idx="4294967295" type="body"/>
          </p:nvPr>
        </p:nvSpPr>
        <p:spPr>
          <a:xfrm>
            <a:off x="2374559"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rgbClr val="000000"/>
                </a:solidFill>
                <a:latin typeface="Oswald"/>
                <a:ea typeface="Oswald"/>
                <a:cs typeface="Oswald"/>
                <a:sym typeface="Oswald"/>
              </a:rPr>
              <a:t>Andrew McLaughlin</a:t>
            </a:r>
            <a:endParaRPr sz="1700">
              <a:solidFill>
                <a:srgbClr val="000000"/>
              </a:solidFill>
              <a:latin typeface="Oswald"/>
              <a:ea typeface="Oswald"/>
              <a:cs typeface="Oswald"/>
              <a:sym typeface="Oswald"/>
            </a:endParaRPr>
          </a:p>
        </p:txBody>
      </p:sp>
      <p:cxnSp>
        <p:nvCxnSpPr>
          <p:cNvPr id="187" name="Google Shape;187;p28"/>
          <p:cNvCxnSpPr/>
          <p:nvPr/>
        </p:nvCxnSpPr>
        <p:spPr>
          <a:xfrm>
            <a:off x="3327800" y="3561938"/>
            <a:ext cx="270900" cy="0"/>
          </a:xfrm>
          <a:prstGeom prst="straightConnector1">
            <a:avLst/>
          </a:prstGeom>
          <a:noFill/>
          <a:ln cap="flat" cmpd="sng" w="9525">
            <a:solidFill>
              <a:schemeClr val="dk2"/>
            </a:solidFill>
            <a:prstDash val="solid"/>
            <a:round/>
            <a:headEnd len="sm" w="sm" type="none"/>
            <a:tailEnd len="sm" w="sm" type="none"/>
          </a:ln>
        </p:spPr>
      </p:cxnSp>
      <p:sp>
        <p:nvSpPr>
          <p:cNvPr id="188" name="Google Shape;188;p28"/>
          <p:cNvSpPr txBox="1"/>
          <p:nvPr>
            <p:ph idx="4294967295" type="body"/>
          </p:nvPr>
        </p:nvSpPr>
        <p:spPr>
          <a:xfrm>
            <a:off x="4584180"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rgbClr val="000000"/>
                </a:solidFill>
                <a:latin typeface="Oswald"/>
                <a:ea typeface="Oswald"/>
                <a:cs typeface="Oswald"/>
                <a:sym typeface="Oswald"/>
              </a:rPr>
              <a:t>Benoit Chamot</a:t>
            </a:r>
            <a:endParaRPr sz="1700">
              <a:solidFill>
                <a:srgbClr val="000000"/>
              </a:solidFill>
              <a:latin typeface="Oswald"/>
              <a:ea typeface="Oswald"/>
              <a:cs typeface="Oswald"/>
              <a:sym typeface="Oswald"/>
            </a:endParaRPr>
          </a:p>
        </p:txBody>
      </p:sp>
      <p:cxnSp>
        <p:nvCxnSpPr>
          <p:cNvPr id="189" name="Google Shape;189;p28"/>
          <p:cNvCxnSpPr/>
          <p:nvPr/>
        </p:nvCxnSpPr>
        <p:spPr>
          <a:xfrm>
            <a:off x="5554075" y="3561938"/>
            <a:ext cx="270900" cy="0"/>
          </a:xfrm>
          <a:prstGeom prst="straightConnector1">
            <a:avLst/>
          </a:prstGeom>
          <a:noFill/>
          <a:ln cap="flat" cmpd="sng" w="9525">
            <a:solidFill>
              <a:schemeClr val="dk2"/>
            </a:solidFill>
            <a:prstDash val="solid"/>
            <a:round/>
            <a:headEnd len="sm" w="sm" type="none"/>
            <a:tailEnd len="sm" w="sm" type="none"/>
          </a:ln>
        </p:spPr>
      </p:cxnSp>
      <p:sp>
        <p:nvSpPr>
          <p:cNvPr id="190" name="Google Shape;190;p28"/>
          <p:cNvSpPr txBox="1"/>
          <p:nvPr>
            <p:ph idx="4294967295" type="body"/>
          </p:nvPr>
        </p:nvSpPr>
        <p:spPr>
          <a:xfrm>
            <a:off x="6793801"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rgbClr val="000000"/>
                </a:solidFill>
                <a:latin typeface="Oswald"/>
                <a:ea typeface="Oswald"/>
                <a:cs typeface="Oswald"/>
                <a:sym typeface="Oswald"/>
              </a:rPr>
              <a:t>Valery Ravera</a:t>
            </a:r>
            <a:endParaRPr sz="1700">
              <a:solidFill>
                <a:srgbClr val="000000"/>
              </a:solidFill>
              <a:latin typeface="Oswald"/>
              <a:ea typeface="Oswald"/>
              <a:cs typeface="Oswald"/>
              <a:sym typeface="Oswald"/>
            </a:endParaRPr>
          </a:p>
        </p:txBody>
      </p:sp>
      <p:cxnSp>
        <p:nvCxnSpPr>
          <p:cNvPr id="191" name="Google Shape;191;p28"/>
          <p:cNvCxnSpPr/>
          <p:nvPr/>
        </p:nvCxnSpPr>
        <p:spPr>
          <a:xfrm>
            <a:off x="7747050" y="3561938"/>
            <a:ext cx="270900" cy="0"/>
          </a:xfrm>
          <a:prstGeom prst="straightConnector1">
            <a:avLst/>
          </a:prstGeom>
          <a:noFill/>
          <a:ln cap="flat" cmpd="sng" w="9525">
            <a:solidFill>
              <a:schemeClr val="dk2"/>
            </a:solidFill>
            <a:prstDash val="solid"/>
            <a:round/>
            <a:headEnd len="sm" w="sm" type="none"/>
            <a:tailEnd len="sm" w="sm" type="none"/>
          </a:ln>
        </p:spPr>
      </p:cxnSp>
      <p:pic>
        <p:nvPicPr>
          <p:cNvPr id="192" name="Google Shape;192;p28"/>
          <p:cNvPicPr preferRelativeResize="0"/>
          <p:nvPr/>
        </p:nvPicPr>
        <p:blipFill rotWithShape="1">
          <a:blip r:embed="rId4">
            <a:alphaModFix/>
          </a:blip>
          <a:srcRect b="10094" l="18724" r="24031" t="19951"/>
          <a:stretch/>
        </p:blipFill>
        <p:spPr>
          <a:xfrm>
            <a:off x="2641088" y="1368050"/>
            <a:ext cx="1644300" cy="1644300"/>
          </a:xfrm>
          <a:prstGeom prst="ellipse">
            <a:avLst/>
          </a:prstGeom>
          <a:noFill/>
          <a:ln>
            <a:noFill/>
          </a:ln>
        </p:spPr>
      </p:pic>
      <p:pic>
        <p:nvPicPr>
          <p:cNvPr id="193" name="Google Shape;193;p28"/>
          <p:cNvPicPr preferRelativeResize="0"/>
          <p:nvPr/>
        </p:nvPicPr>
        <p:blipFill rotWithShape="1">
          <a:blip r:embed="rId5">
            <a:alphaModFix/>
          </a:blip>
          <a:srcRect b="0" l="0" r="0" t="0"/>
          <a:stretch/>
        </p:blipFill>
        <p:spPr>
          <a:xfrm>
            <a:off x="4850725" y="1368050"/>
            <a:ext cx="1644300" cy="1644300"/>
          </a:xfrm>
          <a:prstGeom prst="ellipse">
            <a:avLst/>
          </a:prstGeom>
          <a:noFill/>
          <a:ln>
            <a:noFill/>
          </a:ln>
        </p:spPr>
      </p:pic>
      <p:pic>
        <p:nvPicPr>
          <p:cNvPr id="194" name="Google Shape;194;p28"/>
          <p:cNvPicPr preferRelativeResize="0"/>
          <p:nvPr/>
        </p:nvPicPr>
        <p:blipFill rotWithShape="1">
          <a:blip r:embed="rId6">
            <a:alphaModFix/>
          </a:blip>
          <a:srcRect b="18489" l="0" r="0" t="6044"/>
          <a:stretch/>
        </p:blipFill>
        <p:spPr>
          <a:xfrm>
            <a:off x="7060350" y="1368050"/>
            <a:ext cx="1644300" cy="1644300"/>
          </a:xfrm>
          <a:prstGeom prst="ellipse">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65" name="Shape 65"/>
        <p:cNvGrpSpPr/>
        <p:nvPr/>
      </p:nvGrpSpPr>
      <p:grpSpPr>
        <a:xfrm>
          <a:off x="0" y="0"/>
          <a:ext cx="0" cy="0"/>
          <a:chOff x="0" y="0"/>
          <a:chExt cx="0" cy="0"/>
        </a:xfrm>
      </p:grpSpPr>
      <p:sp>
        <p:nvSpPr>
          <p:cNvPr id="66" name="Google Shape;66;p14"/>
          <p:cNvSpPr txBox="1"/>
          <p:nvPr>
            <p:ph type="title"/>
          </p:nvPr>
        </p:nvSpPr>
        <p:spPr>
          <a:xfrm>
            <a:off x="1680150" y="1367100"/>
            <a:ext cx="5783700" cy="240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a:solidFill>
                <a:srgbClr val="57A866"/>
              </a:solidFill>
            </a:endParaRPr>
          </a:p>
          <a:p>
            <a:pPr indent="0" lvl="0" marL="0" rtl="0" algn="ctr">
              <a:spcBef>
                <a:spcPts val="0"/>
              </a:spcBef>
              <a:spcAft>
                <a:spcPts val="0"/>
              </a:spcAft>
              <a:buNone/>
            </a:pPr>
            <a:r>
              <a:rPr b="1" lang="en">
                <a:solidFill>
                  <a:srgbClr val="57A866"/>
                </a:solidFill>
              </a:rPr>
              <a:t>What is the impact of air quality on quality of life?</a:t>
            </a:r>
            <a:endParaRPr b="1">
              <a:solidFill>
                <a:srgbClr val="57A8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68200" y="8900"/>
            <a:ext cx="5017500" cy="87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What we mean by “Air Quality”</a:t>
            </a:r>
            <a:endParaRPr sz="3000"/>
          </a:p>
        </p:txBody>
      </p:sp>
      <p:pic>
        <p:nvPicPr>
          <p:cNvPr id="72" name="Google Shape;72;p15"/>
          <p:cNvPicPr preferRelativeResize="0"/>
          <p:nvPr/>
        </p:nvPicPr>
        <p:blipFill>
          <a:blip r:embed="rId3">
            <a:alphaModFix/>
          </a:blip>
          <a:stretch>
            <a:fillRect/>
          </a:stretch>
        </p:blipFill>
        <p:spPr>
          <a:xfrm>
            <a:off x="5176750" y="649298"/>
            <a:ext cx="733912" cy="4461453"/>
          </a:xfrm>
          <a:prstGeom prst="rect">
            <a:avLst/>
          </a:prstGeom>
          <a:noFill/>
          <a:ln>
            <a:noFill/>
          </a:ln>
        </p:spPr>
      </p:pic>
      <p:pic>
        <p:nvPicPr>
          <p:cNvPr id="73" name="Google Shape;73;p15"/>
          <p:cNvPicPr preferRelativeResize="0"/>
          <p:nvPr/>
        </p:nvPicPr>
        <p:blipFill>
          <a:blip r:embed="rId4">
            <a:alphaModFix/>
          </a:blip>
          <a:stretch>
            <a:fillRect/>
          </a:stretch>
        </p:blipFill>
        <p:spPr>
          <a:xfrm>
            <a:off x="5927050" y="52350"/>
            <a:ext cx="1582974" cy="5058401"/>
          </a:xfrm>
          <a:prstGeom prst="rect">
            <a:avLst/>
          </a:prstGeom>
          <a:noFill/>
          <a:ln>
            <a:noFill/>
          </a:ln>
        </p:spPr>
      </p:pic>
      <p:sp>
        <p:nvSpPr>
          <p:cNvPr id="74" name="Google Shape;74;p15"/>
          <p:cNvSpPr txBox="1"/>
          <p:nvPr/>
        </p:nvSpPr>
        <p:spPr>
          <a:xfrm>
            <a:off x="7450225" y="843688"/>
            <a:ext cx="7338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Oswald Medium"/>
                <a:ea typeface="Oswald Medium"/>
                <a:cs typeface="Oswald Medium"/>
                <a:sym typeface="Oswald Medium"/>
              </a:rPr>
              <a:t>Good</a:t>
            </a:r>
            <a:endParaRPr sz="1500">
              <a:latin typeface="Oswald Medium"/>
              <a:ea typeface="Oswald Medium"/>
              <a:cs typeface="Oswald Medium"/>
              <a:sym typeface="Oswald Medium"/>
            </a:endParaRPr>
          </a:p>
        </p:txBody>
      </p:sp>
      <p:sp>
        <p:nvSpPr>
          <p:cNvPr id="75" name="Google Shape;75;p15"/>
          <p:cNvSpPr txBox="1"/>
          <p:nvPr/>
        </p:nvSpPr>
        <p:spPr>
          <a:xfrm>
            <a:off x="7450225" y="1582413"/>
            <a:ext cx="1688400" cy="54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500">
                <a:latin typeface="Oswald Medium"/>
                <a:ea typeface="Oswald Medium"/>
                <a:cs typeface="Oswald Medium"/>
                <a:sym typeface="Oswald Medium"/>
              </a:rPr>
              <a:t>Moderate</a:t>
            </a:r>
            <a:endParaRPr sz="1000">
              <a:latin typeface="Average"/>
              <a:ea typeface="Average"/>
              <a:cs typeface="Average"/>
              <a:sym typeface="Average"/>
            </a:endParaRPr>
          </a:p>
        </p:txBody>
      </p:sp>
      <p:sp>
        <p:nvSpPr>
          <p:cNvPr id="76" name="Google Shape;76;p15"/>
          <p:cNvSpPr txBox="1"/>
          <p:nvPr/>
        </p:nvSpPr>
        <p:spPr>
          <a:xfrm>
            <a:off x="7450225" y="2214984"/>
            <a:ext cx="3217800" cy="68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500">
                <a:latin typeface="Oswald Medium"/>
                <a:ea typeface="Oswald Medium"/>
                <a:cs typeface="Oswald Medium"/>
                <a:sym typeface="Oswald Medium"/>
              </a:rPr>
              <a:t>Unhealthy for</a:t>
            </a:r>
            <a:endParaRPr sz="1500">
              <a:latin typeface="Oswald Medium"/>
              <a:ea typeface="Oswald Medium"/>
              <a:cs typeface="Oswald Medium"/>
              <a:sym typeface="Oswald Medium"/>
            </a:endParaRPr>
          </a:p>
          <a:p>
            <a:pPr indent="0" lvl="0" marL="0" marR="0" rtl="0" algn="l">
              <a:lnSpc>
                <a:spcPct val="100000"/>
              </a:lnSpc>
              <a:spcBef>
                <a:spcPts val="0"/>
              </a:spcBef>
              <a:spcAft>
                <a:spcPts val="0"/>
              </a:spcAft>
              <a:buNone/>
            </a:pPr>
            <a:r>
              <a:rPr lang="en" sz="1500">
                <a:latin typeface="Oswald Medium"/>
                <a:ea typeface="Oswald Medium"/>
                <a:cs typeface="Oswald Medium"/>
                <a:sym typeface="Oswald Medium"/>
              </a:rPr>
              <a:t>Sensitive Groups</a:t>
            </a:r>
            <a:endParaRPr sz="1500">
              <a:latin typeface="Oswald Medium"/>
              <a:ea typeface="Oswald Medium"/>
              <a:cs typeface="Oswald Medium"/>
              <a:sym typeface="Oswald Medium"/>
            </a:endParaRPr>
          </a:p>
        </p:txBody>
      </p:sp>
      <p:sp>
        <p:nvSpPr>
          <p:cNvPr id="77" name="Google Shape;77;p15"/>
          <p:cNvSpPr txBox="1"/>
          <p:nvPr/>
        </p:nvSpPr>
        <p:spPr>
          <a:xfrm>
            <a:off x="7450225" y="3043688"/>
            <a:ext cx="1360200" cy="54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500">
                <a:latin typeface="Oswald Medium"/>
                <a:ea typeface="Oswald Medium"/>
                <a:cs typeface="Oswald Medium"/>
                <a:sym typeface="Oswald Medium"/>
              </a:rPr>
              <a:t>Unhealthy</a:t>
            </a:r>
            <a:endParaRPr sz="1000">
              <a:latin typeface="Average"/>
              <a:ea typeface="Average"/>
              <a:cs typeface="Average"/>
              <a:sym typeface="Average"/>
            </a:endParaRPr>
          </a:p>
        </p:txBody>
      </p:sp>
      <p:sp>
        <p:nvSpPr>
          <p:cNvPr id="78" name="Google Shape;78;p15"/>
          <p:cNvSpPr txBox="1"/>
          <p:nvPr/>
        </p:nvSpPr>
        <p:spPr>
          <a:xfrm>
            <a:off x="7450225" y="3736462"/>
            <a:ext cx="1932000" cy="46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500">
                <a:latin typeface="Oswald Medium"/>
                <a:ea typeface="Oswald Medium"/>
                <a:cs typeface="Oswald Medium"/>
                <a:sym typeface="Oswald Medium"/>
              </a:rPr>
              <a:t>Very Unhealthy</a:t>
            </a:r>
            <a:endParaRPr sz="1500">
              <a:latin typeface="Oswald Medium"/>
              <a:ea typeface="Oswald Medium"/>
              <a:cs typeface="Oswald Medium"/>
              <a:sym typeface="Oswald Medium"/>
            </a:endParaRPr>
          </a:p>
        </p:txBody>
      </p:sp>
      <p:sp>
        <p:nvSpPr>
          <p:cNvPr id="79" name="Google Shape;79;p15"/>
          <p:cNvSpPr txBox="1"/>
          <p:nvPr/>
        </p:nvSpPr>
        <p:spPr>
          <a:xfrm>
            <a:off x="7450225" y="4486887"/>
            <a:ext cx="1438200" cy="54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500">
                <a:latin typeface="Oswald Medium"/>
                <a:ea typeface="Oswald Medium"/>
                <a:cs typeface="Oswald Medium"/>
                <a:sym typeface="Oswald Medium"/>
              </a:rPr>
              <a:t>Hazardous</a:t>
            </a:r>
            <a:endParaRPr sz="1000">
              <a:latin typeface="Average"/>
              <a:ea typeface="Average"/>
              <a:cs typeface="Average"/>
              <a:sym typeface="Average"/>
            </a:endParaRPr>
          </a:p>
        </p:txBody>
      </p:sp>
      <p:sp>
        <p:nvSpPr>
          <p:cNvPr id="80" name="Google Shape;80;p15"/>
          <p:cNvSpPr txBox="1"/>
          <p:nvPr/>
        </p:nvSpPr>
        <p:spPr>
          <a:xfrm>
            <a:off x="529125" y="710525"/>
            <a:ext cx="3710700" cy="3867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Oswald"/>
              <a:ea typeface="Oswald"/>
              <a:cs typeface="Oswald"/>
              <a:sym typeface="Oswald"/>
            </a:endParaRPr>
          </a:p>
          <a:p>
            <a:pPr indent="0" lvl="0" marL="457200" rtl="0" algn="l">
              <a:spcBef>
                <a:spcPts val="0"/>
              </a:spcBef>
              <a:spcAft>
                <a:spcPts val="0"/>
              </a:spcAft>
              <a:buNone/>
            </a:pPr>
            <a:r>
              <a:t/>
            </a:r>
            <a:endParaRPr>
              <a:latin typeface="Oswald"/>
              <a:ea typeface="Oswald"/>
              <a:cs typeface="Oswald"/>
              <a:sym typeface="Oswald"/>
            </a:endParaRPr>
          </a:p>
          <a:p>
            <a:pPr indent="0" lvl="0" marL="457200" rtl="0" algn="l">
              <a:spcBef>
                <a:spcPts val="0"/>
              </a:spcBef>
              <a:spcAft>
                <a:spcPts val="0"/>
              </a:spcAft>
              <a:buNone/>
            </a:pPr>
            <a:r>
              <a:t/>
            </a:r>
            <a:endParaRPr>
              <a:latin typeface="Oswald"/>
              <a:ea typeface="Oswald"/>
              <a:cs typeface="Oswald"/>
              <a:sym typeface="Oswald"/>
            </a:endParaRPr>
          </a:p>
          <a:p>
            <a:pPr indent="0" lvl="0" marL="0" marR="0" rtl="0" algn="l">
              <a:lnSpc>
                <a:spcPct val="100000"/>
              </a:lnSpc>
              <a:spcBef>
                <a:spcPts val="0"/>
              </a:spcBef>
              <a:spcAft>
                <a:spcPts val="0"/>
              </a:spcAft>
              <a:buNone/>
            </a:pPr>
            <a:r>
              <a:rPr lang="en">
                <a:latin typeface="Oswald"/>
                <a:ea typeface="Oswald"/>
                <a:cs typeface="Oswald"/>
                <a:sym typeface="Oswald"/>
              </a:rPr>
              <a:t>PM2.5 = Particle Matter smaller than 2.5 micrometers</a:t>
            </a:r>
            <a:endParaRPr>
              <a:latin typeface="Oswald"/>
              <a:ea typeface="Oswald"/>
              <a:cs typeface="Oswald"/>
              <a:sym typeface="Oswald"/>
            </a:endParaRPr>
          </a:p>
          <a:p>
            <a:pPr indent="-317500" lvl="0" marL="457200" marR="0" rtl="0" algn="l">
              <a:lnSpc>
                <a:spcPct val="100000"/>
              </a:lnSpc>
              <a:spcBef>
                <a:spcPts val="0"/>
              </a:spcBef>
              <a:spcAft>
                <a:spcPts val="0"/>
              </a:spcAft>
              <a:buSzPts val="1400"/>
              <a:buFont typeface="Oswald"/>
              <a:buChar char="●"/>
            </a:pPr>
            <a:r>
              <a:rPr lang="en">
                <a:latin typeface="Oswald"/>
                <a:ea typeface="Oswald"/>
                <a:cs typeface="Oswald"/>
                <a:sym typeface="Oswald"/>
              </a:rPr>
              <a:t>Low concentration = Good air quality</a:t>
            </a:r>
            <a:endParaRPr>
              <a:latin typeface="Oswald"/>
              <a:ea typeface="Oswald"/>
              <a:cs typeface="Oswald"/>
              <a:sym typeface="Oswald"/>
            </a:endParaRPr>
          </a:p>
          <a:p>
            <a:pPr indent="-317500" lvl="0" marL="457200" marR="0" rtl="0" algn="l">
              <a:lnSpc>
                <a:spcPct val="100000"/>
              </a:lnSpc>
              <a:spcBef>
                <a:spcPts val="0"/>
              </a:spcBef>
              <a:spcAft>
                <a:spcPts val="0"/>
              </a:spcAft>
              <a:buSzPts val="1400"/>
              <a:buFont typeface="Oswald"/>
              <a:buChar char="●"/>
            </a:pPr>
            <a:r>
              <a:rPr lang="en">
                <a:latin typeface="Oswald"/>
                <a:ea typeface="Oswald"/>
                <a:cs typeface="Oswald"/>
                <a:sym typeface="Oswald"/>
              </a:rPr>
              <a:t>One of many pollutant…</a:t>
            </a:r>
            <a:endParaRPr>
              <a:latin typeface="Oswald"/>
              <a:ea typeface="Oswald"/>
              <a:cs typeface="Oswald"/>
              <a:sym typeface="Oswald"/>
            </a:endParaRPr>
          </a:p>
          <a:p>
            <a:pPr indent="-317500" lvl="0" marL="457200" marR="0" rtl="0" algn="l">
              <a:lnSpc>
                <a:spcPct val="100000"/>
              </a:lnSpc>
              <a:spcBef>
                <a:spcPts val="0"/>
              </a:spcBef>
              <a:spcAft>
                <a:spcPts val="0"/>
              </a:spcAft>
              <a:buSzPts val="1400"/>
              <a:buFont typeface="Oswald"/>
              <a:buChar char="●"/>
            </a:pPr>
            <a:r>
              <a:rPr lang="en">
                <a:latin typeface="Oswald"/>
                <a:ea typeface="Oswald"/>
                <a:cs typeface="Oswald"/>
                <a:sym typeface="Oswald"/>
              </a:rPr>
              <a:t>… and one with the most data </a:t>
            </a:r>
            <a:r>
              <a:rPr lang="en">
                <a:latin typeface="Oswald"/>
                <a:ea typeface="Oswald"/>
                <a:cs typeface="Oswald"/>
                <a:sym typeface="Oswald"/>
              </a:rPr>
              <a:t>available</a:t>
            </a:r>
            <a:endParaRPr>
              <a:latin typeface="Oswald"/>
              <a:ea typeface="Oswald"/>
              <a:cs typeface="Oswald"/>
              <a:sym typeface="Oswald"/>
            </a:endParaRPr>
          </a:p>
          <a:p>
            <a:pPr indent="0" lvl="0" marL="0" marR="0" rtl="0" algn="l">
              <a:lnSpc>
                <a:spcPct val="100000"/>
              </a:lnSpc>
              <a:spcBef>
                <a:spcPts val="0"/>
              </a:spcBef>
              <a:spcAft>
                <a:spcPts val="0"/>
              </a:spcAft>
              <a:buNone/>
            </a:pPr>
            <a:r>
              <a:t/>
            </a:r>
            <a:endParaRPr>
              <a:latin typeface="Oswald"/>
              <a:ea typeface="Oswald"/>
              <a:cs typeface="Oswald"/>
              <a:sym typeface="Oswald"/>
            </a:endParaRPr>
          </a:p>
          <a:p>
            <a:pPr indent="0" lvl="0" marL="0" marR="0" rtl="0" algn="l">
              <a:lnSpc>
                <a:spcPct val="100000"/>
              </a:lnSpc>
              <a:spcBef>
                <a:spcPts val="0"/>
              </a:spcBef>
              <a:spcAft>
                <a:spcPts val="0"/>
              </a:spcAft>
              <a:buNone/>
            </a:pPr>
            <a:r>
              <a:rPr lang="en">
                <a:latin typeface="Oswald"/>
                <a:ea typeface="Oswald"/>
                <a:cs typeface="Oswald"/>
                <a:sym typeface="Oswald"/>
              </a:rPr>
              <a:t>Comes from:</a:t>
            </a:r>
            <a:endParaRPr>
              <a:latin typeface="Oswald"/>
              <a:ea typeface="Oswald"/>
              <a:cs typeface="Oswald"/>
              <a:sym typeface="Oswald"/>
            </a:endParaRPr>
          </a:p>
          <a:p>
            <a:pPr indent="-317500" lvl="0" marL="457200" rtl="0" algn="l">
              <a:spcBef>
                <a:spcPts val="0"/>
              </a:spcBef>
              <a:spcAft>
                <a:spcPts val="0"/>
              </a:spcAft>
              <a:buSzPts val="1400"/>
              <a:buFont typeface="Oswald"/>
              <a:buChar char="●"/>
            </a:pPr>
            <a:r>
              <a:rPr lang="en">
                <a:latin typeface="Oswald"/>
                <a:ea typeface="Oswald"/>
                <a:cs typeface="Oswald"/>
                <a:sym typeface="Oswald"/>
              </a:rPr>
              <a:t>Vehicle emissions</a:t>
            </a:r>
            <a:endParaRPr>
              <a:latin typeface="Oswald"/>
              <a:ea typeface="Oswald"/>
              <a:cs typeface="Oswald"/>
              <a:sym typeface="Oswald"/>
            </a:endParaRPr>
          </a:p>
          <a:p>
            <a:pPr indent="-317500" lvl="0" marL="457200" rtl="0" algn="l">
              <a:spcBef>
                <a:spcPts val="0"/>
              </a:spcBef>
              <a:spcAft>
                <a:spcPts val="0"/>
              </a:spcAft>
              <a:buSzPts val="1400"/>
              <a:buFont typeface="Oswald"/>
              <a:buChar char="●"/>
            </a:pPr>
            <a:r>
              <a:rPr lang="en">
                <a:latin typeface="Oswald"/>
                <a:ea typeface="Oswald"/>
                <a:cs typeface="Oswald"/>
                <a:sym typeface="Oswald"/>
              </a:rPr>
              <a:t>Industry</a:t>
            </a:r>
            <a:endParaRPr>
              <a:latin typeface="Oswald"/>
              <a:ea typeface="Oswald"/>
              <a:cs typeface="Oswald"/>
              <a:sym typeface="Oswald"/>
            </a:endParaRPr>
          </a:p>
          <a:p>
            <a:pPr indent="-317500" lvl="0" marL="457200" rtl="0" algn="l">
              <a:spcBef>
                <a:spcPts val="0"/>
              </a:spcBef>
              <a:spcAft>
                <a:spcPts val="0"/>
              </a:spcAft>
              <a:buSzPts val="1400"/>
              <a:buFont typeface="Oswald"/>
              <a:buChar char="●"/>
            </a:pPr>
            <a:r>
              <a:rPr lang="en">
                <a:latin typeface="Oswald"/>
                <a:ea typeface="Oswald"/>
                <a:cs typeface="Oswald"/>
                <a:sym typeface="Oswald"/>
              </a:rPr>
              <a:t>Woodworking and burning</a:t>
            </a:r>
            <a:endParaRPr>
              <a:latin typeface="Oswald"/>
              <a:ea typeface="Oswald"/>
              <a:cs typeface="Oswald"/>
              <a:sym typeface="Oswald"/>
            </a:endParaRPr>
          </a:p>
          <a:p>
            <a:pPr indent="-317500" lvl="0" marL="457200" rtl="0" algn="l">
              <a:spcBef>
                <a:spcPts val="0"/>
              </a:spcBef>
              <a:spcAft>
                <a:spcPts val="0"/>
              </a:spcAft>
              <a:buSzPts val="1400"/>
              <a:buFont typeface="Oswald"/>
              <a:buChar char="●"/>
            </a:pPr>
            <a:r>
              <a:rPr lang="en">
                <a:latin typeface="Oswald"/>
                <a:ea typeface="Oswald"/>
                <a:cs typeface="Oswald"/>
                <a:sym typeface="Oswald"/>
              </a:rPr>
              <a:t>Gas stoves</a:t>
            </a:r>
            <a:endParaRPr>
              <a:latin typeface="Oswald"/>
              <a:ea typeface="Oswald"/>
              <a:cs typeface="Oswald"/>
              <a:sym typeface="Oswald"/>
            </a:endParaRPr>
          </a:p>
          <a:p>
            <a:pPr indent="-317500" lvl="0" marL="457200" rtl="0" algn="l">
              <a:spcBef>
                <a:spcPts val="0"/>
              </a:spcBef>
              <a:spcAft>
                <a:spcPts val="0"/>
              </a:spcAft>
              <a:buSzPts val="1400"/>
              <a:buFont typeface="Oswald"/>
              <a:buChar char="●"/>
            </a:pPr>
            <a:r>
              <a:rPr lang="en">
                <a:latin typeface="Oswald"/>
                <a:ea typeface="Oswald"/>
                <a:cs typeface="Oswald"/>
                <a:sym typeface="Oswald"/>
              </a:rPr>
              <a:t>Tobacco smoke</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We will refer to </a:t>
            </a:r>
            <a:r>
              <a:rPr b="1" lang="en" u="sng">
                <a:latin typeface="Oswald"/>
                <a:ea typeface="Oswald"/>
                <a:cs typeface="Oswald"/>
                <a:sym typeface="Oswald"/>
              </a:rPr>
              <a:t>Pollution Level</a:t>
            </a:r>
            <a:r>
              <a:rPr lang="en">
                <a:latin typeface="Oswald"/>
                <a:ea typeface="Oswald"/>
                <a:cs typeface="Oswald"/>
                <a:sym typeface="Oswald"/>
              </a:rPr>
              <a:t> from now on</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High PM2.5 number = High pollution</a:t>
            </a:r>
            <a:endParaRPr>
              <a:latin typeface="Oswald"/>
              <a:ea typeface="Oswald"/>
              <a:cs typeface="Oswald"/>
              <a:sym typeface="Oswald"/>
            </a:endParaRPr>
          </a:p>
          <a:p>
            <a:pPr indent="0" lvl="0" marL="457200" marR="0" rtl="0" algn="l">
              <a:lnSpc>
                <a:spcPct val="100000"/>
              </a:lnSpc>
              <a:spcBef>
                <a:spcPts val="0"/>
              </a:spcBef>
              <a:spcAft>
                <a:spcPts val="0"/>
              </a:spcAft>
              <a:buNone/>
            </a:pPr>
            <a:r>
              <a:t/>
            </a:r>
            <a:endParaRPr>
              <a:latin typeface="Oswald"/>
              <a:ea typeface="Oswald"/>
              <a:cs typeface="Oswald"/>
              <a:sym typeface="Oswald"/>
            </a:endParaRPr>
          </a:p>
          <a:p>
            <a:pPr indent="0" lvl="0" marL="0" marR="0" rtl="0" algn="l">
              <a:lnSpc>
                <a:spcPct val="100000"/>
              </a:lnSpc>
              <a:spcBef>
                <a:spcPts val="0"/>
              </a:spcBef>
              <a:spcAft>
                <a:spcPts val="0"/>
              </a:spcAft>
              <a:buNone/>
            </a:pPr>
            <a:r>
              <a:t/>
            </a:r>
            <a:endParaRPr>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Questions</a:t>
            </a:r>
            <a:endParaRPr/>
          </a:p>
        </p:txBody>
      </p:sp>
      <p:grpSp>
        <p:nvGrpSpPr>
          <p:cNvPr id="86" name="Google Shape;86;p16"/>
          <p:cNvGrpSpPr/>
          <p:nvPr/>
        </p:nvGrpSpPr>
        <p:grpSpPr>
          <a:xfrm>
            <a:off x="3320450" y="1304875"/>
            <a:ext cx="2632500" cy="3416400"/>
            <a:chOff x="3320450" y="1304875"/>
            <a:chExt cx="2632500" cy="3416400"/>
          </a:xfrm>
        </p:grpSpPr>
        <p:sp>
          <p:nvSpPr>
            <p:cNvPr id="87" name="Google Shape;87;p1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16"/>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400">
                <a:solidFill>
                  <a:schemeClr val="lt1"/>
                </a:solidFill>
              </a:rPr>
              <a:t>Life Expectancy</a:t>
            </a:r>
            <a:endParaRPr b="1" sz="1400">
              <a:solidFill>
                <a:schemeClr val="lt1"/>
              </a:solidFill>
            </a:endParaRPr>
          </a:p>
        </p:txBody>
      </p:sp>
      <p:sp>
        <p:nvSpPr>
          <p:cNvPr id="90" name="Google Shape;90;p16"/>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t>Is there a significant correlation between air quality and life expectancy in different countries? </a:t>
            </a:r>
            <a:endParaRPr sz="1400"/>
          </a:p>
          <a:p>
            <a:pPr indent="0" lvl="0" marL="0" marR="0" rtl="0" algn="l">
              <a:lnSpc>
                <a:spcPct val="115000"/>
              </a:lnSpc>
              <a:spcBef>
                <a:spcPts val="1600"/>
              </a:spcBef>
              <a:spcAft>
                <a:spcPts val="1600"/>
              </a:spcAft>
              <a:buNone/>
            </a:pPr>
            <a:r>
              <a:rPr lang="en" sz="1400"/>
              <a:t>If so, how strong is this correlation? </a:t>
            </a:r>
            <a:endParaRPr sz="1400"/>
          </a:p>
        </p:txBody>
      </p:sp>
      <p:grpSp>
        <p:nvGrpSpPr>
          <p:cNvPr id="91" name="Google Shape;91;p16"/>
          <p:cNvGrpSpPr/>
          <p:nvPr/>
        </p:nvGrpSpPr>
        <p:grpSpPr>
          <a:xfrm>
            <a:off x="6212550" y="1304875"/>
            <a:ext cx="2632500" cy="3416400"/>
            <a:chOff x="6212550" y="1304875"/>
            <a:chExt cx="2632500" cy="3416400"/>
          </a:xfrm>
        </p:grpSpPr>
        <p:sp>
          <p:nvSpPr>
            <p:cNvPr id="92" name="Google Shape;92;p1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6"/>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400">
                <a:solidFill>
                  <a:schemeClr val="lt1"/>
                </a:solidFill>
              </a:rPr>
              <a:t>Happiness Score</a:t>
            </a:r>
            <a:endParaRPr b="1" sz="1400">
              <a:solidFill>
                <a:schemeClr val="lt1"/>
              </a:solidFill>
            </a:endParaRPr>
          </a:p>
        </p:txBody>
      </p:sp>
      <p:sp>
        <p:nvSpPr>
          <p:cNvPr id="95" name="Google Shape;95;p16"/>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t>Does air quality have an impact on the happiness score of a country? </a:t>
            </a:r>
            <a:endParaRPr sz="1400"/>
          </a:p>
          <a:p>
            <a:pPr indent="0" lvl="0" marL="0" marR="0" rtl="0" algn="l">
              <a:lnSpc>
                <a:spcPct val="115000"/>
              </a:lnSpc>
              <a:spcBef>
                <a:spcPts val="1600"/>
              </a:spcBef>
              <a:spcAft>
                <a:spcPts val="1600"/>
              </a:spcAft>
              <a:buNone/>
            </a:pPr>
            <a:r>
              <a:rPr lang="en" sz="1400"/>
              <a:t>Is there a clear difference in air quality between the top and bottom ranked countries?</a:t>
            </a:r>
            <a:endParaRPr sz="1400"/>
          </a:p>
        </p:txBody>
      </p:sp>
      <p:grpSp>
        <p:nvGrpSpPr>
          <p:cNvPr id="96" name="Google Shape;96;p16"/>
          <p:cNvGrpSpPr/>
          <p:nvPr/>
        </p:nvGrpSpPr>
        <p:grpSpPr>
          <a:xfrm>
            <a:off x="368425" y="1304875"/>
            <a:ext cx="2632500" cy="3416400"/>
            <a:chOff x="3320450" y="1304875"/>
            <a:chExt cx="2632500" cy="3416400"/>
          </a:xfrm>
        </p:grpSpPr>
        <p:sp>
          <p:nvSpPr>
            <p:cNvPr id="97" name="Google Shape;97;p1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16"/>
          <p:cNvSpPr txBox="1"/>
          <p:nvPr>
            <p:ph idx="4294967295" type="body"/>
          </p:nvPr>
        </p:nvSpPr>
        <p:spPr>
          <a:xfrm>
            <a:off x="437425" y="1304875"/>
            <a:ext cx="2494500" cy="461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400">
                <a:solidFill>
                  <a:schemeClr val="lt1"/>
                </a:solidFill>
              </a:rPr>
              <a:t>Asthma</a:t>
            </a:r>
            <a:endParaRPr b="1" sz="1400">
              <a:solidFill>
                <a:schemeClr val="lt1"/>
              </a:solidFill>
            </a:endParaRPr>
          </a:p>
        </p:txBody>
      </p:sp>
      <p:sp>
        <p:nvSpPr>
          <p:cNvPr id="100" name="Google Shape;100;p16"/>
          <p:cNvSpPr txBox="1"/>
          <p:nvPr>
            <p:ph idx="4294967295" type="body"/>
          </p:nvPr>
        </p:nvSpPr>
        <p:spPr>
          <a:xfrm>
            <a:off x="444750" y="1850300"/>
            <a:ext cx="2478600" cy="279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t>Does a country’s air quality have an impact on the asthma prevalence?</a:t>
            </a:r>
            <a:endParaRPr sz="1400"/>
          </a:p>
          <a:p>
            <a:pPr indent="0" lvl="0" marL="0" marR="0" rtl="0" algn="l">
              <a:lnSpc>
                <a:spcPct val="115000"/>
              </a:lnSpc>
              <a:spcBef>
                <a:spcPts val="1600"/>
              </a:spcBef>
              <a:spcAft>
                <a:spcPts val="1600"/>
              </a:spcAft>
              <a:buNone/>
            </a:pPr>
            <a:r>
              <a:rPr lang="en" sz="1400"/>
              <a:t>Does a country’s air quality have an impact on the hospital admission due to asthma?</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7A866"/>
        </a:solidFill>
      </p:bgPr>
    </p:bg>
    <p:spTree>
      <p:nvGrpSpPr>
        <p:cNvPr id="104" name="Shape 104"/>
        <p:cNvGrpSpPr/>
        <p:nvPr/>
      </p:nvGrpSpPr>
      <p:grpSpPr>
        <a:xfrm>
          <a:off x="0" y="0"/>
          <a:ext cx="0" cy="0"/>
          <a:chOff x="0" y="0"/>
          <a:chExt cx="0" cy="0"/>
        </a:xfrm>
      </p:grpSpPr>
      <p:pic>
        <p:nvPicPr>
          <p:cNvPr id="105" name="Google Shape;105;p17"/>
          <p:cNvPicPr preferRelativeResize="0"/>
          <p:nvPr/>
        </p:nvPicPr>
        <p:blipFill>
          <a:blip r:embed="rId3">
            <a:alphaModFix/>
          </a:blip>
          <a:stretch>
            <a:fillRect/>
          </a:stretch>
        </p:blipFill>
        <p:spPr>
          <a:xfrm>
            <a:off x="-1" y="0"/>
            <a:ext cx="9144003" cy="5143501"/>
          </a:xfrm>
          <a:prstGeom prst="rect">
            <a:avLst/>
          </a:prstGeom>
          <a:noFill/>
          <a:ln>
            <a:noFill/>
          </a:ln>
        </p:spPr>
      </p:pic>
      <p:sp>
        <p:nvSpPr>
          <p:cNvPr id="106" name="Google Shape;106;p17"/>
          <p:cNvSpPr txBox="1"/>
          <p:nvPr>
            <p:ph type="title"/>
          </p:nvPr>
        </p:nvSpPr>
        <p:spPr>
          <a:xfrm>
            <a:off x="305350" y="1266075"/>
            <a:ext cx="4940400" cy="240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solidFill>
                  <a:srgbClr val="0C343D"/>
                </a:solidFill>
              </a:rPr>
              <a:t>Asthma</a:t>
            </a:r>
            <a:endParaRPr b="1" sz="4200">
              <a:solidFill>
                <a:srgbClr val="0C343D"/>
              </a:solidFill>
            </a:endParaRPr>
          </a:p>
          <a:p>
            <a:pPr indent="0" lvl="0" marL="0" rtl="0" algn="l">
              <a:spcBef>
                <a:spcPts val="0"/>
              </a:spcBef>
              <a:spcAft>
                <a:spcPts val="0"/>
              </a:spcAft>
              <a:buNone/>
            </a:pPr>
            <a:r>
              <a:rPr b="1" lang="en" sz="4200">
                <a:solidFill>
                  <a:srgbClr val="0C343D"/>
                </a:solidFill>
              </a:rPr>
              <a:t>Prevalence</a:t>
            </a:r>
            <a:r>
              <a:rPr b="1" lang="en" sz="4200">
                <a:solidFill>
                  <a:srgbClr val="0C343D"/>
                </a:solidFill>
              </a:rPr>
              <a:t> &amp; Hospital</a:t>
            </a:r>
            <a:endParaRPr b="1" sz="4200">
              <a:solidFill>
                <a:srgbClr val="0C343D"/>
              </a:solidFill>
            </a:endParaRPr>
          </a:p>
          <a:p>
            <a:pPr indent="0" lvl="0" marL="0" rtl="0" algn="l">
              <a:spcBef>
                <a:spcPts val="0"/>
              </a:spcBef>
              <a:spcAft>
                <a:spcPts val="0"/>
              </a:spcAft>
              <a:buNone/>
            </a:pPr>
            <a:r>
              <a:rPr b="1" lang="en" sz="4200">
                <a:solidFill>
                  <a:srgbClr val="0C343D"/>
                </a:solidFill>
              </a:rPr>
              <a:t>Admissions</a:t>
            </a:r>
            <a:endParaRPr b="1" sz="4200">
              <a:solidFill>
                <a:srgbClr val="0C343D"/>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3">
            <a:alphaModFix/>
          </a:blip>
          <a:stretch>
            <a:fillRect/>
          </a:stretch>
        </p:blipFill>
        <p:spPr>
          <a:xfrm>
            <a:off x="297775" y="1375882"/>
            <a:ext cx="5573074" cy="3483167"/>
          </a:xfrm>
          <a:prstGeom prst="rect">
            <a:avLst/>
          </a:prstGeom>
          <a:noFill/>
          <a:ln>
            <a:noFill/>
          </a:ln>
        </p:spPr>
      </p:pic>
      <p:sp>
        <p:nvSpPr>
          <p:cNvPr id="112" name="Google Shape;112;p18"/>
          <p:cNvSpPr txBox="1"/>
          <p:nvPr>
            <p:ph type="title"/>
          </p:nvPr>
        </p:nvSpPr>
        <p:spPr>
          <a:xfrm>
            <a:off x="297775" y="323175"/>
            <a:ext cx="7501800" cy="90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solidFill>
                  <a:srgbClr val="57A866"/>
                </a:solidFill>
              </a:rPr>
              <a:t>Air Quality vs Asthma Prevalence</a:t>
            </a:r>
            <a:endParaRPr sz="4200">
              <a:solidFill>
                <a:srgbClr val="57A866"/>
              </a:solidFill>
            </a:endParaRPr>
          </a:p>
        </p:txBody>
      </p:sp>
      <p:sp>
        <p:nvSpPr>
          <p:cNvPr id="113" name="Google Shape;113;p18"/>
          <p:cNvSpPr txBox="1"/>
          <p:nvPr/>
        </p:nvSpPr>
        <p:spPr>
          <a:xfrm>
            <a:off x="5771400" y="1339063"/>
            <a:ext cx="3372600" cy="35568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Oswald"/>
              <a:buChar char="●"/>
            </a:pPr>
            <a:r>
              <a:rPr lang="en" sz="1600">
                <a:solidFill>
                  <a:schemeClr val="lt1"/>
                </a:solidFill>
                <a:latin typeface="Oswald"/>
                <a:ea typeface="Oswald"/>
                <a:cs typeface="Oswald"/>
                <a:sym typeface="Oswald"/>
              </a:rPr>
              <a:t>There is a </a:t>
            </a:r>
            <a:r>
              <a:rPr b="1" lang="en" sz="1600" u="sng">
                <a:solidFill>
                  <a:schemeClr val="lt1"/>
                </a:solidFill>
                <a:latin typeface="Oswald"/>
                <a:ea typeface="Oswald"/>
                <a:cs typeface="Oswald"/>
                <a:sym typeface="Oswald"/>
              </a:rPr>
              <a:t>negative correlation</a:t>
            </a:r>
            <a:r>
              <a:rPr i="1" lang="en" sz="1600" u="sng">
                <a:solidFill>
                  <a:schemeClr val="lt1"/>
                </a:solidFill>
                <a:latin typeface="Oswald"/>
                <a:ea typeface="Oswald"/>
                <a:cs typeface="Oswald"/>
                <a:sym typeface="Oswald"/>
              </a:rPr>
              <a:t> </a:t>
            </a:r>
            <a:endParaRPr i="1" sz="1600" u="sng">
              <a:solidFill>
                <a:schemeClr val="lt1"/>
              </a:solidFill>
              <a:latin typeface="Oswald"/>
              <a:ea typeface="Oswald"/>
              <a:cs typeface="Oswald"/>
              <a:sym typeface="Oswald"/>
            </a:endParaRPr>
          </a:p>
          <a:p>
            <a:pPr indent="-330200" lvl="0" marL="914400" rtl="0" algn="l">
              <a:spcBef>
                <a:spcPts val="0"/>
              </a:spcBef>
              <a:spcAft>
                <a:spcPts val="0"/>
              </a:spcAft>
              <a:buClr>
                <a:schemeClr val="lt1"/>
              </a:buClr>
              <a:buSzPts val="1600"/>
              <a:buFont typeface="Oswald"/>
              <a:buChar char="-"/>
            </a:pPr>
            <a:r>
              <a:rPr lang="en" sz="1600">
                <a:solidFill>
                  <a:schemeClr val="lt1"/>
                </a:solidFill>
                <a:latin typeface="Oswald"/>
                <a:ea typeface="Oswald"/>
                <a:cs typeface="Oswald"/>
                <a:sym typeface="Oswald"/>
              </a:rPr>
              <a:t>Factors</a:t>
            </a:r>
            <a:r>
              <a:rPr lang="en" sz="1600">
                <a:solidFill>
                  <a:schemeClr val="lt1"/>
                </a:solidFill>
                <a:latin typeface="Oswald"/>
                <a:ea typeface="Oswald"/>
                <a:cs typeface="Oswald"/>
                <a:sym typeface="Oswald"/>
              </a:rPr>
              <a:t> that may affect this include: </a:t>
            </a:r>
            <a:endParaRPr sz="1600">
              <a:solidFill>
                <a:schemeClr val="lt1"/>
              </a:solidFill>
              <a:latin typeface="Oswald"/>
              <a:ea typeface="Oswald"/>
              <a:cs typeface="Oswald"/>
              <a:sym typeface="Oswald"/>
            </a:endParaRPr>
          </a:p>
          <a:p>
            <a:pPr indent="-330200" lvl="1" marL="1371600" rtl="0" algn="l">
              <a:spcBef>
                <a:spcPts val="0"/>
              </a:spcBef>
              <a:spcAft>
                <a:spcPts val="0"/>
              </a:spcAft>
              <a:buClr>
                <a:schemeClr val="lt1"/>
              </a:buClr>
              <a:buSzPts val="1600"/>
              <a:buFont typeface="Oswald"/>
              <a:buChar char="-"/>
            </a:pPr>
            <a:r>
              <a:rPr lang="en" sz="1600">
                <a:solidFill>
                  <a:schemeClr val="lt1"/>
                </a:solidFill>
                <a:latin typeface="Oswald"/>
                <a:ea typeface="Oswald"/>
                <a:cs typeface="Oswald"/>
                <a:sym typeface="Oswald"/>
              </a:rPr>
              <a:t>Air quality regulations</a:t>
            </a:r>
            <a:endParaRPr sz="1600">
              <a:solidFill>
                <a:schemeClr val="lt1"/>
              </a:solidFill>
              <a:latin typeface="Oswald"/>
              <a:ea typeface="Oswald"/>
              <a:cs typeface="Oswald"/>
              <a:sym typeface="Oswald"/>
            </a:endParaRPr>
          </a:p>
          <a:p>
            <a:pPr indent="-330200" lvl="1" marL="1371600" rtl="0" algn="l">
              <a:spcBef>
                <a:spcPts val="0"/>
              </a:spcBef>
              <a:spcAft>
                <a:spcPts val="0"/>
              </a:spcAft>
              <a:buClr>
                <a:schemeClr val="lt1"/>
              </a:buClr>
              <a:buSzPts val="1600"/>
              <a:buFont typeface="Oswald"/>
              <a:buChar char="-"/>
            </a:pPr>
            <a:r>
              <a:rPr lang="en" sz="1600">
                <a:solidFill>
                  <a:schemeClr val="lt1"/>
                </a:solidFill>
                <a:latin typeface="Oswald"/>
                <a:ea typeface="Oswald"/>
                <a:cs typeface="Oswald"/>
                <a:sym typeface="Oswald"/>
              </a:rPr>
              <a:t>Healthcare and reporting</a:t>
            </a:r>
            <a:endParaRPr sz="1600">
              <a:solidFill>
                <a:schemeClr val="lt1"/>
              </a:solidFill>
              <a:latin typeface="Oswald"/>
              <a:ea typeface="Oswald"/>
              <a:cs typeface="Oswald"/>
              <a:sym typeface="Oswald"/>
            </a:endParaRPr>
          </a:p>
          <a:p>
            <a:pPr indent="-330200" lvl="1" marL="1371600" rtl="0" algn="l">
              <a:spcBef>
                <a:spcPts val="0"/>
              </a:spcBef>
              <a:spcAft>
                <a:spcPts val="0"/>
              </a:spcAft>
              <a:buClr>
                <a:schemeClr val="lt1"/>
              </a:buClr>
              <a:buSzPts val="1600"/>
              <a:buFont typeface="Oswald"/>
              <a:buChar char="-"/>
            </a:pPr>
            <a:r>
              <a:rPr lang="en" sz="1600">
                <a:solidFill>
                  <a:schemeClr val="lt1"/>
                </a:solidFill>
                <a:latin typeface="Oswald"/>
                <a:ea typeface="Oswald"/>
                <a:cs typeface="Oswald"/>
                <a:sym typeface="Oswald"/>
              </a:rPr>
              <a:t>Socio-economic</a:t>
            </a:r>
            <a:endParaRPr sz="1600">
              <a:solidFill>
                <a:schemeClr val="lt1"/>
              </a:solidFill>
              <a:latin typeface="Oswald"/>
              <a:ea typeface="Oswald"/>
              <a:cs typeface="Oswald"/>
              <a:sym typeface="Oswald"/>
            </a:endParaRPr>
          </a:p>
          <a:p>
            <a:pPr indent="0" lvl="0" marL="1371600" rtl="0" algn="l">
              <a:spcBef>
                <a:spcPts val="0"/>
              </a:spcBef>
              <a:spcAft>
                <a:spcPts val="0"/>
              </a:spcAft>
              <a:buNone/>
            </a:pPr>
            <a:r>
              <a:t/>
            </a:r>
            <a:endParaRPr sz="1600">
              <a:solidFill>
                <a:schemeClr val="lt1"/>
              </a:solidFill>
              <a:latin typeface="Oswald"/>
              <a:ea typeface="Oswald"/>
              <a:cs typeface="Oswald"/>
              <a:sym typeface="Oswald"/>
            </a:endParaRPr>
          </a:p>
          <a:p>
            <a:pPr indent="-330200" lvl="0" marL="457200" rtl="0" algn="l">
              <a:spcBef>
                <a:spcPts val="0"/>
              </a:spcBef>
              <a:spcAft>
                <a:spcPts val="0"/>
              </a:spcAft>
              <a:buClr>
                <a:schemeClr val="lt1"/>
              </a:buClr>
              <a:buSzPts val="1600"/>
              <a:buFont typeface="Oswald"/>
              <a:buChar char="●"/>
            </a:pPr>
            <a:r>
              <a:rPr b="1" lang="en" sz="1600">
                <a:solidFill>
                  <a:schemeClr val="lt1"/>
                </a:solidFill>
                <a:latin typeface="Oswald"/>
                <a:ea typeface="Oswald"/>
                <a:cs typeface="Oswald"/>
                <a:sym typeface="Oswald"/>
              </a:rPr>
              <a:t>Pearson’s coefficient of -0.51 </a:t>
            </a:r>
            <a:r>
              <a:rPr lang="en" sz="1600">
                <a:solidFill>
                  <a:schemeClr val="lt1"/>
                </a:solidFill>
                <a:latin typeface="Oswald"/>
                <a:ea typeface="Oswald"/>
                <a:cs typeface="Oswald"/>
                <a:sym typeface="Oswald"/>
              </a:rPr>
              <a:t>(moderately negative)</a:t>
            </a:r>
            <a:endParaRPr sz="1600">
              <a:solidFill>
                <a:schemeClr val="lt1"/>
              </a:solidFill>
              <a:latin typeface="Oswald"/>
              <a:ea typeface="Oswald"/>
              <a:cs typeface="Oswald"/>
              <a:sym typeface="Oswald"/>
            </a:endParaRPr>
          </a:p>
          <a:p>
            <a:pPr indent="-330200" lvl="0" marL="914400" rtl="0" algn="l">
              <a:spcBef>
                <a:spcPts val="0"/>
              </a:spcBef>
              <a:spcAft>
                <a:spcPts val="0"/>
              </a:spcAft>
              <a:buClr>
                <a:schemeClr val="lt1"/>
              </a:buClr>
              <a:buSzPts val="1600"/>
              <a:buFont typeface="Oswald"/>
              <a:buChar char="-"/>
            </a:pPr>
            <a:r>
              <a:rPr lang="en" sz="1600">
                <a:solidFill>
                  <a:schemeClr val="lt1"/>
                </a:solidFill>
                <a:latin typeface="Oswald"/>
                <a:ea typeface="Oswald"/>
                <a:cs typeface="Oswald"/>
                <a:sym typeface="Oswald"/>
              </a:rPr>
              <a:t>Implying as pollution increases the asthma prevalence decreases</a:t>
            </a:r>
            <a:endParaRPr sz="1600">
              <a:solidFill>
                <a:schemeClr val="lt1"/>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17" name="Shape 117"/>
        <p:cNvGrpSpPr/>
        <p:nvPr/>
      </p:nvGrpSpPr>
      <p:grpSpPr>
        <a:xfrm>
          <a:off x="0" y="0"/>
          <a:ext cx="0" cy="0"/>
          <a:chOff x="0" y="0"/>
          <a:chExt cx="0" cy="0"/>
        </a:xfrm>
      </p:grpSpPr>
      <p:pic>
        <p:nvPicPr>
          <p:cNvPr id="118" name="Google Shape;118;p19"/>
          <p:cNvPicPr preferRelativeResize="0"/>
          <p:nvPr/>
        </p:nvPicPr>
        <p:blipFill>
          <a:blip r:embed="rId3">
            <a:alphaModFix/>
          </a:blip>
          <a:stretch>
            <a:fillRect/>
          </a:stretch>
        </p:blipFill>
        <p:spPr>
          <a:xfrm>
            <a:off x="468875" y="1364800"/>
            <a:ext cx="5613540" cy="3508450"/>
          </a:xfrm>
          <a:prstGeom prst="rect">
            <a:avLst/>
          </a:prstGeom>
          <a:noFill/>
          <a:ln>
            <a:noFill/>
          </a:ln>
        </p:spPr>
      </p:pic>
      <p:sp>
        <p:nvSpPr>
          <p:cNvPr id="119" name="Google Shape;119;p19"/>
          <p:cNvSpPr txBox="1"/>
          <p:nvPr>
            <p:ph type="title"/>
          </p:nvPr>
        </p:nvSpPr>
        <p:spPr>
          <a:xfrm>
            <a:off x="468875" y="365950"/>
            <a:ext cx="5885100" cy="90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100">
                <a:solidFill>
                  <a:srgbClr val="57A866"/>
                </a:solidFill>
              </a:rPr>
              <a:t>Air Quality vs Hospital Admissions </a:t>
            </a:r>
            <a:endParaRPr b="1" sz="3100">
              <a:solidFill>
                <a:srgbClr val="57A866"/>
              </a:solidFill>
            </a:endParaRPr>
          </a:p>
          <a:p>
            <a:pPr indent="0" lvl="0" marL="0" rtl="0" algn="l">
              <a:spcBef>
                <a:spcPts val="0"/>
              </a:spcBef>
              <a:spcAft>
                <a:spcPts val="0"/>
              </a:spcAft>
              <a:buNone/>
            </a:pPr>
            <a:r>
              <a:rPr b="1" lang="en" sz="3100">
                <a:solidFill>
                  <a:srgbClr val="57A866"/>
                </a:solidFill>
              </a:rPr>
              <a:t>due to Asthma (USA, 2015-2021)</a:t>
            </a:r>
            <a:endParaRPr b="1" sz="3100">
              <a:solidFill>
                <a:srgbClr val="57A866"/>
              </a:solidFill>
            </a:endParaRPr>
          </a:p>
        </p:txBody>
      </p:sp>
      <p:sp>
        <p:nvSpPr>
          <p:cNvPr id="120" name="Google Shape;120;p19"/>
          <p:cNvSpPr txBox="1"/>
          <p:nvPr/>
        </p:nvSpPr>
        <p:spPr>
          <a:xfrm>
            <a:off x="6016800" y="2062625"/>
            <a:ext cx="3054600" cy="21768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Oswald"/>
              <a:buChar char="●"/>
            </a:pPr>
            <a:r>
              <a:rPr lang="en" sz="1600">
                <a:solidFill>
                  <a:schemeClr val="lt1"/>
                </a:solidFill>
                <a:latin typeface="Oswald"/>
                <a:ea typeface="Oswald"/>
                <a:cs typeface="Oswald"/>
                <a:sym typeface="Oswald"/>
              </a:rPr>
              <a:t>There is a </a:t>
            </a:r>
            <a:r>
              <a:rPr b="1" lang="en" sz="1600">
                <a:solidFill>
                  <a:schemeClr val="lt1"/>
                </a:solidFill>
                <a:latin typeface="Oswald"/>
                <a:ea typeface="Oswald"/>
                <a:cs typeface="Oswald"/>
                <a:sym typeface="Oswald"/>
              </a:rPr>
              <a:t>positive</a:t>
            </a:r>
            <a:r>
              <a:rPr b="1" lang="en" sz="1600">
                <a:solidFill>
                  <a:schemeClr val="lt1"/>
                </a:solidFill>
                <a:latin typeface="Oswald"/>
                <a:ea typeface="Oswald"/>
                <a:cs typeface="Oswald"/>
                <a:sym typeface="Oswald"/>
              </a:rPr>
              <a:t> correlation</a:t>
            </a:r>
            <a:r>
              <a:rPr lang="en" sz="1600">
                <a:solidFill>
                  <a:schemeClr val="lt1"/>
                </a:solidFill>
                <a:latin typeface="Oswald"/>
                <a:ea typeface="Oswald"/>
                <a:cs typeface="Oswald"/>
                <a:sym typeface="Oswald"/>
              </a:rPr>
              <a:t> between the PM 2.5 concentration and the number of hospital admission</a:t>
            </a:r>
            <a:endParaRPr sz="1600">
              <a:solidFill>
                <a:schemeClr val="lt1"/>
              </a:solidFill>
              <a:latin typeface="Oswald"/>
              <a:ea typeface="Oswald"/>
              <a:cs typeface="Oswald"/>
              <a:sym typeface="Oswald"/>
            </a:endParaRPr>
          </a:p>
          <a:p>
            <a:pPr indent="0" lvl="0" marL="457200" rtl="0" algn="l">
              <a:spcBef>
                <a:spcPts val="0"/>
              </a:spcBef>
              <a:spcAft>
                <a:spcPts val="0"/>
              </a:spcAft>
              <a:buNone/>
            </a:pPr>
            <a:r>
              <a:t/>
            </a:r>
            <a:endParaRPr sz="1600">
              <a:solidFill>
                <a:schemeClr val="lt1"/>
              </a:solidFill>
              <a:latin typeface="Oswald"/>
              <a:ea typeface="Oswald"/>
              <a:cs typeface="Oswald"/>
              <a:sym typeface="Oswald"/>
            </a:endParaRPr>
          </a:p>
          <a:p>
            <a:pPr indent="-330200" lvl="0" marL="457200" rtl="0" algn="l">
              <a:spcBef>
                <a:spcPts val="0"/>
              </a:spcBef>
              <a:spcAft>
                <a:spcPts val="0"/>
              </a:spcAft>
              <a:buClr>
                <a:schemeClr val="lt1"/>
              </a:buClr>
              <a:buSzPts val="1600"/>
              <a:buFont typeface="Oswald"/>
              <a:buChar char="●"/>
            </a:pPr>
            <a:r>
              <a:rPr b="1" lang="en" sz="1600">
                <a:solidFill>
                  <a:schemeClr val="lt1"/>
                </a:solidFill>
                <a:latin typeface="Oswald"/>
                <a:ea typeface="Oswald"/>
                <a:cs typeface="Oswald"/>
                <a:sym typeface="Oswald"/>
              </a:rPr>
              <a:t>Pearson’s coefficient of 0.493</a:t>
            </a:r>
            <a:r>
              <a:rPr lang="en" sz="1600">
                <a:solidFill>
                  <a:schemeClr val="lt1"/>
                </a:solidFill>
                <a:latin typeface="Oswald"/>
                <a:ea typeface="Oswald"/>
                <a:cs typeface="Oswald"/>
                <a:sym typeface="Oswald"/>
              </a:rPr>
              <a:t> (moderate correlation)</a:t>
            </a:r>
            <a:endParaRPr sz="700">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24" name="Shape 124"/>
        <p:cNvGrpSpPr/>
        <p:nvPr/>
      </p:nvGrpSpPr>
      <p:grpSpPr>
        <a:xfrm>
          <a:off x="0" y="0"/>
          <a:ext cx="0" cy="0"/>
          <a:chOff x="0" y="0"/>
          <a:chExt cx="0" cy="0"/>
        </a:xfrm>
      </p:grpSpPr>
      <p:sp>
        <p:nvSpPr>
          <p:cNvPr id="125" name="Google Shape;125;p20"/>
          <p:cNvSpPr txBox="1"/>
          <p:nvPr>
            <p:ph type="title"/>
          </p:nvPr>
        </p:nvSpPr>
        <p:spPr>
          <a:xfrm>
            <a:off x="356550" y="13825"/>
            <a:ext cx="8430900" cy="90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rgbClr val="57A866"/>
                </a:solidFill>
              </a:rPr>
              <a:t>Air Quality vs Hospital Admissions due to Asthma (USA, 2018 only)</a:t>
            </a:r>
            <a:endParaRPr b="1" sz="2300">
              <a:solidFill>
                <a:srgbClr val="57A866"/>
              </a:solidFill>
            </a:endParaRPr>
          </a:p>
        </p:txBody>
      </p:sp>
      <p:pic>
        <p:nvPicPr>
          <p:cNvPr id="126" name="Google Shape;126;p20"/>
          <p:cNvPicPr preferRelativeResize="0"/>
          <p:nvPr/>
        </p:nvPicPr>
        <p:blipFill>
          <a:blip r:embed="rId3">
            <a:alphaModFix/>
          </a:blip>
          <a:stretch>
            <a:fillRect/>
          </a:stretch>
        </p:blipFill>
        <p:spPr>
          <a:xfrm>
            <a:off x="294600" y="1458187"/>
            <a:ext cx="4504150" cy="3568163"/>
          </a:xfrm>
          <a:prstGeom prst="rect">
            <a:avLst/>
          </a:prstGeom>
          <a:noFill/>
          <a:ln>
            <a:noFill/>
          </a:ln>
        </p:spPr>
      </p:pic>
      <p:pic>
        <p:nvPicPr>
          <p:cNvPr id="127" name="Google Shape;127;p20"/>
          <p:cNvPicPr preferRelativeResize="0"/>
          <p:nvPr/>
        </p:nvPicPr>
        <p:blipFill>
          <a:blip r:embed="rId4">
            <a:alphaModFix/>
          </a:blip>
          <a:stretch>
            <a:fillRect/>
          </a:stretch>
        </p:blipFill>
        <p:spPr>
          <a:xfrm>
            <a:off x="294600" y="1417025"/>
            <a:ext cx="4504149" cy="493487"/>
          </a:xfrm>
          <a:prstGeom prst="rect">
            <a:avLst/>
          </a:prstGeom>
          <a:noFill/>
          <a:ln>
            <a:noFill/>
          </a:ln>
        </p:spPr>
      </p:pic>
      <p:sp>
        <p:nvSpPr>
          <p:cNvPr id="128" name="Google Shape;128;p20"/>
          <p:cNvSpPr txBox="1"/>
          <p:nvPr/>
        </p:nvSpPr>
        <p:spPr>
          <a:xfrm>
            <a:off x="1510318" y="974325"/>
            <a:ext cx="2072700" cy="38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swald"/>
                <a:ea typeface="Oswald"/>
                <a:cs typeface="Oswald"/>
                <a:sym typeface="Oswald"/>
              </a:rPr>
              <a:t>Pollution Level (PM 2.5)</a:t>
            </a:r>
            <a:endParaRPr>
              <a:latin typeface="Oswald"/>
              <a:ea typeface="Oswald"/>
              <a:cs typeface="Oswald"/>
              <a:sym typeface="Oswald"/>
            </a:endParaRPr>
          </a:p>
        </p:txBody>
      </p:sp>
      <p:sp>
        <p:nvSpPr>
          <p:cNvPr id="129" name="Google Shape;129;p20"/>
          <p:cNvSpPr txBox="1"/>
          <p:nvPr/>
        </p:nvSpPr>
        <p:spPr>
          <a:xfrm>
            <a:off x="294600" y="974325"/>
            <a:ext cx="2072700" cy="3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High</a:t>
            </a:r>
            <a:endParaRPr>
              <a:latin typeface="Oswald"/>
              <a:ea typeface="Oswald"/>
              <a:cs typeface="Oswald"/>
              <a:sym typeface="Oswald"/>
            </a:endParaRPr>
          </a:p>
        </p:txBody>
      </p:sp>
      <p:sp>
        <p:nvSpPr>
          <p:cNvPr id="130" name="Google Shape;130;p20"/>
          <p:cNvSpPr txBox="1"/>
          <p:nvPr/>
        </p:nvSpPr>
        <p:spPr>
          <a:xfrm>
            <a:off x="2726037" y="974325"/>
            <a:ext cx="2072700" cy="382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Oswald"/>
                <a:ea typeface="Oswald"/>
                <a:cs typeface="Oswald"/>
                <a:sym typeface="Oswald"/>
              </a:rPr>
              <a:t>Low</a:t>
            </a:r>
            <a:endParaRPr>
              <a:latin typeface="Oswald"/>
              <a:ea typeface="Oswald"/>
              <a:cs typeface="Oswald"/>
              <a:sym typeface="Oswald"/>
            </a:endParaRPr>
          </a:p>
        </p:txBody>
      </p:sp>
      <p:sp>
        <p:nvSpPr>
          <p:cNvPr id="131" name="Google Shape;131;p20"/>
          <p:cNvSpPr txBox="1"/>
          <p:nvPr/>
        </p:nvSpPr>
        <p:spPr>
          <a:xfrm>
            <a:off x="4875400" y="2021113"/>
            <a:ext cx="4113000" cy="244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a:solidFill>
                  <a:schemeClr val="lt1"/>
                </a:solidFill>
                <a:latin typeface="Oswald"/>
                <a:ea typeface="Oswald"/>
                <a:cs typeface="Oswald"/>
                <a:sym typeface="Oswald"/>
              </a:rPr>
              <a:t>Size of Dots</a:t>
            </a:r>
            <a:r>
              <a:rPr b="1" lang="en">
                <a:solidFill>
                  <a:schemeClr val="lt1"/>
                </a:solidFill>
                <a:latin typeface="Oswald"/>
                <a:ea typeface="Oswald"/>
                <a:cs typeface="Oswald"/>
                <a:sym typeface="Oswald"/>
              </a:rPr>
              <a:t> = Number</a:t>
            </a:r>
            <a:r>
              <a:rPr b="1" lang="en">
                <a:solidFill>
                  <a:schemeClr val="lt1"/>
                </a:solidFill>
                <a:latin typeface="Oswald"/>
                <a:ea typeface="Oswald"/>
                <a:cs typeface="Oswald"/>
                <a:sym typeface="Oswald"/>
              </a:rPr>
              <a:t> of Hospitalisations</a:t>
            </a:r>
            <a:endParaRPr b="1">
              <a:solidFill>
                <a:schemeClr val="lt1"/>
              </a:solidFill>
              <a:latin typeface="Oswald"/>
              <a:ea typeface="Oswald"/>
              <a:cs typeface="Oswald"/>
              <a:sym typeface="Oswald"/>
            </a:endParaRPr>
          </a:p>
          <a:p>
            <a:pPr indent="0" lvl="0" marL="0" marR="0" rtl="0" algn="l">
              <a:lnSpc>
                <a:spcPct val="100000"/>
              </a:lnSpc>
              <a:spcBef>
                <a:spcPts val="1000"/>
              </a:spcBef>
              <a:spcAft>
                <a:spcPts val="0"/>
              </a:spcAft>
              <a:buNone/>
            </a:pPr>
            <a:r>
              <a:t/>
            </a:r>
            <a:endParaRPr>
              <a:solidFill>
                <a:schemeClr val="lt1"/>
              </a:solidFill>
              <a:latin typeface="Oswald"/>
              <a:ea typeface="Oswald"/>
              <a:cs typeface="Oswald"/>
              <a:sym typeface="Oswald"/>
            </a:endParaRPr>
          </a:p>
          <a:p>
            <a:pPr indent="-317500" lvl="0" marL="457200" marR="0" rtl="0" algn="l">
              <a:lnSpc>
                <a:spcPct val="100000"/>
              </a:lnSpc>
              <a:spcBef>
                <a:spcPts val="1000"/>
              </a:spcBef>
              <a:spcAft>
                <a:spcPts val="0"/>
              </a:spcAft>
              <a:buClr>
                <a:schemeClr val="lt1"/>
              </a:buClr>
              <a:buSzPts val="1400"/>
              <a:buFont typeface="Oswald"/>
              <a:buChar char="●"/>
            </a:pPr>
            <a:r>
              <a:rPr lang="en">
                <a:solidFill>
                  <a:schemeClr val="lt1"/>
                </a:solidFill>
                <a:latin typeface="Oswald"/>
                <a:ea typeface="Oswald"/>
                <a:cs typeface="Oswald"/>
                <a:sym typeface="Oswald"/>
              </a:rPr>
              <a:t>Larger cities have poorer air quality and the largest number of hospitalisations (e.g. California, New York and Florida)</a:t>
            </a:r>
            <a:endParaRPr>
              <a:solidFill>
                <a:schemeClr val="lt1"/>
              </a:solidFill>
              <a:latin typeface="Oswald"/>
              <a:ea typeface="Oswald"/>
              <a:cs typeface="Oswald"/>
              <a:sym typeface="Oswald"/>
            </a:endParaRPr>
          </a:p>
          <a:p>
            <a:pPr indent="-317500" lvl="0" marL="457200" marR="0" rtl="0" algn="l">
              <a:lnSpc>
                <a:spcPct val="100000"/>
              </a:lnSpc>
              <a:spcBef>
                <a:spcPts val="1000"/>
              </a:spcBef>
              <a:spcAft>
                <a:spcPts val="1000"/>
              </a:spcAft>
              <a:buClr>
                <a:schemeClr val="lt1"/>
              </a:buClr>
              <a:buSzPts val="1400"/>
              <a:buFont typeface="Oswald"/>
              <a:buChar char="●"/>
            </a:pPr>
            <a:r>
              <a:rPr lang="en">
                <a:solidFill>
                  <a:schemeClr val="lt1"/>
                </a:solidFill>
                <a:latin typeface="Oswald"/>
                <a:ea typeface="Oswald"/>
                <a:cs typeface="Oswald"/>
                <a:sym typeface="Oswald"/>
              </a:rPr>
              <a:t>Smaller cities have better air </a:t>
            </a:r>
            <a:r>
              <a:rPr lang="en">
                <a:solidFill>
                  <a:schemeClr val="lt1"/>
                </a:solidFill>
                <a:latin typeface="Oswald"/>
                <a:ea typeface="Oswald"/>
                <a:cs typeface="Oswald"/>
                <a:sym typeface="Oswald"/>
              </a:rPr>
              <a:t>quality</a:t>
            </a:r>
            <a:r>
              <a:rPr lang="en">
                <a:solidFill>
                  <a:schemeClr val="lt1"/>
                </a:solidFill>
                <a:latin typeface="Oswald"/>
                <a:ea typeface="Oswald"/>
                <a:cs typeface="Oswald"/>
                <a:sym typeface="Oswald"/>
              </a:rPr>
              <a:t> and fewer hospitalisations (e.g. Oregon)</a:t>
            </a:r>
            <a:endParaRPr sz="1200">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7A866"/>
        </a:solidFill>
      </p:bgPr>
    </p:bg>
    <p:spTree>
      <p:nvGrpSpPr>
        <p:cNvPr id="135" name="Shape 135"/>
        <p:cNvGrpSpPr/>
        <p:nvPr/>
      </p:nvGrpSpPr>
      <p:grpSpPr>
        <a:xfrm>
          <a:off x="0" y="0"/>
          <a:ext cx="0" cy="0"/>
          <a:chOff x="0" y="0"/>
          <a:chExt cx="0" cy="0"/>
        </a:xfrm>
      </p:grpSpPr>
      <p:pic>
        <p:nvPicPr>
          <p:cNvPr id="136" name="Google Shape;136;p21"/>
          <p:cNvPicPr preferRelativeResize="0"/>
          <p:nvPr/>
        </p:nvPicPr>
        <p:blipFill>
          <a:blip r:embed="rId3">
            <a:alphaModFix/>
          </a:blip>
          <a:stretch>
            <a:fillRect/>
          </a:stretch>
        </p:blipFill>
        <p:spPr>
          <a:xfrm>
            <a:off x="0" y="0"/>
            <a:ext cx="9144003" cy="5143500"/>
          </a:xfrm>
          <a:prstGeom prst="rect">
            <a:avLst/>
          </a:prstGeom>
          <a:noFill/>
          <a:ln>
            <a:noFill/>
          </a:ln>
        </p:spPr>
      </p:pic>
      <p:sp>
        <p:nvSpPr>
          <p:cNvPr id="137" name="Google Shape;137;p21"/>
          <p:cNvSpPr txBox="1"/>
          <p:nvPr>
            <p:ph type="title"/>
          </p:nvPr>
        </p:nvSpPr>
        <p:spPr>
          <a:xfrm>
            <a:off x="2718000" y="85850"/>
            <a:ext cx="3708000" cy="128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solidFill>
                  <a:srgbClr val="0C343D"/>
                </a:solidFill>
              </a:rPr>
              <a:t>Life Expectancy</a:t>
            </a:r>
            <a:endParaRPr sz="4200">
              <a:solidFill>
                <a:srgbClr val="0C343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