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/>
    <p:restoredTop sz="94595"/>
  </p:normalViewPr>
  <p:slideViewPr>
    <p:cSldViewPr snapToGrid="0" snapToObjects="1">
      <p:cViewPr varScale="1">
        <p:scale>
          <a:sx n="81" d="100"/>
          <a:sy n="81" d="100"/>
        </p:scale>
        <p:origin x="28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17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30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6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7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4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9D00-0E43-B145-87CC-6555EB453F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B66523-91EE-E04B-96DC-015D7784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MOLB7621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Jeanne Benoit</a:t>
            </a:r>
          </a:p>
          <a:p>
            <a:r>
              <a:rPr lang="en-US" dirty="0" smtClean="0"/>
              <a:t>May 10,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685" y="195563"/>
            <a:ext cx="8596668" cy="768263"/>
          </a:xfrm>
        </p:spPr>
        <p:txBody>
          <a:bodyPr/>
          <a:lstStyle/>
          <a:p>
            <a:r>
              <a:rPr lang="en-US" smtClean="0"/>
              <a:t>Research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83" y="873129"/>
            <a:ext cx="8596668" cy="5627879"/>
          </a:xfrm>
        </p:spPr>
        <p:txBody>
          <a:bodyPr/>
          <a:lstStyle/>
          <a:p>
            <a:r>
              <a:rPr lang="en-US" u="sng" dirty="0"/>
              <a:t>Objective</a:t>
            </a:r>
            <a:r>
              <a:rPr lang="en-US" dirty="0"/>
              <a:t>:  Determine </a:t>
            </a:r>
            <a:r>
              <a:rPr lang="en-US" dirty="0" smtClean="0"/>
              <a:t>whether SNPs </a:t>
            </a:r>
            <a:r>
              <a:rPr lang="en-US" dirty="0"/>
              <a:t>in the genome of </a:t>
            </a:r>
            <a:r>
              <a:rPr lang="en-US" i="1" dirty="0"/>
              <a:t>S. aureus</a:t>
            </a:r>
            <a:r>
              <a:rPr lang="en-US" dirty="0"/>
              <a:t> during carriage in the nares results in strains that are more likely to cause bacteremia.</a:t>
            </a:r>
          </a:p>
          <a:p>
            <a:endParaRPr lang="en-US" dirty="0"/>
          </a:p>
        </p:txBody>
      </p:sp>
      <p:grpSp>
        <p:nvGrpSpPr>
          <p:cNvPr id="4" name="Group 61"/>
          <p:cNvGrpSpPr/>
          <p:nvPr/>
        </p:nvGrpSpPr>
        <p:grpSpPr>
          <a:xfrm>
            <a:off x="1870953" y="2782868"/>
            <a:ext cx="5638800" cy="1618463"/>
            <a:chOff x="1600200" y="1447800"/>
            <a:chExt cx="5638800" cy="1618463"/>
          </a:xfrm>
        </p:grpSpPr>
        <p:grpSp>
          <p:nvGrpSpPr>
            <p:cNvPr id="5" name="Group 46"/>
            <p:cNvGrpSpPr/>
            <p:nvPr/>
          </p:nvGrpSpPr>
          <p:grpSpPr>
            <a:xfrm>
              <a:off x="1600200" y="1487768"/>
              <a:ext cx="3733799" cy="1578495"/>
              <a:chOff x="1524000" y="2021167"/>
              <a:chExt cx="3733799" cy="1578495"/>
            </a:xfrm>
          </p:grpSpPr>
          <p:grpSp>
            <p:nvGrpSpPr>
              <p:cNvPr id="10" name="Group 14"/>
              <p:cNvGrpSpPr/>
              <p:nvPr/>
            </p:nvGrpSpPr>
            <p:grpSpPr>
              <a:xfrm>
                <a:off x="1524000" y="2021167"/>
                <a:ext cx="1219200" cy="1365386"/>
                <a:chOff x="1066800" y="3026319"/>
                <a:chExt cx="1157091" cy="1405345"/>
              </a:xfrm>
            </p:grpSpPr>
            <p:pic>
              <p:nvPicPr>
                <p:cNvPr id="17" name="Picture 4" descr="http://www.m-techdiagnostics.ltd.uk/pics/o157.jp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66800" y="3026319"/>
                  <a:ext cx="1157091" cy="1126206"/>
                </a:xfrm>
                <a:prstGeom prst="rect">
                  <a:avLst/>
                </a:prstGeom>
                <a:noFill/>
              </p:spPr>
            </p:pic>
            <p:sp>
              <p:nvSpPr>
                <p:cNvPr id="18" name="Rectangle 17"/>
                <p:cNvSpPr/>
                <p:nvPr/>
              </p:nvSpPr>
              <p:spPr>
                <a:xfrm>
                  <a:off x="1066800" y="4083202"/>
                  <a:ext cx="1157091" cy="3484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/>
                    <a:t>m-techdiagnostics.ltd.uk</a:t>
                  </a:r>
                </a:p>
              </p:txBody>
            </p:sp>
          </p:grpSp>
          <p:grpSp>
            <p:nvGrpSpPr>
              <p:cNvPr id="11" name="Group 17"/>
              <p:cNvGrpSpPr/>
              <p:nvPr/>
            </p:nvGrpSpPr>
            <p:grpSpPr>
              <a:xfrm>
                <a:off x="2971800" y="2133601"/>
                <a:ext cx="1941902" cy="1466061"/>
                <a:chOff x="756532" y="2889973"/>
                <a:chExt cx="2150024" cy="1601836"/>
              </a:xfrm>
            </p:grpSpPr>
            <p:pic>
              <p:nvPicPr>
                <p:cNvPr id="13" name="Picture 4" descr="http://cccmkc.edu.hk/%7Ekei-kph/Classification/Bacteria_image/blood%20agar%20plates_800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5575" t="37612" r="44251" b="7193"/>
                <a:stretch>
                  <a:fillRect/>
                </a:stretch>
              </p:blipFill>
              <p:spPr bwMode="auto">
                <a:xfrm>
                  <a:off x="756532" y="2889973"/>
                  <a:ext cx="1617785" cy="1336315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1853300" y="3639283"/>
                  <a:ext cx="974722" cy="235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cccmkc.edu.hk</a:t>
                  </a:r>
                </a:p>
              </p:txBody>
            </p:sp>
            <p:pic>
              <p:nvPicPr>
                <p:cNvPr id="15" name="Picture 6" descr="http://superfarmer.files.wordpress.com/2008/05/mannitol.jp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12093" r="11864" b="9020"/>
                <a:stretch>
                  <a:fillRect/>
                </a:stretch>
              </p:blipFill>
              <p:spPr bwMode="auto">
                <a:xfrm>
                  <a:off x="1768932" y="3389514"/>
                  <a:ext cx="1060977" cy="914399"/>
                </a:xfrm>
                <a:prstGeom prst="rect">
                  <a:avLst/>
                </a:prstGeom>
                <a:noFill/>
              </p:spPr>
            </p:pic>
            <p:sp>
              <p:nvSpPr>
                <p:cNvPr id="16" name="Rectangle 15"/>
                <p:cNvSpPr/>
                <p:nvPr/>
              </p:nvSpPr>
              <p:spPr>
                <a:xfrm>
                  <a:off x="1262732" y="4256412"/>
                  <a:ext cx="1643824" cy="2353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superfarmer.wordpress.com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>
              <a:xfrm>
                <a:off x="4724400" y="2362199"/>
                <a:ext cx="533399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60"/>
            <p:cNvGrpSpPr/>
            <p:nvPr/>
          </p:nvGrpSpPr>
          <p:grpSpPr>
            <a:xfrm>
              <a:off x="5486400" y="1447800"/>
              <a:ext cx="1752600" cy="1578829"/>
              <a:chOff x="5486400" y="1447800"/>
              <a:chExt cx="1752600" cy="1578829"/>
            </a:xfrm>
          </p:grpSpPr>
          <p:pic>
            <p:nvPicPr>
              <p:cNvPr id="7" name="Picture 10" descr="http://isu.technion.ac.il/ISU/UpLoadFiles/PGallery/4616768654.GI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9311" t="66203" r="57758" b="6867"/>
              <a:stretch>
                <a:fillRect/>
              </a:stretch>
            </p:blipFill>
            <p:spPr bwMode="auto">
              <a:xfrm>
                <a:off x="6417469" y="1447800"/>
                <a:ext cx="821531" cy="1363385"/>
              </a:xfrm>
              <a:prstGeom prst="rect">
                <a:avLst/>
              </a:prstGeom>
              <a:noFill/>
            </p:spPr>
          </p:pic>
          <p:pic>
            <p:nvPicPr>
              <p:cNvPr id="8" name="Picture 10" descr="http://isu.technion.ac.il/ISU/UpLoadFiles/PGallery/4616768654.GI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4310" t="66203" r="81034" b="6867"/>
              <a:stretch>
                <a:fillRect/>
              </a:stretch>
            </p:blipFill>
            <p:spPr bwMode="auto">
              <a:xfrm>
                <a:off x="5486400" y="1447800"/>
                <a:ext cx="931069" cy="1363385"/>
              </a:xfrm>
              <a:prstGeom prst="rect">
                <a:avLst/>
              </a:prstGeom>
              <a:noFill/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114775" y="2811185"/>
                <a:ext cx="99097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isu.technion.ac.il</a:t>
                </a:r>
              </a:p>
            </p:txBody>
          </p:sp>
        </p:grpSp>
      </p:grpSp>
      <p:pic>
        <p:nvPicPr>
          <p:cNvPr id="19" name="Picture 2" descr="http://www.arizonadui.com/wp-content/uploads/2012/11/blood-draw.jpg"/>
          <p:cNvPicPr>
            <a:picLocks noChangeAspect="1" noChangeArrowheads="1"/>
          </p:cNvPicPr>
          <p:nvPr/>
        </p:nvPicPr>
        <p:blipFill>
          <a:blip r:embed="rId6" cstate="print"/>
          <a:srcRect l="23067" t="14583" r="9682" b="35417"/>
          <a:stretch>
            <a:fillRect/>
          </a:stretch>
        </p:blipFill>
        <p:spPr bwMode="auto">
          <a:xfrm>
            <a:off x="2023353" y="2173267"/>
            <a:ext cx="1752600" cy="723900"/>
          </a:xfrm>
          <a:prstGeom prst="rect">
            <a:avLst/>
          </a:prstGeom>
          <a:noFill/>
        </p:spPr>
      </p:pic>
      <p:sp>
        <p:nvSpPr>
          <p:cNvPr id="20" name="Right Arrow 19"/>
          <p:cNvSpPr/>
          <p:nvPr/>
        </p:nvSpPr>
        <p:spPr>
          <a:xfrm rot="2400000">
            <a:off x="2839223" y="2884762"/>
            <a:ext cx="6096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65"/>
          <p:cNvGrpSpPr/>
          <p:nvPr/>
        </p:nvGrpSpPr>
        <p:grpSpPr>
          <a:xfrm>
            <a:off x="5668423" y="2316586"/>
            <a:ext cx="2402251" cy="1981200"/>
            <a:chOff x="6324600" y="838200"/>
            <a:chExt cx="2402251" cy="1981200"/>
          </a:xfrm>
        </p:grpSpPr>
        <p:sp>
          <p:nvSpPr>
            <p:cNvPr id="24" name="Oval 23"/>
            <p:cNvSpPr/>
            <p:nvPr/>
          </p:nvSpPr>
          <p:spPr>
            <a:xfrm>
              <a:off x="6324600" y="838200"/>
              <a:ext cx="2362200" cy="1981200"/>
            </a:xfrm>
            <a:prstGeom prst="ellipse">
              <a:avLst/>
            </a:prstGeom>
            <a:solidFill>
              <a:srgbClr val="FFFF00">
                <a:alpha val="24000"/>
              </a:srgbClr>
            </a:solidFill>
            <a:ln>
              <a:solidFill>
                <a:srgbClr val="FFC000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93070" y="1143000"/>
              <a:ext cx="16337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Whole Genome</a:t>
              </a:r>
            </a:p>
            <a:p>
              <a:pPr algn="ctr"/>
              <a:r>
                <a:rPr lang="en-US" sz="1600" b="1" dirty="0"/>
                <a:t>Sequencing</a:t>
              </a:r>
            </a:p>
          </p:txBody>
        </p:sp>
      </p:grpSp>
      <p:pic>
        <p:nvPicPr>
          <p:cNvPr id="23" name="Picture 2" descr="http://jb.asm.org/content/194/10/2630/F5.large.jpg"/>
          <p:cNvPicPr>
            <a:picLocks noChangeAspect="1" noChangeArrowheads="1"/>
          </p:cNvPicPr>
          <p:nvPr/>
        </p:nvPicPr>
        <p:blipFill>
          <a:blip r:embed="rId7" cstate="print"/>
          <a:srcRect l="48112" t="9042" b="9986"/>
          <a:stretch>
            <a:fillRect/>
          </a:stretch>
        </p:blipFill>
        <p:spPr bwMode="auto">
          <a:xfrm>
            <a:off x="8666890" y="2136537"/>
            <a:ext cx="2051050" cy="1905000"/>
          </a:xfrm>
          <a:prstGeom prst="rect">
            <a:avLst/>
          </a:prstGeom>
          <a:noFill/>
        </p:spPr>
      </p:pic>
      <p:sp>
        <p:nvSpPr>
          <p:cNvPr id="26" name="Right Arrow 25"/>
          <p:cNvSpPr/>
          <p:nvPr/>
        </p:nvSpPr>
        <p:spPr>
          <a:xfrm>
            <a:off x="7814554" y="3011467"/>
            <a:ext cx="533399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43441" y="4125456"/>
            <a:ext cx="2996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http://jb.asm.org/content/194/10/2630/F5.expansion.html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0123" y="1776242"/>
            <a:ext cx="162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MRSA Isolates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75953" y="213653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Isolate via culturing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 cstate="print"/>
          <a:srcRect l="6987" t="37734" r="7299" b="53624"/>
          <a:stretch>
            <a:fillRect/>
          </a:stretch>
        </p:blipFill>
        <p:spPr bwMode="auto">
          <a:xfrm rot="16200000">
            <a:off x="-253573" y="2954411"/>
            <a:ext cx="2312804" cy="22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ight Arrow 32"/>
          <p:cNvSpPr/>
          <p:nvPr/>
        </p:nvSpPr>
        <p:spPr>
          <a:xfrm>
            <a:off x="1089162" y="2922862"/>
            <a:ext cx="533399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/>
          <a:srcRect l="46119" t="34240" b="58973"/>
          <a:stretch/>
        </p:blipFill>
        <p:spPr>
          <a:xfrm>
            <a:off x="650553" y="5297965"/>
            <a:ext cx="5484984" cy="39194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7655" y="4941919"/>
            <a:ext cx="97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B0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5013072" y="5308482"/>
            <a:ext cx="231434" cy="315404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38703" y="5331875"/>
            <a:ext cx="258721" cy="315404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79263" y="5316013"/>
            <a:ext cx="231434" cy="315404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5523040" y="5295765"/>
            <a:ext cx="166981" cy="2729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82059" y="4941919"/>
            <a:ext cx="77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N112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894002" y="4941919"/>
            <a:ext cx="57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N89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2002" y="4941919"/>
            <a:ext cx="77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N49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840906" y="4941919"/>
            <a:ext cx="488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N6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2967326" y="5315610"/>
            <a:ext cx="231434" cy="315404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/>
          <a:srcRect l="51161" t="84441" b="6851"/>
          <a:stretch/>
        </p:blipFill>
        <p:spPr>
          <a:xfrm>
            <a:off x="1163843" y="5639831"/>
            <a:ext cx="4971694" cy="502865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66341" y="4855358"/>
            <a:ext cx="5412991" cy="160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"/>
          <a:srcRect l="31825" t="93348" r="29421" b="704"/>
          <a:stretch/>
        </p:blipFill>
        <p:spPr>
          <a:xfrm>
            <a:off x="1780074" y="6065947"/>
            <a:ext cx="3944996" cy="3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145143"/>
            <a:ext cx="8596668" cy="783771"/>
          </a:xfrm>
        </p:spPr>
        <p:txBody>
          <a:bodyPr/>
          <a:lstStyle/>
          <a:p>
            <a:r>
              <a:rPr lang="en-US" dirty="0" smtClean="0"/>
              <a:t>Data analysis workflow and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80517" y="145143"/>
            <a:ext cx="319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</a:t>
            </a:r>
            <a:r>
              <a:rPr lang="en-US" dirty="0" err="1" smtClean="0"/>
              <a:t>MiSeq</a:t>
            </a:r>
            <a:r>
              <a:rPr lang="en-US" dirty="0" smtClean="0"/>
              <a:t> </a:t>
            </a:r>
            <a:r>
              <a:rPr lang="en-US" dirty="0" err="1" smtClean="0"/>
              <a:t>fastq</a:t>
            </a:r>
            <a:r>
              <a:rPr lang="en-US" dirty="0" smtClean="0"/>
              <a:t> to </a:t>
            </a: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python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73029" y="769257"/>
            <a:ext cx="0" cy="59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19144" y="1364343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Bowtie2 align with USA300 </a:t>
            </a:r>
            <a:r>
              <a:rPr lang="en-US" dirty="0" err="1" smtClean="0"/>
              <a:t>refseq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73029" y="1850571"/>
            <a:ext cx="0" cy="59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19144" y="2526267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Freebayes</a:t>
            </a:r>
            <a:r>
              <a:rPr lang="en-US" dirty="0" smtClean="0"/>
              <a:t> variant calling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94801" y="2977138"/>
            <a:ext cx="0" cy="59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47546" y="3688190"/>
            <a:ext cx="354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Snpeff</a:t>
            </a:r>
            <a:r>
              <a:rPr lang="en-US" dirty="0" smtClean="0"/>
              <a:t> filter, QUAL, DP,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73029" y="4232624"/>
            <a:ext cx="0" cy="59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0517" y="4850113"/>
            <a:ext cx="354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Intersect with USA300 </a:t>
            </a:r>
            <a:r>
              <a:rPr lang="en-US" dirty="0" err="1" smtClean="0"/>
              <a:t>refseq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02059" y="5219445"/>
            <a:ext cx="0" cy="59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05370" y="6012036"/>
            <a:ext cx="329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View on IGV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13"/>
          <a:stretch/>
        </p:blipFill>
        <p:spPr>
          <a:xfrm>
            <a:off x="168707" y="885534"/>
            <a:ext cx="10104592" cy="1043474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5" y="3169964"/>
            <a:ext cx="11975205" cy="8162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0"/>
          <a:stretch/>
        </p:blipFill>
        <p:spPr>
          <a:xfrm>
            <a:off x="168707" y="4108173"/>
            <a:ext cx="12053072" cy="1520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9"/>
          <a:stretch/>
        </p:blipFill>
        <p:spPr>
          <a:xfrm>
            <a:off x="168705" y="1968523"/>
            <a:ext cx="10102637" cy="10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8342"/>
            <a:ext cx="8596668" cy="769257"/>
          </a:xfrm>
        </p:spPr>
        <p:txBody>
          <a:bodyPr/>
          <a:lstStyle/>
          <a:p>
            <a:r>
              <a:rPr lang="en-US" dirty="0" smtClean="0"/>
              <a:t>Results – IGV 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12192000" cy="4926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9836" y="5047989"/>
            <a:ext cx="328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Intersection of VCF and complement of </a:t>
            </a:r>
            <a:r>
              <a:rPr lang="en-US" dirty="0" err="1" smtClean="0"/>
              <a:t>RefSeq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6663" y="3947787"/>
            <a:ext cx="374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Intersection of VCF </a:t>
            </a:r>
            <a:r>
              <a:rPr lang="en-US" smtClean="0"/>
              <a:t>and </a:t>
            </a:r>
            <a:r>
              <a:rPr lang="en-US" dirty="0" err="1" smtClean="0"/>
              <a:t>RefSeq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8767"/>
            <a:ext cx="8596668" cy="655529"/>
          </a:xfrm>
        </p:spPr>
        <p:txBody>
          <a:bodyPr/>
          <a:lstStyle/>
          <a:p>
            <a:r>
              <a:rPr lang="en-US" smtClean="0"/>
              <a:t>Results- IGV viewer zoomed-in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1834" y="864295"/>
            <a:ext cx="11542735" cy="4860099"/>
            <a:chOff x="1559490" y="864297"/>
            <a:chExt cx="9776564" cy="3587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23"/>
            <a:stretch/>
          </p:blipFill>
          <p:spPr>
            <a:xfrm>
              <a:off x="1559490" y="864297"/>
              <a:ext cx="9776564" cy="29811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10"/>
            <a:stretch/>
          </p:blipFill>
          <p:spPr>
            <a:xfrm>
              <a:off x="1559490" y="3845491"/>
              <a:ext cx="9776564" cy="60665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56559" y="6012493"/>
            <a:ext cx="27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Gene438- lipoprotein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6718" y="3858016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N6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826718" y="4041763"/>
            <a:ext cx="63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N49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28806" y="4206689"/>
            <a:ext cx="63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N89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18368" y="4371615"/>
            <a:ext cx="63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N112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13148" y="4561124"/>
            <a:ext cx="63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52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119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</vt:lpstr>
      <vt:lpstr>MOLB7621 Project</vt:lpstr>
      <vt:lpstr>Research Objective</vt:lpstr>
      <vt:lpstr>Data analysis workflow and code</vt:lpstr>
      <vt:lpstr>Results – IGV viewer</vt:lpstr>
      <vt:lpstr>Results- IGV viewer zoomed-in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MOLB7621 Project</dc:title>
  <dc:creator>Jeanne Benoit</dc:creator>
  <cp:lastModifiedBy>Jeanne Benoit</cp:lastModifiedBy>
  <cp:revision>13</cp:revision>
  <dcterms:created xsi:type="dcterms:W3CDTF">2016-05-10T20:44:58Z</dcterms:created>
  <dcterms:modified xsi:type="dcterms:W3CDTF">2016-05-11T18:37:10Z</dcterms:modified>
</cp:coreProperties>
</file>