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7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8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3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5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4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1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6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42664-916D-4B4E-BD8A-5FDBE0261FA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C761A-1910-43E1-8CA6-4809EFAF961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21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40665" y="895739"/>
                <a:ext cx="3687291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/>
                  <a:t>Comparer des moyennes</a:t>
                </a:r>
              </a:p>
              <a:p>
                <a:pPr algn="ctr"/>
                <a:r>
                  <a:rPr lang="fr-FR" dirty="0" smtClean="0"/>
                  <a:t>1 variable quantitative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 smtClean="0"/>
                  <a:t> 1 variable qualitative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modalités</a:t>
                </a:r>
                <a:endParaRPr lang="en-US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5" y="895739"/>
                <a:ext cx="3687291" cy="923330"/>
              </a:xfrm>
              <a:prstGeom prst="rect">
                <a:avLst/>
              </a:prstGeom>
              <a:blipFill>
                <a:blip r:embed="rId2"/>
                <a:stretch>
                  <a:fillRect t="-3268" r="-824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620966" y="895739"/>
                <a:ext cx="368729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/>
                  <a:t>Comparer des pourcentages</a:t>
                </a:r>
              </a:p>
              <a:p>
                <a:pPr algn="ctr"/>
                <a:r>
                  <a:rPr lang="fr-FR" dirty="0" smtClean="0"/>
                  <a:t>1 variable qualitative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fr-FR" dirty="0" smtClean="0"/>
                  <a:t> modalités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fr-FR" dirty="0" smtClean="0"/>
                  <a:t> 1 variable qualitative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dirty="0" smtClean="0"/>
                  <a:t> modalités</a:t>
                </a:r>
                <a:endParaRPr lang="en-US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966" y="895739"/>
                <a:ext cx="3687292" cy="923330"/>
              </a:xfrm>
              <a:prstGeom prst="rect">
                <a:avLst/>
              </a:prstGeom>
              <a:blipFill>
                <a:blip r:embed="rId3"/>
                <a:stretch>
                  <a:fillRect t="-3268" r="-98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8901269" y="1034238"/>
            <a:ext cx="3023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Corrélation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entre 2 variables quantitatives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/>
              <p:cNvSpPr txBox="1"/>
              <p:nvPr/>
            </p:nvSpPr>
            <p:spPr>
              <a:xfrm>
                <a:off x="5167333" y="2651356"/>
                <a:ext cx="2594556" cy="120032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/>
                  <a:t>Test du chi-2</a:t>
                </a:r>
                <a:endParaRPr lang="fr-FR" dirty="0"/>
              </a:p>
              <a:p>
                <a:pPr algn="ctr"/>
                <a:endParaRPr lang="fr-FR" i="1" u="sng" dirty="0" smtClean="0"/>
              </a:p>
              <a:p>
                <a:pPr algn="ctr"/>
                <a:r>
                  <a:rPr lang="fr-FR" i="1" u="sng" dirty="0" smtClean="0"/>
                  <a:t>Conditions d’application : </a:t>
                </a:r>
              </a:p>
              <a:p>
                <a:pPr algn="ctr"/>
                <a:r>
                  <a:rPr lang="fr-FR" i="1" dirty="0" smtClean="0"/>
                  <a:t>Effectifs attendus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ZoneTexte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33" y="2651356"/>
                <a:ext cx="2594556" cy="1200329"/>
              </a:xfrm>
              <a:prstGeom prst="rect">
                <a:avLst/>
              </a:prstGeom>
              <a:blipFill>
                <a:blip r:embed="rId4"/>
                <a:stretch>
                  <a:fillRect l="-928" t="-1478" r="-696" b="-5419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/>
          <p:cNvSpPr txBox="1"/>
          <p:nvPr/>
        </p:nvSpPr>
        <p:spPr>
          <a:xfrm>
            <a:off x="5519255" y="4702632"/>
            <a:ext cx="203850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fr-FR" b="1" dirty="0" smtClean="0"/>
              <a:t>Test exact de Fisher</a:t>
            </a:r>
            <a:endParaRPr lang="en-US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86861" y="3959389"/>
            <a:ext cx="150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conditions </a:t>
            </a:r>
            <a:br>
              <a:rPr lang="fr-FR" dirty="0" smtClean="0"/>
            </a:br>
            <a:r>
              <a:rPr lang="fr-FR" dirty="0" smtClean="0"/>
              <a:t>non vérifiées </a:t>
            </a:r>
            <a:endParaRPr lang="en-US" dirty="0"/>
          </a:p>
        </p:txBody>
      </p:sp>
      <p:sp>
        <p:nvSpPr>
          <p:cNvPr id="12" name="Flèche courbée vers la droite 11"/>
          <p:cNvSpPr/>
          <p:nvPr/>
        </p:nvSpPr>
        <p:spPr>
          <a:xfrm>
            <a:off x="5449815" y="3959389"/>
            <a:ext cx="337046" cy="646331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lèche vers le bas 12"/>
          <p:cNvSpPr/>
          <p:nvPr/>
        </p:nvSpPr>
        <p:spPr>
          <a:xfrm>
            <a:off x="6044734" y="1931236"/>
            <a:ext cx="839755" cy="61582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/>
              <p:cNvSpPr txBox="1"/>
              <p:nvPr/>
            </p:nvSpPr>
            <p:spPr>
              <a:xfrm>
                <a:off x="675851" y="2681703"/>
                <a:ext cx="3016915" cy="203132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/>
                  <a:t>Test de </a:t>
                </a:r>
                <a:r>
                  <a:rPr lang="fr-FR" b="1" dirty="0" err="1" smtClean="0"/>
                  <a:t>Student</a:t>
                </a:r>
                <a:r>
                  <a:rPr lang="fr-FR" b="1" dirty="0" smtClean="0"/>
                  <a:t> si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/>
                  <a:t>o</a:t>
                </a:r>
                <a:r>
                  <a:rPr lang="fr-FR" dirty="0" smtClean="0"/>
                  <a:t>u</a:t>
                </a:r>
                <a:r>
                  <a:rPr lang="fr-FR" b="1" dirty="0" smtClean="0"/>
                  <a:t> Test d’ANOVA si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fr-FR" b="1" dirty="0"/>
              </a:p>
              <a:p>
                <a:pPr algn="ctr"/>
                <a:endParaRPr lang="fr-FR" i="1" u="sng" dirty="0" smtClean="0"/>
              </a:p>
              <a:p>
                <a:pPr algn="ctr"/>
                <a:r>
                  <a:rPr lang="fr-FR" i="1" u="sng" dirty="0" smtClean="0"/>
                  <a:t>Conditions d’application :</a:t>
                </a:r>
              </a:p>
              <a:p>
                <a:pPr algn="ctr"/>
                <a:r>
                  <a:rPr lang="fr-FR" i="1" dirty="0" smtClean="0"/>
                  <a:t>1) Égalité des </a:t>
                </a:r>
                <a:r>
                  <a:rPr lang="fr-FR" i="1" dirty="0" smtClean="0"/>
                  <a:t>variances</a:t>
                </a:r>
                <a:endParaRPr lang="fr-FR" i="1" dirty="0" smtClean="0"/>
              </a:p>
              <a:p>
                <a:pPr algn="ctr"/>
                <a:r>
                  <a:rPr lang="fr-FR" i="1" dirty="0" smtClean="0"/>
                  <a:t>2) normalité de la distribution </a:t>
                </a:r>
                <a:br>
                  <a:rPr lang="fr-FR" i="1" dirty="0" smtClean="0"/>
                </a:br>
                <a:r>
                  <a:rPr lang="fr-FR" i="1" dirty="0" smtClean="0"/>
                  <a:t>surtout si petit échantillon</a:t>
                </a:r>
                <a:endParaRPr lang="en-US" dirty="0"/>
              </a:p>
            </p:txBody>
          </p:sp>
        </mc:Choice>
        <mc:Fallback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51" y="2681703"/>
                <a:ext cx="3016915" cy="2031325"/>
              </a:xfrm>
              <a:prstGeom prst="rect">
                <a:avLst/>
              </a:prstGeom>
              <a:blipFill>
                <a:blip r:embed="rId5"/>
                <a:stretch>
                  <a:fillRect l="-798" t="-885" r="-399" b="-2950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50774" y="5550259"/>
                <a:ext cx="4267067" cy="6463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b="1" dirty="0" smtClean="0"/>
                  <a:t>Test de </a:t>
                </a:r>
                <a:r>
                  <a:rPr lang="fr-FR" b="1" dirty="0" err="1" smtClean="0"/>
                  <a:t>Wilcoxon</a:t>
                </a:r>
                <a:r>
                  <a:rPr lang="fr-FR" b="1" dirty="0" smtClean="0"/>
                  <a:t>-Mann-Whitney si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fr-FR" dirty="0" smtClean="0"/>
              </a:p>
              <a:p>
                <a:pPr algn="ctr"/>
                <a:r>
                  <a:rPr lang="fr-FR" dirty="0"/>
                  <a:t>o</a:t>
                </a:r>
                <a:r>
                  <a:rPr lang="fr-FR" dirty="0" smtClean="0"/>
                  <a:t>u</a:t>
                </a:r>
                <a:r>
                  <a:rPr lang="fr-FR" b="1" dirty="0" smtClean="0"/>
                  <a:t> Test de </a:t>
                </a:r>
                <a:r>
                  <a:rPr lang="fr-FR" b="1" dirty="0" err="1" smtClean="0"/>
                  <a:t>Kruskal</a:t>
                </a:r>
                <a:r>
                  <a:rPr lang="fr-FR" b="1" dirty="0" smtClean="0"/>
                  <a:t>-Wallis si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" y="5550259"/>
                <a:ext cx="4267067" cy="646331"/>
              </a:xfrm>
              <a:prstGeom prst="rect">
                <a:avLst/>
              </a:prstGeom>
              <a:blipFill>
                <a:blip r:embed="rId6"/>
                <a:stretch>
                  <a:fillRect t="-1770" b="-9735"/>
                </a:stretch>
              </a:blipFill>
              <a:ln w="38100"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1599239" y="4808478"/>
            <a:ext cx="150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conditions </a:t>
            </a:r>
            <a:br>
              <a:rPr lang="fr-FR" dirty="0" smtClean="0"/>
            </a:br>
            <a:r>
              <a:rPr lang="fr-FR" dirty="0" smtClean="0"/>
              <a:t>non vérifiées </a:t>
            </a:r>
            <a:endParaRPr lang="en-US" dirty="0"/>
          </a:p>
        </p:txBody>
      </p:sp>
      <p:sp>
        <p:nvSpPr>
          <p:cNvPr id="17" name="Flèche courbée vers la droite 16"/>
          <p:cNvSpPr/>
          <p:nvPr/>
        </p:nvSpPr>
        <p:spPr>
          <a:xfrm>
            <a:off x="1262193" y="4808478"/>
            <a:ext cx="337046" cy="646331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èche vers le bas 17"/>
          <p:cNvSpPr/>
          <p:nvPr/>
        </p:nvSpPr>
        <p:spPr>
          <a:xfrm>
            <a:off x="1764432" y="1931236"/>
            <a:ext cx="839755" cy="61582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9167724" y="2659225"/>
            <a:ext cx="2629373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Corrélation de Pearson</a:t>
            </a:r>
            <a:endParaRPr lang="fr-FR" dirty="0"/>
          </a:p>
          <a:p>
            <a:pPr algn="ctr"/>
            <a:endParaRPr lang="fr-FR" i="1" u="sng" dirty="0" smtClean="0"/>
          </a:p>
          <a:p>
            <a:pPr algn="ctr"/>
            <a:r>
              <a:rPr lang="fr-FR" i="1" u="sng" dirty="0" smtClean="0"/>
              <a:t>Conditions d’application : </a:t>
            </a:r>
          </a:p>
          <a:p>
            <a:pPr algn="ctr"/>
            <a:r>
              <a:rPr lang="fr-FR" i="1" dirty="0" smtClean="0"/>
              <a:t>Normalité d’au moins </a:t>
            </a:r>
            <a:br>
              <a:rPr lang="fr-FR" i="1" dirty="0" smtClean="0"/>
            </a:br>
            <a:r>
              <a:rPr lang="fr-FR" i="1" dirty="0" smtClean="0"/>
              <a:t>une des deux variables</a:t>
            </a:r>
            <a:br>
              <a:rPr lang="fr-FR" i="1" dirty="0" smtClean="0"/>
            </a:br>
            <a:r>
              <a:rPr lang="fr-FR" i="1" dirty="0" smtClean="0"/>
              <a:t>surtout si petit échantillon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9477288" y="5393098"/>
            <a:ext cx="2207527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dirty="0" smtClean="0"/>
              <a:t>Corrélation des rangs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 Spearman</a:t>
            </a:r>
            <a:endParaRPr lang="fr-FR" b="1" dirty="0" smtClean="0"/>
          </a:p>
        </p:txBody>
      </p:sp>
      <p:sp>
        <p:nvSpPr>
          <p:cNvPr id="21" name="ZoneTexte 20"/>
          <p:cNvSpPr txBox="1"/>
          <p:nvPr/>
        </p:nvSpPr>
        <p:spPr>
          <a:xfrm>
            <a:off x="9730755" y="4649855"/>
            <a:ext cx="1503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Si conditions </a:t>
            </a:r>
            <a:br>
              <a:rPr lang="fr-FR" dirty="0" smtClean="0"/>
            </a:br>
            <a:r>
              <a:rPr lang="fr-FR" dirty="0" smtClean="0"/>
              <a:t>non vérifiées </a:t>
            </a:r>
            <a:endParaRPr lang="en-US" dirty="0"/>
          </a:p>
        </p:txBody>
      </p:sp>
      <p:sp>
        <p:nvSpPr>
          <p:cNvPr id="22" name="Flèche courbée vers la droite 21"/>
          <p:cNvSpPr/>
          <p:nvPr/>
        </p:nvSpPr>
        <p:spPr>
          <a:xfrm>
            <a:off x="9393709" y="4649855"/>
            <a:ext cx="337046" cy="646331"/>
          </a:xfrm>
          <a:prstGeom prst="curved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lèche vers le bas 22"/>
          <p:cNvSpPr/>
          <p:nvPr/>
        </p:nvSpPr>
        <p:spPr>
          <a:xfrm>
            <a:off x="9988628" y="1931236"/>
            <a:ext cx="839755" cy="615820"/>
          </a:xfrm>
          <a:prstGeom prst="downArrow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105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Benoit</dc:creator>
  <cp:lastModifiedBy>Benoit</cp:lastModifiedBy>
  <cp:revision>4</cp:revision>
  <dcterms:created xsi:type="dcterms:W3CDTF">2025-08-28T14:24:38Z</dcterms:created>
  <dcterms:modified xsi:type="dcterms:W3CDTF">2025-08-28T17:26:16Z</dcterms:modified>
</cp:coreProperties>
</file>