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6" r:id="rId2"/>
    <p:sldId id="723" r:id="rId3"/>
    <p:sldId id="672" r:id="rId4"/>
    <p:sldId id="722" r:id="rId5"/>
    <p:sldId id="331" r:id="rId6"/>
    <p:sldId id="716" r:id="rId7"/>
    <p:sldId id="710" r:id="rId8"/>
    <p:sldId id="268" r:id="rId9"/>
    <p:sldId id="259" r:id="rId10"/>
    <p:sldId id="674" r:id="rId11"/>
    <p:sldId id="675" r:id="rId12"/>
    <p:sldId id="299" r:id="rId13"/>
    <p:sldId id="300" r:id="rId14"/>
    <p:sldId id="676" r:id="rId15"/>
    <p:sldId id="275" r:id="rId16"/>
    <p:sldId id="320" r:id="rId17"/>
    <p:sldId id="333" r:id="rId18"/>
    <p:sldId id="313" r:id="rId19"/>
    <p:sldId id="314" r:id="rId20"/>
    <p:sldId id="319" r:id="rId21"/>
    <p:sldId id="315" r:id="rId22"/>
    <p:sldId id="277" r:id="rId23"/>
    <p:sldId id="724" r:id="rId24"/>
    <p:sldId id="324" r:id="rId25"/>
    <p:sldId id="323" r:id="rId26"/>
    <p:sldId id="677" r:id="rId27"/>
    <p:sldId id="321" r:id="rId28"/>
    <p:sldId id="721" r:id="rId29"/>
    <p:sldId id="730" r:id="rId30"/>
    <p:sldId id="301" r:id="rId31"/>
    <p:sldId id="329" r:id="rId32"/>
    <p:sldId id="308" r:id="rId33"/>
    <p:sldId id="261" r:id="rId34"/>
    <p:sldId id="725" r:id="rId35"/>
    <p:sldId id="726" r:id="rId36"/>
    <p:sldId id="727" r:id="rId37"/>
    <p:sldId id="260" r:id="rId38"/>
    <p:sldId id="270" r:id="rId39"/>
    <p:sldId id="271" r:id="rId40"/>
    <p:sldId id="682" r:id="rId41"/>
    <p:sldId id="731" r:id="rId42"/>
    <p:sldId id="704" r:id="rId43"/>
    <p:sldId id="705" r:id="rId44"/>
    <p:sldId id="706" r:id="rId45"/>
    <p:sldId id="707" r:id="rId46"/>
    <p:sldId id="709" r:id="rId47"/>
    <p:sldId id="712" r:id="rId48"/>
    <p:sldId id="263" r:id="rId49"/>
    <p:sldId id="26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f Cidon" initials="AC" lastIdx="16" clrIdx="0">
    <p:extLst>
      <p:ext uri="{19B8F6BF-5375-455C-9EA6-DF929625EA0E}">
        <p15:presenceInfo xmlns:p15="http://schemas.microsoft.com/office/powerpoint/2012/main" userId="dbe62a0c-1ea0-42d3-9b29-c92f618dcf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FF"/>
    <a:srgbClr val="348AB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452" autoAdjust="0"/>
  </p:normalViewPr>
  <p:slideViewPr>
    <p:cSldViewPr snapToGrid="0">
      <p:cViewPr varScale="1">
        <p:scale>
          <a:sx n="89" d="100"/>
          <a:sy n="8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0C4F-C9BC-4CA8-8999-4E2769B505B1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2E24-65BD-43FA-A913-228F1A64E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429A4-6520-4A82-97A3-E45992B4FE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2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0163" y="706438"/>
            <a:ext cx="6710362" cy="3775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00112" y="4713287"/>
            <a:ext cx="4965600" cy="4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35400" y="9431335"/>
            <a:ext cx="2932200" cy="473100"/>
          </a:xfrm>
          <a:prstGeom prst="rect">
            <a:avLst/>
          </a:prstGeom>
        </p:spPr>
        <p:txBody>
          <a:bodyPr spcFirstLastPara="1" wrap="square" lIns="91750" tIns="45875" rIns="91750" bIns="458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514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0163" y="706438"/>
            <a:ext cx="6710362" cy="3775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00112" y="4713287"/>
            <a:ext cx="4965600" cy="4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35400" y="9431335"/>
            <a:ext cx="2932200" cy="473100"/>
          </a:xfrm>
          <a:prstGeom prst="rect">
            <a:avLst/>
          </a:prstGeom>
        </p:spPr>
        <p:txBody>
          <a:bodyPr spcFirstLastPara="1" wrap="square" lIns="91750" tIns="45875" rIns="91750" bIns="458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302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0163" y="706438"/>
            <a:ext cx="6710362" cy="37750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900112" y="4713287"/>
            <a:ext cx="4965600" cy="44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35400" y="9431335"/>
            <a:ext cx="2932200" cy="473100"/>
          </a:xfrm>
          <a:prstGeom prst="rect">
            <a:avLst/>
          </a:prstGeom>
        </p:spPr>
        <p:txBody>
          <a:bodyPr spcFirstLastPara="1" wrap="square" lIns="91750" tIns="45875" rIns="91750" bIns="4587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22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3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52E24-65BD-43FA-A913-228F1A64E9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A236A-F7CD-46AB-83AF-D0B3B769CC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781" y="343949"/>
            <a:ext cx="11560029" cy="458038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5016616"/>
            <a:ext cx="8767860" cy="120721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4849537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6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7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5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4416734"/>
          </a:xfr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7BFB-7915-42BC-8F6B-A7F1EDE505C5}" type="datetime1">
              <a:rPr lang="en-US" smtClean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627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6" y="343949"/>
            <a:ext cx="9892751" cy="416273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4506686"/>
            <a:ext cx="8767860" cy="1717141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4441329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9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2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56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4"/>
            <a:ext cx="9966960" cy="4861465"/>
          </a:xfrm>
        </p:spPr>
        <p:txBody>
          <a:bodyPr anchor="ctr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F63E571-1ABB-43CA-B1CB-49F527FD395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82E60-1CF9-4C60-B1F5-1D3806D26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  <p:sldLayoutId id="2147483698" r:id="rId3"/>
    <p:sldLayoutId id="2147483699" r:id="rId4"/>
    <p:sldLayoutId id="2147483710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(null)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5B10-5C80-4DF7-9F72-955CF33FA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Teaching an Old Cache New Tricks:</a:t>
            </a:r>
            <a:br>
              <a:rPr lang="en-US" sz="6600" dirty="0"/>
            </a:br>
            <a:r>
              <a:rPr lang="en-US" sz="6600" dirty="0"/>
              <a:t>Learning Better Caching Policies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D8E04-765F-4A66-AC26-5470CD69D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Beckmann, CMU</a:t>
            </a:r>
          </a:p>
          <a:p>
            <a:r>
              <a:rPr lang="en-US" dirty="0"/>
              <a:t>ML for Systems @ISCA2019</a:t>
            </a:r>
          </a:p>
        </p:txBody>
      </p:sp>
      <p:pic>
        <p:nvPicPr>
          <p:cNvPr id="4" name="Picture 2" descr="Image result for carnegie mellon university school of computer science">
            <a:extLst>
              <a:ext uri="{FF2B5EF4-FFF2-40B4-BE49-F238E27FC236}">
                <a16:creationId xmlns:a16="http://schemas.microsoft.com/office/drawing/2014/main" id="{1AD9B6B1-CA36-48D2-BE4B-D75CF292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203" y="4975457"/>
            <a:ext cx="1498862" cy="156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3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Q:</a:t>
            </a:r>
            <a:br>
              <a:rPr lang="en-US" u="sng" dirty="0"/>
            </a:br>
            <a:r>
              <a:rPr lang="en-US" dirty="0"/>
              <a:t>What’s the “Right” metric for caching policies?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EDC09A83-691A-4142-9EFD-0C798211098A}"/>
              </a:ext>
            </a:extLst>
          </p:cNvPr>
          <p:cNvSpPr txBox="1">
            <a:spLocks/>
          </p:cNvSpPr>
          <p:nvPr/>
        </p:nvSpPr>
        <p:spPr>
          <a:xfrm>
            <a:off x="1106424" y="1687385"/>
            <a:ext cx="9966960" cy="44167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theory: The “big picture”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Goal:</a:t>
            </a:r>
            <a:r>
              <a:rPr lang="en-US" sz="2800" dirty="0"/>
              <a:t> Maximize cache hit rate</a:t>
            </a:r>
          </a:p>
          <a:p>
            <a:endParaRPr lang="en-US" sz="2800" i="1" dirty="0"/>
          </a:p>
          <a:p>
            <a:r>
              <a:rPr lang="en-US" sz="2800" i="1" dirty="0"/>
              <a:t>Constraint:</a:t>
            </a:r>
            <a:r>
              <a:rPr lang="en-US" sz="2800" dirty="0"/>
              <a:t> Limited cache space</a:t>
            </a:r>
          </a:p>
          <a:p>
            <a:pPr marL="45720" indent="0">
              <a:buNone/>
            </a:pPr>
            <a:endParaRPr lang="en-US" sz="2800" i="1" dirty="0"/>
          </a:p>
          <a:p>
            <a:r>
              <a:rPr lang="en-US" sz="2800" i="1" dirty="0"/>
              <a:t>Uncertainty</a:t>
            </a:r>
            <a:r>
              <a:rPr lang="en-US" sz="2800" dirty="0"/>
              <a:t>: In practice, don’t know what is accessed when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cache space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096419-8717-44D8-8600-8D3936E2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3427279" cy="4038600"/>
          </a:xfrm>
        </p:spPr>
        <p:txBody>
          <a:bodyPr/>
          <a:lstStyle/>
          <a:p>
            <a:r>
              <a:rPr lang="en-US" dirty="0"/>
              <a:t>Let’s see what happens on a short trace…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C9D75-3826-4F5A-8088-3FF51C2ADB51}"/>
              </a:ext>
            </a:extLst>
          </p:cNvPr>
          <p:cNvSpPr/>
          <p:nvPr/>
        </p:nvSpPr>
        <p:spPr>
          <a:xfrm>
            <a:off x="5100038" y="2760686"/>
            <a:ext cx="5337960" cy="3187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37B5D-5EBD-4952-BF6C-B17F4C663200}"/>
              </a:ext>
            </a:extLst>
          </p:cNvPr>
          <p:cNvSpPr txBox="1"/>
          <p:nvPr/>
        </p:nvSpPr>
        <p:spPr>
          <a:xfrm>
            <a:off x="4548427" y="2406540"/>
            <a:ext cx="63274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…  A  B 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A  C  B  A  B  D  A  B  C  D  A  B  C  B …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925E1AF4-7558-4A0C-BB10-168B07A2D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5803" y="4157957"/>
            <a:ext cx="470049" cy="49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579E6C-22B3-4829-9530-5BC299E40BC0}"/>
                  </a:ext>
                </a:extLst>
              </p:cNvPr>
              <p:cNvSpPr txBox="1"/>
              <p:nvPr/>
            </p:nvSpPr>
            <p:spPr>
              <a:xfrm rot="16200000">
                <a:off x="4189744" y="4084583"/>
                <a:ext cx="1337660" cy="499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579E6C-22B3-4829-9530-5BC299E4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89744" y="4084583"/>
                <a:ext cx="1337660" cy="499347"/>
              </a:xfrm>
              <a:prstGeom prst="rect">
                <a:avLst/>
              </a:prstGeom>
              <a:blipFill>
                <a:blip r:embed="rId2"/>
                <a:stretch>
                  <a:fillRect l="-6098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95D75E-335F-494F-A0A5-ACD5D0D20E00}"/>
                  </a:ext>
                </a:extLst>
              </p:cNvPr>
              <p:cNvSpPr txBox="1"/>
              <p:nvPr/>
            </p:nvSpPr>
            <p:spPr>
              <a:xfrm>
                <a:off x="5008133" y="1872447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95D75E-335F-494F-A0A5-ACD5D0D20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33" y="1872447"/>
                <a:ext cx="918841" cy="369332"/>
              </a:xfrm>
              <a:prstGeom prst="rect">
                <a:avLst/>
              </a:prstGeom>
              <a:blipFill>
                <a:blip r:embed="rId3"/>
                <a:stretch>
                  <a:fillRect l="-6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10B8AF77-03C1-4B7D-A375-77EDBF754D7C}"/>
              </a:ext>
            </a:extLst>
          </p:cNvPr>
          <p:cNvSpPr/>
          <p:nvPr/>
        </p:nvSpPr>
        <p:spPr>
          <a:xfrm>
            <a:off x="5112916" y="5638935"/>
            <a:ext cx="330537" cy="3090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D14F0F-0CD8-40C6-824C-B101516FC6E2}"/>
              </a:ext>
            </a:extLst>
          </p:cNvPr>
          <p:cNvSpPr/>
          <p:nvPr/>
        </p:nvSpPr>
        <p:spPr>
          <a:xfrm>
            <a:off x="5095745" y="3492591"/>
            <a:ext cx="347708" cy="13650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3A325D-1C7E-48C6-AB5A-356AA88B92F4}"/>
              </a:ext>
            </a:extLst>
          </p:cNvPr>
          <p:cNvSpPr/>
          <p:nvPr/>
        </p:nvSpPr>
        <p:spPr>
          <a:xfrm>
            <a:off x="5108623" y="4988592"/>
            <a:ext cx="334830" cy="5172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54C1ED-B78F-43C7-A1D4-F34C14567048}"/>
              </a:ext>
            </a:extLst>
          </p:cNvPr>
          <p:cNvSpPr/>
          <p:nvPr/>
        </p:nvSpPr>
        <p:spPr>
          <a:xfrm>
            <a:off x="5102184" y="2760686"/>
            <a:ext cx="341269" cy="7319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309E3E-5847-4080-8AF7-E9ABBACFC0E6}"/>
              </a:ext>
            </a:extLst>
          </p:cNvPr>
          <p:cNvSpPr/>
          <p:nvPr/>
        </p:nvSpPr>
        <p:spPr>
          <a:xfrm>
            <a:off x="5095745" y="3489623"/>
            <a:ext cx="347708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157C19-BF9A-4733-94F2-9D4F67841393}"/>
              </a:ext>
            </a:extLst>
          </p:cNvPr>
          <p:cNvSpPr/>
          <p:nvPr/>
        </p:nvSpPr>
        <p:spPr>
          <a:xfrm>
            <a:off x="5443453" y="3492591"/>
            <a:ext cx="339123" cy="13650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611945-AF81-4DE0-BFB5-7894D2FBEA10}"/>
              </a:ext>
            </a:extLst>
          </p:cNvPr>
          <p:cNvSpPr/>
          <p:nvPr/>
        </p:nvSpPr>
        <p:spPr>
          <a:xfrm>
            <a:off x="5443453" y="3489623"/>
            <a:ext cx="339123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37C6B2-9ACA-42A2-870E-1679E561E04E}"/>
              </a:ext>
            </a:extLst>
          </p:cNvPr>
          <p:cNvSpPr/>
          <p:nvPr/>
        </p:nvSpPr>
        <p:spPr>
          <a:xfrm>
            <a:off x="5101111" y="2753641"/>
            <a:ext cx="677547" cy="7319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FEF9E9-5203-4141-84AC-89EF078FA96B}"/>
              </a:ext>
            </a:extLst>
          </p:cNvPr>
          <p:cNvSpPr/>
          <p:nvPr/>
        </p:nvSpPr>
        <p:spPr>
          <a:xfrm>
            <a:off x="5108622" y="4987108"/>
            <a:ext cx="670035" cy="5172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697319-382A-4753-B10D-921E2792BC1C}"/>
              </a:ext>
            </a:extLst>
          </p:cNvPr>
          <p:cNvSpPr/>
          <p:nvPr/>
        </p:nvSpPr>
        <p:spPr>
          <a:xfrm>
            <a:off x="5112916" y="5637451"/>
            <a:ext cx="661444" cy="3090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FB03BA-3478-49D7-A895-C06EA8C0EC96}"/>
              </a:ext>
            </a:extLst>
          </p:cNvPr>
          <p:cNvSpPr/>
          <p:nvPr/>
        </p:nvSpPr>
        <p:spPr>
          <a:xfrm>
            <a:off x="5787238" y="3488139"/>
            <a:ext cx="339123" cy="13650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D38CB-643B-4623-AD8D-E4322CEE8271}"/>
              </a:ext>
            </a:extLst>
          </p:cNvPr>
          <p:cNvSpPr/>
          <p:nvPr/>
        </p:nvSpPr>
        <p:spPr>
          <a:xfrm>
            <a:off x="5108248" y="2752157"/>
            <a:ext cx="1014195" cy="7319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C4FE382-CF33-4DB7-A51E-9E96AB7B00BF}"/>
              </a:ext>
            </a:extLst>
          </p:cNvPr>
          <p:cNvSpPr/>
          <p:nvPr/>
        </p:nvSpPr>
        <p:spPr>
          <a:xfrm>
            <a:off x="5119491" y="4985624"/>
            <a:ext cx="1002951" cy="5172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219CC5-1CF1-48B5-BFAD-63BD11B38FDD}"/>
              </a:ext>
            </a:extLst>
          </p:cNvPr>
          <p:cNvSpPr/>
          <p:nvPr/>
        </p:nvSpPr>
        <p:spPr>
          <a:xfrm>
            <a:off x="5128054" y="5635967"/>
            <a:ext cx="990091" cy="3090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AB58006-4448-4E65-B058-188BBCE5D464}"/>
              </a:ext>
            </a:extLst>
          </p:cNvPr>
          <p:cNvSpPr/>
          <p:nvPr/>
        </p:nvSpPr>
        <p:spPr>
          <a:xfrm>
            <a:off x="5108622" y="2762170"/>
            <a:ext cx="1014195" cy="73190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2C638-0305-4BDE-9C46-052FC43FA9F6}"/>
              </a:ext>
            </a:extLst>
          </p:cNvPr>
          <p:cNvSpPr/>
          <p:nvPr/>
        </p:nvSpPr>
        <p:spPr>
          <a:xfrm>
            <a:off x="6129614" y="2761083"/>
            <a:ext cx="282546" cy="7319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A52905-C852-4863-869F-7F4923A39981}"/>
              </a:ext>
            </a:extLst>
          </p:cNvPr>
          <p:cNvSpPr/>
          <p:nvPr/>
        </p:nvSpPr>
        <p:spPr>
          <a:xfrm>
            <a:off x="5782059" y="3488139"/>
            <a:ext cx="630101" cy="136507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CE6147A-CCB2-4FC2-BBDE-AF28631FD575}"/>
              </a:ext>
            </a:extLst>
          </p:cNvPr>
          <p:cNvSpPr/>
          <p:nvPr/>
        </p:nvSpPr>
        <p:spPr>
          <a:xfrm>
            <a:off x="5114312" y="4985624"/>
            <a:ext cx="1297848" cy="5172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12BAFD-035C-46FD-9745-D095FB915BD1}"/>
              </a:ext>
            </a:extLst>
          </p:cNvPr>
          <p:cNvSpPr/>
          <p:nvPr/>
        </p:nvSpPr>
        <p:spPr>
          <a:xfrm>
            <a:off x="5122875" y="5635967"/>
            <a:ext cx="1281207" cy="3090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ABDB8E-D4BB-486B-8603-BE537948CA77}"/>
              </a:ext>
            </a:extLst>
          </p:cNvPr>
          <p:cNvSpPr/>
          <p:nvPr/>
        </p:nvSpPr>
        <p:spPr>
          <a:xfrm>
            <a:off x="5793307" y="3492591"/>
            <a:ext cx="637465" cy="1365075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45331E-7B48-4D5D-953C-A893EC2C997B}"/>
              </a:ext>
            </a:extLst>
          </p:cNvPr>
          <p:cNvSpPr/>
          <p:nvPr/>
        </p:nvSpPr>
        <p:spPr>
          <a:xfrm>
            <a:off x="5108623" y="4988592"/>
            <a:ext cx="1320002" cy="517270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D19E25-3217-4369-8916-52900725FAFF}"/>
              </a:ext>
            </a:extLst>
          </p:cNvPr>
          <p:cNvSpPr txBox="1"/>
          <p:nvPr/>
        </p:nvSpPr>
        <p:spPr>
          <a:xfrm>
            <a:off x="5793307" y="3602705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Hit! </a:t>
            </a:r>
            <a:r>
              <a:rPr lang="en-US" sz="1400" b="1" dirty="0">
                <a:latin typeface="+mn-lt"/>
                <a:sym typeface="Wingdings" panose="05000000000000000000" pitchFamily="2" charset="2"/>
              </a:rPr>
              <a:t></a:t>
            </a:r>
            <a:endParaRPr lang="en-US" sz="1400" b="1" dirty="0">
              <a:latin typeface="+mn-lt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3F2666-76E9-4626-9795-289892D8AD0D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5235600" y="3756594"/>
            <a:ext cx="557707" cy="156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7408ECA-3D92-4211-9373-C13C96DE68A6}"/>
              </a:ext>
            </a:extLst>
          </p:cNvPr>
          <p:cNvSpPr/>
          <p:nvPr/>
        </p:nvSpPr>
        <p:spPr>
          <a:xfrm>
            <a:off x="6432918" y="3492591"/>
            <a:ext cx="343415" cy="18308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44543B-481A-442A-8E5E-CC26B9BFCCE4}"/>
              </a:ext>
            </a:extLst>
          </p:cNvPr>
          <p:cNvSpPr/>
          <p:nvPr/>
        </p:nvSpPr>
        <p:spPr>
          <a:xfrm>
            <a:off x="6136411" y="2759599"/>
            <a:ext cx="639922" cy="73190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ABC46B3-7BBC-4B88-86DD-130D2C5BF2B0}"/>
              </a:ext>
            </a:extLst>
          </p:cNvPr>
          <p:cNvSpPr/>
          <p:nvPr/>
        </p:nvSpPr>
        <p:spPr>
          <a:xfrm>
            <a:off x="5122632" y="5635967"/>
            <a:ext cx="1653701" cy="30907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8B0068F-7FA1-4419-B9C0-56F001982C8D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6068764" y="4809798"/>
            <a:ext cx="853146" cy="54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0E3A8DA-DC0A-4260-ACE5-54F951B24C77}"/>
              </a:ext>
            </a:extLst>
          </p:cNvPr>
          <p:cNvSpPr txBox="1"/>
          <p:nvPr/>
        </p:nvSpPr>
        <p:spPr>
          <a:xfrm>
            <a:off x="6921910" y="4655909"/>
            <a:ext cx="10518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Eviction! </a:t>
            </a:r>
            <a:r>
              <a:rPr lang="en-US" sz="1400" b="1" dirty="0">
                <a:latin typeface="+mn-lt"/>
                <a:sym typeface="Wingdings" panose="05000000000000000000" pitchFamily="2" charset="2"/>
              </a:rPr>
              <a:t></a:t>
            </a:r>
            <a:endParaRPr lang="en-US" sz="1400" b="1" dirty="0">
              <a:latin typeface="+mn-l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83426F-9636-4D4E-8F96-F6BCFF6ECCD6}"/>
              </a:ext>
            </a:extLst>
          </p:cNvPr>
          <p:cNvCxnSpPr>
            <a:cxnSpLocks/>
          </p:cNvCxnSpPr>
          <p:nvPr/>
        </p:nvCxnSpPr>
        <p:spPr>
          <a:xfrm flipH="1" flipV="1">
            <a:off x="6253179" y="4508238"/>
            <a:ext cx="650120" cy="291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8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66" grpId="0"/>
      <p:bldP spid="84" grpId="0" animBg="1"/>
      <p:bldP spid="85" grpId="0" animBg="1"/>
      <p:bldP spid="86" grpId="0" animBg="1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cache space go?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096419-8717-44D8-8600-8D3936E2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766772" cy="4038600"/>
          </a:xfrm>
        </p:spPr>
        <p:txBody>
          <a:bodyPr/>
          <a:lstStyle/>
          <a:p>
            <a:r>
              <a:rPr lang="en-US" dirty="0"/>
              <a:t>Green box = 1 hit</a:t>
            </a:r>
          </a:p>
          <a:p>
            <a:r>
              <a:rPr lang="en-US" dirty="0"/>
              <a:t>Red box = 0 hits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i="1" dirty="0">
                <a:sym typeface="Wingdings" panose="05000000000000000000" pitchFamily="2" charset="2"/>
              </a:rPr>
              <a:t>Want to fit as many green boxes as possible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Each box costs</a:t>
            </a:r>
            <a:br>
              <a:rPr lang="en-US" dirty="0"/>
            </a:br>
            <a:r>
              <a:rPr lang="en-US" dirty="0"/>
              <a:t>resources = area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i="1" dirty="0">
                <a:sym typeface="Wingdings" panose="05000000000000000000" pitchFamily="2" charset="2"/>
              </a:rPr>
              <a:t>Cost proportional to size &amp; time spent in cache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C9D75-3826-4F5A-8088-3FF51C2ADB51}"/>
              </a:ext>
            </a:extLst>
          </p:cNvPr>
          <p:cNvSpPr/>
          <p:nvPr/>
        </p:nvSpPr>
        <p:spPr>
          <a:xfrm>
            <a:off x="5094358" y="2775337"/>
            <a:ext cx="5337960" cy="3187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564111-6791-4DB6-8ED9-9A1215DA7635}"/>
              </a:ext>
            </a:extLst>
          </p:cNvPr>
          <p:cNvSpPr/>
          <p:nvPr/>
        </p:nvSpPr>
        <p:spPr>
          <a:xfrm>
            <a:off x="5096504" y="2775337"/>
            <a:ext cx="993758" cy="73190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321502-B5F3-4154-8629-39637A1BA99D}"/>
              </a:ext>
            </a:extLst>
          </p:cNvPr>
          <p:cNvSpPr/>
          <p:nvPr/>
        </p:nvSpPr>
        <p:spPr>
          <a:xfrm>
            <a:off x="6090262" y="2775337"/>
            <a:ext cx="903611" cy="73190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B37B5D-5EBD-4952-BF6C-B17F4C663200}"/>
              </a:ext>
            </a:extLst>
          </p:cNvPr>
          <p:cNvSpPr txBox="1"/>
          <p:nvPr/>
        </p:nvSpPr>
        <p:spPr>
          <a:xfrm>
            <a:off x="4542747" y="2421191"/>
            <a:ext cx="63274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…  A  B 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B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 A  C  B  A  B  D  A  B  C  D  A  B  C  B 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1FEEB9-D4D0-489D-AB2A-858485D0287B}"/>
              </a:ext>
            </a:extLst>
          </p:cNvPr>
          <p:cNvSpPr/>
          <p:nvPr/>
        </p:nvSpPr>
        <p:spPr>
          <a:xfrm>
            <a:off x="7000312" y="2775337"/>
            <a:ext cx="989464" cy="73190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66FB6A-2A7E-47B2-8A5C-4936A8AE553C}"/>
              </a:ext>
            </a:extLst>
          </p:cNvPr>
          <p:cNvSpPr/>
          <p:nvPr/>
        </p:nvSpPr>
        <p:spPr>
          <a:xfrm>
            <a:off x="9305487" y="4606170"/>
            <a:ext cx="336976" cy="731903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E4C7B7-E89A-467B-B6A1-ABB62183028C}"/>
              </a:ext>
            </a:extLst>
          </p:cNvPr>
          <p:cNvSpPr/>
          <p:nvPr/>
        </p:nvSpPr>
        <p:spPr>
          <a:xfrm>
            <a:off x="5437773" y="3507242"/>
            <a:ext cx="339123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D7CBA2-831D-4861-9056-C153B2EE7D87}"/>
              </a:ext>
            </a:extLst>
          </p:cNvPr>
          <p:cNvSpPr/>
          <p:nvPr/>
        </p:nvSpPr>
        <p:spPr>
          <a:xfrm>
            <a:off x="5787627" y="3507242"/>
            <a:ext cx="637465" cy="1365075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F4817E-8630-451A-AE39-1CB021F6E16A}"/>
              </a:ext>
            </a:extLst>
          </p:cNvPr>
          <p:cNvSpPr/>
          <p:nvPr/>
        </p:nvSpPr>
        <p:spPr>
          <a:xfrm>
            <a:off x="6781385" y="3507242"/>
            <a:ext cx="570928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CBC55A-3334-4662-AA29-311610086641}"/>
              </a:ext>
            </a:extLst>
          </p:cNvPr>
          <p:cNvSpPr/>
          <p:nvPr/>
        </p:nvSpPr>
        <p:spPr>
          <a:xfrm>
            <a:off x="6427238" y="3507242"/>
            <a:ext cx="343415" cy="1830831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8ECDDF-3E8C-4091-92E3-AD464EE869E8}"/>
              </a:ext>
            </a:extLst>
          </p:cNvPr>
          <p:cNvSpPr/>
          <p:nvPr/>
        </p:nvSpPr>
        <p:spPr>
          <a:xfrm>
            <a:off x="7360898" y="3507242"/>
            <a:ext cx="985172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13A60C-6F17-43B3-97F8-FDCB64CFFDAE}"/>
              </a:ext>
            </a:extLst>
          </p:cNvPr>
          <p:cNvSpPr/>
          <p:nvPr/>
        </p:nvSpPr>
        <p:spPr>
          <a:xfrm>
            <a:off x="7669972" y="4885195"/>
            <a:ext cx="1317856" cy="5387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C5990E-8AA6-4F30-9DFD-45DDA75DFDD2}"/>
              </a:ext>
            </a:extLst>
          </p:cNvPr>
          <p:cNvSpPr/>
          <p:nvPr/>
        </p:nvSpPr>
        <p:spPr>
          <a:xfrm>
            <a:off x="8987828" y="4885195"/>
            <a:ext cx="319805" cy="538732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13CEA2-DCAE-4D21-AD21-C9EF908D7EFA}"/>
              </a:ext>
            </a:extLst>
          </p:cNvPr>
          <p:cNvSpPr/>
          <p:nvPr/>
        </p:nvSpPr>
        <p:spPr>
          <a:xfrm>
            <a:off x="9646755" y="4597585"/>
            <a:ext cx="495806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205866-0919-4108-9E48-EF8F7F2962BE}"/>
              </a:ext>
            </a:extLst>
          </p:cNvPr>
          <p:cNvSpPr/>
          <p:nvPr/>
        </p:nvSpPr>
        <p:spPr>
          <a:xfrm>
            <a:off x="10153293" y="4597585"/>
            <a:ext cx="281172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9D036-340D-4AD0-84B7-8DADC1AA51F5}"/>
              </a:ext>
            </a:extLst>
          </p:cNvPr>
          <p:cNvSpPr/>
          <p:nvPr/>
        </p:nvSpPr>
        <p:spPr>
          <a:xfrm>
            <a:off x="8640120" y="2775337"/>
            <a:ext cx="1264197" cy="182439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60AEA94-63C2-4FEA-908F-B2B2AA1A09EF}"/>
              </a:ext>
            </a:extLst>
          </p:cNvPr>
          <p:cNvSpPr/>
          <p:nvPr/>
        </p:nvSpPr>
        <p:spPr>
          <a:xfrm>
            <a:off x="9904317" y="2775337"/>
            <a:ext cx="536586" cy="1822247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</a:t>
            </a: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925E1AF4-7558-4A0C-BB10-168B07A2D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0123" y="4172608"/>
            <a:ext cx="470049" cy="49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/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5FA430A-5C33-4E3E-93D7-BC3EA9A5BB4F}"/>
              </a:ext>
            </a:extLst>
          </p:cNvPr>
          <p:cNvSpPr/>
          <p:nvPr/>
        </p:nvSpPr>
        <p:spPr>
          <a:xfrm>
            <a:off x="5107236" y="5653586"/>
            <a:ext cx="4528788" cy="309074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B98FF6-C7D4-44CF-BE87-770847146296}"/>
              </a:ext>
            </a:extLst>
          </p:cNvPr>
          <p:cNvSpPr/>
          <p:nvPr/>
        </p:nvSpPr>
        <p:spPr>
          <a:xfrm>
            <a:off x="5090065" y="3507242"/>
            <a:ext cx="347708" cy="136507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579B09-0F74-4A81-8A08-952F57258A09}"/>
              </a:ext>
            </a:extLst>
          </p:cNvPr>
          <p:cNvSpPr/>
          <p:nvPr/>
        </p:nvSpPr>
        <p:spPr>
          <a:xfrm>
            <a:off x="5102943" y="5003243"/>
            <a:ext cx="1320002" cy="517270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FE8786-C098-401E-8975-D49A328FD37F}"/>
              </a:ext>
            </a:extLst>
          </p:cNvPr>
          <p:cNvSpPr/>
          <p:nvPr/>
        </p:nvSpPr>
        <p:spPr>
          <a:xfrm>
            <a:off x="8346070" y="3507242"/>
            <a:ext cx="311221" cy="1365075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E6E23D-E97A-4BF8-BFB0-28DEEA800ED6}"/>
              </a:ext>
            </a:extLst>
          </p:cNvPr>
          <p:cNvSpPr/>
          <p:nvPr/>
        </p:nvSpPr>
        <p:spPr>
          <a:xfrm>
            <a:off x="7989777" y="2775337"/>
            <a:ext cx="661074" cy="731904"/>
          </a:xfrm>
          <a:prstGeom prst="rect">
            <a:avLst/>
          </a:prstGeom>
          <a:solidFill>
            <a:srgbClr val="FF4F4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579E6C-22B3-4829-9530-5BC299E40BC0}"/>
                  </a:ext>
                </a:extLst>
              </p:cNvPr>
              <p:cNvSpPr txBox="1"/>
              <p:nvPr/>
            </p:nvSpPr>
            <p:spPr>
              <a:xfrm rot="16200000">
                <a:off x="4184064" y="4099234"/>
                <a:ext cx="1337660" cy="499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2579E6C-22B3-4829-9530-5BC299E4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84064" y="4099234"/>
                <a:ext cx="1337660" cy="499347"/>
              </a:xfrm>
              <a:prstGeom prst="rect">
                <a:avLst/>
              </a:prstGeom>
              <a:blipFill>
                <a:blip r:embed="rId2"/>
                <a:stretch>
                  <a:fillRect l="-6098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422383-C8AD-46E7-8232-A15409ADFD6E}"/>
                  </a:ext>
                </a:extLst>
              </p:cNvPr>
              <p:cNvSpPr txBox="1"/>
              <p:nvPr/>
            </p:nvSpPr>
            <p:spPr>
              <a:xfrm>
                <a:off x="5002453" y="1887098"/>
                <a:ext cx="918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422383-C8AD-46E7-8232-A15409ADF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53" y="1887098"/>
                <a:ext cx="918841" cy="369332"/>
              </a:xfrm>
              <a:prstGeom prst="rect">
                <a:avLst/>
              </a:prstGeom>
              <a:blipFill>
                <a:blip r:embed="rId3"/>
                <a:stretch>
                  <a:fillRect l="-60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EF0FD6C-8E54-43DA-B6C1-E16295CFD9E4}"/>
              </a:ext>
            </a:extLst>
          </p:cNvPr>
          <p:cNvSpPr txBox="1"/>
          <p:nvPr/>
        </p:nvSpPr>
        <p:spPr>
          <a:xfrm>
            <a:off x="5787627" y="3617356"/>
            <a:ext cx="6639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Hit! </a:t>
            </a:r>
            <a:r>
              <a:rPr lang="en-US" sz="1400" b="1" dirty="0">
                <a:latin typeface="+mn-lt"/>
                <a:sym typeface="Wingdings" panose="05000000000000000000" pitchFamily="2" charset="2"/>
              </a:rPr>
              <a:t></a:t>
            </a:r>
            <a:endParaRPr lang="en-US" sz="1400" b="1" dirty="0">
              <a:latin typeface="+mn-l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DE2E52-4F04-438B-A021-87E54CF146B9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5229920" y="3771245"/>
            <a:ext cx="557707" cy="156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D380A3-E43D-4CAA-97EF-7EFAAA5ECC9C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6063084" y="4824449"/>
            <a:ext cx="853146" cy="54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5D31E35-8DA6-4BE0-9278-E6901FF3A025}"/>
              </a:ext>
            </a:extLst>
          </p:cNvPr>
          <p:cNvSpPr txBox="1"/>
          <p:nvPr/>
        </p:nvSpPr>
        <p:spPr>
          <a:xfrm>
            <a:off x="6916230" y="4670560"/>
            <a:ext cx="105189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Eviction! </a:t>
            </a:r>
            <a:r>
              <a:rPr lang="en-US" sz="1400" b="1" dirty="0">
                <a:latin typeface="+mn-lt"/>
                <a:sym typeface="Wingdings" panose="05000000000000000000" pitchFamily="2" charset="2"/>
              </a:rPr>
              <a:t></a:t>
            </a:r>
            <a:endParaRPr lang="en-US" sz="1400" b="1" dirty="0">
              <a:latin typeface="+mn-lt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23AA9C-1CB1-4F99-8FA7-DC1EE6C52AD3}"/>
              </a:ext>
            </a:extLst>
          </p:cNvPr>
          <p:cNvCxnSpPr>
            <a:cxnSpLocks/>
          </p:cNvCxnSpPr>
          <p:nvPr/>
        </p:nvCxnSpPr>
        <p:spPr>
          <a:xfrm flipH="1" flipV="1">
            <a:off x="6247499" y="4522889"/>
            <a:ext cx="650120" cy="291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9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Idea:</a:t>
            </a:r>
            <a:br>
              <a:rPr lang="en-US" dirty="0"/>
            </a:br>
            <a:r>
              <a:rPr lang="en-US" dirty="0"/>
              <a:t>Hit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metric: Hit density (HD)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density combines </a:t>
            </a:r>
            <a:r>
              <a:rPr lang="en-US" b="1" dirty="0">
                <a:solidFill>
                  <a:srgbClr val="00B050"/>
                </a:solidFill>
              </a:rPr>
              <a:t>hit probability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expected cost</a:t>
            </a:r>
            <a:endParaRPr lang="en-US" dirty="0"/>
          </a:p>
          <a:p>
            <a:endParaRPr lang="en-US" b="1" dirty="0">
              <a:solidFill>
                <a:schemeClr val="accent6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Least hit density (LHD) policy: Evict object with smallest hit density</a:t>
            </a:r>
          </a:p>
          <a:p>
            <a:r>
              <a:rPr lang="en-US" b="1" dirty="0"/>
              <a:t>But how do we predict these quantities?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143000" y="3180926"/>
                <a:ext cx="9872870" cy="105507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Hit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density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𝑶𝒃𝒋𝒆𝒄𝒕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𝐡𝐢𝐭</m:t>
                          </m:r>
                          <m:r>
                            <a:rPr lang="en-US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𝐩𝐫𝐨𝐛𝐚𝐛𝐢𝐥𝐢𝐭𝐲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𝑂𝑏𝑗𝑒𝑐𝑡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𝑶𝒃𝒋𝒆𝒄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𝐞𝐱𝐩𝐞𝐜𝐭𝐞𝐝</m:t>
                          </m:r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𝐥𝐢𝐟𝐞𝐭𝐢𝐦𝐞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180926"/>
                <a:ext cx="9872870" cy="10550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48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5FFF-9391-4B72-94C0-70C1AD1B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hit density (HD) via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FE0AA-EA67-419A-9836-7EB7200F1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Age – # accesses since object was last requested</a:t>
                </a:r>
              </a:p>
              <a:p>
                <a:r>
                  <a:rPr lang="en-US" dirty="0"/>
                  <a:t>Random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>
                    <a:solidFill>
                      <a:srgbClr val="00B050"/>
                    </a:solidFill>
                  </a:rPr>
                  <a:t>hit age</a:t>
                </a:r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is probability an object hits after 100 accesses)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>
                    <a:solidFill>
                      <a:srgbClr val="C00000"/>
                    </a:solidFill>
                  </a:rPr>
                  <a:t>lifetime</a:t>
                </a:r>
                <a:r>
                  <a:rPr lang="en-US" dirty="0"/>
                  <a:t>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=100]</m:t>
                    </m:r>
                  </m:oMath>
                </a14:m>
                <a:r>
                  <a:rPr lang="en-US" dirty="0"/>
                  <a:t> is probability an object hits </a:t>
                </a:r>
                <a:r>
                  <a:rPr lang="en-US" i="1" dirty="0"/>
                  <a:t>or is evicted</a:t>
                </a:r>
                <a:r>
                  <a:rPr lang="en-US" dirty="0"/>
                  <a:t> after 100 accesses)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Easy to estimate HD from these quantities:</a:t>
                </a:r>
                <a:br>
                  <a:rPr lang="en-US" dirty="0"/>
                </a:b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FE0AA-EA67-419A-9836-7EB7200F1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2439-10C6-4970-9433-EFBB3CA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654" y="6280666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7194E2-B8C9-488F-83FF-BC5272C57C60}"/>
                  </a:ext>
                </a:extLst>
              </p:cNvPr>
              <p:cNvSpPr/>
              <p:nvPr/>
            </p:nvSpPr>
            <p:spPr>
              <a:xfrm>
                <a:off x="7384286" y="6002774"/>
                <a:ext cx="2137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𝐞𝐱𝐩𝐞𝐜𝐭𝐞𝐝</m:t>
                      </m:r>
                      <m:r>
                        <a:rPr lang="en-US" b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𝐥𝐢𝐟𝐞𝐭𝐢𝐦𝐞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7194E2-B8C9-488F-83FF-BC5272C57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86" y="6002774"/>
                <a:ext cx="213712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745458-10D4-42EB-91FB-813CDE985D20}"/>
                  </a:ext>
                </a:extLst>
              </p:cNvPr>
              <p:cNvSpPr/>
              <p:nvPr/>
            </p:nvSpPr>
            <p:spPr>
              <a:xfrm>
                <a:off x="7384286" y="4576177"/>
                <a:ext cx="1816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𝐡𝐢𝐭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𝐩𝐫𝐨𝐛𝐚𝐛𝐢𝐥𝐢𝐭𝐲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745458-10D4-42EB-91FB-813CDE985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86" y="4576177"/>
                <a:ext cx="1816523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EF5E28-3699-492B-8E5F-20B8C609B7A9}"/>
              </a:ext>
            </a:extLst>
          </p:cNvPr>
          <p:cNvCxnSpPr>
            <a:cxnSpLocks/>
          </p:cNvCxnSpPr>
          <p:nvPr/>
        </p:nvCxnSpPr>
        <p:spPr>
          <a:xfrm flipH="1">
            <a:off x="7265504" y="4887863"/>
            <a:ext cx="241853" cy="2506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EF1A1-3796-41CC-902A-80E63E07D6B0}"/>
              </a:ext>
            </a:extLst>
          </p:cNvPr>
          <p:cNvCxnSpPr>
            <a:cxnSpLocks/>
          </p:cNvCxnSpPr>
          <p:nvPr/>
        </p:nvCxnSpPr>
        <p:spPr>
          <a:xfrm flipH="1" flipV="1">
            <a:off x="7265504" y="5911334"/>
            <a:ext cx="239709" cy="172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from an object’s 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HD using </a:t>
                </a:r>
                <a:r>
                  <a:rPr lang="en-US" b="1" dirty="0"/>
                  <a:t>conditional probability</a:t>
                </a:r>
              </a:p>
              <a:p>
                <a:r>
                  <a:rPr lang="en-US" dirty="0"/>
                  <a:t>Monitor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online</a:t>
                </a:r>
              </a:p>
              <a:p>
                <a:endParaRPr lang="en-US" dirty="0"/>
              </a:p>
              <a:p>
                <a:r>
                  <a:rPr lang="en-US" dirty="0"/>
                  <a:t>By definition, object of 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wasn’t requested at 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Wingdings" panose="05000000000000000000" pitchFamily="2" charset="2"/>
                  </a:rPr>
                  <a:t> Ignore all events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endParaRPr lang="en-US" b="0" i="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Hit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probability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hit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age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Expected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remaining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lifetime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38FE051-7C92-4145-941B-09958F1C56DC}"/>
              </a:ext>
            </a:extLst>
          </p:cNvPr>
          <p:cNvSpPr/>
          <p:nvPr/>
        </p:nvSpPr>
        <p:spPr>
          <a:xfrm>
            <a:off x="8631598" y="2300813"/>
            <a:ext cx="2858038" cy="1823617"/>
          </a:xfrm>
          <a:custGeom>
            <a:avLst/>
            <a:gdLst>
              <a:gd name="connsiteX0" fmla="*/ 0 w 1798983"/>
              <a:gd name="connsiteY0" fmla="*/ 159026 h 994745"/>
              <a:gd name="connsiteX1" fmla="*/ 208722 w 1798983"/>
              <a:gd name="connsiteY1" fmla="*/ 596348 h 994745"/>
              <a:gd name="connsiteX2" fmla="*/ 715617 w 1798983"/>
              <a:gd name="connsiteY2" fmla="*/ 844826 h 994745"/>
              <a:gd name="connsiteX3" fmla="*/ 1063487 w 1798983"/>
              <a:gd name="connsiteY3" fmla="*/ 854765 h 994745"/>
              <a:gd name="connsiteX4" fmla="*/ 1192696 w 1798983"/>
              <a:gd name="connsiteY4" fmla="*/ 0 h 994745"/>
              <a:gd name="connsiteX5" fmla="*/ 1391478 w 1798983"/>
              <a:gd name="connsiteY5" fmla="*/ 854765 h 994745"/>
              <a:gd name="connsiteX6" fmla="*/ 1798983 w 1798983"/>
              <a:gd name="connsiteY6" fmla="*/ 983974 h 9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98983" h="994745">
                <a:moveTo>
                  <a:pt x="0" y="159026"/>
                </a:moveTo>
                <a:cubicBezTo>
                  <a:pt x="44726" y="320537"/>
                  <a:pt x="89453" y="482048"/>
                  <a:pt x="208722" y="596348"/>
                </a:cubicBezTo>
                <a:cubicBezTo>
                  <a:pt x="327992" y="710648"/>
                  <a:pt x="573156" y="801757"/>
                  <a:pt x="715617" y="844826"/>
                </a:cubicBezTo>
                <a:cubicBezTo>
                  <a:pt x="858078" y="887896"/>
                  <a:pt x="983974" y="995569"/>
                  <a:pt x="1063487" y="854765"/>
                </a:cubicBezTo>
                <a:cubicBezTo>
                  <a:pt x="1143000" y="713961"/>
                  <a:pt x="1138031" y="0"/>
                  <a:pt x="1192696" y="0"/>
                </a:cubicBezTo>
                <a:cubicBezTo>
                  <a:pt x="1247361" y="0"/>
                  <a:pt x="1290430" y="690769"/>
                  <a:pt x="1391478" y="854765"/>
                </a:cubicBezTo>
                <a:cubicBezTo>
                  <a:pt x="1492526" y="1018761"/>
                  <a:pt x="1645754" y="1001367"/>
                  <a:pt x="1798983" y="983974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B68A49-8686-4E54-A5A3-230CCC3EB4F9}"/>
              </a:ext>
            </a:extLst>
          </p:cNvPr>
          <p:cNvCxnSpPr>
            <a:cxnSpLocks/>
          </p:cNvCxnSpPr>
          <p:nvPr/>
        </p:nvCxnSpPr>
        <p:spPr>
          <a:xfrm flipV="1">
            <a:off x="9740023" y="4371863"/>
            <a:ext cx="188843" cy="49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BED459-665B-4031-9F2D-A8A2F01D92E0}"/>
                  </a:ext>
                </a:extLst>
              </p:cNvPr>
              <p:cNvSpPr txBox="1"/>
              <p:nvPr/>
            </p:nvSpPr>
            <p:spPr>
              <a:xfrm>
                <a:off x="8719555" y="4863000"/>
                <a:ext cx="27700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Candidate 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BED459-665B-4031-9F2D-A8A2F01D9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555" y="4863000"/>
                <a:ext cx="2770081" cy="369332"/>
              </a:xfrm>
              <a:prstGeom prst="rect">
                <a:avLst/>
              </a:prstGeom>
              <a:blipFill>
                <a:blip r:embed="rId4"/>
                <a:stretch>
                  <a:fillRect l="-175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F3C47B9-F539-4D29-B64D-3F976EDE9518}"/>
              </a:ext>
            </a:extLst>
          </p:cNvPr>
          <p:cNvSpPr/>
          <p:nvPr/>
        </p:nvSpPr>
        <p:spPr>
          <a:xfrm>
            <a:off x="8597691" y="2489657"/>
            <a:ext cx="1331647" cy="182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28C1E6-F895-4FEE-A271-1A1D12EF94C6}"/>
              </a:ext>
            </a:extLst>
          </p:cNvPr>
          <p:cNvGrpSpPr/>
          <p:nvPr/>
        </p:nvGrpSpPr>
        <p:grpSpPr>
          <a:xfrm>
            <a:off x="8191874" y="1929572"/>
            <a:ext cx="3248066" cy="2955617"/>
            <a:chOff x="9266246" y="2572247"/>
            <a:chExt cx="2044485" cy="18551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74B88A4-227F-4BA9-A2C3-E18693752D13}"/>
                </a:ext>
              </a:extLst>
            </p:cNvPr>
            <p:cNvGrpSpPr/>
            <p:nvPr/>
          </p:nvGrpSpPr>
          <p:grpSpPr>
            <a:xfrm>
              <a:off x="9521687" y="2824371"/>
              <a:ext cx="1789044" cy="1252329"/>
              <a:chOff x="7961243" y="3637723"/>
              <a:chExt cx="1789044" cy="125232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61E9162-32A2-4DD8-A954-7DA173E76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61243" y="3637723"/>
                <a:ext cx="1" cy="125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BF7285-8509-4B8A-BA38-C3E8966AF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1243" y="4890052"/>
                <a:ext cx="17890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37EEB2-FB6D-4293-B10F-D375F2FB774D}"/>
                </a:ext>
              </a:extLst>
            </p:cNvPr>
            <p:cNvSpPr txBox="1"/>
            <p:nvPr/>
          </p:nvSpPr>
          <p:spPr>
            <a:xfrm>
              <a:off x="9521686" y="405811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73E80-9C2D-4B81-854E-094ECD00512A}"/>
                </a:ext>
              </a:extLst>
            </p:cNvPr>
            <p:cNvSpPr txBox="1"/>
            <p:nvPr/>
          </p:nvSpPr>
          <p:spPr>
            <a:xfrm rot="16200000">
              <a:off x="8675700" y="3162793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Hit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7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0.10794 0.0013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1" y="6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ask repeatedly for common objects and some user-specific objects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497016" y="3024554"/>
            <a:ext cx="1418492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96507" y="3024554"/>
            <a:ext cx="5246077" cy="4220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User-specific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97016" y="3634154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97016" y="3772488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497016" y="3910822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497016" y="4049156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97016" y="4187490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97016" y="4325824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490392" y="5390790"/>
            <a:ext cx="7048347" cy="9800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1"/>
                </a:solidFill>
              </a:rPr>
              <a:t>Best hand-tuned policy for this app: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Cache common media + as much user-specific as fits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F2CEAA-1A9A-435D-9F13-301010E37881}"/>
              </a:ext>
            </a:extLst>
          </p:cNvPr>
          <p:cNvCxnSpPr/>
          <p:nvPr/>
        </p:nvCxnSpPr>
        <p:spPr>
          <a:xfrm flipV="1">
            <a:off x="2497016" y="4455743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62C95A-D4A7-424F-B7A9-3D7464033C62}"/>
              </a:ext>
            </a:extLst>
          </p:cNvPr>
          <p:cNvCxnSpPr/>
          <p:nvPr/>
        </p:nvCxnSpPr>
        <p:spPr>
          <a:xfrm flipV="1">
            <a:off x="2490392" y="4588265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F1265E-F108-4557-AAA4-75BDFA82AED9}"/>
              </a:ext>
            </a:extLst>
          </p:cNvPr>
          <p:cNvCxnSpPr/>
          <p:nvPr/>
        </p:nvCxnSpPr>
        <p:spPr>
          <a:xfrm flipV="1">
            <a:off x="2497016" y="4731657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0DA304-7084-4A18-BF6A-71CCFCE47EAE}"/>
              </a:ext>
            </a:extLst>
          </p:cNvPr>
          <p:cNvCxnSpPr/>
          <p:nvPr/>
        </p:nvCxnSpPr>
        <p:spPr>
          <a:xfrm flipV="1">
            <a:off x="2497016" y="4875049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681188-CAD2-4B35-909C-E07ED2C90AE1}"/>
              </a:ext>
            </a:extLst>
          </p:cNvPr>
          <p:cNvCxnSpPr/>
          <p:nvPr/>
        </p:nvCxnSpPr>
        <p:spPr>
          <a:xfrm flipV="1">
            <a:off x="2497016" y="5003667"/>
            <a:ext cx="1418492" cy="1172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E3B0AC-B273-443A-BAF1-F0941EF1E211}"/>
              </a:ext>
            </a:extLst>
          </p:cNvPr>
          <p:cNvSpPr txBox="1"/>
          <p:nvPr/>
        </p:nvSpPr>
        <p:spPr>
          <a:xfrm>
            <a:off x="4214038" y="264437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More popular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774E2D-054F-4C3E-8135-3143A0B49A1E}"/>
              </a:ext>
            </a:extLst>
          </p:cNvPr>
          <p:cNvSpPr txBox="1"/>
          <p:nvPr/>
        </p:nvSpPr>
        <p:spPr>
          <a:xfrm>
            <a:off x="8155028" y="264915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Less popular</a:t>
            </a: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444B3475-50FE-B64A-9236-25737BA6DD7A}"/>
              </a:ext>
            </a:extLst>
          </p:cNvPr>
          <p:cNvSpPr/>
          <p:nvPr/>
        </p:nvSpPr>
        <p:spPr>
          <a:xfrm>
            <a:off x="4508034" y="3543125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27B14B4E-B3AE-4242-96E1-D748A35AC73A}"/>
              </a:ext>
            </a:extLst>
          </p:cNvPr>
          <p:cNvSpPr/>
          <p:nvPr/>
        </p:nvSpPr>
        <p:spPr>
          <a:xfrm>
            <a:off x="4721394" y="3680285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>
            <a:extLst>
              <a:ext uri="{FF2B5EF4-FFF2-40B4-BE49-F238E27FC236}">
                <a16:creationId xmlns:a16="http://schemas.microsoft.com/office/drawing/2014/main" id="{26751457-CC3C-9F43-9F52-3908E67CF95C}"/>
              </a:ext>
            </a:extLst>
          </p:cNvPr>
          <p:cNvSpPr/>
          <p:nvPr/>
        </p:nvSpPr>
        <p:spPr>
          <a:xfrm>
            <a:off x="4386114" y="3817445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>
            <a:extLst>
              <a:ext uri="{FF2B5EF4-FFF2-40B4-BE49-F238E27FC236}">
                <a16:creationId xmlns:a16="http://schemas.microsoft.com/office/drawing/2014/main" id="{76020F4B-3586-E34B-BD4F-3F83342967B9}"/>
              </a:ext>
            </a:extLst>
          </p:cNvPr>
          <p:cNvSpPr/>
          <p:nvPr/>
        </p:nvSpPr>
        <p:spPr>
          <a:xfrm>
            <a:off x="6862964" y="3958127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15288B2C-E281-994E-BA3E-39598D4319A2}"/>
              </a:ext>
            </a:extLst>
          </p:cNvPr>
          <p:cNvSpPr/>
          <p:nvPr/>
        </p:nvSpPr>
        <p:spPr>
          <a:xfrm>
            <a:off x="5475601" y="4340476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3C6DFDE8-84A5-E14C-93D1-A84EA00B46C6}"/>
              </a:ext>
            </a:extLst>
          </p:cNvPr>
          <p:cNvSpPr/>
          <p:nvPr/>
        </p:nvSpPr>
        <p:spPr>
          <a:xfrm>
            <a:off x="4424492" y="4112105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D6247EBD-67D4-954C-BB6D-07D7C73A03B4}"/>
              </a:ext>
            </a:extLst>
          </p:cNvPr>
          <p:cNvSpPr/>
          <p:nvPr/>
        </p:nvSpPr>
        <p:spPr>
          <a:xfrm>
            <a:off x="7420585" y="4499827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B2020739-3D81-934A-9E81-CBD6B8550D7A}"/>
              </a:ext>
            </a:extLst>
          </p:cNvPr>
          <p:cNvSpPr/>
          <p:nvPr/>
        </p:nvSpPr>
        <p:spPr>
          <a:xfrm>
            <a:off x="4907942" y="4633455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43EB0062-1337-1E44-87B5-2EDD81B968CD}"/>
              </a:ext>
            </a:extLst>
          </p:cNvPr>
          <p:cNvSpPr/>
          <p:nvPr/>
        </p:nvSpPr>
        <p:spPr>
          <a:xfrm>
            <a:off x="4367608" y="4784020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y 58">
            <a:extLst>
              <a:ext uri="{FF2B5EF4-FFF2-40B4-BE49-F238E27FC236}">
                <a16:creationId xmlns:a16="http://schemas.microsoft.com/office/drawing/2014/main" id="{0C0367CC-1ADC-9A48-B134-BB6015DD4066}"/>
              </a:ext>
            </a:extLst>
          </p:cNvPr>
          <p:cNvSpPr/>
          <p:nvPr/>
        </p:nvSpPr>
        <p:spPr>
          <a:xfrm>
            <a:off x="5809060" y="4921464"/>
            <a:ext cx="205505" cy="20550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4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911C9-2FB2-FA46-8C7D-E7486883E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9"/>
          <a:stretch/>
        </p:blipFill>
        <p:spPr>
          <a:xfrm>
            <a:off x="2284052" y="2368688"/>
            <a:ext cx="7276016" cy="4220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referencing object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11680"/>
            <a:ext cx="9872871" cy="4038600"/>
          </a:xfrm>
        </p:spPr>
        <p:txBody>
          <a:bodyPr/>
          <a:lstStyle/>
          <a:p>
            <a:r>
              <a:rPr lang="en-US" dirty="0"/>
              <a:t>Common object modeled as scan, user-specific object modeled as </a:t>
            </a:r>
            <a:r>
              <a:rPr lang="en-US" dirty="0" err="1"/>
              <a:t>Zipf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AAAAC-6198-4257-85B1-4D634A92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better caching policies online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96D60-4AE5-47B3-9C95-094226B3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518212"/>
          </a:xfrm>
        </p:spPr>
        <p:txBody>
          <a:bodyPr>
            <a:normAutofit/>
          </a:bodyPr>
          <a:lstStyle/>
          <a:p>
            <a:r>
              <a:rPr lang="en-US" b="1" dirty="0"/>
              <a:t>Caching matters:</a:t>
            </a:r>
            <a:r>
              <a:rPr lang="en-US" dirty="0"/>
              <a:t> Caches are everywhere &amp; often determine systems’ end-to-end performance.</a:t>
            </a:r>
          </a:p>
          <a:p>
            <a:r>
              <a:rPr lang="en-US" b="1" dirty="0"/>
              <a:t>Caching is hard:</a:t>
            </a:r>
            <a:r>
              <a:rPr lang="en-US" dirty="0"/>
              <a:t> Deciding </a:t>
            </a:r>
            <a:r>
              <a:rPr lang="en-US" i="1" dirty="0"/>
              <a:t>what to keep in the cache</a:t>
            </a:r>
            <a:r>
              <a:rPr lang="en-US" dirty="0"/>
              <a:t> is hard. Workloads vary too much &amp; the cache has ~no control over its input trace.</a:t>
            </a:r>
          </a:p>
          <a:p>
            <a:r>
              <a:rPr lang="en-US" b="1" dirty="0"/>
              <a:t>Caching practice is expensive &amp; fragile:</a:t>
            </a:r>
            <a:r>
              <a:rPr lang="en-US" dirty="0"/>
              <a:t> Most caches use hand-tuned heuristics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We’ll discuss </a:t>
            </a:r>
            <a:r>
              <a:rPr lang="en-US" b="1" dirty="0">
                <a:sym typeface="Wingdings" panose="05000000000000000000" pitchFamily="2" charset="2"/>
              </a:rPr>
              <a:t>caching policies that </a:t>
            </a:r>
            <a:r>
              <a:rPr lang="en-US" b="1" i="1" dirty="0">
                <a:sym typeface="Wingdings" panose="05000000000000000000" pitchFamily="2" charset="2"/>
              </a:rPr>
              <a:t>learn online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to tune themselves </a:t>
            </a:r>
            <a:r>
              <a:rPr lang="en-US" u="sng" dirty="0">
                <a:sym typeface="Wingdings" panose="05000000000000000000" pitchFamily="2" charset="2"/>
              </a:rPr>
              <a:t>w/o heuristics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Vanilla reinforcement learning does </a:t>
            </a:r>
            <a:r>
              <a:rPr lang="en-US" b="1" dirty="0">
                <a:sym typeface="Wingdings" panose="05000000000000000000" pitchFamily="2" charset="2"/>
              </a:rPr>
              <a:t>not </a:t>
            </a:r>
            <a:r>
              <a:rPr lang="en-US" dirty="0">
                <a:sym typeface="Wingdings" panose="05000000000000000000" pitchFamily="2" charset="2"/>
              </a:rPr>
              <a:t>work!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Option #1: Cache modeling + Bayesian inference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Option #2: Learn to imitate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95442F6-B0EC-B041-860A-0F73848D8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9"/>
          <a:stretch/>
        </p:blipFill>
        <p:spPr>
          <a:xfrm>
            <a:off x="2284052" y="2368688"/>
            <a:ext cx="7276016" cy="4220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by example: what’s the hit density?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AE30FA-56A9-46A1-AB63-88C06862D1B6}"/>
              </a:ext>
            </a:extLst>
          </p:cNvPr>
          <p:cNvGrpSpPr/>
          <p:nvPr/>
        </p:nvGrpSpPr>
        <p:grpSpPr>
          <a:xfrm>
            <a:off x="3941054" y="2553998"/>
            <a:ext cx="2450689" cy="3439298"/>
            <a:chOff x="4065104" y="2583815"/>
            <a:chExt cx="2450689" cy="343929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C079AE-B8F7-4484-8D7E-1BFADD7B87AD}"/>
                </a:ext>
              </a:extLst>
            </p:cNvPr>
            <p:cNvSpPr/>
            <p:nvPr/>
          </p:nvSpPr>
          <p:spPr>
            <a:xfrm>
              <a:off x="4065104" y="2583815"/>
              <a:ext cx="327992" cy="343929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2A25C4-31F6-4574-845B-3CDD82B761BA}"/>
                </a:ext>
              </a:extLst>
            </p:cNvPr>
            <p:cNvSpPr txBox="1"/>
            <p:nvPr/>
          </p:nvSpPr>
          <p:spPr>
            <a:xfrm>
              <a:off x="4393096" y="2812774"/>
              <a:ext cx="2122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High hit probability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6813BC-861A-430D-BE79-45683AC1623C}"/>
              </a:ext>
            </a:extLst>
          </p:cNvPr>
          <p:cNvGrpSpPr/>
          <p:nvPr/>
        </p:nvGrpSpPr>
        <p:grpSpPr>
          <a:xfrm>
            <a:off x="2848379" y="3380528"/>
            <a:ext cx="1202573" cy="2311610"/>
            <a:chOff x="3114421" y="4194313"/>
            <a:chExt cx="1202573" cy="231161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A02CEC8-C8DF-4416-BFD6-4DCD88079D2A}"/>
                </a:ext>
              </a:extLst>
            </p:cNvPr>
            <p:cNvSpPr/>
            <p:nvPr/>
          </p:nvSpPr>
          <p:spPr>
            <a:xfrm>
              <a:off x="3210339" y="4194313"/>
              <a:ext cx="785191" cy="3478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48B758-03F9-4B8A-BF80-2101A1B4BE56}"/>
                </a:ext>
              </a:extLst>
            </p:cNvPr>
            <p:cNvSpPr txBox="1"/>
            <p:nvPr/>
          </p:nvSpPr>
          <p:spPr>
            <a:xfrm>
              <a:off x="3114421" y="4474598"/>
              <a:ext cx="1202573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Older </a:t>
              </a:r>
              <a:r>
                <a:rPr lang="en-US" b="1" dirty="0" err="1">
                  <a:solidFill>
                    <a:schemeClr val="accent1"/>
                  </a:solidFill>
                </a:rPr>
                <a:t>objs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r>
                <a:rPr lang="en-US" b="1" dirty="0">
                  <a:solidFill>
                    <a:schemeClr val="accent1"/>
                  </a:solidFill>
                </a:rPr>
                <a:t>closer to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r>
                <a:rPr lang="en-US" b="1" dirty="0">
                  <a:solidFill>
                    <a:schemeClr val="accent1"/>
                  </a:solidFill>
                </a:rPr>
                <a:t>peak </a:t>
              </a:r>
              <a:r>
                <a:rPr lang="en-US" b="1" dirty="0">
                  <a:solidFill>
                    <a:schemeClr val="accent1"/>
                  </a:solidFill>
                  <a:sym typeface="Wingdings" panose="05000000000000000000" pitchFamily="2" charset="2"/>
                </a:rPr>
                <a:t></a:t>
              </a:r>
              <a:br>
                <a:rPr lang="en-US" b="1" dirty="0">
                  <a:solidFill>
                    <a:schemeClr val="accent1"/>
                  </a:solidFill>
                  <a:sym typeface="Wingdings" panose="05000000000000000000" pitchFamily="2" charset="2"/>
                </a:rPr>
              </a:br>
              <a:r>
                <a:rPr lang="en-US" b="1" dirty="0">
                  <a:solidFill>
                    <a:schemeClr val="accent1"/>
                  </a:solidFill>
                  <a:sym typeface="Wingdings" panose="05000000000000000000" pitchFamily="2" charset="2"/>
                </a:rPr>
                <a:t>e</a:t>
              </a:r>
              <a:r>
                <a:rPr lang="en-US" b="1" dirty="0">
                  <a:solidFill>
                    <a:schemeClr val="accent1"/>
                  </a:solidFill>
                </a:rPr>
                <a:t>xpected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r>
                <a:rPr lang="en-US" b="1" dirty="0">
                  <a:solidFill>
                    <a:schemeClr val="accent1"/>
                  </a:solidFill>
                </a:rPr>
                <a:t>lifetime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r>
                <a:rPr lang="en-US" b="1" dirty="0">
                  <a:solidFill>
                    <a:schemeClr val="accent1"/>
                  </a:solidFill>
                </a:rPr>
                <a:t>decreases</a:t>
              </a:r>
              <a:br>
                <a:rPr lang="en-US" b="1" dirty="0">
                  <a:solidFill>
                    <a:schemeClr val="accent1"/>
                  </a:solidFill>
                </a:rPr>
              </a:br>
              <a:r>
                <a:rPr lang="en-US" b="1" dirty="0">
                  <a:solidFill>
                    <a:schemeClr val="accent1"/>
                  </a:solidFill>
                </a:rPr>
                <a:t>with age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F023A6-9A64-41BB-9E1C-5D7518B60E8B}"/>
              </a:ext>
            </a:extLst>
          </p:cNvPr>
          <p:cNvGrpSpPr/>
          <p:nvPr/>
        </p:nvGrpSpPr>
        <p:grpSpPr>
          <a:xfrm>
            <a:off x="2011609" y="1820310"/>
            <a:ext cx="3098925" cy="653336"/>
            <a:chOff x="2011609" y="1820310"/>
            <a:chExt cx="3098925" cy="653336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4D655E5-F97E-4C4D-BB5E-2751573F5DB7}"/>
                </a:ext>
              </a:extLst>
            </p:cNvPr>
            <p:cNvSpPr/>
            <p:nvPr/>
          </p:nvSpPr>
          <p:spPr>
            <a:xfrm rot="16200000">
              <a:off x="3352995" y="1721780"/>
              <a:ext cx="278296" cy="12254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3EDFDE-EE15-45C4-A6AC-F457E4F309E8}"/>
                </a:ext>
              </a:extLst>
            </p:cNvPr>
            <p:cNvSpPr txBox="1"/>
            <p:nvPr/>
          </p:nvSpPr>
          <p:spPr>
            <a:xfrm>
              <a:off x="2011609" y="1820310"/>
              <a:ext cx="309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Hit density large &amp; </a:t>
              </a:r>
              <a:r>
                <a:rPr lang="en-US" b="1" i="1" dirty="0">
                  <a:solidFill>
                    <a:schemeClr val="accent1"/>
                  </a:solidFill>
                </a:rPr>
                <a:t>increasing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1ADC3D-6B82-4112-AC1B-2EA17C0273B4}"/>
              </a:ext>
            </a:extLst>
          </p:cNvPr>
          <p:cNvGrpSpPr/>
          <p:nvPr/>
        </p:nvGrpSpPr>
        <p:grpSpPr>
          <a:xfrm>
            <a:off x="4104861" y="5197775"/>
            <a:ext cx="5536096" cy="875872"/>
            <a:chOff x="4076511" y="5075192"/>
            <a:chExt cx="5536096" cy="8758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E43887-34E4-469C-8B34-3362C4517ED1}"/>
                </a:ext>
              </a:extLst>
            </p:cNvPr>
            <p:cNvSpPr/>
            <p:nvPr/>
          </p:nvSpPr>
          <p:spPr>
            <a:xfrm rot="16200000">
              <a:off x="6615539" y="2953997"/>
              <a:ext cx="458039" cy="553609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057FCD-F5F0-43D1-BB55-F02635FEE7F9}"/>
                </a:ext>
              </a:extLst>
            </p:cNvPr>
            <p:cNvSpPr txBox="1"/>
            <p:nvPr/>
          </p:nvSpPr>
          <p:spPr>
            <a:xfrm>
              <a:off x="5808857" y="5075192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Low hit probability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15A4F4-81B2-43CD-BCBD-A9EB721FD869}"/>
              </a:ext>
            </a:extLst>
          </p:cNvPr>
          <p:cNvGrpSpPr/>
          <p:nvPr/>
        </p:nvGrpSpPr>
        <p:grpSpPr>
          <a:xfrm>
            <a:off x="4477322" y="3380528"/>
            <a:ext cx="4852208" cy="897612"/>
            <a:chOff x="3210339" y="4194313"/>
            <a:chExt cx="4852208" cy="897612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DE7F8BA-E4CE-4ACE-B490-E57FE184EC36}"/>
                </a:ext>
              </a:extLst>
            </p:cNvPr>
            <p:cNvSpPr/>
            <p:nvPr/>
          </p:nvSpPr>
          <p:spPr>
            <a:xfrm>
              <a:off x="3210339" y="4194313"/>
              <a:ext cx="4852208" cy="3478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177FD6-D760-46AE-A0D6-690F05EDC45E}"/>
                </a:ext>
              </a:extLst>
            </p:cNvPr>
            <p:cNvSpPr txBox="1"/>
            <p:nvPr/>
          </p:nvSpPr>
          <p:spPr>
            <a:xfrm>
              <a:off x="3456455" y="4445594"/>
              <a:ext cx="4169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Older objects are probably unpopular </a:t>
              </a:r>
              <a:r>
                <a:rPr lang="en-US" b="1" dirty="0">
                  <a:solidFill>
                    <a:schemeClr val="accent1"/>
                  </a:solidFill>
                  <a:sym typeface="Wingdings" panose="05000000000000000000" pitchFamily="2" charset="2"/>
                </a:rPr>
                <a:t></a:t>
              </a:r>
              <a:br>
                <a:rPr lang="en-US" b="1" dirty="0">
                  <a:solidFill>
                    <a:schemeClr val="accent1"/>
                  </a:solidFill>
                  <a:sym typeface="Wingdings" panose="05000000000000000000" pitchFamily="2" charset="2"/>
                </a:rPr>
              </a:br>
              <a:r>
                <a:rPr lang="en-US" b="1" dirty="0">
                  <a:solidFill>
                    <a:schemeClr val="accent1"/>
                  </a:solidFill>
                  <a:sym typeface="Wingdings" panose="05000000000000000000" pitchFamily="2" charset="2"/>
                </a:rPr>
                <a:t>expected lifetime increases with age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845956-96FF-41E4-8FCC-25108AE3B8F1}"/>
              </a:ext>
            </a:extLst>
          </p:cNvPr>
          <p:cNvGrpSpPr/>
          <p:nvPr/>
        </p:nvGrpSpPr>
        <p:grpSpPr>
          <a:xfrm>
            <a:off x="4184374" y="1832012"/>
            <a:ext cx="5247861" cy="653586"/>
            <a:chOff x="973974" y="1820060"/>
            <a:chExt cx="5247861" cy="653586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203D5E56-64AA-43E6-8FA8-C4340C3A8B91}"/>
                </a:ext>
              </a:extLst>
            </p:cNvPr>
            <p:cNvSpPr/>
            <p:nvPr/>
          </p:nvSpPr>
          <p:spPr>
            <a:xfrm rot="16200000">
              <a:off x="3458757" y="-289433"/>
              <a:ext cx="278296" cy="5247861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C48449-1787-4A94-BE32-66A0B77C2808}"/>
                </a:ext>
              </a:extLst>
            </p:cNvPr>
            <p:cNvSpPr txBox="1"/>
            <p:nvPr/>
          </p:nvSpPr>
          <p:spPr>
            <a:xfrm>
              <a:off x="2074090" y="1820060"/>
              <a:ext cx="3187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Hit density small &amp; </a:t>
              </a:r>
              <a:r>
                <a:rPr lang="en-US" b="1" i="1" dirty="0">
                  <a:solidFill>
                    <a:schemeClr val="accent1"/>
                  </a:solidFill>
                </a:rPr>
                <a:t>decreasing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1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by example: policy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B15C3-95E9-416E-A08B-5F9D55B7E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88" y="2363533"/>
            <a:ext cx="6996748" cy="42254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66111" y="2653782"/>
            <a:ext cx="5197718" cy="1936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LHD automatically implements the best hand-tuned policy:</a:t>
            </a:r>
            <a:br>
              <a:rPr lang="en-US" sz="2400" dirty="0"/>
            </a:br>
            <a:r>
              <a:rPr lang="en-US" sz="2400" dirty="0"/>
              <a:t>First, protect the common media, then cache most popular user content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836CC1-EFCA-4457-9C9B-EAC1B5DF370C}"/>
              </a:ext>
            </a:extLst>
          </p:cNvPr>
          <p:cNvGrpSpPr/>
          <p:nvPr/>
        </p:nvGrpSpPr>
        <p:grpSpPr>
          <a:xfrm>
            <a:off x="2011609" y="1820310"/>
            <a:ext cx="3098925" cy="653336"/>
            <a:chOff x="2011609" y="1820310"/>
            <a:chExt cx="3098925" cy="653336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115B79D-B810-44F1-B43B-214F61E73646}"/>
                </a:ext>
              </a:extLst>
            </p:cNvPr>
            <p:cNvSpPr/>
            <p:nvPr/>
          </p:nvSpPr>
          <p:spPr>
            <a:xfrm rot="16200000">
              <a:off x="3352995" y="1721780"/>
              <a:ext cx="278296" cy="12254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F299D-D2F8-4CD7-8AE1-E949073B33FF}"/>
                </a:ext>
              </a:extLst>
            </p:cNvPr>
            <p:cNvSpPr txBox="1"/>
            <p:nvPr/>
          </p:nvSpPr>
          <p:spPr>
            <a:xfrm>
              <a:off x="2011609" y="1820310"/>
              <a:ext cx="309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Hit density large &amp; </a:t>
              </a:r>
              <a:r>
                <a:rPr lang="en-US" b="1" i="1" dirty="0">
                  <a:solidFill>
                    <a:schemeClr val="accent1"/>
                  </a:solidFill>
                </a:rPr>
                <a:t>increasing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83C149-8CBA-4E94-BF91-661F60402B33}"/>
              </a:ext>
            </a:extLst>
          </p:cNvPr>
          <p:cNvGrpSpPr/>
          <p:nvPr/>
        </p:nvGrpSpPr>
        <p:grpSpPr>
          <a:xfrm>
            <a:off x="4184374" y="1832012"/>
            <a:ext cx="5247861" cy="653586"/>
            <a:chOff x="973974" y="1820060"/>
            <a:chExt cx="5247861" cy="653586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88A20A36-EB8C-4AEF-ABD7-39C13D1943EA}"/>
                </a:ext>
              </a:extLst>
            </p:cNvPr>
            <p:cNvSpPr/>
            <p:nvPr/>
          </p:nvSpPr>
          <p:spPr>
            <a:xfrm rot="16200000">
              <a:off x="3458757" y="-289433"/>
              <a:ext cx="278296" cy="5247861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D6849F-89C1-4D3B-B767-6641CD223E49}"/>
                </a:ext>
              </a:extLst>
            </p:cNvPr>
            <p:cNvSpPr txBox="1"/>
            <p:nvPr/>
          </p:nvSpPr>
          <p:spPr>
            <a:xfrm>
              <a:off x="2074090" y="1820060"/>
              <a:ext cx="3187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Hit density small &amp; </a:t>
              </a:r>
              <a:r>
                <a:rPr lang="en-US" b="1" i="1" dirty="0">
                  <a:solidFill>
                    <a:schemeClr val="accent1"/>
                  </a:solidFill>
                </a:rPr>
                <a:t>decreasing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9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10565780" cy="1356360"/>
          </a:xfrm>
        </p:spPr>
        <p:txBody>
          <a:bodyPr>
            <a:normAutofit/>
          </a:bodyPr>
          <a:lstStyle/>
          <a:p>
            <a:r>
              <a:rPr lang="en-US" sz="4000" dirty="0"/>
              <a:t>Improving LHD using additional object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Conditional probability lets us easily add information!</a:t>
                </a:r>
              </a:p>
              <a:p>
                <a:endParaRPr lang="en-US" dirty="0"/>
              </a:p>
              <a:p>
                <a:r>
                  <a:rPr lang="en-US" dirty="0"/>
                  <a:t>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upon additional informative object features, e.g.,</a:t>
                </a:r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/>
                  <a:t>Which app requested this object?</a:t>
                </a:r>
              </a:p>
              <a:p>
                <a:pPr lvl="1"/>
                <a:endParaRPr lang="en-US" i="1" dirty="0"/>
              </a:p>
              <a:p>
                <a:pPr lvl="1"/>
                <a:r>
                  <a:rPr lang="en-US" i="1" dirty="0"/>
                  <a:t>How long has this object taken to hit in the past?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Features inform decisions </a:t>
                </a:r>
                <a:r>
                  <a:rPr lang="en-US" dirty="0">
                    <a:sym typeface="Wingdings" panose="05000000000000000000" pitchFamily="2" charset="2"/>
                  </a:rPr>
                  <a:t> LHD </a:t>
                </a:r>
                <a:r>
                  <a:rPr lang="en-US" i="1" dirty="0">
                    <a:sym typeface="Wingdings" panose="05000000000000000000" pitchFamily="2" charset="2"/>
                  </a:rPr>
                  <a:t>learns</a:t>
                </a:r>
                <a:r>
                  <a:rPr lang="en-US" dirty="0">
                    <a:sym typeface="Wingdings" panose="05000000000000000000" pitchFamily="2" charset="2"/>
                  </a:rPr>
                  <a:t> the “right” policy w/out heuristics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96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6AD1-D17B-4187-BFFA-6D5DB282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HD from </a:t>
            </a:r>
            <a:r>
              <a:rPr lang="en-US" dirty="0" err="1"/>
              <a:t>add’l</a:t>
            </a:r>
            <a:r>
              <a:rPr lang="en-US" dirty="0"/>
              <a:t> object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AD56E-CAD2-4C5A-8235-907D13694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Bayesian inference accepts arbitrary new features</a:t>
                </a:r>
              </a:p>
              <a:p>
                <a:r>
                  <a:rPr lang="en-US" dirty="0"/>
                  <a:t>E.g., suppose for an object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|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Hit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Density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Hit</m:t>
                          </m:r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Expected</m:t>
                          </m:r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remaining</m:t>
                          </m:r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lifetime</m:t>
                          </m:r>
                          <m:r>
                            <a:rPr lang="en-US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>
                  <a:solidFill>
                    <a:srgbClr val="00B050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Hit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probability</m:t>
                      </m:r>
                      <m: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P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hit</m:t>
                          </m:r>
                          <m:r>
                            <a:rPr lang="en-US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age</m:t>
                      </m:r>
                      <m: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remaining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lifetime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age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AD56E-CAD2-4C5A-8235-907D13694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882704-52AA-49A3-8E4C-0E0793006B83}"/>
              </a:ext>
            </a:extLst>
          </p:cNvPr>
          <p:cNvSpPr/>
          <p:nvPr/>
        </p:nvSpPr>
        <p:spPr>
          <a:xfrm>
            <a:off x="8552329" y="4182035"/>
            <a:ext cx="887506" cy="80682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84FC42-970A-4AB2-89CB-9D58BF8F4248}"/>
              </a:ext>
            </a:extLst>
          </p:cNvPr>
          <p:cNvSpPr/>
          <p:nvPr/>
        </p:nvSpPr>
        <p:spPr>
          <a:xfrm>
            <a:off x="9439834" y="5228664"/>
            <a:ext cx="1277471" cy="80682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DED25-6895-41A5-8B65-70424366B3CD}"/>
              </a:ext>
            </a:extLst>
          </p:cNvPr>
          <p:cNvSpPr txBox="1"/>
          <p:nvPr/>
        </p:nvSpPr>
        <p:spPr>
          <a:xfrm>
            <a:off x="9604512" y="3908432"/>
            <a:ext cx="196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Features added w/ minimal changes to policy &amp; no hand-tuning</a:t>
            </a:r>
          </a:p>
        </p:txBody>
      </p:sp>
    </p:spTree>
    <p:extLst>
      <p:ext uri="{BB962C8B-B14F-4D97-AF65-F5344CB8AC3E}">
        <p14:creationId xmlns:p14="http://schemas.microsoft.com/office/powerpoint/2010/main" val="548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E31ED-3609-47FC-A88F-BEE94FEA0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183" y="2057400"/>
            <a:ext cx="7104296" cy="403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6194B-D0CD-4F6F-8627-AC5DF096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gets more hits than prior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78A4-5602-43D2-94E2-353995CB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B173A-6F64-415B-B3E7-C5492DE0D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67" y="1698237"/>
            <a:ext cx="7042851" cy="462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BE49F-CC87-4C47-B7CD-3447C4CEDFEF}"/>
              </a:ext>
            </a:extLst>
          </p:cNvPr>
          <p:cNvSpPr txBox="1"/>
          <p:nvPr/>
        </p:nvSpPr>
        <p:spPr>
          <a:xfrm>
            <a:off x="3041373" y="4452731"/>
            <a:ext cx="1689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Lower is better!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67835C-DAFD-4F77-BBEB-83D7A41F10F8}"/>
              </a:ext>
            </a:extLst>
          </p:cNvPr>
          <p:cNvCxnSpPr>
            <a:cxnSpLocks/>
          </p:cNvCxnSpPr>
          <p:nvPr/>
        </p:nvCxnSpPr>
        <p:spPr>
          <a:xfrm flipV="1">
            <a:off x="3886199" y="4061572"/>
            <a:ext cx="288235" cy="391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72CFF-1442-4845-9521-1C24FBED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99" y="2402386"/>
            <a:ext cx="56205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2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194B-D0CD-4F6F-8627-AC5DF096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gets more hits across many traces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E6029-66E0-42A7-A0DC-07CA27240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40" y="1590260"/>
            <a:ext cx="11718234" cy="5267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78A4-5602-43D2-94E2-353995CB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03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Theory to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078AF8-D630-47BC-95E3-655F12B8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hit ratio </a:t>
            </a:r>
            <a:r>
              <a:rPr lang="en-US" dirty="0">
                <a:sym typeface="Wingdings" panose="05000000000000000000" pitchFamily="2" charset="2"/>
              </a:rPr>
              <a:t> Poor throughput?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4F578D-974E-46B7-BE3C-C9EAD3819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Prior complex policies require </a:t>
                </a:r>
                <a:r>
                  <a:rPr lang="en-US" b="1" dirty="0"/>
                  <a:t>complex data structures</a:t>
                </a:r>
              </a:p>
              <a:p>
                <a:pPr lvl="1"/>
                <a:r>
                  <a:rPr lang="en-US" dirty="0"/>
                  <a:t>Synchronization </a:t>
                </a:r>
                <a:r>
                  <a:rPr lang="en-US" dirty="0">
                    <a:sym typeface="Wingdings" panose="05000000000000000000" pitchFamily="2" charset="2"/>
                  </a:rPr>
                  <a:t> poor scalability  unacceptable request throughput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E.g., GDSF uses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heaps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LRU is sometimes too slow because of synchronization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/>
                  <a:t>Many key-value systems approximate LRU with CLOCK / FIFO</a:t>
                </a:r>
              </a:p>
              <a:p>
                <a:pPr lvl="1"/>
                <a:r>
                  <a:rPr lang="en-US" dirty="0"/>
                  <a:t>MemC3 [Fan, NSDI ‘13], MICA [Lim, NSDI ‘14]…</a:t>
                </a:r>
              </a:p>
              <a:p>
                <a:endParaRPr lang="en-US" dirty="0"/>
              </a:p>
              <a:p>
                <a:r>
                  <a:rPr lang="en-US" i="1" dirty="0"/>
                  <a:t>Can LHD achieve similar request throughput to production systems?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4F578D-974E-46B7-BE3C-C9EAD3819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EDE0F-8B96-4479-8886-9C8B5E53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7D13F-4A21-4CBA-A748-CF45E300A44F}"/>
              </a:ext>
            </a:extLst>
          </p:cNvPr>
          <p:cNvSpPr txBox="1"/>
          <p:nvPr/>
        </p:nvSpPr>
        <p:spPr>
          <a:xfrm>
            <a:off x="9148381" y="5381625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658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89781-4567-41D1-B683-908595A8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implementation sketch (time view)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5FD65-9A63-47D0-AE5C-33CFB945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4D0300-D144-457C-BAAA-5FFBCD194704}"/>
              </a:ext>
            </a:extLst>
          </p:cNvPr>
          <p:cNvCxnSpPr/>
          <p:nvPr/>
        </p:nvCxnSpPr>
        <p:spPr>
          <a:xfrm flipV="1">
            <a:off x="369607" y="4047283"/>
            <a:ext cx="11470296" cy="0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41105D-F98F-4C84-8A1B-23B97C6206B3}"/>
              </a:ext>
            </a:extLst>
          </p:cNvPr>
          <p:cNvCxnSpPr/>
          <p:nvPr/>
        </p:nvCxnSpPr>
        <p:spPr>
          <a:xfrm>
            <a:off x="1066801" y="4331062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BA349A2-1230-413D-9FE0-B6DFC5CBDDE4}"/>
              </a:ext>
            </a:extLst>
          </p:cNvPr>
          <p:cNvGrpSpPr/>
          <p:nvPr/>
        </p:nvGrpSpPr>
        <p:grpSpPr>
          <a:xfrm>
            <a:off x="3810001" y="3700441"/>
            <a:ext cx="262758" cy="630621"/>
            <a:chOff x="3810001" y="3563281"/>
            <a:chExt cx="262758" cy="63062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2098E7C-2F7F-4D28-9EAE-BED503F40D18}"/>
                </a:ext>
              </a:extLst>
            </p:cNvPr>
            <p:cNvCxnSpPr/>
            <p:nvPr/>
          </p:nvCxnSpPr>
          <p:spPr>
            <a:xfrm flipV="1">
              <a:off x="3810001" y="3563281"/>
              <a:ext cx="0" cy="6306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D4B5EC0-7A87-469A-81C3-0CB3E30B909E}"/>
                </a:ext>
              </a:extLst>
            </p:cNvPr>
            <p:cNvCxnSpPr/>
            <p:nvPr/>
          </p:nvCxnSpPr>
          <p:spPr>
            <a:xfrm>
              <a:off x="3810001" y="3563281"/>
              <a:ext cx="26275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754A66-B997-4C0E-B02E-3533C9BA3F38}"/>
              </a:ext>
            </a:extLst>
          </p:cNvPr>
          <p:cNvCxnSpPr/>
          <p:nvPr/>
        </p:nvCxnSpPr>
        <p:spPr>
          <a:xfrm>
            <a:off x="4072759" y="4331062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DB8386D-5C53-4048-B0EB-F0C5F2D5E328}"/>
              </a:ext>
            </a:extLst>
          </p:cNvPr>
          <p:cNvCxnSpPr/>
          <p:nvPr/>
        </p:nvCxnSpPr>
        <p:spPr>
          <a:xfrm>
            <a:off x="7078717" y="4331062"/>
            <a:ext cx="274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509D263-75CD-4588-BE8E-B0285D1C3A5C}"/>
              </a:ext>
            </a:extLst>
          </p:cNvPr>
          <p:cNvCxnSpPr/>
          <p:nvPr/>
        </p:nvCxnSpPr>
        <p:spPr>
          <a:xfrm flipV="1">
            <a:off x="6815959" y="3700441"/>
            <a:ext cx="0" cy="630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8944CBD-77B2-4357-9E74-724AD57BB25E}"/>
              </a:ext>
            </a:extLst>
          </p:cNvPr>
          <p:cNvCxnSpPr/>
          <p:nvPr/>
        </p:nvCxnSpPr>
        <p:spPr>
          <a:xfrm flipV="1">
            <a:off x="9821917" y="3700441"/>
            <a:ext cx="0" cy="630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1DFD01-6B82-439A-9277-EB6343B0F256}"/>
              </a:ext>
            </a:extLst>
          </p:cNvPr>
          <p:cNvCxnSpPr/>
          <p:nvPr/>
        </p:nvCxnSpPr>
        <p:spPr>
          <a:xfrm>
            <a:off x="4072759" y="3700441"/>
            <a:ext cx="0" cy="630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7A4903-E7B7-4589-9B83-AB9458FFA510}"/>
              </a:ext>
            </a:extLst>
          </p:cNvPr>
          <p:cNvCxnSpPr/>
          <p:nvPr/>
        </p:nvCxnSpPr>
        <p:spPr>
          <a:xfrm>
            <a:off x="7078717" y="3700441"/>
            <a:ext cx="0" cy="630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CED0A7-BDA7-46BD-9D3C-8A5AC4AC2043}"/>
              </a:ext>
            </a:extLst>
          </p:cNvPr>
          <p:cNvCxnSpPr/>
          <p:nvPr/>
        </p:nvCxnSpPr>
        <p:spPr>
          <a:xfrm>
            <a:off x="10084675" y="3700441"/>
            <a:ext cx="0" cy="630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3CEA192-C61A-48F4-AF71-6CAEB752E355}"/>
              </a:ext>
            </a:extLst>
          </p:cNvPr>
          <p:cNvSpPr txBox="1"/>
          <p:nvPr/>
        </p:nvSpPr>
        <p:spPr>
          <a:xfrm>
            <a:off x="10905429" y="3965502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0506B9-CA51-493B-8E6D-438BED3877B7}"/>
              </a:ext>
            </a:extLst>
          </p:cNvPr>
          <p:cNvCxnSpPr/>
          <p:nvPr/>
        </p:nvCxnSpPr>
        <p:spPr>
          <a:xfrm>
            <a:off x="6815959" y="3695186"/>
            <a:ext cx="2627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BB977B-90CE-43BA-82B3-B5711E1688FA}"/>
              </a:ext>
            </a:extLst>
          </p:cNvPr>
          <p:cNvCxnSpPr/>
          <p:nvPr/>
        </p:nvCxnSpPr>
        <p:spPr>
          <a:xfrm>
            <a:off x="9821917" y="3689931"/>
            <a:ext cx="2627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28CD8D-5BD4-45A5-A8ED-0F8A15E39604}"/>
              </a:ext>
            </a:extLst>
          </p:cNvPr>
          <p:cNvCxnSpPr/>
          <p:nvPr/>
        </p:nvCxnSpPr>
        <p:spPr>
          <a:xfrm>
            <a:off x="10084675" y="4331062"/>
            <a:ext cx="873412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F96E016-0978-40D2-82AF-01FE0BD93B56}"/>
              </a:ext>
            </a:extLst>
          </p:cNvPr>
          <p:cNvSpPr txBox="1"/>
          <p:nvPr/>
        </p:nvSpPr>
        <p:spPr>
          <a:xfrm rot="16200000">
            <a:off x="-169160" y="453668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Operation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415F88-46E2-4E24-B9EC-B69AA35BE75E}"/>
              </a:ext>
            </a:extLst>
          </p:cNvPr>
          <p:cNvSpPr txBox="1"/>
          <p:nvPr/>
        </p:nvSpPr>
        <p:spPr>
          <a:xfrm rot="16200000">
            <a:off x="-36753" y="3146426"/>
            <a:ext cx="127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/>
              <a:t>Training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45DC8BD-EA98-4C6C-AC80-7A90036F7BF6}"/>
              </a:ext>
            </a:extLst>
          </p:cNvPr>
          <p:cNvCxnSpPr/>
          <p:nvPr/>
        </p:nvCxnSpPr>
        <p:spPr>
          <a:xfrm flipV="1">
            <a:off x="631972" y="2076614"/>
            <a:ext cx="0" cy="63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08CD85-60F7-4404-957B-3F76C333D8AA}"/>
              </a:ext>
            </a:extLst>
          </p:cNvPr>
          <p:cNvCxnSpPr/>
          <p:nvPr/>
        </p:nvCxnSpPr>
        <p:spPr>
          <a:xfrm flipV="1">
            <a:off x="600440" y="5487742"/>
            <a:ext cx="0" cy="63062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BEA8EB4-EC40-4DF5-96E6-AFB682F2578C}"/>
              </a:ext>
            </a:extLst>
          </p:cNvPr>
          <p:cNvGrpSpPr/>
          <p:nvPr/>
        </p:nvGrpSpPr>
        <p:grpSpPr>
          <a:xfrm>
            <a:off x="1316568" y="4488722"/>
            <a:ext cx="5103533" cy="917291"/>
            <a:chOff x="1316568" y="4351562"/>
            <a:chExt cx="5103533" cy="917291"/>
          </a:xfrm>
        </p:grpSpPr>
        <p:pic>
          <p:nvPicPr>
            <p:cNvPr id="86" name="Picture 85" descr="http://www.fancyicons.com/free-icons/101/programmers-pack/png/256/gear_256.png">
              <a:extLst>
                <a:ext uri="{FF2B5EF4-FFF2-40B4-BE49-F238E27FC236}">
                  <a16:creationId xmlns:a16="http://schemas.microsoft.com/office/drawing/2014/main" id="{0A0D02DE-8860-4985-BE28-D60647290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568" y="4351562"/>
              <a:ext cx="917291" cy="917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34220E3-CBE9-45DE-B8C0-6B61F99A7AE2}"/>
                </a:ext>
              </a:extLst>
            </p:cNvPr>
            <p:cNvSpPr txBox="1"/>
            <p:nvPr/>
          </p:nvSpPr>
          <p:spPr>
            <a:xfrm>
              <a:off x="2213500" y="4490469"/>
              <a:ext cx="4206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Rank objects by pre-computing hit density</a:t>
              </a:r>
              <a:br>
                <a:rPr lang="en-US" dirty="0"/>
              </a:br>
              <a:r>
                <a:rPr lang="en-US" dirty="0"/>
                <a:t>(Indexed by object age, …)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21DBEB5-C559-428F-85E2-B15904F5B7FB}"/>
              </a:ext>
            </a:extLst>
          </p:cNvPr>
          <p:cNvGrpSpPr/>
          <p:nvPr/>
        </p:nvGrpSpPr>
        <p:grpSpPr>
          <a:xfrm>
            <a:off x="1316568" y="5510799"/>
            <a:ext cx="6008322" cy="852806"/>
            <a:chOff x="1316568" y="5373639"/>
            <a:chExt cx="6008322" cy="852806"/>
          </a:xfrm>
        </p:grpSpPr>
        <p:pic>
          <p:nvPicPr>
            <p:cNvPr id="89" name="Picture 16" descr="http://vignette2.wikia.nocookie.net/clubpenguin/images/4/49/Telescope_clothing_icon_ID_5108.png/revision/latest?cb=20130315001847">
              <a:extLst>
                <a:ext uri="{FF2B5EF4-FFF2-40B4-BE49-F238E27FC236}">
                  <a16:creationId xmlns:a16="http://schemas.microsoft.com/office/drawing/2014/main" id="{FB39ACE1-515B-42E5-BBF1-F629BD1EF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568" y="5373639"/>
              <a:ext cx="856761" cy="852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04E45FE-B232-4E91-8AFA-FA85F8E9F6FE}"/>
                </a:ext>
              </a:extLst>
            </p:cNvPr>
            <p:cNvSpPr txBox="1"/>
            <p:nvPr/>
          </p:nvSpPr>
          <p:spPr>
            <a:xfrm>
              <a:off x="2203808" y="5522883"/>
              <a:ext cx="5121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Count when hits &amp; evictions happen (i.e., object age)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F66A0E5-4616-45D9-8B16-8977D5775EDB}"/>
              </a:ext>
            </a:extLst>
          </p:cNvPr>
          <p:cNvGrpSpPr/>
          <p:nvPr/>
        </p:nvGrpSpPr>
        <p:grpSpPr>
          <a:xfrm>
            <a:off x="3459780" y="2465211"/>
            <a:ext cx="5120130" cy="1001727"/>
            <a:chOff x="3459780" y="2328051"/>
            <a:chExt cx="5120130" cy="1001727"/>
          </a:xfrm>
        </p:grpSpPr>
        <p:pic>
          <p:nvPicPr>
            <p:cNvPr id="92" name="Picture 2">
              <a:extLst>
                <a:ext uri="{FF2B5EF4-FFF2-40B4-BE49-F238E27FC236}">
                  <a16:creationId xmlns:a16="http://schemas.microsoft.com/office/drawing/2014/main" id="{F006966B-EECA-4D7C-BBF8-F69A4A7588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780" y="2328051"/>
              <a:ext cx="963200" cy="100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36BE78D-1EBD-4D6D-BC16-C28BB23FE421}"/>
                </a:ext>
              </a:extLst>
            </p:cNvPr>
            <p:cNvSpPr txBox="1"/>
            <p:nvPr/>
          </p:nvSpPr>
          <p:spPr>
            <a:xfrm>
              <a:off x="4453459" y="2500576"/>
              <a:ext cx="4126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estimated hit density for</a:t>
              </a:r>
              <a:br>
                <a:rPr lang="en-US" dirty="0"/>
              </a:br>
              <a:r>
                <a:rPr lang="en-US" dirty="0"/>
                <a:t>different object features (age, app id, </a:t>
              </a:r>
              <a:r>
                <a:rPr lang="en-US" dirty="0" err="1"/>
                <a:t>etc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34FB7C1-7F8A-4C4E-A853-C8B848306D5C}"/>
              </a:ext>
            </a:extLst>
          </p:cNvPr>
          <p:cNvGrpSpPr/>
          <p:nvPr/>
        </p:nvGrpSpPr>
        <p:grpSpPr>
          <a:xfrm>
            <a:off x="7087327" y="4466584"/>
            <a:ext cx="2734590" cy="410482"/>
            <a:chOff x="7087327" y="4329424"/>
            <a:chExt cx="2734590" cy="410482"/>
          </a:xfrm>
        </p:grpSpPr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2ADE022C-A9B2-488F-88DA-B9CEC7CD9981}"/>
                </a:ext>
              </a:extLst>
            </p:cNvPr>
            <p:cNvSpPr/>
            <p:nvPr/>
          </p:nvSpPr>
          <p:spPr>
            <a:xfrm rot="5400000">
              <a:off x="8375048" y="3041703"/>
              <a:ext cx="159148" cy="27345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7639895-AF66-4696-BC0D-5553931F22EA}"/>
                </a:ext>
              </a:extLst>
            </p:cNvPr>
            <p:cNvSpPr txBox="1"/>
            <p:nvPr/>
          </p:nvSpPr>
          <p:spPr>
            <a:xfrm>
              <a:off x="7501984" y="4432129"/>
              <a:ext cx="1896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Few thousand requests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66F5646-F3F4-4ADA-BDCC-BB6202A6E521}"/>
              </a:ext>
            </a:extLst>
          </p:cNvPr>
          <p:cNvSpPr txBox="1"/>
          <p:nvPr/>
        </p:nvSpPr>
        <p:spPr>
          <a:xfrm>
            <a:off x="991099" y="408861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51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16E2-7ECD-4E65-B808-A8EAB514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LHD implementation sketch (structures)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1CBB1F19-E38D-49DB-9387-9C5CF6450E3B}"/>
              </a:ext>
            </a:extLst>
          </p:cNvPr>
          <p:cNvSpPr/>
          <p:nvPr/>
        </p:nvSpPr>
        <p:spPr>
          <a:xfrm>
            <a:off x="5932090" y="2320514"/>
            <a:ext cx="4407060" cy="3618854"/>
          </a:xfrm>
          <a:prstGeom prst="roundRect">
            <a:avLst>
              <a:gd name="adj" fmla="val 53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CA8928-8E52-487F-81F5-93F8C600C6E4}"/>
              </a:ext>
            </a:extLst>
          </p:cNvPr>
          <p:cNvGrpSpPr/>
          <p:nvPr/>
        </p:nvGrpSpPr>
        <p:grpSpPr>
          <a:xfrm>
            <a:off x="2975642" y="4067449"/>
            <a:ext cx="3231732" cy="2180951"/>
            <a:chOff x="2646189" y="4105549"/>
            <a:chExt cx="3231732" cy="21809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4B29D0-E2C9-4B65-91D6-805B05836F96}"/>
                </a:ext>
              </a:extLst>
            </p:cNvPr>
            <p:cNvGrpSpPr/>
            <p:nvPr/>
          </p:nvGrpSpPr>
          <p:grpSpPr>
            <a:xfrm>
              <a:off x="2819400" y="4277531"/>
              <a:ext cx="3058521" cy="2008969"/>
              <a:chOff x="2819400" y="4277531"/>
              <a:chExt cx="3058521" cy="200896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A98408-A04E-41EA-A383-7EB9B8ECB438}"/>
                  </a:ext>
                </a:extLst>
              </p:cNvPr>
              <p:cNvCxnSpPr/>
              <p:nvPr/>
            </p:nvCxnSpPr>
            <p:spPr>
              <a:xfrm flipH="1" flipV="1">
                <a:off x="3886200" y="4277531"/>
                <a:ext cx="1806295" cy="1497601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78D1DD5-C9EA-4656-ADEB-6AA0750572F8}"/>
                  </a:ext>
                </a:extLst>
              </p:cNvPr>
              <p:cNvCxnSpPr/>
              <p:nvPr/>
            </p:nvCxnSpPr>
            <p:spPr>
              <a:xfrm flipH="1">
                <a:off x="3837163" y="5868119"/>
                <a:ext cx="1855332" cy="385883"/>
              </a:xfrm>
              <a:prstGeom prst="line">
                <a:avLst/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Rounded Rectangle 44">
                <a:extLst>
                  <a:ext uri="{FF2B5EF4-FFF2-40B4-BE49-F238E27FC236}">
                    <a16:creationId xmlns:a16="http://schemas.microsoft.com/office/drawing/2014/main" id="{BE34F773-81A2-4EBB-B3E3-9E3D95C43A42}"/>
                  </a:ext>
                </a:extLst>
              </p:cNvPr>
              <p:cNvSpPr/>
              <p:nvPr/>
            </p:nvSpPr>
            <p:spPr>
              <a:xfrm>
                <a:off x="5720813" y="5745645"/>
                <a:ext cx="157108" cy="13472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6">
                <a:extLst>
                  <a:ext uri="{FF2B5EF4-FFF2-40B4-BE49-F238E27FC236}">
                    <a16:creationId xmlns:a16="http://schemas.microsoft.com/office/drawing/2014/main" id="{41B10CE7-2889-4786-8228-9BB744030180}"/>
                  </a:ext>
                </a:extLst>
              </p:cNvPr>
              <p:cNvSpPr/>
              <p:nvPr/>
            </p:nvSpPr>
            <p:spPr>
              <a:xfrm>
                <a:off x="2819400" y="4277531"/>
                <a:ext cx="1017763" cy="2008969"/>
              </a:xfrm>
              <a:prstGeom prst="roundRect">
                <a:avLst>
                  <a:gd name="adj" fmla="val 7166"/>
                </a:avLst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34">
                <a:extLst>
                  <a:ext uri="{FF2B5EF4-FFF2-40B4-BE49-F238E27FC236}">
                    <a16:creationId xmlns:a16="http://schemas.microsoft.com/office/drawing/2014/main" id="{236CD093-0B85-4A62-8DB6-D62CA6BE63BF}"/>
                  </a:ext>
                </a:extLst>
              </p:cNvPr>
              <p:cNvSpPr/>
              <p:nvPr/>
            </p:nvSpPr>
            <p:spPr>
              <a:xfrm>
                <a:off x="3217514" y="4387379"/>
                <a:ext cx="398306" cy="19479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75EDC9-0300-4428-A87F-8977B048D3D2}"/>
                  </a:ext>
                </a:extLst>
              </p:cNvPr>
              <p:cNvSpPr/>
              <p:nvPr/>
            </p:nvSpPr>
            <p:spPr>
              <a:xfrm>
                <a:off x="3842222" y="4332346"/>
                <a:ext cx="152381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Global timestamp 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8936637-EB63-4466-9742-6829F59A1A3A}"/>
                  </a:ext>
                </a:extLst>
              </p:cNvPr>
              <p:cNvCxnSpPr>
                <a:stCxn id="16" idx="1"/>
                <a:endCxn id="15" idx="3"/>
              </p:cNvCxnSpPr>
              <p:nvPr/>
            </p:nvCxnSpPr>
            <p:spPr>
              <a:xfrm flipH="1" flipV="1">
                <a:off x="3615820" y="4484776"/>
                <a:ext cx="226402" cy="14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0" name="Picture 9" descr="http://www.fancyicons.com/free-icons/101/programmers-pack/png/256/gear_256.png">
              <a:extLst>
                <a:ext uri="{FF2B5EF4-FFF2-40B4-BE49-F238E27FC236}">
                  <a16:creationId xmlns:a16="http://schemas.microsoft.com/office/drawing/2014/main" id="{397FC7EE-EA19-4FB1-A2F1-738577974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6189" y="4105549"/>
              <a:ext cx="527347" cy="527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6A3003-EB0A-432A-BA7C-8D1D3102F027}"/>
              </a:ext>
            </a:extLst>
          </p:cNvPr>
          <p:cNvSpPr txBox="1">
            <a:spLocks/>
          </p:cNvSpPr>
          <p:nvPr/>
        </p:nvSpPr>
        <p:spPr>
          <a:xfrm>
            <a:off x="1043492" y="1294321"/>
            <a:ext cx="10058400" cy="4023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0E564-3E70-415C-9FB2-4006AF977EDE}"/>
              </a:ext>
            </a:extLst>
          </p:cNvPr>
          <p:cNvSpPr txBox="1"/>
          <p:nvPr/>
        </p:nvSpPr>
        <p:spPr>
          <a:xfrm>
            <a:off x="7876256" y="195118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20" name="Rounded Rectangle 111">
            <a:extLst>
              <a:ext uri="{FF2B5EF4-FFF2-40B4-BE49-F238E27FC236}">
                <a16:creationId xmlns:a16="http://schemas.microsoft.com/office/drawing/2014/main" id="{DE20CFDD-FC4F-488D-8EDE-D3E6EBB0FF5B}"/>
              </a:ext>
            </a:extLst>
          </p:cNvPr>
          <p:cNvSpPr/>
          <p:nvPr/>
        </p:nvSpPr>
        <p:spPr>
          <a:xfrm>
            <a:off x="6310022" y="2472914"/>
            <a:ext cx="283240" cy="3369353"/>
          </a:xfrm>
          <a:prstGeom prst="roundRect">
            <a:avLst>
              <a:gd name="adj" fmla="val 30858"/>
            </a:avLst>
          </a:prstGeom>
          <a:solidFill>
            <a:srgbClr val="FFD653"/>
          </a:solidFill>
          <a:ln>
            <a:solidFill>
              <a:srgbClr val="9966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21" name="Rounded Rectangle 112">
            <a:extLst>
              <a:ext uri="{FF2B5EF4-FFF2-40B4-BE49-F238E27FC236}">
                <a16:creationId xmlns:a16="http://schemas.microsoft.com/office/drawing/2014/main" id="{DEE76A19-8C98-4C4D-908F-F7CAE726EF5E}"/>
              </a:ext>
            </a:extLst>
          </p:cNvPr>
          <p:cNvSpPr/>
          <p:nvPr/>
        </p:nvSpPr>
        <p:spPr>
          <a:xfrm>
            <a:off x="6672677" y="2472913"/>
            <a:ext cx="3473391" cy="3369353"/>
          </a:xfrm>
          <a:prstGeom prst="roundRect">
            <a:avLst>
              <a:gd name="adj" fmla="val 2885"/>
            </a:avLst>
          </a:prstGeom>
          <a:solidFill>
            <a:srgbClr val="62C5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22" name="Rounded Rectangle 114">
            <a:extLst>
              <a:ext uri="{FF2B5EF4-FFF2-40B4-BE49-F238E27FC236}">
                <a16:creationId xmlns:a16="http://schemas.microsoft.com/office/drawing/2014/main" id="{9BB70C48-C287-4E9B-B8C3-7F4A3C992F2F}"/>
              </a:ext>
            </a:extLst>
          </p:cNvPr>
          <p:cNvSpPr/>
          <p:nvPr/>
        </p:nvSpPr>
        <p:spPr>
          <a:xfrm>
            <a:off x="3223425" y="2472913"/>
            <a:ext cx="364210" cy="311684"/>
          </a:xfrm>
          <a:prstGeom prst="roundRect">
            <a:avLst>
              <a:gd name="adj" fmla="val 14241"/>
            </a:avLst>
          </a:prstGeom>
          <a:solidFill>
            <a:srgbClr val="FFD653"/>
          </a:solidFill>
          <a:ln>
            <a:solidFill>
              <a:srgbClr val="99663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2A2F5F-42A8-4CDF-B376-892E5BBC3C77}"/>
              </a:ext>
            </a:extLst>
          </p:cNvPr>
          <p:cNvGrpSpPr/>
          <p:nvPr/>
        </p:nvGrpSpPr>
        <p:grpSpPr>
          <a:xfrm>
            <a:off x="3621000" y="1867659"/>
            <a:ext cx="2972261" cy="1009928"/>
            <a:chOff x="3291547" y="1905759"/>
            <a:chExt cx="2972261" cy="1009928"/>
          </a:xfrm>
        </p:grpSpPr>
        <p:sp>
          <p:nvSpPr>
            <p:cNvPr id="24" name="Rounded Rectangle 113">
              <a:extLst>
                <a:ext uri="{FF2B5EF4-FFF2-40B4-BE49-F238E27FC236}">
                  <a16:creationId xmlns:a16="http://schemas.microsoft.com/office/drawing/2014/main" id="{380463A7-B9F5-4F84-9A2B-A5E137D7FDFD}"/>
                </a:ext>
              </a:extLst>
            </p:cNvPr>
            <p:cNvSpPr/>
            <p:nvPr/>
          </p:nvSpPr>
          <p:spPr>
            <a:xfrm>
              <a:off x="3291547" y="2511014"/>
              <a:ext cx="1739777" cy="311684"/>
            </a:xfrm>
            <a:prstGeom prst="roundRect">
              <a:avLst>
                <a:gd name="adj" fmla="val 14241"/>
              </a:avLst>
            </a:prstGeom>
            <a:solidFill>
              <a:srgbClr val="FFD65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003023-F7EF-4DFB-95E6-C8C5AAD59D7B}"/>
                </a:ext>
              </a:extLst>
            </p:cNvPr>
            <p:cNvGrpSpPr/>
            <p:nvPr/>
          </p:nvGrpSpPr>
          <p:grpSpPr>
            <a:xfrm>
              <a:off x="3291550" y="1905759"/>
              <a:ext cx="1739774" cy="536377"/>
              <a:chOff x="3225803" y="3386380"/>
              <a:chExt cx="1739774" cy="536377"/>
            </a:xfrm>
          </p:grpSpPr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7AF3802C-1244-4FE2-8152-968FE80624A9}"/>
                  </a:ext>
                </a:extLst>
              </p:cNvPr>
              <p:cNvSpPr/>
              <p:nvPr/>
            </p:nvSpPr>
            <p:spPr>
              <a:xfrm rot="16200000">
                <a:off x="3981390" y="2938570"/>
                <a:ext cx="228600" cy="1739774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7887548-8BAA-4774-9E79-D629BCC168D8}"/>
                  </a:ext>
                </a:extLst>
              </p:cNvPr>
              <p:cNvSpPr txBox="1"/>
              <p:nvPr/>
            </p:nvSpPr>
            <p:spPr>
              <a:xfrm>
                <a:off x="3752166" y="3386380"/>
                <a:ext cx="6870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Key, …</a:t>
                </a:r>
              </a:p>
            </p:txBody>
          </p:sp>
        </p:grpSp>
        <p:sp>
          <p:nvSpPr>
            <p:cNvPr id="26" name="Rounded Rectangle 118">
              <a:extLst>
                <a:ext uri="{FF2B5EF4-FFF2-40B4-BE49-F238E27FC236}">
                  <a16:creationId xmlns:a16="http://schemas.microsoft.com/office/drawing/2014/main" id="{97291C65-20EB-40A0-B225-FC885F24FA2C}"/>
                </a:ext>
              </a:extLst>
            </p:cNvPr>
            <p:cNvSpPr/>
            <p:nvPr/>
          </p:nvSpPr>
          <p:spPr>
            <a:xfrm>
              <a:off x="5980568" y="2822699"/>
              <a:ext cx="283240" cy="86930"/>
            </a:xfrm>
            <a:prstGeom prst="roundRect">
              <a:avLst>
                <a:gd name="adj" fmla="val 14241"/>
              </a:avLst>
            </a:prstGeom>
            <a:solidFill>
              <a:srgbClr val="FFD65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FFD98F-35E6-4267-8202-31B3DCB0A713}"/>
                </a:ext>
              </a:extLst>
            </p:cNvPr>
            <p:cNvCxnSpPr/>
            <p:nvPr/>
          </p:nvCxnSpPr>
          <p:spPr>
            <a:xfrm flipH="1" flipV="1">
              <a:off x="5031324" y="2511013"/>
              <a:ext cx="949244" cy="311685"/>
            </a:xfrm>
            <a:prstGeom prst="line">
              <a:avLst/>
            </a:prstGeom>
            <a:ln>
              <a:solidFill>
                <a:srgbClr val="9966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CC1F94-ED17-4417-A083-8C071BDE9560}"/>
                </a:ext>
              </a:extLst>
            </p:cNvPr>
            <p:cNvCxnSpPr/>
            <p:nvPr/>
          </p:nvCxnSpPr>
          <p:spPr>
            <a:xfrm flipH="1" flipV="1">
              <a:off x="5031324" y="2822699"/>
              <a:ext cx="949244" cy="92988"/>
            </a:xfrm>
            <a:prstGeom prst="line">
              <a:avLst/>
            </a:prstGeom>
            <a:ln>
              <a:solidFill>
                <a:srgbClr val="9966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B4B38E-CF4C-4346-9EA3-E709FE891128}"/>
              </a:ext>
            </a:extLst>
          </p:cNvPr>
          <p:cNvGrpSpPr/>
          <p:nvPr/>
        </p:nvGrpSpPr>
        <p:grpSpPr>
          <a:xfrm>
            <a:off x="2872368" y="2871528"/>
            <a:ext cx="1066318" cy="512916"/>
            <a:chOff x="1548872" y="3272079"/>
            <a:chExt cx="5093634" cy="512916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1C1E907C-6A09-48B8-8C6B-C12DEDBC720D}"/>
                </a:ext>
              </a:extLst>
            </p:cNvPr>
            <p:cNvSpPr/>
            <p:nvPr/>
          </p:nvSpPr>
          <p:spPr>
            <a:xfrm rot="5400000">
              <a:off x="3981398" y="2516492"/>
              <a:ext cx="228600" cy="173977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3E1966D-DC22-4064-903D-CBF67C20DE1A}"/>
                </a:ext>
              </a:extLst>
            </p:cNvPr>
            <p:cNvSpPr txBox="1"/>
            <p:nvPr/>
          </p:nvSpPr>
          <p:spPr>
            <a:xfrm>
              <a:off x="1548872" y="3477218"/>
              <a:ext cx="5093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Timestamp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22E4D3-9CDD-430E-9FF9-57BDD06D27FD}"/>
              </a:ext>
            </a:extLst>
          </p:cNvPr>
          <p:cNvGrpSpPr/>
          <p:nvPr/>
        </p:nvGrpSpPr>
        <p:grpSpPr>
          <a:xfrm>
            <a:off x="3123480" y="4821340"/>
            <a:ext cx="2518729" cy="1252266"/>
            <a:chOff x="2806701" y="4715952"/>
            <a:chExt cx="2518729" cy="125226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E28925-C087-46A6-8460-3D6A44C0C790}"/>
                </a:ext>
              </a:extLst>
            </p:cNvPr>
            <p:cNvSpPr/>
            <p:nvPr/>
          </p:nvSpPr>
          <p:spPr>
            <a:xfrm>
              <a:off x="4337659" y="5141890"/>
              <a:ext cx="98777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Hit density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2947F6-E4B2-4559-A259-F9E3D90ACC35}"/>
                </a:ext>
              </a:extLst>
            </p:cNvPr>
            <p:cNvSpPr/>
            <p:nvPr/>
          </p:nvSpPr>
          <p:spPr>
            <a:xfrm rot="16200000">
              <a:off x="2334457" y="5188196"/>
              <a:ext cx="12522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Ages, features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821423-4EAA-4359-A60F-742A80168272}"/>
                </a:ext>
              </a:extLst>
            </p:cNvPr>
            <p:cNvCxnSpPr/>
            <p:nvPr/>
          </p:nvCxnSpPr>
          <p:spPr>
            <a:xfrm flipH="1">
              <a:off x="3743851" y="5295779"/>
              <a:ext cx="670768" cy="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4C790F0-7AC1-4071-BB97-124F1DA54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84642"/>
              </p:ext>
            </p:extLst>
          </p:nvPr>
        </p:nvGraphicFramePr>
        <p:xfrm>
          <a:off x="3445397" y="4703170"/>
          <a:ext cx="575312" cy="1450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6">
                  <a:extLst>
                    <a:ext uri="{9D8B030D-6E8A-4147-A177-3AD203B41FA5}">
                      <a16:colId xmlns:a16="http://schemas.microsoft.com/office/drawing/2014/main" val="3656980061"/>
                    </a:ext>
                  </a:extLst>
                </a:gridCol>
              </a:tblGrid>
              <a:tr h="2901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573716"/>
                  </a:ext>
                </a:extLst>
              </a:tr>
              <a:tr h="2901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2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A8B71736-C0F4-4046-BF5B-3CF78C956C0C}"/>
              </a:ext>
            </a:extLst>
          </p:cNvPr>
          <p:cNvGrpSpPr/>
          <p:nvPr/>
        </p:nvGrpSpPr>
        <p:grpSpPr>
          <a:xfrm>
            <a:off x="880999" y="4744815"/>
            <a:ext cx="2109247" cy="830997"/>
            <a:chOff x="551546" y="4782915"/>
            <a:chExt cx="2109247" cy="830997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42EF3DA-FE04-4B7B-9E2C-DEF22D6D7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93" y="4805341"/>
              <a:ext cx="673519" cy="70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A5529F-8EAB-4C96-95A1-C64BA0DEDF79}"/>
                </a:ext>
              </a:extLst>
            </p:cNvPr>
            <p:cNvSpPr txBox="1"/>
            <p:nvPr/>
          </p:nvSpPr>
          <p:spPr>
            <a:xfrm>
              <a:off x="551546" y="4782915"/>
              <a:ext cx="210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Bayesian</a:t>
              </a:r>
              <a:br>
                <a:rPr lang="en-US" sz="1600" dirty="0"/>
              </a:br>
              <a:r>
                <a:rPr lang="en-US" sz="1600" dirty="0"/>
                <a:t>estimation of </a:t>
              </a:r>
              <a:br>
                <a:rPr lang="en-US" sz="1600" dirty="0"/>
              </a:br>
              <a:r>
                <a:rPr lang="en-US" sz="1600" dirty="0"/>
                <a:t>hit density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EF638D-76E1-4D0F-A984-611327B9A51C}"/>
              </a:ext>
            </a:extLst>
          </p:cNvPr>
          <p:cNvGrpSpPr/>
          <p:nvPr/>
        </p:nvGrpSpPr>
        <p:grpSpPr>
          <a:xfrm>
            <a:off x="4272238" y="3394264"/>
            <a:ext cx="1925864" cy="739096"/>
            <a:chOff x="3942785" y="3432364"/>
            <a:chExt cx="1925864" cy="739096"/>
          </a:xfrm>
        </p:grpSpPr>
        <p:pic>
          <p:nvPicPr>
            <p:cNvPr id="43" name="Picture 16" descr="http://vignette2.wikia.nocookie.net/clubpenguin/images/4/49/Telescope_clothing_icon_ID_5108.png/revision/latest?cb=20130315001847">
              <a:extLst>
                <a:ext uri="{FF2B5EF4-FFF2-40B4-BE49-F238E27FC236}">
                  <a16:creationId xmlns:a16="http://schemas.microsoft.com/office/drawing/2014/main" id="{1C5D034C-D4AD-4611-A2C1-AED0FCBD9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785" y="3432364"/>
              <a:ext cx="521829" cy="51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ounded Rectangle 314">
              <a:extLst>
                <a:ext uri="{FF2B5EF4-FFF2-40B4-BE49-F238E27FC236}">
                  <a16:creationId xmlns:a16="http://schemas.microsoft.com/office/drawing/2014/main" id="{E11586C1-6B27-4C57-84C1-005E1FDCFEE3}"/>
                </a:ext>
              </a:extLst>
            </p:cNvPr>
            <p:cNvSpPr/>
            <p:nvPr/>
          </p:nvSpPr>
          <p:spPr>
            <a:xfrm>
              <a:off x="5711541" y="3857414"/>
              <a:ext cx="157108" cy="134721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F74CC0D-C4C3-4D93-A303-2C13473ED299}"/>
                </a:ext>
              </a:extLst>
            </p:cNvPr>
            <p:cNvCxnSpPr/>
            <p:nvPr/>
          </p:nvCxnSpPr>
          <p:spPr>
            <a:xfrm>
              <a:off x="5282277" y="3924774"/>
              <a:ext cx="3932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026E8A-A174-494E-BF49-D6FAD0CA82C2}"/>
                </a:ext>
              </a:extLst>
            </p:cNvPr>
            <p:cNvSpPr txBox="1"/>
            <p:nvPr/>
          </p:nvSpPr>
          <p:spPr>
            <a:xfrm>
              <a:off x="4086694" y="3648240"/>
              <a:ext cx="127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Hit/eviction event counters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91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matters!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795E-781C-4B29-875D-BBA6BE8FCDE8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65319" y="2815190"/>
            <a:ext cx="1676401" cy="76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17" b="1" dirty="0"/>
          </a:p>
        </p:txBody>
      </p:sp>
      <p:sp>
        <p:nvSpPr>
          <p:cNvPr id="6" name="Rectangle 5"/>
          <p:cNvSpPr/>
          <p:nvPr/>
        </p:nvSpPr>
        <p:spPr>
          <a:xfrm>
            <a:off x="5257799" y="2940230"/>
            <a:ext cx="1676401" cy="76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17" b="1" dirty="0"/>
          </a:p>
        </p:txBody>
      </p:sp>
      <p:sp>
        <p:nvSpPr>
          <p:cNvPr id="7" name="Rectangle 6"/>
          <p:cNvSpPr/>
          <p:nvPr/>
        </p:nvSpPr>
        <p:spPr>
          <a:xfrm>
            <a:off x="5393918" y="3043790"/>
            <a:ext cx="1676401" cy="769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17" b="1" dirty="0"/>
              <a:t>Web Server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03318" y="3821170"/>
            <a:ext cx="1227730" cy="975220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261364" y="3810306"/>
            <a:ext cx="46955" cy="909885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64180" y="3821170"/>
            <a:ext cx="2087339" cy="822820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12" idx="1"/>
          </p:cNvCxnSpPr>
          <p:nvPr/>
        </p:nvCxnSpPr>
        <p:spPr>
          <a:xfrm>
            <a:off x="7070318" y="3428679"/>
            <a:ext cx="1752600" cy="70136"/>
          </a:xfrm>
          <a:prstGeom prst="straightConnector1">
            <a:avLst/>
          </a:prstGeom>
          <a:ln w="28575" cmpd="sng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8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19" y="2891391"/>
            <a:ext cx="2733406" cy="12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718" y="4872590"/>
            <a:ext cx="2209800" cy="5524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118" y="4872590"/>
            <a:ext cx="2209800" cy="552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318" y="4872590"/>
            <a:ext cx="2209800" cy="552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55919" y="5558390"/>
            <a:ext cx="1003801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/>
              <a:t>100 µs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07562" y="4095092"/>
            <a:ext cx="922047" cy="461665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sz="2400" dirty="0"/>
              <a:t>10 </a:t>
            </a:r>
            <a:r>
              <a:rPr lang="en-US" sz="2400" dirty="0" err="1"/>
              <a:t>ms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E67657-875E-40D7-ADCE-76C201ED2AF3}"/>
                  </a:ext>
                </a:extLst>
              </p:cNvPr>
              <p:cNvSpPr txBox="1"/>
              <p:nvPr/>
            </p:nvSpPr>
            <p:spPr>
              <a:xfrm>
                <a:off x="1143000" y="2042160"/>
                <a:ext cx="289610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Cache is 100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faster than back-end system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Even small hit rate improvements matter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E.g., 1% better hit ratio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 35% lower latency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Atikogflu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, Sigmetrics’12]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E67657-875E-40D7-ADCE-76C201ED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042160"/>
                <a:ext cx="2896102" cy="2585323"/>
              </a:xfrm>
              <a:prstGeom prst="rect">
                <a:avLst/>
              </a:prstGeom>
              <a:blipFill>
                <a:blip r:embed="rId5"/>
                <a:stretch>
                  <a:fillRect l="-1895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36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A9B7D-A23F-407B-BB3C-EB5DFE6F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evictions in LHD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7972CD-750A-4B77-A63A-A38FD5F5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r>
              <a:rPr lang="en-US" sz="2800" dirty="0"/>
              <a:t>No global synchronization </a:t>
            </a:r>
            <a:r>
              <a:rPr lang="en-US" sz="2800" dirty="0">
                <a:sym typeface="Wingdings" panose="05000000000000000000" pitchFamily="2" charset="2"/>
              </a:rPr>
              <a:t> Great scalability!</a:t>
            </a:r>
            <a:br>
              <a:rPr lang="en-US" sz="2800" dirty="0">
                <a:sym typeface="Wingdings" panose="05000000000000000000" pitchFamily="2" charset="2"/>
              </a:rPr>
            </a:br>
            <a:r>
              <a:rPr lang="en-US" sz="2800" i="1" dirty="0">
                <a:sym typeface="Wingdings" panose="05000000000000000000" pitchFamily="2" charset="2"/>
              </a:rPr>
              <a:t>(Even better than CLOCK/FIFO!)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31901-677D-4325-9EF1-7FB0752F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42" name="Group 14">
            <a:extLst>
              <a:ext uri="{FF2B5EF4-FFF2-40B4-BE49-F238E27FC236}">
                <a16:creationId xmlns:a16="http://schemas.microsoft.com/office/drawing/2014/main" id="{CAFC96C3-2627-4F8E-A56C-110B574C80C7}"/>
              </a:ext>
            </a:extLst>
          </p:cNvPr>
          <p:cNvGrpSpPr>
            <a:grpSpLocks/>
          </p:cNvGrpSpPr>
          <p:nvPr/>
        </p:nvGrpSpPr>
        <p:grpSpPr bwMode="auto">
          <a:xfrm>
            <a:off x="5136312" y="3033736"/>
            <a:ext cx="765175" cy="3206750"/>
            <a:chOff x="4037611" y="1240971"/>
            <a:chExt cx="765959" cy="320633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85AB070-E4CF-44BC-8223-2442AD0F4F3C}"/>
                </a:ext>
              </a:extLst>
            </p:cNvPr>
            <p:cNvSpPr/>
            <p:nvPr/>
          </p:nvSpPr>
          <p:spPr>
            <a:xfrm>
              <a:off x="4037611" y="1240971"/>
              <a:ext cx="765959" cy="3206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266511E-09DD-4433-9330-EBB07EEBC3A6}"/>
                </a:ext>
              </a:extLst>
            </p:cNvPr>
            <p:cNvSpPr/>
            <p:nvPr/>
          </p:nvSpPr>
          <p:spPr>
            <a:xfrm>
              <a:off x="4088463" y="1294939"/>
              <a:ext cx="664255" cy="6222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EE2B2C-D8F8-4188-BE3D-D648B30A4CF6}"/>
                </a:ext>
              </a:extLst>
            </p:cNvPr>
            <p:cNvSpPr/>
            <p:nvPr/>
          </p:nvSpPr>
          <p:spPr>
            <a:xfrm>
              <a:off x="4088463" y="1971127"/>
              <a:ext cx="664255" cy="385713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5F98675-CB77-4B2D-BC0B-7B970B6747AF}"/>
                </a:ext>
              </a:extLst>
            </p:cNvPr>
            <p:cNvSpPr/>
            <p:nvPr/>
          </p:nvSpPr>
          <p:spPr>
            <a:xfrm>
              <a:off x="4088463" y="2410809"/>
              <a:ext cx="664255" cy="2380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1D43FC-0997-44A1-8C51-18580F1F0FAA}"/>
                </a:ext>
              </a:extLst>
            </p:cNvPr>
            <p:cNvSpPr/>
            <p:nvPr/>
          </p:nvSpPr>
          <p:spPr>
            <a:xfrm>
              <a:off x="4088463" y="2701283"/>
              <a:ext cx="664255" cy="565077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BF9556-A739-4439-96A2-86D3C7A6B2CE}"/>
                </a:ext>
              </a:extLst>
            </p:cNvPr>
            <p:cNvSpPr/>
            <p:nvPr/>
          </p:nvSpPr>
          <p:spPr>
            <a:xfrm>
              <a:off x="4088463" y="3318742"/>
              <a:ext cx="664255" cy="2920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0E5230-00D8-4C03-A8CA-EDB799A6C3FC}"/>
                </a:ext>
              </a:extLst>
            </p:cNvPr>
            <p:cNvSpPr/>
            <p:nvPr/>
          </p:nvSpPr>
          <p:spPr>
            <a:xfrm>
              <a:off x="4088463" y="3663185"/>
              <a:ext cx="664255" cy="4460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/>
                <a:t>F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BBC649-C091-4FCE-94E6-305FE8C51729}"/>
                </a:ext>
              </a:extLst>
            </p:cNvPr>
            <p:cNvSpPr/>
            <p:nvPr/>
          </p:nvSpPr>
          <p:spPr>
            <a:xfrm>
              <a:off x="4088463" y="4161596"/>
              <a:ext cx="664255" cy="23174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</a:t>
              </a:r>
            </a:p>
          </p:txBody>
        </p:sp>
      </p:grpSp>
      <p:sp>
        <p:nvSpPr>
          <p:cNvPr id="51" name="Explosion 1 13">
            <a:extLst>
              <a:ext uri="{FF2B5EF4-FFF2-40B4-BE49-F238E27FC236}">
                <a16:creationId xmlns:a16="http://schemas.microsoft.com/office/drawing/2014/main" id="{B1F26FF9-943E-433D-AD91-2174E12F04AF}"/>
              </a:ext>
            </a:extLst>
          </p:cNvPr>
          <p:cNvSpPr/>
          <p:nvPr/>
        </p:nvSpPr>
        <p:spPr>
          <a:xfrm>
            <a:off x="1423149" y="4087836"/>
            <a:ext cx="1289050" cy="1098550"/>
          </a:xfrm>
          <a:prstGeom prst="irregularSeal1">
            <a:avLst/>
          </a:prstGeom>
          <a:solidFill>
            <a:srgbClr val="C00000"/>
          </a:solidFill>
          <a:ln>
            <a:solidFill>
              <a:srgbClr val="F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Miss!</a:t>
            </a:r>
          </a:p>
        </p:txBody>
      </p:sp>
      <p:pic>
        <p:nvPicPr>
          <p:cNvPr id="52" name="Picture 2" descr="Image result for die clipart">
            <a:extLst>
              <a:ext uri="{FF2B5EF4-FFF2-40B4-BE49-F238E27FC236}">
                <a16:creationId xmlns:a16="http://schemas.microsoft.com/office/drawing/2014/main" id="{2BED06DA-0854-4295-A403-156DCBDC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824" y="4059261"/>
            <a:ext cx="1203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5">
            <a:extLst>
              <a:ext uri="{FF2B5EF4-FFF2-40B4-BE49-F238E27FC236}">
                <a16:creationId xmlns:a16="http://schemas.microsoft.com/office/drawing/2014/main" id="{165368C2-E122-4D50-A0C0-DCC530FB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587" y="3311549"/>
            <a:ext cx="874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Sample</a:t>
            </a:r>
            <a:br>
              <a:rPr lang="en-US" altLang="en-US" sz="1800"/>
            </a:br>
            <a:r>
              <a:rPr lang="en-US" altLang="en-US" sz="1800"/>
              <a:t>objects</a:t>
            </a:r>
          </a:p>
        </p:txBody>
      </p:sp>
      <p:sp>
        <p:nvSpPr>
          <p:cNvPr id="54" name="Right Arrow 16">
            <a:extLst>
              <a:ext uri="{FF2B5EF4-FFF2-40B4-BE49-F238E27FC236}">
                <a16:creationId xmlns:a16="http://schemas.microsoft.com/office/drawing/2014/main" id="{1369E0D5-5FED-41E6-B26F-6AA4274BD358}"/>
              </a:ext>
            </a:extLst>
          </p:cNvPr>
          <p:cNvSpPr/>
          <p:nvPr/>
        </p:nvSpPr>
        <p:spPr>
          <a:xfrm>
            <a:off x="2748712" y="4470424"/>
            <a:ext cx="481012" cy="336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ight Arrow 18">
            <a:extLst>
              <a:ext uri="{FF2B5EF4-FFF2-40B4-BE49-F238E27FC236}">
                <a16:creationId xmlns:a16="http://schemas.microsoft.com/office/drawing/2014/main" id="{8DC4E07A-9996-4E9E-9C64-9B91071B40CD}"/>
              </a:ext>
            </a:extLst>
          </p:cNvPr>
          <p:cNvSpPr/>
          <p:nvPr/>
        </p:nvSpPr>
        <p:spPr>
          <a:xfrm>
            <a:off x="4563224" y="4468836"/>
            <a:ext cx="481013" cy="336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Right Arrow 19">
            <a:extLst>
              <a:ext uri="{FF2B5EF4-FFF2-40B4-BE49-F238E27FC236}">
                <a16:creationId xmlns:a16="http://schemas.microsoft.com/office/drawing/2014/main" id="{0F667F8C-E93D-449C-8316-638CEC8CC9B2}"/>
              </a:ext>
            </a:extLst>
          </p:cNvPr>
          <p:cNvSpPr/>
          <p:nvPr/>
        </p:nvSpPr>
        <p:spPr>
          <a:xfrm>
            <a:off x="5993562" y="3232174"/>
            <a:ext cx="481012" cy="33496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7" name="Right Arrow 20">
            <a:extLst>
              <a:ext uri="{FF2B5EF4-FFF2-40B4-BE49-F238E27FC236}">
                <a16:creationId xmlns:a16="http://schemas.microsoft.com/office/drawing/2014/main" id="{17292F0F-5651-4500-8883-387E83AC70D2}"/>
              </a:ext>
            </a:extLst>
          </p:cNvPr>
          <p:cNvSpPr/>
          <p:nvPr/>
        </p:nvSpPr>
        <p:spPr>
          <a:xfrm>
            <a:off x="5993562" y="4154511"/>
            <a:ext cx="481012" cy="336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Right Arrow 21">
            <a:extLst>
              <a:ext uri="{FF2B5EF4-FFF2-40B4-BE49-F238E27FC236}">
                <a16:creationId xmlns:a16="http://schemas.microsoft.com/office/drawing/2014/main" id="{897AE89F-F94A-4AED-854B-ABE9A499575D}"/>
              </a:ext>
            </a:extLst>
          </p:cNvPr>
          <p:cNvSpPr/>
          <p:nvPr/>
        </p:nvSpPr>
        <p:spPr>
          <a:xfrm>
            <a:off x="5993562" y="5089549"/>
            <a:ext cx="481012" cy="336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ight Arrow 22">
            <a:extLst>
              <a:ext uri="{FF2B5EF4-FFF2-40B4-BE49-F238E27FC236}">
                <a16:creationId xmlns:a16="http://schemas.microsoft.com/office/drawing/2014/main" id="{42A6701B-016E-4C4B-89E9-79C2B8B4D60B}"/>
              </a:ext>
            </a:extLst>
          </p:cNvPr>
          <p:cNvSpPr/>
          <p:nvPr/>
        </p:nvSpPr>
        <p:spPr>
          <a:xfrm>
            <a:off x="5993562" y="5511824"/>
            <a:ext cx="481012" cy="33496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99B642-CFD8-4E66-AF7E-133797E9A9EB}"/>
              </a:ext>
            </a:extLst>
          </p:cNvPr>
          <p:cNvCxnSpPr/>
          <p:nvPr/>
        </p:nvCxnSpPr>
        <p:spPr>
          <a:xfrm flipH="1" flipV="1">
            <a:off x="6831762" y="3957661"/>
            <a:ext cx="0" cy="130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0B9DA2-ECFD-41B9-9E0F-D65DD2394ADE}"/>
              </a:ext>
            </a:extLst>
          </p:cNvPr>
          <p:cNvCxnSpPr/>
          <p:nvPr/>
        </p:nvCxnSpPr>
        <p:spPr>
          <a:xfrm>
            <a:off x="6831762" y="5257824"/>
            <a:ext cx="1555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28">
            <a:extLst>
              <a:ext uri="{FF2B5EF4-FFF2-40B4-BE49-F238E27FC236}">
                <a16:creationId xmlns:a16="http://schemas.microsoft.com/office/drawing/2014/main" id="{E7DF02F7-C9C4-478B-B735-5255DA2633A0}"/>
              </a:ext>
            </a:extLst>
          </p:cNvPr>
          <p:cNvSpPr/>
          <p:nvPr/>
        </p:nvSpPr>
        <p:spPr>
          <a:xfrm>
            <a:off x="6831762" y="4203724"/>
            <a:ext cx="1562100" cy="855662"/>
          </a:xfrm>
          <a:custGeom>
            <a:avLst/>
            <a:gdLst>
              <a:gd name="connsiteX0" fmla="*/ 0 w 1561605"/>
              <a:gd name="connsiteY0" fmla="*/ 279117 h 528796"/>
              <a:gd name="connsiteX1" fmla="*/ 130628 w 1561605"/>
              <a:gd name="connsiteY1" fmla="*/ 46 h 528796"/>
              <a:gd name="connsiteX2" fmla="*/ 433449 w 1561605"/>
              <a:gd name="connsiteY2" fmla="*/ 296930 h 528796"/>
              <a:gd name="connsiteX3" fmla="*/ 748145 w 1561605"/>
              <a:gd name="connsiteY3" fmla="*/ 528498 h 528796"/>
              <a:gd name="connsiteX4" fmla="*/ 926275 w 1561605"/>
              <a:gd name="connsiteY4" fmla="*/ 249428 h 528796"/>
              <a:gd name="connsiteX5" fmla="*/ 1229096 w 1561605"/>
              <a:gd name="connsiteY5" fmla="*/ 403807 h 528796"/>
              <a:gd name="connsiteX6" fmla="*/ 1561605 w 1561605"/>
              <a:gd name="connsiteY6" fmla="*/ 391932 h 52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1605" h="528796">
                <a:moveTo>
                  <a:pt x="0" y="279117"/>
                </a:moveTo>
                <a:cubicBezTo>
                  <a:pt x="29193" y="138097"/>
                  <a:pt x="58387" y="-2923"/>
                  <a:pt x="130628" y="46"/>
                </a:cubicBezTo>
                <a:cubicBezTo>
                  <a:pt x="202869" y="3015"/>
                  <a:pt x="330530" y="208855"/>
                  <a:pt x="433449" y="296930"/>
                </a:cubicBezTo>
                <a:cubicBezTo>
                  <a:pt x="536368" y="385005"/>
                  <a:pt x="666007" y="536415"/>
                  <a:pt x="748145" y="528498"/>
                </a:cubicBezTo>
                <a:cubicBezTo>
                  <a:pt x="830283" y="520581"/>
                  <a:pt x="846117" y="270210"/>
                  <a:pt x="926275" y="249428"/>
                </a:cubicBezTo>
                <a:cubicBezTo>
                  <a:pt x="1006433" y="228646"/>
                  <a:pt x="1123208" y="380056"/>
                  <a:pt x="1229096" y="403807"/>
                </a:cubicBezTo>
                <a:cubicBezTo>
                  <a:pt x="1334984" y="427558"/>
                  <a:pt x="1448294" y="409745"/>
                  <a:pt x="1561605" y="39193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A54B17-558D-4FE5-9AA0-6141F75FE1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86997" y="3589311"/>
            <a:ext cx="590546" cy="276999"/>
          </a:xfrm>
          <a:prstGeom prst="rect">
            <a:avLst/>
          </a:prstGeom>
          <a:blipFill>
            <a:blip r:embed="rId3"/>
            <a:stretch>
              <a:fillRect l="-1042" t="-2222" b="-1777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F70E766-F805-4834-A5D7-5F7EC7835046}"/>
              </a:ext>
            </a:extLst>
          </p:cNvPr>
          <p:cNvSpPr/>
          <p:nvPr/>
        </p:nvSpPr>
        <p:spPr>
          <a:xfrm>
            <a:off x="7054012" y="4295799"/>
            <a:ext cx="90487" cy="9048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F54368-8173-4C6A-B0D5-D75266BE109B}"/>
              </a:ext>
            </a:extLst>
          </p:cNvPr>
          <p:cNvSpPr/>
          <p:nvPr/>
        </p:nvSpPr>
        <p:spPr>
          <a:xfrm>
            <a:off x="7484224" y="5003824"/>
            <a:ext cx="88900" cy="9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600302-CDC4-4A68-9F30-8F964CB2B32A}"/>
              </a:ext>
            </a:extLst>
          </p:cNvPr>
          <p:cNvSpPr/>
          <p:nvPr/>
        </p:nvSpPr>
        <p:spPr>
          <a:xfrm>
            <a:off x="7781087" y="4594249"/>
            <a:ext cx="88900" cy="9048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B2DE567-DCA7-4233-A258-125578696029}"/>
              </a:ext>
            </a:extLst>
          </p:cNvPr>
          <p:cNvSpPr/>
          <p:nvPr/>
        </p:nvSpPr>
        <p:spPr>
          <a:xfrm>
            <a:off x="7917612" y="4732361"/>
            <a:ext cx="88900" cy="90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EF7751-4904-413B-BA91-84E8FFE35096}"/>
              </a:ext>
            </a:extLst>
          </p:cNvPr>
          <p:cNvSpPr txBox="1"/>
          <p:nvPr/>
        </p:nvSpPr>
        <p:spPr>
          <a:xfrm>
            <a:off x="7031787" y="3964011"/>
            <a:ext cx="36988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6"/>
                </a:solidFill>
                <a:latin typeface="+mn-lt"/>
              </a:rPr>
              <a:t>A</a:t>
            </a:r>
          </a:p>
        </p:txBody>
      </p:sp>
      <p:sp>
        <p:nvSpPr>
          <p:cNvPr id="69" name="TextBox 37">
            <a:extLst>
              <a:ext uri="{FF2B5EF4-FFF2-40B4-BE49-F238E27FC236}">
                <a16:creationId xmlns:a16="http://schemas.microsoft.com/office/drawing/2014/main" id="{01614E6B-3C12-4ABF-B716-C325DBE0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812" y="4257699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79BA45-75F9-45BD-AD22-899BC4C0622F}"/>
              </a:ext>
            </a:extLst>
          </p:cNvPr>
          <p:cNvSpPr txBox="1"/>
          <p:nvPr/>
        </p:nvSpPr>
        <p:spPr>
          <a:xfrm>
            <a:off x="7922374" y="4421211"/>
            <a:ext cx="3254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+mn-lt"/>
              </a:rPr>
              <a:t>F</a:t>
            </a:r>
          </a:p>
        </p:txBody>
      </p:sp>
      <p:sp>
        <p:nvSpPr>
          <p:cNvPr id="71" name="TextBox 39">
            <a:extLst>
              <a:ext uri="{FF2B5EF4-FFF2-40B4-BE49-F238E27FC236}">
                <a16:creationId xmlns:a16="http://schemas.microsoft.com/office/drawing/2014/main" id="{D38730BC-AD0D-43EF-9475-38CD789D8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149" y="4889524"/>
            <a:ext cx="33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72" name="TextBox 40">
            <a:extLst>
              <a:ext uri="{FF2B5EF4-FFF2-40B4-BE49-F238E27FC236}">
                <a16:creationId xmlns:a16="http://schemas.microsoft.com/office/drawing/2014/main" id="{E92D4FC2-5CE3-48E7-82E3-0AE22A456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226" y="3309250"/>
            <a:ext cx="19113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Lookup hit density</a:t>
            </a:r>
            <a:br>
              <a:rPr lang="en-US" altLang="en-US" sz="1800" dirty="0"/>
            </a:br>
            <a:r>
              <a:rPr lang="en-US" altLang="en-US" sz="1800" dirty="0"/>
              <a:t>(pre-computed)</a:t>
            </a:r>
          </a:p>
        </p:txBody>
      </p:sp>
      <p:sp>
        <p:nvSpPr>
          <p:cNvPr id="73" name="Right Arrow 41">
            <a:extLst>
              <a:ext uri="{FF2B5EF4-FFF2-40B4-BE49-F238E27FC236}">
                <a16:creationId xmlns:a16="http://schemas.microsoft.com/office/drawing/2014/main" id="{534D2064-678F-4AEB-A4E4-48616BA956CB}"/>
              </a:ext>
            </a:extLst>
          </p:cNvPr>
          <p:cNvSpPr/>
          <p:nvPr/>
        </p:nvSpPr>
        <p:spPr>
          <a:xfrm>
            <a:off x="8514512" y="4468836"/>
            <a:ext cx="481012" cy="33655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4" name="TextBox 36">
            <a:extLst>
              <a:ext uri="{FF2B5EF4-FFF2-40B4-BE49-F238E27FC236}">
                <a16:creationId xmlns:a16="http://schemas.microsoft.com/office/drawing/2014/main" id="{8FD6456E-0CC2-49FD-A2F2-01A84EC26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524" y="4340249"/>
            <a:ext cx="1260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/>
              <a:t>Evict </a:t>
            </a:r>
            <a:r>
              <a:rPr lang="en-US" altLang="en-US" sz="3200" b="1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75" name="Curved Down Arrow 43">
            <a:extLst>
              <a:ext uri="{FF2B5EF4-FFF2-40B4-BE49-F238E27FC236}">
                <a16:creationId xmlns:a16="http://schemas.microsoft.com/office/drawing/2014/main" id="{0750C405-6232-43A1-95C4-8E759321C7C5}"/>
              </a:ext>
            </a:extLst>
          </p:cNvPr>
          <p:cNvSpPr/>
          <p:nvPr/>
        </p:nvSpPr>
        <p:spPr>
          <a:xfrm rot="10800000">
            <a:off x="3401174" y="5534049"/>
            <a:ext cx="5699125" cy="1003300"/>
          </a:xfrm>
          <a:prstGeom prst="curved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0F312D-D642-4B4E-97A1-0456D64943F6}"/>
              </a:ext>
            </a:extLst>
          </p:cNvPr>
          <p:cNvSpPr txBox="1"/>
          <p:nvPr/>
        </p:nvSpPr>
        <p:spPr>
          <a:xfrm rot="20738074">
            <a:off x="6269022" y="5928820"/>
            <a:ext cx="23907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Repeat if race detected</a:t>
            </a:r>
          </a:p>
        </p:txBody>
      </p:sp>
    </p:spTree>
    <p:extLst>
      <p:ext uri="{BB962C8B-B14F-4D97-AF65-F5344CB8AC3E}">
        <p14:creationId xmlns:p14="http://schemas.microsoft.com/office/powerpoint/2010/main" val="34068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3" grpId="0" animBg="1"/>
      <p:bldP spid="74" grpId="0"/>
      <p:bldP spid="75" grpId="0" animBg="1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F7307-7DD5-468C-95B7-1F6A4DFB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67" y="1616209"/>
            <a:ext cx="9069066" cy="49727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4726-0DF4-4C52-A3A5-1F84469A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D4C6AC-D1CB-4403-8353-AC3135DAC534}"/>
              </a:ext>
            </a:extLst>
          </p:cNvPr>
          <p:cNvSpPr/>
          <p:nvPr/>
        </p:nvSpPr>
        <p:spPr>
          <a:xfrm rot="21062162">
            <a:off x="2430793" y="4703159"/>
            <a:ext cx="3704582" cy="521705"/>
          </a:xfrm>
          <a:prstGeom prst="ellipse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3E48B-BDFE-4C4E-8A51-DFFB74D3BED7}"/>
              </a:ext>
            </a:extLst>
          </p:cNvPr>
          <p:cNvSpPr txBox="1"/>
          <p:nvPr/>
        </p:nvSpPr>
        <p:spPr>
          <a:xfrm>
            <a:off x="1222513" y="5882669"/>
            <a:ext cx="565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CLOCK doesn’t scale when there are even a few misses!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74772C-E7A3-471A-9A61-729BECE5A665}"/>
              </a:ext>
            </a:extLst>
          </p:cNvPr>
          <p:cNvSpPr/>
          <p:nvPr/>
        </p:nvSpPr>
        <p:spPr>
          <a:xfrm rot="20197200">
            <a:off x="2070589" y="4403523"/>
            <a:ext cx="3995034" cy="521705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88B82E-ADE4-4112-AB15-F0ACAEADC984}"/>
              </a:ext>
            </a:extLst>
          </p:cNvPr>
          <p:cNvSpPr/>
          <p:nvPr/>
        </p:nvSpPr>
        <p:spPr>
          <a:xfrm rot="20197200">
            <a:off x="6649102" y="4156881"/>
            <a:ext cx="3995034" cy="521705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48C5A-FA0E-4714-8DBE-C675118D4F98}"/>
              </a:ext>
            </a:extLst>
          </p:cNvPr>
          <p:cNvSpPr txBox="1"/>
          <p:nvPr/>
        </p:nvSpPr>
        <p:spPr>
          <a:xfrm>
            <a:off x="7095397" y="5882669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LHD scales well with or without misses!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2D8CD1-F9B8-45A4-88F3-DC96228B7BA2}"/>
              </a:ext>
            </a:extLst>
          </p:cNvPr>
          <p:cNvSpPr/>
          <p:nvPr/>
        </p:nvSpPr>
        <p:spPr>
          <a:xfrm>
            <a:off x="6730612" y="5024012"/>
            <a:ext cx="3995034" cy="521705"/>
          </a:xfrm>
          <a:prstGeom prst="ellipse">
            <a:avLst/>
          </a:prstGeom>
          <a:noFill/>
          <a:ln w="76200">
            <a:solidFill>
              <a:srgbClr val="CB7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4D241-BA8B-44A2-9ECC-23C2EF1DDE04}"/>
              </a:ext>
            </a:extLst>
          </p:cNvPr>
          <p:cNvSpPr txBox="1"/>
          <p:nvPr/>
        </p:nvSpPr>
        <p:spPr>
          <a:xfrm>
            <a:off x="9271422" y="2498806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B77A6"/>
                </a:solidFill>
              </a:rPr>
              <a:t>GDSF &amp; </a:t>
            </a:r>
            <a:r>
              <a:rPr lang="en-US" b="1" dirty="0">
                <a:solidFill>
                  <a:srgbClr val="D55E00"/>
                </a:solidFill>
              </a:rPr>
              <a:t>LRU</a:t>
            </a:r>
            <a:r>
              <a:rPr lang="en-US" b="1" dirty="0">
                <a:solidFill>
                  <a:srgbClr val="CB77A6"/>
                </a:solidFill>
              </a:rPr>
              <a:t> don’t scale!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AFC14-AF41-400D-9AEF-9E68970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LHD gets best throughput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40C45E-D8FE-4C1A-9F39-D178C5584CB6}"/>
              </a:ext>
            </a:extLst>
          </p:cNvPr>
          <p:cNvSpPr/>
          <p:nvPr/>
        </p:nvSpPr>
        <p:spPr>
          <a:xfrm>
            <a:off x="3457575" y="2114550"/>
            <a:ext cx="1419225" cy="26518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LHD</a:t>
            </a:r>
          </a:p>
        </p:txBody>
      </p:sp>
    </p:spTree>
    <p:extLst>
      <p:ext uri="{BB962C8B-B14F-4D97-AF65-F5344CB8AC3E}">
        <p14:creationId xmlns:p14="http://schemas.microsoft.com/office/powerpoint/2010/main" val="26390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3472-E621-466E-B776-497C2043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in Bayesian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66E-5B4F-411A-8F90-7D5A84F5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learning:</a:t>
            </a:r>
            <a:r>
              <a:rPr lang="en-US" dirty="0"/>
              <a:t> Learn which features matter</a:t>
            </a:r>
          </a:p>
          <a:p>
            <a:pPr lvl="1"/>
            <a:r>
              <a:rPr lang="en-US" dirty="0"/>
              <a:t>Many possible features (age, app id, size, frequency, burstiness, etc.)</a:t>
            </a:r>
          </a:p>
          <a:p>
            <a:pPr lvl="1"/>
            <a:r>
              <a:rPr lang="en-US" dirty="0"/>
              <a:t>Only a few features can be used (sample quality, runtime &amp; memory overhead)</a:t>
            </a:r>
          </a:p>
          <a:p>
            <a:pPr lvl="1"/>
            <a:r>
              <a:rPr lang="en-US" dirty="0"/>
              <a:t>Caching systems should </a:t>
            </a:r>
            <a:r>
              <a:rPr lang="en-US" i="1" dirty="0"/>
              <a:t>learn</a:t>
            </a:r>
            <a:r>
              <a:rPr lang="en-US" dirty="0"/>
              <a:t> which features are important for a given workload online</a:t>
            </a:r>
          </a:p>
          <a:p>
            <a:endParaRPr lang="en-US" dirty="0"/>
          </a:p>
          <a:p>
            <a:r>
              <a:rPr lang="en-US" b="1" dirty="0"/>
              <a:t>Systems:</a:t>
            </a:r>
            <a:r>
              <a:rPr lang="en-US" dirty="0"/>
              <a:t> Real systems care about more than object hit ratio</a:t>
            </a:r>
          </a:p>
          <a:p>
            <a:pPr lvl="1"/>
            <a:r>
              <a:rPr lang="en-US" dirty="0"/>
              <a:t>Dynamic latency / bandwidth optimization</a:t>
            </a:r>
          </a:p>
          <a:p>
            <a:pPr lvl="1"/>
            <a:r>
              <a:rPr lang="en-US" dirty="0"/>
              <a:t>Optimizing end-to-end response latency (multi-object requests) 	        [Berger+, OSDI’18]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Full system modeling (write endurance in FLASH/NVM, replicas in a distributed system)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FC658-E5CB-4964-AB2B-9FBD93BD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3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8348C-6B4F-45B7-8DA6-E0D95670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  <a:br>
              <a:rPr lang="en-US" dirty="0"/>
            </a:br>
            <a:r>
              <a:rPr lang="en-US" dirty="0"/>
              <a:t>Learning from optimal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FF83F-2344-4A1E-B974-731C9BCCA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by many others…</a:t>
            </a:r>
          </a:p>
          <a:p>
            <a:r>
              <a:rPr lang="en-US" i="1" dirty="0"/>
              <a:t>Back to the Future: Leveraging </a:t>
            </a:r>
            <a:r>
              <a:rPr lang="en-US" i="1" dirty="0" err="1"/>
              <a:t>Belady’s</a:t>
            </a:r>
            <a:r>
              <a:rPr lang="en-US" i="1" dirty="0"/>
              <a:t> Algorithm for Improved Cache Replacement </a:t>
            </a:r>
            <a:r>
              <a:rPr lang="en-US" dirty="0"/>
              <a:t>[Jain and Lin, ISCA’16]</a:t>
            </a:r>
          </a:p>
          <a:p>
            <a:r>
              <a:rPr lang="en-US" i="1" dirty="0"/>
              <a:t>Ongoing work by </a:t>
            </a:r>
            <a:r>
              <a:rPr lang="en-US" dirty="0"/>
              <a:t>[Song, Berger, Li, Lloyd]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2861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0FA-8592-416D-9615-A71BD4CC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struggles in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C480-CA62-4237-99B2-5EDC0A13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is a chaotic, input-driven environment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Little to no control over input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Weak signal between decision (eviction) and reward (later hits / evictions)</a:t>
            </a:r>
          </a:p>
          <a:p>
            <a:endParaRPr lang="en-US" dirty="0"/>
          </a:p>
          <a:p>
            <a:r>
              <a:rPr lang="en-US" dirty="0"/>
              <a:t>RL often struggles in input-driven environments [Mao+, ICLR’19]</a:t>
            </a:r>
          </a:p>
          <a:p>
            <a:r>
              <a:rPr lang="en-US" dirty="0">
                <a:sym typeface="Wingdings" panose="05000000000000000000" pitchFamily="2" charset="2"/>
              </a:rPr>
              <a:t>Need to reduce noise &amp; enhance reward response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Can avoid these problems by </a:t>
            </a:r>
            <a:r>
              <a:rPr lang="en-US" b="1" dirty="0">
                <a:sym typeface="Wingdings" panose="05000000000000000000" pitchFamily="2" charset="2"/>
              </a:rPr>
              <a:t>learning to imitate 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7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AB85-0CF2-47CC-8103-DC2DAA91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optimal caching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10076-AA0A-4E49-A9E8-A181D733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HawkEye</a:t>
            </a:r>
            <a:r>
              <a:rPr lang="en-US" dirty="0"/>
              <a:t> learns to mimic </a:t>
            </a:r>
            <a:r>
              <a:rPr lang="en-US" dirty="0" err="1"/>
              <a:t>Belady</a:t>
            </a:r>
            <a:r>
              <a:rPr lang="en-US" dirty="0"/>
              <a:t> replacement for CPU caches         </a:t>
            </a:r>
            <a:r>
              <a:rPr lang="en-US" sz="1800" dirty="0"/>
              <a:t>[Jain &amp; Lin, ISCA’16] </a:t>
            </a:r>
            <a:endParaRPr lang="en-US" sz="2000" dirty="0"/>
          </a:p>
          <a:p>
            <a:pPr lvl="1"/>
            <a:r>
              <a:rPr lang="en-US" dirty="0"/>
              <a:t>Load PC</a:t>
            </a:r>
            <a:r>
              <a:rPr lang="en-US" b="1" dirty="0"/>
              <a:t> </a:t>
            </a:r>
            <a:r>
              <a:rPr lang="en-US" dirty="0"/>
              <a:t>is a good predictor for caching policies 	               </a:t>
            </a:r>
            <a:r>
              <a:rPr lang="en-US" sz="1800" dirty="0"/>
              <a:t>[Khan+, MICRO’10][Wu+, MICRO’11]</a:t>
            </a:r>
          </a:p>
          <a:p>
            <a:pPr lvl="1"/>
            <a:r>
              <a:rPr lang="en-US" dirty="0" err="1"/>
              <a:t>HawkEye</a:t>
            </a:r>
            <a:r>
              <a:rPr lang="en-US" dirty="0"/>
              <a:t> realizes that load PC also correlates strongly with OPT’s decisions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 Simple hardware can learn OPT very effectively</a:t>
            </a:r>
            <a:endParaRPr lang="en-US" dirty="0"/>
          </a:p>
        </p:txBody>
      </p:sp>
      <p:sp>
        <p:nvSpPr>
          <p:cNvPr id="5" name="Shape 94">
            <a:extLst>
              <a:ext uri="{FF2B5EF4-FFF2-40B4-BE49-F238E27FC236}">
                <a16:creationId xmlns:a16="http://schemas.microsoft.com/office/drawing/2014/main" id="{F1391ED1-C9E9-4CB3-9910-20E43A95F877}"/>
              </a:ext>
            </a:extLst>
          </p:cNvPr>
          <p:cNvSpPr txBox="1"/>
          <p:nvPr/>
        </p:nvSpPr>
        <p:spPr>
          <a:xfrm>
            <a:off x="697616" y="1775012"/>
            <a:ext cx="43026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sz="2000" dirty="0">
                <a:solidFill>
                  <a:schemeClr val="accent1"/>
                </a:solidFill>
              </a:rPr>
              <a:t>Trace: </a:t>
            </a:r>
            <a:r>
              <a:rPr lang="de-DE" sz="2000" b="1" dirty="0">
                <a:solidFill>
                  <a:srgbClr val="BF9000"/>
                </a:solidFill>
              </a:rPr>
              <a:t>a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CC0000"/>
                </a:solidFill>
              </a:rPr>
              <a:t>b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0000FF"/>
                </a:solidFill>
              </a:rPr>
              <a:t>c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CC0000"/>
                </a:solidFill>
              </a:rPr>
              <a:t>b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38761D"/>
                </a:solidFill>
              </a:rPr>
              <a:t>d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BF9000"/>
                </a:solidFill>
              </a:rPr>
              <a:t>a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0000FF"/>
                </a:solidFill>
              </a:rPr>
              <a:t>c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38761D"/>
                </a:solidFill>
              </a:rPr>
              <a:t>d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BF9000"/>
                </a:solidFill>
              </a:rPr>
              <a:t>a</a:t>
            </a:r>
            <a:r>
              <a:rPr lang="de-DE" sz="2000" b="1" dirty="0"/>
              <a:t>  </a:t>
            </a:r>
            <a:r>
              <a:rPr lang="de-DE" sz="2000" b="1" dirty="0">
                <a:solidFill>
                  <a:srgbClr val="CC0000"/>
                </a:solidFill>
              </a:rPr>
              <a:t>b  </a:t>
            </a:r>
            <a:r>
              <a:rPr lang="de-DE" sz="2000" b="1" dirty="0">
                <a:solidFill>
                  <a:srgbClr val="0000FF"/>
                </a:solidFill>
              </a:rPr>
              <a:t>c</a:t>
            </a:r>
            <a:r>
              <a:rPr lang="de-DE" sz="2000" b="1" dirty="0">
                <a:solidFill>
                  <a:schemeClr val="dk1"/>
                </a:solidFill>
              </a:rPr>
              <a:t>  </a:t>
            </a:r>
            <a:r>
              <a:rPr lang="de-DE" sz="2000" b="1" dirty="0">
                <a:solidFill>
                  <a:srgbClr val="38761D"/>
                </a:solidFill>
              </a:rPr>
              <a:t>d</a:t>
            </a:r>
            <a:r>
              <a:rPr lang="de-DE" sz="2000" b="1" dirty="0">
                <a:solidFill>
                  <a:schemeClr val="dk1"/>
                </a:solidFill>
              </a:rPr>
              <a:t>  ...</a:t>
            </a:r>
            <a:endParaRPr sz="2000" b="1" dirty="0">
              <a:solidFill>
                <a:srgbClr val="CC000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6B45DAE-8C2C-41FC-B9FD-138CB634D126}"/>
              </a:ext>
            </a:extLst>
          </p:cNvPr>
          <p:cNvSpPr/>
          <p:nvPr/>
        </p:nvSpPr>
        <p:spPr>
          <a:xfrm>
            <a:off x="1701053" y="2425400"/>
            <a:ext cx="2191870" cy="809100"/>
          </a:xfrm>
          <a:prstGeom prst="downArrow">
            <a:avLst>
              <a:gd name="adj1" fmla="val 763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for OPT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7A773-FB86-4776-B10B-6C4AEC3353D4}"/>
              </a:ext>
            </a:extLst>
          </p:cNvPr>
          <p:cNvSpPr txBox="1"/>
          <p:nvPr/>
        </p:nvSpPr>
        <p:spPr>
          <a:xfrm>
            <a:off x="770728" y="3192342"/>
            <a:ext cx="4052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OPT: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 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 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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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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  </a:t>
            </a:r>
            <a:r>
              <a:rPr lang="en-US" sz="2400" dirty="0">
                <a:sym typeface="Wingdings" panose="05000000000000000000" pitchFamily="2" charset="2"/>
              </a:rPr>
              <a:t>…</a:t>
            </a:r>
            <a:endParaRPr lang="en-US" sz="2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9F8D7F1-1A7C-4F56-9294-A26EA33903E7}"/>
              </a:ext>
            </a:extLst>
          </p:cNvPr>
          <p:cNvSpPr/>
          <p:nvPr/>
        </p:nvSpPr>
        <p:spPr>
          <a:xfrm>
            <a:off x="4774187" y="2933946"/>
            <a:ext cx="2440641" cy="978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a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BAD379-A341-4CAC-A208-B37DF679DBCE}"/>
              </a:ext>
            </a:extLst>
          </p:cNvPr>
          <p:cNvSpPr/>
          <p:nvPr/>
        </p:nvSpPr>
        <p:spPr>
          <a:xfrm>
            <a:off x="8911481" y="3090404"/>
            <a:ext cx="1264023" cy="880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 predictor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B15F8-1B19-473D-B09F-5B5668283DB8}"/>
              </a:ext>
            </a:extLst>
          </p:cNvPr>
          <p:cNvCxnSpPr>
            <a:cxnSpLocks/>
          </p:cNvCxnSpPr>
          <p:nvPr/>
        </p:nvCxnSpPr>
        <p:spPr>
          <a:xfrm>
            <a:off x="7745506" y="3530449"/>
            <a:ext cx="104334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22CFEB-C1E7-4F4E-8C5C-867F679AC8D9}"/>
              </a:ext>
            </a:extLst>
          </p:cNvPr>
          <p:cNvSpPr txBox="1"/>
          <p:nvPr/>
        </p:nvSpPr>
        <p:spPr>
          <a:xfrm flipH="1">
            <a:off x="7189023" y="2899954"/>
            <a:ext cx="208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Object features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(size, age, </a:t>
            </a:r>
            <a:r>
              <a:rPr lang="en-US" sz="1600" dirty="0" err="1">
                <a:solidFill>
                  <a:schemeClr val="accent6"/>
                </a:solidFill>
              </a:rPr>
              <a:t>etc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4FBB0D-3045-4EFB-9D28-730A3359BA85}"/>
              </a:ext>
            </a:extLst>
          </p:cNvPr>
          <p:cNvCxnSpPr>
            <a:cxnSpLocks/>
          </p:cNvCxnSpPr>
          <p:nvPr/>
        </p:nvCxnSpPr>
        <p:spPr>
          <a:xfrm>
            <a:off x="10257865" y="3530449"/>
            <a:ext cx="1043346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D275BC-9495-4BAA-AB43-FB311658955D}"/>
              </a:ext>
            </a:extLst>
          </p:cNvPr>
          <p:cNvSpPr txBox="1"/>
          <p:nvPr/>
        </p:nvSpPr>
        <p:spPr>
          <a:xfrm flipH="1">
            <a:off x="9836813" y="2905601"/>
            <a:ext cx="208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Would OPT cache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this object?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775D573-ADA8-4337-A3EB-BD14D5D60829}"/>
              </a:ext>
            </a:extLst>
          </p:cNvPr>
          <p:cNvSpPr/>
          <p:nvPr/>
        </p:nvSpPr>
        <p:spPr>
          <a:xfrm flipV="1">
            <a:off x="8458610" y="2015287"/>
            <a:ext cx="2191870" cy="809100"/>
          </a:xfrm>
          <a:prstGeom prst="downArrow">
            <a:avLst>
              <a:gd name="adj1" fmla="val 7638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53009A-E440-4DE4-9267-5081E6864F4D}"/>
              </a:ext>
            </a:extLst>
          </p:cNvPr>
          <p:cNvSpPr/>
          <p:nvPr/>
        </p:nvSpPr>
        <p:spPr>
          <a:xfrm>
            <a:off x="8796164" y="2419837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 model</a:t>
            </a:r>
          </a:p>
        </p:txBody>
      </p:sp>
    </p:spTree>
    <p:extLst>
      <p:ext uri="{BB962C8B-B14F-4D97-AF65-F5344CB8AC3E}">
        <p14:creationId xmlns:p14="http://schemas.microsoft.com/office/powerpoint/2010/main" val="403719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D778-BCD9-4B60-B46D-765D3A7B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086-E2DD-4CC3-8181-8575E7B1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472953" cy="4038600"/>
          </a:xfrm>
        </p:spPr>
        <p:txBody>
          <a:bodyPr>
            <a:noAutofit/>
          </a:bodyPr>
          <a:lstStyle/>
          <a:p>
            <a:r>
              <a:rPr lang="en-US" sz="2400" dirty="0"/>
              <a:t>[Song+; ongoing work] learns to imitate OPT using various object features (age, size, etc.)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Vietri</a:t>
            </a:r>
            <a:r>
              <a:rPr lang="en-US" sz="2400" dirty="0"/>
              <a:t>+, HotStorage’18] tunes parameters w/ RL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 Imitating OPT is more effective!</a:t>
            </a:r>
            <a:endParaRPr lang="en-US" sz="2400" dirty="0"/>
          </a:p>
          <a:p>
            <a:endParaRPr lang="en-US" sz="2400" dirty="0"/>
          </a:p>
          <a:p>
            <a:pPr lvl="1"/>
            <a:r>
              <a:rPr lang="en-US" sz="2200" dirty="0"/>
              <a:t>(Pure RL is very bad, off bottom of figure)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65400-90A5-4515-BB61-609D66BB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900" y="1965960"/>
            <a:ext cx="5344271" cy="456311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1ECADE-356A-441E-BAA9-F81D883E4656}"/>
              </a:ext>
            </a:extLst>
          </p:cNvPr>
          <p:cNvSpPr/>
          <p:nvPr/>
        </p:nvSpPr>
        <p:spPr>
          <a:xfrm>
            <a:off x="7604312" y="2409191"/>
            <a:ext cx="3852582" cy="461756"/>
          </a:xfrm>
          <a:custGeom>
            <a:avLst/>
            <a:gdLst>
              <a:gd name="connsiteX0" fmla="*/ 0 w 3852582"/>
              <a:gd name="connsiteY0" fmla="*/ 206262 h 461756"/>
              <a:gd name="connsiteX1" fmla="*/ 934570 w 3852582"/>
              <a:gd name="connsiteY1" fmla="*/ 78515 h 461756"/>
              <a:gd name="connsiteX2" fmla="*/ 1943100 w 3852582"/>
              <a:gd name="connsiteY2" fmla="*/ 4556 h 461756"/>
              <a:gd name="connsiteX3" fmla="*/ 2904564 w 3852582"/>
              <a:gd name="connsiteY3" fmla="*/ 58344 h 461756"/>
              <a:gd name="connsiteX4" fmla="*/ 3852582 w 3852582"/>
              <a:gd name="connsiteY4" fmla="*/ 461756 h 46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2582" h="461756">
                <a:moveTo>
                  <a:pt x="0" y="206262"/>
                </a:moveTo>
                <a:cubicBezTo>
                  <a:pt x="305360" y="159197"/>
                  <a:pt x="610720" y="112133"/>
                  <a:pt x="934570" y="78515"/>
                </a:cubicBezTo>
                <a:cubicBezTo>
                  <a:pt x="1258420" y="44897"/>
                  <a:pt x="1614768" y="7918"/>
                  <a:pt x="1943100" y="4556"/>
                </a:cubicBezTo>
                <a:cubicBezTo>
                  <a:pt x="2271432" y="1194"/>
                  <a:pt x="2586317" y="-17856"/>
                  <a:pt x="2904564" y="58344"/>
                </a:cubicBezTo>
                <a:cubicBezTo>
                  <a:pt x="3222811" y="134544"/>
                  <a:pt x="3762935" y="307115"/>
                  <a:pt x="3852582" y="461756"/>
                </a:cubicBezTo>
              </a:path>
            </a:pathLst>
          </a:custGeom>
          <a:noFill/>
          <a:ln w="111125">
            <a:solidFill>
              <a:srgbClr val="444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BD67EEA-6B59-4FCC-B365-50DDF9246C8D}"/>
              </a:ext>
            </a:extLst>
          </p:cNvPr>
          <p:cNvSpPr/>
          <p:nvPr/>
        </p:nvSpPr>
        <p:spPr>
          <a:xfrm>
            <a:off x="7590865" y="3045759"/>
            <a:ext cx="3866029" cy="984719"/>
          </a:xfrm>
          <a:custGeom>
            <a:avLst/>
            <a:gdLst>
              <a:gd name="connsiteX0" fmla="*/ 0 w 3866029"/>
              <a:gd name="connsiteY0" fmla="*/ 746312 h 984719"/>
              <a:gd name="connsiteX1" fmla="*/ 981635 w 3866029"/>
              <a:gd name="connsiteY1" fmla="*/ 786653 h 984719"/>
              <a:gd name="connsiteX2" fmla="*/ 1943100 w 3866029"/>
              <a:gd name="connsiteY2" fmla="*/ 921123 h 984719"/>
              <a:gd name="connsiteX3" fmla="*/ 2904564 w 3866029"/>
              <a:gd name="connsiteY3" fmla="*/ 907676 h 984719"/>
              <a:gd name="connsiteX4" fmla="*/ 3866029 w 3866029"/>
              <a:gd name="connsiteY4" fmla="*/ 0 h 98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6029" h="984719">
                <a:moveTo>
                  <a:pt x="0" y="746312"/>
                </a:moveTo>
                <a:cubicBezTo>
                  <a:pt x="328892" y="751915"/>
                  <a:pt x="657785" y="757518"/>
                  <a:pt x="981635" y="786653"/>
                </a:cubicBezTo>
                <a:cubicBezTo>
                  <a:pt x="1305485" y="815788"/>
                  <a:pt x="1622612" y="900952"/>
                  <a:pt x="1943100" y="921123"/>
                </a:cubicBezTo>
                <a:cubicBezTo>
                  <a:pt x="2263588" y="941294"/>
                  <a:pt x="2584076" y="1061197"/>
                  <a:pt x="2904564" y="907676"/>
                </a:cubicBezTo>
                <a:cubicBezTo>
                  <a:pt x="3225052" y="754156"/>
                  <a:pt x="3545540" y="377078"/>
                  <a:pt x="3866029" y="0"/>
                </a:cubicBezTo>
              </a:path>
            </a:pathLst>
          </a:cu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FE4C7A-646B-47AB-9F64-7FDBC9C0CB6E}"/>
              </a:ext>
            </a:extLst>
          </p:cNvPr>
          <p:cNvSpPr/>
          <p:nvPr/>
        </p:nvSpPr>
        <p:spPr>
          <a:xfrm>
            <a:off x="8884576" y="1965960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>
                <a:solidFill>
                  <a:schemeClr val="accent1"/>
                </a:solidFill>
              </a:rPr>
              <a:t>[Song+; ongoing work]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6E89A-7FFD-40A7-9D0F-BC1A83EE20F5}"/>
              </a:ext>
            </a:extLst>
          </p:cNvPr>
          <p:cNvSpPr/>
          <p:nvPr/>
        </p:nvSpPr>
        <p:spPr>
          <a:xfrm>
            <a:off x="9062509" y="4153377"/>
            <a:ext cx="284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i="1" dirty="0">
                <a:solidFill>
                  <a:schemeClr val="accent5"/>
                </a:solidFill>
              </a:rPr>
              <a:t>[</a:t>
            </a:r>
            <a:r>
              <a:rPr lang="en-US" i="1" dirty="0" err="1">
                <a:solidFill>
                  <a:schemeClr val="accent5"/>
                </a:solidFill>
              </a:rPr>
              <a:t>Vietri</a:t>
            </a:r>
            <a:r>
              <a:rPr lang="en-US" i="1" dirty="0">
                <a:solidFill>
                  <a:schemeClr val="accent5"/>
                </a:solidFill>
              </a:rPr>
              <a:t>+; HotStorage’18]</a:t>
            </a:r>
          </a:p>
        </p:txBody>
      </p:sp>
    </p:spTree>
    <p:extLst>
      <p:ext uri="{BB962C8B-B14F-4D97-AF65-F5344CB8AC3E}">
        <p14:creationId xmlns:p14="http://schemas.microsoft.com/office/powerpoint/2010/main" val="26134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8348C-6B4F-45B7-8DA6-E0D95670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Computing the</a:t>
            </a:r>
            <a:br>
              <a:rPr lang="en-US" dirty="0"/>
            </a:br>
            <a:r>
              <a:rPr lang="en-US" dirty="0"/>
              <a:t>optimal policy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FF83F-2344-4A1E-B974-731C9BCCA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Practical Bounds on Optimal Caching with Variable Object Sizes</a:t>
            </a:r>
            <a:br>
              <a:rPr lang="en-US" i="1" dirty="0"/>
            </a:br>
            <a:r>
              <a:rPr lang="en-US" dirty="0"/>
              <a:t>Daniel Berger, Nathan Beckmann, and </a:t>
            </a:r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Harchol-Balter</a:t>
            </a:r>
            <a:br>
              <a:rPr lang="en-US" dirty="0"/>
            </a:br>
            <a:r>
              <a:rPr lang="en-US" dirty="0"/>
              <a:t>SIGMETRICS’18</a:t>
            </a:r>
          </a:p>
        </p:txBody>
      </p:sp>
    </p:spTree>
    <p:extLst>
      <p:ext uri="{BB962C8B-B14F-4D97-AF65-F5344CB8AC3E}">
        <p14:creationId xmlns:p14="http://schemas.microsoft.com/office/powerpoint/2010/main" val="4126849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62130A-9FEE-4D07-8450-203DE988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better can we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47D2A0-ED7B-43B7-B838-922C72D7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38938"/>
          </a:xfrm>
        </p:spPr>
        <p:txBody>
          <a:bodyPr>
            <a:normAutofit/>
          </a:bodyPr>
          <a:lstStyle/>
          <a:p>
            <a:r>
              <a:rPr lang="en-US" dirty="0"/>
              <a:t>Computing optimal can be easy or hard, depending on caching problem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Easy:</a:t>
            </a:r>
            <a:r>
              <a:rPr lang="en-US" dirty="0"/>
              <a:t> Objects are the same size &amp; cost	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Belady</a:t>
            </a:r>
            <a:r>
              <a:rPr lang="en-US" dirty="0">
                <a:sym typeface="Wingdings" panose="05000000000000000000" pitchFamily="2" charset="2"/>
              </a:rPr>
              <a:t> (i.e., evict max. next-use distance)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Less easy:</a:t>
            </a:r>
            <a:r>
              <a:rPr lang="en-US" dirty="0"/>
              <a:t> Objects have different costs </a:t>
            </a:r>
            <a:r>
              <a:rPr lang="en-US" dirty="0">
                <a:sym typeface="Wingdings" panose="05000000000000000000" pitchFamily="2" charset="2"/>
              </a:rPr>
              <a:t> Network flow methods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Hard:</a:t>
            </a:r>
            <a:r>
              <a:rPr lang="en-US" dirty="0">
                <a:sym typeface="Wingdings" panose="05000000000000000000" pitchFamily="2" charset="2"/>
              </a:rPr>
              <a:t> Objects have different sizes 	 </a:t>
            </a:r>
            <a:r>
              <a:rPr lang="en-US" i="1" dirty="0">
                <a:sym typeface="Wingdings" panose="05000000000000000000" pitchFamily="2" charset="2"/>
              </a:rPr>
              <a:t>Strongly NP-hard!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Hard:</a:t>
            </a:r>
            <a:r>
              <a:rPr lang="en-US" dirty="0">
                <a:sym typeface="Wingdings" panose="05000000000000000000" pitchFamily="2" charset="2"/>
              </a:rPr>
              <a:t> Writes cost more than reads	 </a:t>
            </a:r>
            <a:r>
              <a:rPr lang="en-US" i="1" dirty="0" err="1">
                <a:sym typeface="Wingdings" panose="05000000000000000000" pitchFamily="2" charset="2"/>
              </a:rPr>
              <a:t>MaxSNP</a:t>
            </a:r>
            <a:r>
              <a:rPr lang="en-US" i="1" dirty="0">
                <a:sym typeface="Wingdings" panose="05000000000000000000" pitchFamily="2" charset="2"/>
              </a:rPr>
              <a:t>-hard!</a:t>
            </a:r>
            <a:br>
              <a:rPr lang="en-US" i="1" dirty="0">
                <a:sym typeface="Wingdings" panose="05000000000000000000" pitchFamily="2" charset="2"/>
              </a:rPr>
            </a:br>
            <a:r>
              <a:rPr lang="en-US" sz="1600" i="1" dirty="0">
                <a:sym typeface="Wingdings" panose="05000000000000000000" pitchFamily="2" charset="2"/>
              </a:rPr>
              <a:t>[McGuffey+, SPAA’19 BA]</a:t>
            </a:r>
            <a:endParaRPr lang="en-US" b="1" i="1" dirty="0">
              <a:sym typeface="Wingdings" panose="05000000000000000000" pitchFamily="2" charset="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6D44CA-C2FA-485D-BB43-C187F7DD677C}"/>
              </a:ext>
            </a:extLst>
          </p:cNvPr>
          <p:cNvSpPr/>
          <p:nvPr/>
        </p:nvSpPr>
        <p:spPr>
          <a:xfrm>
            <a:off x="1284823" y="4019236"/>
            <a:ext cx="7038482" cy="584988"/>
          </a:xfrm>
          <a:prstGeom prst="ellipse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08769-18A6-4CEC-A888-63601987A9CD}"/>
              </a:ext>
            </a:extLst>
          </p:cNvPr>
          <p:cNvSpPr txBox="1"/>
          <p:nvPr/>
        </p:nvSpPr>
        <p:spPr>
          <a:xfrm rot="18830151">
            <a:off x="277418" y="4119687"/>
            <a:ext cx="15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Today’s focus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0F3FFE-59FD-4456-B88E-3F460DE47515}"/>
              </a:ext>
            </a:extLst>
          </p:cNvPr>
          <p:cNvGrpSpPr/>
          <p:nvPr/>
        </p:nvGrpSpPr>
        <p:grpSpPr>
          <a:xfrm>
            <a:off x="8411311" y="3696021"/>
            <a:ext cx="3089582" cy="2777577"/>
            <a:chOff x="8411311" y="3696021"/>
            <a:chExt cx="3089582" cy="2777577"/>
          </a:xfrm>
        </p:grpSpPr>
        <p:pic>
          <p:nvPicPr>
            <p:cNvPr id="8" name="Shape 112">
              <a:extLst>
                <a:ext uri="{FF2B5EF4-FFF2-40B4-BE49-F238E27FC236}">
                  <a16:creationId xmlns:a16="http://schemas.microsoft.com/office/drawing/2014/main" id="{9AACB6B9-E229-43A6-82D1-2C7082EF351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11311" y="4604224"/>
              <a:ext cx="3001576" cy="186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788FE-74D9-4F51-AAFB-42CD1D2AACF8}"/>
                </a:ext>
              </a:extLst>
            </p:cNvPr>
            <p:cNvSpPr txBox="1"/>
            <p:nvPr/>
          </p:nvSpPr>
          <p:spPr>
            <a:xfrm>
              <a:off x="9230627" y="3696021"/>
              <a:ext cx="22702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chemeClr val="accent1"/>
                  </a:solidFill>
                </a:rPr>
                <a:t>Web caching: Object sizes vary by 9 orders of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37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CBE7-C72C-4388-A052-B9553EBD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lessons from this work: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9A188-8560-4FA9-9E3D-CF3373B5D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02920" indent="-457200">
                  <a:buFont typeface="+mj-lt"/>
                  <a:buAutoNum type="arabicPeriod"/>
                </a:pPr>
                <a:r>
                  <a:rPr lang="en-US" b="1" dirty="0"/>
                  <a:t>Optimal can be approximated efficiently</a:t>
                </a:r>
                <a:br>
                  <a:rPr lang="en-US" dirty="0"/>
                </a:br>
                <a:r>
                  <a:rPr lang="en-US" dirty="0"/>
                  <a:t>(Even when computing it exactly is hard)</a:t>
                </a:r>
              </a:p>
              <a:p>
                <a:pPr marL="502920" indent="-457200">
                  <a:buFont typeface="+mj-lt"/>
                  <a:buAutoNum type="arabicPeriod"/>
                </a:pPr>
                <a:endParaRPr lang="en-US" dirty="0"/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b="1" dirty="0"/>
                  <a:t>Obvious extensions to </a:t>
                </a:r>
                <a:r>
                  <a:rPr lang="en-US" b="1" dirty="0" err="1"/>
                  <a:t>Belady</a:t>
                </a:r>
                <a:r>
                  <a:rPr lang="en-US" b="1" dirty="0"/>
                  <a:t> don’t always work well</a:t>
                </a:r>
                <a:br>
                  <a:rPr lang="en-US" b="1" dirty="0"/>
                </a:br>
                <a:r>
                  <a:rPr lang="en-US" dirty="0"/>
                  <a:t>(e.g., Next-use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object size, Knapsack heuristics)</a:t>
                </a:r>
              </a:p>
              <a:p>
                <a:pPr marL="502920" indent="-457200">
                  <a:buFont typeface="+mj-lt"/>
                  <a:buAutoNum type="arabicPeriod"/>
                </a:pPr>
                <a:endParaRPr lang="en-US" b="1" dirty="0"/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b="1" dirty="0"/>
                  <a:t>There is significant room for improving current policies:</a:t>
                </a:r>
                <a:br>
                  <a:rPr lang="en-US" b="1" dirty="0"/>
                </a:br>
                <a:r>
                  <a:rPr lang="en-US" dirty="0"/>
                  <a:t>(Large gap between the best online policies &amp; optimal)</a:t>
                </a:r>
              </a:p>
              <a:p>
                <a:pPr marL="502920" indent="-457200">
                  <a:buFont typeface="+mj-lt"/>
                  <a:buAutoNum type="arabicPeriod"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9A188-8560-4FA9-9E3D-CF3373B5D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34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5CC6-AB44-4D05-BF55-08BB7F9D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smarter, not larger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0C2C9-E0B0-4754-8EF7-8C811A156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Empirically, hit ratio follows log-linear law: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larger cache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</m:oMath>
                </a14:m>
                <a:r>
                  <a:rPr lang="en-US" dirty="0"/>
                  <a:t> hit ratio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0C2C9-E0B0-4754-8EF7-8C811A156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919889-3809-49D8-9D88-8FD41EA031E3}"/>
              </a:ext>
            </a:extLst>
          </p:cNvPr>
          <p:cNvCxnSpPr/>
          <p:nvPr/>
        </p:nvCxnSpPr>
        <p:spPr>
          <a:xfrm flipV="1">
            <a:off x="3650876" y="2602006"/>
            <a:ext cx="0" cy="3509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46CC94-25CB-4238-AAC6-EC6503C6C334}"/>
              </a:ext>
            </a:extLst>
          </p:cNvPr>
          <p:cNvCxnSpPr>
            <a:cxnSpLocks/>
          </p:cNvCxnSpPr>
          <p:nvPr/>
        </p:nvCxnSpPr>
        <p:spPr>
          <a:xfrm>
            <a:off x="3231776" y="5477436"/>
            <a:ext cx="51659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EDB897-C91C-4887-83EC-27983CD7B298}"/>
              </a:ext>
            </a:extLst>
          </p:cNvPr>
          <p:cNvSpPr txBox="1"/>
          <p:nvPr/>
        </p:nvSpPr>
        <p:spPr>
          <a:xfrm>
            <a:off x="6817659" y="547743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85DA9-F352-487E-B9EB-9B082908C4D0}"/>
              </a:ext>
            </a:extLst>
          </p:cNvPr>
          <p:cNvSpPr txBox="1"/>
          <p:nvPr/>
        </p:nvSpPr>
        <p:spPr>
          <a:xfrm rot="16200000">
            <a:off x="2913013" y="302955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 ratio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0066B3B-2F96-4781-8D1C-2944DFD5AEE0}"/>
              </a:ext>
            </a:extLst>
          </p:cNvPr>
          <p:cNvSpPr/>
          <p:nvPr/>
        </p:nvSpPr>
        <p:spPr>
          <a:xfrm>
            <a:off x="1071858" y="3219450"/>
            <a:ext cx="1911496" cy="1714500"/>
          </a:xfrm>
          <a:prstGeom prst="downArrow">
            <a:avLst>
              <a:gd name="adj1" fmla="val 50000"/>
              <a:gd name="adj2" fmla="val 2150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is better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05F45E3-829E-45A6-B330-A8AEBC664E41}"/>
              </a:ext>
            </a:extLst>
          </p:cNvPr>
          <p:cNvSpPr/>
          <p:nvPr/>
        </p:nvSpPr>
        <p:spPr>
          <a:xfrm>
            <a:off x="3650876" y="2779060"/>
            <a:ext cx="4787153" cy="1766035"/>
          </a:xfrm>
          <a:custGeom>
            <a:avLst/>
            <a:gdLst>
              <a:gd name="connsiteX0" fmla="*/ 0 w 4787153"/>
              <a:gd name="connsiteY0" fmla="*/ 0 h 1539688"/>
              <a:gd name="connsiteX1" fmla="*/ 295835 w 4787153"/>
              <a:gd name="connsiteY1" fmla="*/ 443753 h 1539688"/>
              <a:gd name="connsiteX2" fmla="*/ 1035424 w 4787153"/>
              <a:gd name="connsiteY2" fmla="*/ 981635 h 1539688"/>
              <a:gd name="connsiteX3" fmla="*/ 2561665 w 4787153"/>
              <a:gd name="connsiteY3" fmla="*/ 1324535 h 1539688"/>
              <a:gd name="connsiteX4" fmla="*/ 4787153 w 4787153"/>
              <a:gd name="connsiteY4" fmla="*/ 1539688 h 153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153" h="1539688">
                <a:moveTo>
                  <a:pt x="0" y="0"/>
                </a:moveTo>
                <a:cubicBezTo>
                  <a:pt x="61632" y="140073"/>
                  <a:pt x="123264" y="280147"/>
                  <a:pt x="295835" y="443753"/>
                </a:cubicBezTo>
                <a:cubicBezTo>
                  <a:pt x="468406" y="607359"/>
                  <a:pt x="657786" y="834838"/>
                  <a:pt x="1035424" y="981635"/>
                </a:cubicBezTo>
                <a:cubicBezTo>
                  <a:pt x="1413062" y="1128432"/>
                  <a:pt x="1936377" y="1231526"/>
                  <a:pt x="2561665" y="1324535"/>
                </a:cubicBezTo>
                <a:cubicBezTo>
                  <a:pt x="3186953" y="1417544"/>
                  <a:pt x="3987053" y="1478616"/>
                  <a:pt x="4787153" y="1539688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676150-EAB1-4FFE-B812-EF472695C38A}"/>
              </a:ext>
            </a:extLst>
          </p:cNvPr>
          <p:cNvSpPr/>
          <p:nvPr/>
        </p:nvSpPr>
        <p:spPr>
          <a:xfrm>
            <a:off x="3685858" y="2903676"/>
            <a:ext cx="4764293" cy="2147276"/>
          </a:xfrm>
          <a:custGeom>
            <a:avLst/>
            <a:gdLst>
              <a:gd name="connsiteX0" fmla="*/ 0 w 4787153"/>
              <a:gd name="connsiteY0" fmla="*/ 0 h 1539688"/>
              <a:gd name="connsiteX1" fmla="*/ 295835 w 4787153"/>
              <a:gd name="connsiteY1" fmla="*/ 443753 h 1539688"/>
              <a:gd name="connsiteX2" fmla="*/ 1035424 w 4787153"/>
              <a:gd name="connsiteY2" fmla="*/ 981635 h 1539688"/>
              <a:gd name="connsiteX3" fmla="*/ 2561665 w 4787153"/>
              <a:gd name="connsiteY3" fmla="*/ 1324535 h 1539688"/>
              <a:gd name="connsiteX4" fmla="*/ 4787153 w 4787153"/>
              <a:gd name="connsiteY4" fmla="*/ 1539688 h 1539688"/>
              <a:gd name="connsiteX0" fmla="*/ 0 w 4787153"/>
              <a:gd name="connsiteY0" fmla="*/ 0 h 1539688"/>
              <a:gd name="connsiteX1" fmla="*/ 204395 w 4787153"/>
              <a:gd name="connsiteY1" fmla="*/ 475686 h 1539688"/>
              <a:gd name="connsiteX2" fmla="*/ 1035424 w 4787153"/>
              <a:gd name="connsiteY2" fmla="*/ 981635 h 1539688"/>
              <a:gd name="connsiteX3" fmla="*/ 2561665 w 4787153"/>
              <a:gd name="connsiteY3" fmla="*/ 1324535 h 1539688"/>
              <a:gd name="connsiteX4" fmla="*/ 4787153 w 4787153"/>
              <a:gd name="connsiteY4" fmla="*/ 1539688 h 1539688"/>
              <a:gd name="connsiteX0" fmla="*/ 0 w 4787153"/>
              <a:gd name="connsiteY0" fmla="*/ 0 h 1539688"/>
              <a:gd name="connsiteX1" fmla="*/ 204395 w 4787153"/>
              <a:gd name="connsiteY1" fmla="*/ 475686 h 1539688"/>
              <a:gd name="connsiteX2" fmla="*/ 1035424 w 4787153"/>
              <a:gd name="connsiteY2" fmla="*/ 981635 h 1539688"/>
              <a:gd name="connsiteX3" fmla="*/ 2561665 w 4787153"/>
              <a:gd name="connsiteY3" fmla="*/ 1324535 h 1539688"/>
              <a:gd name="connsiteX4" fmla="*/ 4787153 w 4787153"/>
              <a:gd name="connsiteY4" fmla="*/ 1539688 h 1539688"/>
              <a:gd name="connsiteX0" fmla="*/ 0 w 4787153"/>
              <a:gd name="connsiteY0" fmla="*/ 0 h 1539688"/>
              <a:gd name="connsiteX1" fmla="*/ 204395 w 4787153"/>
              <a:gd name="connsiteY1" fmla="*/ 475686 h 1539688"/>
              <a:gd name="connsiteX2" fmla="*/ 955414 w 4787153"/>
              <a:gd name="connsiteY2" fmla="*/ 1029535 h 1539688"/>
              <a:gd name="connsiteX3" fmla="*/ 2561665 w 4787153"/>
              <a:gd name="connsiteY3" fmla="*/ 1324535 h 1539688"/>
              <a:gd name="connsiteX4" fmla="*/ 4787153 w 4787153"/>
              <a:gd name="connsiteY4" fmla="*/ 1539688 h 1539688"/>
              <a:gd name="connsiteX0" fmla="*/ 0 w 4764293"/>
              <a:gd name="connsiteY0" fmla="*/ 0 h 1499771"/>
              <a:gd name="connsiteX1" fmla="*/ 204395 w 4764293"/>
              <a:gd name="connsiteY1" fmla="*/ 475686 h 1499771"/>
              <a:gd name="connsiteX2" fmla="*/ 955414 w 4764293"/>
              <a:gd name="connsiteY2" fmla="*/ 1029535 h 1499771"/>
              <a:gd name="connsiteX3" fmla="*/ 2561665 w 4764293"/>
              <a:gd name="connsiteY3" fmla="*/ 1324535 h 1499771"/>
              <a:gd name="connsiteX4" fmla="*/ 4764293 w 4764293"/>
              <a:gd name="connsiteY4" fmla="*/ 1499771 h 1499771"/>
              <a:gd name="connsiteX0" fmla="*/ 0 w 4764293"/>
              <a:gd name="connsiteY0" fmla="*/ 0 h 1499771"/>
              <a:gd name="connsiteX1" fmla="*/ 204395 w 4764293"/>
              <a:gd name="connsiteY1" fmla="*/ 475686 h 1499771"/>
              <a:gd name="connsiteX2" fmla="*/ 955414 w 4764293"/>
              <a:gd name="connsiteY2" fmla="*/ 1029535 h 1499771"/>
              <a:gd name="connsiteX3" fmla="*/ 2561665 w 4764293"/>
              <a:gd name="connsiteY3" fmla="*/ 1324535 h 1499771"/>
              <a:gd name="connsiteX4" fmla="*/ 4764293 w 4764293"/>
              <a:gd name="connsiteY4" fmla="*/ 1499771 h 1499771"/>
              <a:gd name="connsiteX0" fmla="*/ 0 w 4764293"/>
              <a:gd name="connsiteY0" fmla="*/ 0 h 1499771"/>
              <a:gd name="connsiteX1" fmla="*/ 204395 w 4764293"/>
              <a:gd name="connsiteY1" fmla="*/ 475686 h 1499771"/>
              <a:gd name="connsiteX2" fmla="*/ 955414 w 4764293"/>
              <a:gd name="connsiteY2" fmla="*/ 1029535 h 1499771"/>
              <a:gd name="connsiteX3" fmla="*/ 2458795 w 4764293"/>
              <a:gd name="connsiteY3" fmla="*/ 1340501 h 1499771"/>
              <a:gd name="connsiteX4" fmla="*/ 4764293 w 4764293"/>
              <a:gd name="connsiteY4" fmla="*/ 1499771 h 149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4293" h="1499771">
                <a:moveTo>
                  <a:pt x="0" y="0"/>
                </a:moveTo>
                <a:cubicBezTo>
                  <a:pt x="61632" y="140073"/>
                  <a:pt x="45159" y="304097"/>
                  <a:pt x="204395" y="475686"/>
                </a:cubicBezTo>
                <a:cubicBezTo>
                  <a:pt x="363631" y="647275"/>
                  <a:pt x="579681" y="885399"/>
                  <a:pt x="955414" y="1029535"/>
                </a:cubicBezTo>
                <a:cubicBezTo>
                  <a:pt x="1331147" y="1173671"/>
                  <a:pt x="1823982" y="1262128"/>
                  <a:pt x="2458795" y="1340501"/>
                </a:cubicBezTo>
                <a:cubicBezTo>
                  <a:pt x="3093608" y="1418874"/>
                  <a:pt x="3849893" y="1470632"/>
                  <a:pt x="4764293" y="1499771"/>
                </a:cubicBezTo>
              </a:path>
            </a:pathLst>
          </a:custGeom>
          <a:ln w="28575">
            <a:solidFill>
              <a:srgbClr val="348AB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339AB1-4CFD-4247-A92C-20499E50A35E}"/>
              </a:ext>
            </a:extLst>
          </p:cNvPr>
          <p:cNvSpPr/>
          <p:nvPr/>
        </p:nvSpPr>
        <p:spPr>
          <a:xfrm rot="1283093">
            <a:off x="5104687" y="4174607"/>
            <a:ext cx="308610" cy="386942"/>
          </a:xfrm>
          <a:prstGeom prst="downArrow">
            <a:avLst/>
          </a:prstGeom>
          <a:gradFill>
            <a:gsLst>
              <a:gs pos="0">
                <a:schemeClr val="accent6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D5C91-71A3-48F0-BC2F-E6B39953AF54}"/>
              </a:ext>
            </a:extLst>
          </p:cNvPr>
          <p:cNvSpPr txBox="1"/>
          <p:nvPr/>
        </p:nvSpPr>
        <p:spPr>
          <a:xfrm rot="617279">
            <a:off x="5347523" y="4422762"/>
            <a:ext cx="22717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gradFill>
                  <a:gsLst>
                    <a:gs pos="0">
                      <a:schemeClr val="accent6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Better caching policy</a:t>
            </a:r>
          </a:p>
        </p:txBody>
      </p:sp>
    </p:spTree>
    <p:extLst>
      <p:ext uri="{BB962C8B-B14F-4D97-AF65-F5344CB8AC3E}">
        <p14:creationId xmlns:p14="http://schemas.microsoft.com/office/powerpoint/2010/main" val="321448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de-DE" dirty="0"/>
              <a:t>Prior OPT approximations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de-DE"/>
              <a:pPr/>
              <a:t>40</a:t>
            </a:fld>
            <a:endParaRPr/>
          </a:p>
        </p:txBody>
      </p:sp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2851598841"/>
              </p:ext>
            </p:extLst>
          </p:nvPr>
        </p:nvGraphicFramePr>
        <p:xfrm>
          <a:off x="1893521" y="2147112"/>
          <a:ext cx="8222400" cy="2270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200" b="1">
                          <a:latin typeface="+mn-lt"/>
                          <a:ea typeface="Lato"/>
                          <a:cs typeface="Lato"/>
                          <a:sym typeface="Lato"/>
                        </a:rPr>
                        <a:t>Technique</a:t>
                      </a:r>
                      <a:endParaRPr sz="2200" b="1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200" b="1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Time</a:t>
                      </a:r>
                      <a:endParaRPr sz="2200" b="1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200" b="1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Complexity</a:t>
                      </a:r>
                      <a:endParaRPr sz="2200" b="1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200" b="1">
                          <a:latin typeface="+mn-lt"/>
                          <a:ea typeface="Lato"/>
                          <a:cs typeface="Lato"/>
                          <a:sym typeface="Lato"/>
                        </a:rPr>
                        <a:t>Approximation</a:t>
                      </a:r>
                      <a:endParaRPr sz="2200" b="1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2200" b="1">
                          <a:latin typeface="+mn-lt"/>
                          <a:ea typeface="Lato"/>
                          <a:cs typeface="Lato"/>
                          <a:sym typeface="Lato"/>
                        </a:rPr>
                        <a:t>Guarantee</a:t>
                      </a:r>
                      <a:endParaRPr sz="2200" b="1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OFMA</a:t>
                      </a:r>
                      <a:r>
                        <a:rPr lang="de-DE" sz="16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 [STOC’97]</a:t>
                      </a:r>
                      <a:endParaRPr sz="160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O(N</a:t>
                      </a:r>
                      <a:r>
                        <a:rPr lang="de-DE" sz="1900" baseline="300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</a:t>
                      </a: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90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>
                          <a:latin typeface="+mn-lt"/>
                          <a:ea typeface="Lato"/>
                          <a:cs typeface="Lato"/>
                          <a:sym typeface="Lato"/>
                        </a:rPr>
                        <a:t>O(log cache size)</a:t>
                      </a:r>
                      <a:endParaRPr sz="190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LP rounding</a:t>
                      </a:r>
                      <a:r>
                        <a:rPr lang="de-DE" sz="16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 [SODA’99]</a:t>
                      </a:r>
                      <a:endParaRPr sz="1600">
                        <a:solidFill>
                          <a:schemeClr val="dk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O(N</a:t>
                      </a:r>
                      <a:r>
                        <a:rPr lang="de-DE" sz="1900" baseline="300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5</a:t>
                      </a: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90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>
                          <a:latin typeface="+mn-lt"/>
                          <a:ea typeface="Lato"/>
                          <a:cs typeface="Lato"/>
                          <a:sym typeface="Lato"/>
                        </a:rPr>
                        <a:t>O(log (</a:t>
                      </a:r>
                      <a:r>
                        <a:rPr lang="de-DE" sz="1700">
                          <a:latin typeface="+mn-lt"/>
                          <a:ea typeface="Lato"/>
                          <a:cs typeface="Lato"/>
                          <a:sym typeface="Lato"/>
                        </a:rPr>
                        <a:t>max</a:t>
                      </a:r>
                      <a:r>
                        <a:rPr lang="de-DE" sz="1900" baseline="-25000">
                          <a:latin typeface="+mn-lt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r>
                        <a:rPr lang="de-DE" sz="1700">
                          <a:latin typeface="+mn-lt"/>
                          <a:ea typeface="Lato"/>
                          <a:cs typeface="Lato"/>
                          <a:sym typeface="Lato"/>
                        </a:rPr>
                        <a:t>/min</a:t>
                      </a:r>
                      <a:r>
                        <a:rPr lang="de-DE" sz="1900" baseline="-25000">
                          <a:latin typeface="+mn-lt"/>
                          <a:ea typeface="Lato"/>
                          <a:cs typeface="Lato"/>
                          <a:sym typeface="Lato"/>
                        </a:rPr>
                        <a:t>size</a:t>
                      </a:r>
                      <a:r>
                        <a:rPr lang="de-DE" sz="1900">
                          <a:latin typeface="+mn-lt"/>
                          <a:ea typeface="Lato"/>
                          <a:cs typeface="Lato"/>
                          <a:sym typeface="Lato"/>
                        </a:rPr>
                        <a:t>))</a:t>
                      </a:r>
                      <a:endParaRPr sz="190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LocalRatio  </a:t>
                      </a:r>
                      <a:r>
                        <a:rPr lang="de-DE" sz="160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[JACM’01]</a:t>
                      </a:r>
                      <a:endParaRPr sz="1600">
                        <a:solidFill>
                          <a:schemeClr val="dk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>
                          <a:latin typeface="+mn-lt"/>
                          <a:ea typeface="Lato"/>
                          <a:cs typeface="Lato"/>
                          <a:sym typeface="Lato"/>
                        </a:rPr>
                        <a:t>O(N</a:t>
                      </a:r>
                      <a:r>
                        <a:rPr lang="de-DE" sz="1900" baseline="30000">
                          <a:latin typeface="+mn-lt"/>
                          <a:ea typeface="Lato"/>
                          <a:cs typeface="Lato"/>
                          <a:sym typeface="Lato"/>
                        </a:rPr>
                        <a:t>3</a:t>
                      </a:r>
                      <a:r>
                        <a:rPr lang="de-DE" sz="1900">
                          <a:latin typeface="+mn-lt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1900">
                        <a:solidFill>
                          <a:schemeClr val="dk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900" b="1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900" b="1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1" name="Shape 121"/>
          <p:cNvCxnSpPr/>
          <p:nvPr/>
        </p:nvCxnSpPr>
        <p:spPr>
          <a:xfrm rot="10800000" flipH="1">
            <a:off x="1893521" y="2147112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 rot="10800000" flipH="1">
            <a:off x="1893521" y="2948937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1893521" y="4430937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Shape 124"/>
          <p:cNvSpPr/>
          <p:nvPr/>
        </p:nvSpPr>
        <p:spPr>
          <a:xfrm>
            <a:off x="2042146" y="3943737"/>
            <a:ext cx="7262400" cy="4872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995630" y="4809835"/>
            <a:ext cx="6333900" cy="5565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de-DE" sz="2400" dirty="0">
                <a:solidFill>
                  <a:schemeClr val="dk1"/>
                </a:solidFill>
              </a:rPr>
              <a:t>State-of-the-art 4-approximation not useful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hape 130">
                <a:extLst>
                  <a:ext uri="{FF2B5EF4-FFF2-40B4-BE49-F238E27FC236}">
                    <a16:creationId xmlns:a16="http://schemas.microsoft.com/office/drawing/2014/main" id="{46D6FFDC-A7E0-4BC4-A281-FCED30A5CA03}"/>
                  </a:ext>
                </a:extLst>
              </p:cNvPr>
              <p:cNvSpPr/>
              <p:nvPr/>
            </p:nvSpPr>
            <p:spPr>
              <a:xfrm>
                <a:off x="2986524" y="5481779"/>
                <a:ext cx="6333900" cy="556500"/>
              </a:xfrm>
              <a:prstGeom prst="roundRect">
                <a:avLst>
                  <a:gd name="adj" fmla="val 16667"/>
                </a:avLst>
              </a:prstGeom>
              <a:solidFill>
                <a:srgbClr val="F4CCCC"/>
              </a:solidFill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too slow anyway</a:t>
                </a:r>
                <a:endParaRPr sz="2400" dirty="0"/>
              </a:p>
            </p:txBody>
          </p:sp>
        </mc:Choice>
        <mc:Fallback xmlns="">
          <p:sp>
            <p:nvSpPr>
              <p:cNvPr id="16" name="Shape 130">
                <a:extLst>
                  <a:ext uri="{FF2B5EF4-FFF2-40B4-BE49-F238E27FC236}">
                    <a16:creationId xmlns:a16="http://schemas.microsoft.com/office/drawing/2014/main" id="{46D6FFDC-A7E0-4BC4-A281-FCED30A5C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24" y="5481779"/>
                <a:ext cx="6333900" cy="556500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b="-12632"/>
                </a:stretch>
              </a:blipFill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52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8D34-0B86-4B16-A225-2D610218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OPT efficiently on real traces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09E3-140B-4F0E-98F9-DCE76593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</p:spPr>
            <p:txBody>
              <a:bodyPr/>
              <a:lstStyle/>
              <a:p>
                <a:r>
                  <a:rPr lang="en-US" b="1" dirty="0"/>
                  <a:t>Insight:</a:t>
                </a:r>
                <a:r>
                  <a:rPr lang="en-US" dirty="0"/>
                  <a:t> Traces are not adversarial in practice</a:t>
                </a:r>
              </a:p>
              <a:p>
                <a:r>
                  <a:rPr lang="en-US" b="1" dirty="0"/>
                  <a:t>Idea:</a:t>
                </a:r>
                <a:r>
                  <a:rPr lang="en-US" dirty="0"/>
                  <a:t> Map OPT to min-cost flow problem 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solution</a:t>
                </a:r>
              </a:p>
              <a:p>
                <a:pPr lvl="1"/>
                <a:r>
                  <a:rPr lang="en-US" dirty="0"/>
                  <a:t>We prove that FOO introduces negligible error on real traces 	</a:t>
                </a:r>
                <a:r>
                  <a:rPr lang="en-US" sz="1600" dirty="0"/>
                  <a:t>(specifically, under IRM)</a:t>
                </a:r>
              </a:p>
              <a:p>
                <a:pPr lvl="1"/>
                <a:r>
                  <a:rPr lang="en-US" dirty="0"/>
                  <a:t>We design efficient algorithms to compute upper/lower bounds on OPT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A09E3-140B-4F0E-98F9-DCE76593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9872871" cy="4038600"/>
              </a:xfrm>
              <a:blipFill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2EA1A6-E1A6-485E-99A9-39F1BCBDA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36066"/>
              </p:ext>
            </p:extLst>
          </p:nvPr>
        </p:nvGraphicFramePr>
        <p:xfrm>
          <a:off x="916895" y="3928457"/>
          <a:ext cx="812799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140830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98608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5434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35014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84357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32382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895142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816028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8092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22801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569289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243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10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157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3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0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8712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A42865A-B255-47AE-B2AC-337EFB5D6271}"/>
              </a:ext>
            </a:extLst>
          </p:cNvPr>
          <p:cNvSpPr/>
          <p:nvPr/>
        </p:nvSpPr>
        <p:spPr>
          <a:xfrm>
            <a:off x="858042" y="5453985"/>
            <a:ext cx="525628" cy="4945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E936F9-2545-4355-B4E4-63D4B9E755CF}"/>
              </a:ext>
            </a:extLst>
          </p:cNvPr>
          <p:cNvSpPr/>
          <p:nvPr/>
        </p:nvSpPr>
        <p:spPr>
          <a:xfrm>
            <a:off x="1549874" y="5449309"/>
            <a:ext cx="525628" cy="4945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9942E-EBA2-4D32-BD35-FBBD5145FC7F}"/>
              </a:ext>
            </a:extLst>
          </p:cNvPr>
          <p:cNvSpPr/>
          <p:nvPr/>
        </p:nvSpPr>
        <p:spPr>
          <a:xfrm>
            <a:off x="2241706" y="5449309"/>
            <a:ext cx="525628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C5065D3-66E8-4720-AE48-E9EF5A32D11D}"/>
              </a:ext>
            </a:extLst>
          </p:cNvPr>
          <p:cNvSpPr/>
          <p:nvPr/>
        </p:nvSpPr>
        <p:spPr>
          <a:xfrm>
            <a:off x="2933538" y="5449309"/>
            <a:ext cx="525628" cy="4945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0A7A269-D283-4C56-9727-62ADAC3C6C72}"/>
              </a:ext>
            </a:extLst>
          </p:cNvPr>
          <p:cNvSpPr/>
          <p:nvPr/>
        </p:nvSpPr>
        <p:spPr>
          <a:xfrm>
            <a:off x="3625370" y="5449309"/>
            <a:ext cx="525628" cy="494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1CFD83-A5E7-4AB8-852C-431C7EBEDE7F}"/>
              </a:ext>
            </a:extLst>
          </p:cNvPr>
          <p:cNvSpPr/>
          <p:nvPr/>
        </p:nvSpPr>
        <p:spPr>
          <a:xfrm>
            <a:off x="4317202" y="5449309"/>
            <a:ext cx="525628" cy="4945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2DC4AC-844B-4944-8BA1-3491C070FFD9}"/>
              </a:ext>
            </a:extLst>
          </p:cNvPr>
          <p:cNvSpPr/>
          <p:nvPr/>
        </p:nvSpPr>
        <p:spPr>
          <a:xfrm>
            <a:off x="5009034" y="5449309"/>
            <a:ext cx="525628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5FF385-9112-4B8C-B586-12A53C70AADF}"/>
              </a:ext>
            </a:extLst>
          </p:cNvPr>
          <p:cNvSpPr/>
          <p:nvPr/>
        </p:nvSpPr>
        <p:spPr>
          <a:xfrm>
            <a:off x="5700866" y="5449309"/>
            <a:ext cx="525628" cy="494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08C1E6-1819-49DC-8979-39EF7366F6B9}"/>
              </a:ext>
            </a:extLst>
          </p:cNvPr>
          <p:cNvSpPr/>
          <p:nvPr/>
        </p:nvSpPr>
        <p:spPr>
          <a:xfrm>
            <a:off x="6392698" y="5449309"/>
            <a:ext cx="525628" cy="4945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2F1AAD-9135-498D-B93C-C84DDDDD51E0}"/>
              </a:ext>
            </a:extLst>
          </p:cNvPr>
          <p:cNvSpPr/>
          <p:nvPr/>
        </p:nvSpPr>
        <p:spPr>
          <a:xfrm>
            <a:off x="7084530" y="5449309"/>
            <a:ext cx="525628" cy="49452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30104E-C666-45AF-ADFA-93628A09A934}"/>
              </a:ext>
            </a:extLst>
          </p:cNvPr>
          <p:cNvSpPr/>
          <p:nvPr/>
        </p:nvSpPr>
        <p:spPr>
          <a:xfrm>
            <a:off x="7776362" y="5449309"/>
            <a:ext cx="525628" cy="494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1E614AA-F9DE-4F77-9440-26D315C1840A}"/>
              </a:ext>
            </a:extLst>
          </p:cNvPr>
          <p:cNvSpPr/>
          <p:nvPr/>
        </p:nvSpPr>
        <p:spPr>
          <a:xfrm>
            <a:off x="8468196" y="5449308"/>
            <a:ext cx="525628" cy="4945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8D18F7B-1536-4A75-8B00-EEAB3D5C01D9}"/>
              </a:ext>
            </a:extLst>
          </p:cNvPr>
          <p:cNvCxnSpPr>
            <a:cxnSpLocks/>
            <a:stCxn id="6" idx="7"/>
            <a:endCxn id="32" idx="1"/>
          </p:cNvCxnSpPr>
          <p:nvPr/>
        </p:nvCxnSpPr>
        <p:spPr>
          <a:xfrm rot="5400000" flipH="1" flipV="1">
            <a:off x="2848098" y="3980326"/>
            <a:ext cx="4676" cy="3087484"/>
          </a:xfrm>
          <a:prstGeom prst="curvedConnector3">
            <a:avLst>
              <a:gd name="adj1" fmla="val 6537575"/>
            </a:avLst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3F2572A-2F04-42E3-A5F5-F7C5188BF641}"/>
              </a:ext>
            </a:extLst>
          </p:cNvPr>
          <p:cNvCxnSpPr>
            <a:cxnSpLocks/>
            <a:stCxn id="26" idx="5"/>
            <a:endCxn id="29" idx="3"/>
          </p:cNvCxnSpPr>
          <p:nvPr/>
        </p:nvCxnSpPr>
        <p:spPr>
          <a:xfrm rot="16200000" flipH="1">
            <a:off x="2504520" y="5365417"/>
            <a:ext cx="12700" cy="1011988"/>
          </a:xfrm>
          <a:prstGeom prst="curvedConnector3">
            <a:avLst>
              <a:gd name="adj1" fmla="val 2370244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F7C1B5B8-400E-4309-AD0C-B061A24C208E}"/>
              </a:ext>
            </a:extLst>
          </p:cNvPr>
          <p:cNvCxnSpPr>
            <a:cxnSpLocks/>
            <a:stCxn id="34" idx="7"/>
            <a:endCxn id="40" idx="1"/>
          </p:cNvCxnSpPr>
          <p:nvPr/>
        </p:nvCxnSpPr>
        <p:spPr>
          <a:xfrm rot="5400000" flipH="1" flipV="1">
            <a:off x="6655512" y="4323904"/>
            <a:ext cx="12700" cy="2395652"/>
          </a:xfrm>
          <a:prstGeom prst="curvedConnector3">
            <a:avLst>
              <a:gd name="adj1" fmla="val 2370244"/>
            </a:avLst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6B1DF86-1B5F-4E2E-B5B1-CD3A62587244}"/>
              </a:ext>
            </a:extLst>
          </p:cNvPr>
          <p:cNvCxnSpPr>
            <a:cxnSpLocks/>
            <a:stCxn id="30" idx="5"/>
            <a:endCxn id="36" idx="3"/>
          </p:cNvCxnSpPr>
          <p:nvPr/>
        </p:nvCxnSpPr>
        <p:spPr>
          <a:xfrm rot="16200000" flipH="1">
            <a:off x="4925932" y="5019501"/>
            <a:ext cx="12700" cy="1703820"/>
          </a:xfrm>
          <a:prstGeom prst="curvedConnector3">
            <a:avLst>
              <a:gd name="adj1" fmla="val 2370244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D919A01-6BDF-4F8E-BA76-9162C0B482A7}"/>
              </a:ext>
            </a:extLst>
          </p:cNvPr>
          <p:cNvCxnSpPr>
            <a:cxnSpLocks/>
            <a:stCxn id="36" idx="5"/>
            <a:endCxn id="41" idx="3"/>
          </p:cNvCxnSpPr>
          <p:nvPr/>
        </p:nvCxnSpPr>
        <p:spPr>
          <a:xfrm rot="5400000" flipH="1" flipV="1">
            <a:off x="7347344" y="4673584"/>
            <a:ext cx="1" cy="2395654"/>
          </a:xfrm>
          <a:prstGeom prst="curvedConnector3">
            <a:avLst>
              <a:gd name="adj1" fmla="val -30102100000"/>
            </a:avLst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4DD1A50-0A79-4AEE-A9FD-087F724373D7}"/>
              </a:ext>
            </a:extLst>
          </p:cNvPr>
          <p:cNvCxnSpPr>
            <a:cxnSpLocks/>
            <a:stCxn id="29" idx="5"/>
            <a:endCxn id="39" idx="3"/>
          </p:cNvCxnSpPr>
          <p:nvPr/>
        </p:nvCxnSpPr>
        <p:spPr>
          <a:xfrm rot="16200000" flipH="1">
            <a:off x="5271848" y="3981753"/>
            <a:ext cx="12700" cy="3779316"/>
          </a:xfrm>
          <a:prstGeom prst="curvedConnector3">
            <a:avLst>
              <a:gd name="adj1" fmla="val 2370244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6954D90-A166-453A-8429-8E9B719C7FD7}"/>
              </a:ext>
            </a:extLst>
          </p:cNvPr>
          <p:cNvCxnSpPr>
            <a:cxnSpLocks/>
            <a:stCxn id="32" idx="7"/>
            <a:endCxn id="38" idx="1"/>
          </p:cNvCxnSpPr>
          <p:nvPr/>
        </p:nvCxnSpPr>
        <p:spPr>
          <a:xfrm rot="5400000" flipH="1" flipV="1">
            <a:off x="5617764" y="4669820"/>
            <a:ext cx="12700" cy="1703820"/>
          </a:xfrm>
          <a:prstGeom prst="curvedConnector3">
            <a:avLst>
              <a:gd name="adj1" fmla="val 2370244"/>
            </a:avLst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654AB32-E126-4CE8-A444-308AEDEA5529}"/>
              </a:ext>
            </a:extLst>
          </p:cNvPr>
          <p:cNvCxnSpPr>
            <a:cxnSpLocks/>
            <a:stCxn id="27" idx="7"/>
            <a:endCxn id="34" idx="1"/>
          </p:cNvCxnSpPr>
          <p:nvPr/>
        </p:nvCxnSpPr>
        <p:spPr>
          <a:xfrm rot="5400000" flipH="1" flipV="1">
            <a:off x="3888184" y="4323904"/>
            <a:ext cx="12700" cy="2395652"/>
          </a:xfrm>
          <a:prstGeom prst="curvedConnector3">
            <a:avLst>
              <a:gd name="adj1" fmla="val 2370244"/>
            </a:avLst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6FB9FC-01FB-491A-9257-E8CB4DB44805}"/>
              </a:ext>
            </a:extLst>
          </p:cNvPr>
          <p:cNvGrpSpPr/>
          <p:nvPr/>
        </p:nvGrpSpPr>
        <p:grpSpPr>
          <a:xfrm>
            <a:off x="8821971" y="3429000"/>
            <a:ext cx="3797217" cy="2514600"/>
            <a:chOff x="172223" y="4019897"/>
            <a:chExt cx="3797217" cy="2514600"/>
          </a:xfrm>
        </p:grpSpPr>
        <p:sp>
          <p:nvSpPr>
            <p:cNvPr id="73" name="Explosion: 14 Points 72">
              <a:extLst>
                <a:ext uri="{FF2B5EF4-FFF2-40B4-BE49-F238E27FC236}">
                  <a16:creationId xmlns:a16="http://schemas.microsoft.com/office/drawing/2014/main" id="{D59B4C99-06C9-439A-910D-B0EDC77C7DB7}"/>
                </a:ext>
              </a:extLst>
            </p:cNvPr>
            <p:cNvSpPr/>
            <p:nvPr/>
          </p:nvSpPr>
          <p:spPr>
            <a:xfrm>
              <a:off x="172223" y="4019897"/>
              <a:ext cx="3797217" cy="2514600"/>
            </a:xfrm>
            <a:prstGeom prst="irregularSeal2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979DFAD-F9B3-4C08-A09C-46D0A7DB975D}"/>
                </a:ext>
              </a:extLst>
            </p:cNvPr>
            <p:cNvSpPr/>
            <p:nvPr/>
          </p:nvSpPr>
          <p:spPr>
            <a:xfrm>
              <a:off x="898950" y="4462221"/>
              <a:ext cx="2193949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FOO:</a:t>
              </a:r>
            </a:p>
            <a:p>
              <a:pPr algn="ctr"/>
              <a:r>
                <a:rPr lang="en-US" sz="2800" b="1" dirty="0"/>
                <a:t>Flow-based</a:t>
              </a:r>
              <a:br>
                <a:rPr lang="en-US" sz="2800" b="1" dirty="0"/>
              </a:br>
              <a:r>
                <a:rPr lang="en-US" sz="2800" b="1" dirty="0"/>
                <a:t>Offline</a:t>
              </a:r>
              <a:br>
                <a:rPr lang="en-US" sz="2800" b="1" dirty="0"/>
              </a:br>
              <a:r>
                <a:rPr lang="en-US" sz="2800" b="1" dirty="0"/>
                <a:t>Optimal</a:t>
              </a:r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D3C7C270-5E3D-4276-AE59-9B681B5A8222}"/>
              </a:ext>
            </a:extLst>
          </p:cNvPr>
          <p:cNvSpPr/>
          <p:nvPr/>
        </p:nvSpPr>
        <p:spPr>
          <a:xfrm>
            <a:off x="4005075" y="4416646"/>
            <a:ext cx="2174570" cy="7353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77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de-DE" dirty="0"/>
              <a:t>FOO is accurate &amp; efficient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de-DE"/>
              <a:pPr/>
              <a:t>42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Shape 120"/>
              <p:cNvGraphicFramePr/>
              <p:nvPr>
                <p:extLst>
                  <p:ext uri="{D42A27DB-BD31-4B8C-83A1-F6EECF244321}">
                    <p14:modId xmlns:p14="http://schemas.microsoft.com/office/powerpoint/2010/main" val="2854468685"/>
                  </p:ext>
                </p:extLst>
              </p:nvPr>
            </p:nvGraphicFramePr>
            <p:xfrm>
              <a:off x="1893521" y="2147112"/>
              <a:ext cx="8222400" cy="288021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921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98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0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Technique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Time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Complexity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Approximation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Guarantee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OFMA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[STOC’97]</a:t>
                          </a:r>
                          <a:endParaRPr sz="16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cache size)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LP rounding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[SODA’99]</a:t>
                          </a:r>
                          <a:endParaRPr sz="160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5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(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max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/min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LocalRatio  </a:t>
                          </a:r>
                          <a:r>
                            <a:rPr lang="de-DE" sz="16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[JACM’01]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3</a:t>
                          </a: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4</a:t>
                          </a:r>
                          <a:endParaRPr sz="19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FOO*</a:t>
                          </a:r>
                          <a:endParaRPr sz="24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ar-AE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ar-AE" sz="2800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  <a:endParaRPr sz="28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82437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Shape 120"/>
              <p:cNvGraphicFramePr/>
              <p:nvPr>
                <p:extLst>
                  <p:ext uri="{D42A27DB-BD31-4B8C-83A1-F6EECF244321}">
                    <p14:modId xmlns:p14="http://schemas.microsoft.com/office/powerpoint/2010/main" val="2854468685"/>
                  </p:ext>
                </p:extLst>
              </p:nvPr>
            </p:nvGraphicFramePr>
            <p:xfrm>
              <a:off x="1893521" y="2147112"/>
              <a:ext cx="8222400" cy="288021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921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98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0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Technique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Time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Complexity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Approximation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Guarantee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OFMA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[STOC’97]</a:t>
                          </a:r>
                          <a:endParaRPr sz="16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cache size)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LP rounding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[SODA’99]</a:t>
                          </a:r>
                          <a:endParaRPr sz="160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5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(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max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/min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LocalRatio  </a:t>
                          </a:r>
                          <a:r>
                            <a:rPr lang="de-DE" sz="16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[JACM’01]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3</a:t>
                          </a: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4</a:t>
                          </a:r>
                          <a:endParaRPr sz="19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FOO*</a:t>
                          </a:r>
                          <a:endParaRPr sz="24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ar-AE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ar-AE" sz="2800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  <a:endParaRPr sz="28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82437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1" name="Shape 121"/>
          <p:cNvCxnSpPr/>
          <p:nvPr/>
        </p:nvCxnSpPr>
        <p:spPr>
          <a:xfrm rot="10800000" flipH="1">
            <a:off x="1893521" y="2147112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 rot="10800000" flipH="1">
            <a:off x="1893521" y="2948937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1893521" y="5025297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9213CD-8244-42FD-973E-0842F4455445}"/>
              </a:ext>
            </a:extLst>
          </p:cNvPr>
          <p:cNvSpPr txBox="1"/>
          <p:nvPr/>
        </p:nvSpPr>
        <p:spPr>
          <a:xfrm>
            <a:off x="1893521" y="5080165"/>
            <a:ext cx="43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 On non-adversarial traces seen in practice.</a:t>
            </a:r>
          </a:p>
        </p:txBody>
      </p:sp>
    </p:spTree>
    <p:extLst>
      <p:ext uri="{BB962C8B-B14F-4D97-AF65-F5344CB8AC3E}">
        <p14:creationId xmlns:p14="http://schemas.microsoft.com/office/powerpoint/2010/main" val="712261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de-DE" dirty="0"/>
              <a:t>FOO is accurate &amp; efficient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de-DE"/>
              <a:pPr/>
              <a:t>43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0" name="Shape 120"/>
              <p:cNvGraphicFramePr/>
              <p:nvPr>
                <p:extLst>
                  <p:ext uri="{D42A27DB-BD31-4B8C-83A1-F6EECF244321}">
                    <p14:modId xmlns:p14="http://schemas.microsoft.com/office/powerpoint/2010/main" val="3208647545"/>
                  </p:ext>
                </p:extLst>
              </p:nvPr>
            </p:nvGraphicFramePr>
            <p:xfrm>
              <a:off x="1893521" y="2147112"/>
              <a:ext cx="8222400" cy="348978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921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98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0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Technique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Time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Complexity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Approximation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Guarantee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OFMA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[STOC’97]</a:t>
                          </a:r>
                          <a:endParaRPr sz="16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cache size)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LP rounding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[SODA’99]</a:t>
                          </a:r>
                          <a:endParaRPr sz="160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5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(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max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/min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LocalRatio  </a:t>
                          </a:r>
                          <a:r>
                            <a:rPr lang="de-DE" sz="16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[JACM’01]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3</a:t>
                          </a: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4</a:t>
                          </a:r>
                          <a:endParaRPr sz="19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FOO</a:t>
                          </a:r>
                          <a:endParaRPr sz="24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ar-AE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ar-AE" sz="2800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1*</a:t>
                          </a:r>
                          <a:endParaRPr sz="28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824374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PFOO</a:t>
                          </a:r>
                          <a:endParaRPr sz="24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𝑂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800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1.06**</a:t>
                          </a:r>
                          <a:endParaRPr sz="28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9986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0" name="Shape 120"/>
              <p:cNvGraphicFramePr/>
              <p:nvPr>
                <p:extLst>
                  <p:ext uri="{D42A27DB-BD31-4B8C-83A1-F6EECF244321}">
                    <p14:modId xmlns:p14="http://schemas.microsoft.com/office/powerpoint/2010/main" val="3208647545"/>
                  </p:ext>
                </p:extLst>
              </p:nvPr>
            </p:nvGraphicFramePr>
            <p:xfrm>
              <a:off x="1893521" y="2147112"/>
              <a:ext cx="8222400" cy="348978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921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598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0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Technique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Time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Complexity</a:t>
                          </a:r>
                          <a:endParaRPr sz="22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Approximation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2200" b="1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Guarantee</a:t>
                          </a:r>
                          <a:endParaRPr sz="2200" b="1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OFMA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[STOC’97]</a:t>
                          </a:r>
                          <a:endParaRPr sz="16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cache size)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LP rounding</a:t>
                          </a:r>
                          <a:r>
                            <a:rPr lang="de-DE" sz="16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  [SODA’99]</a:t>
                          </a:r>
                          <a:endParaRPr sz="160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5</a:t>
                          </a:r>
                          <a:r>
                            <a:rPr lang="de-DE" sz="190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O(log (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max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7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/min</a:t>
                          </a:r>
                          <a:r>
                            <a:rPr lang="de-DE" sz="1900" baseline="-250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size</a:t>
                          </a:r>
                          <a:r>
                            <a:rPr lang="de-DE" sz="190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))</a:t>
                          </a:r>
                          <a:endParaRPr sz="190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LocalRatio  </a:t>
                          </a:r>
                          <a:r>
                            <a:rPr lang="de-DE" sz="1600" dirty="0">
                              <a:solidFill>
                                <a:schemeClr val="dk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[JACM’01]</a:t>
                          </a:r>
                          <a:endParaRPr sz="16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O(N</a:t>
                          </a:r>
                          <a:r>
                            <a:rPr lang="de-DE" sz="1900" baseline="300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3</a:t>
                          </a:r>
                          <a:r>
                            <a:rPr lang="de-DE" sz="1900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  <a:endParaRPr sz="1900" dirty="0">
                            <a:solidFill>
                              <a:schemeClr val="dk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de-DE" sz="1900" b="1" dirty="0"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4</a:t>
                          </a:r>
                          <a:endParaRPr sz="1900" b="1" dirty="0"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FOO</a:t>
                          </a:r>
                          <a:endParaRPr sz="24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ar-AE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800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ar-AE" sz="28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  <a:ea typeface="Lato"/>
                                                <a:cs typeface="Lato"/>
                                                <a:sym typeface="Lato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ar-AE" sz="2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Lato"/>
                                            <a:cs typeface="Lato"/>
                                            <a:sym typeface="Lato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ar-AE" sz="2800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1*</a:t>
                          </a:r>
                          <a:endParaRPr sz="28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824374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4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PFOO</a:t>
                          </a:r>
                          <a:endParaRPr sz="24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𝑂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Lato"/>
                                        <a:cs typeface="Lato"/>
                                        <a:sym typeface="Lato"/>
                                      </a:rPr>
                                      <m:t>𝑁</m:t>
                                    </m:r>
                                  </m:e>
                                </m:func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Lato"/>
                                    <a:cs typeface="Lato"/>
                                    <a:sym typeface="Lato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2800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≈</m:t>
                              </m:r>
                            </m:oMath>
                          </a14:m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  <a:latin typeface="+mn-lt"/>
                              <a:ea typeface="Lato"/>
                              <a:cs typeface="Lato"/>
                              <a:sym typeface="Lato"/>
                            </a:rPr>
                            <a:t>1.06**</a:t>
                          </a:r>
                          <a:endParaRPr sz="2800" b="1" dirty="0">
                            <a:solidFill>
                              <a:schemeClr val="accent1"/>
                            </a:solidFill>
                            <a:latin typeface="+mn-lt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>
                        <a:lnL w="9525" cap="flat" cmpd="sng" algn="ctr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EFEFEF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99864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1" name="Shape 121"/>
          <p:cNvCxnSpPr/>
          <p:nvPr/>
        </p:nvCxnSpPr>
        <p:spPr>
          <a:xfrm rot="10800000" flipH="1">
            <a:off x="1893521" y="2147112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Shape 122"/>
          <p:cNvCxnSpPr/>
          <p:nvPr/>
        </p:nvCxnSpPr>
        <p:spPr>
          <a:xfrm rot="10800000" flipH="1">
            <a:off x="1893521" y="2948937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 rot="10800000" flipH="1">
            <a:off x="1893521" y="5688237"/>
            <a:ext cx="8258100" cy="1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9213CD-8244-42FD-973E-0842F4455445}"/>
              </a:ext>
            </a:extLst>
          </p:cNvPr>
          <p:cNvSpPr txBox="1"/>
          <p:nvPr/>
        </p:nvSpPr>
        <p:spPr>
          <a:xfrm>
            <a:off x="1893521" y="5743105"/>
            <a:ext cx="437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 On non-adversarial traces seen in practice.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EBF2-0120-4FF7-AA1A-E43A032CE9A1}"/>
              </a:ext>
            </a:extLst>
          </p:cNvPr>
          <p:cNvSpPr txBox="1"/>
          <p:nvPr/>
        </p:nvSpPr>
        <p:spPr>
          <a:xfrm>
            <a:off x="1893521" y="6031536"/>
            <a:ext cx="583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** On storage traces where IRM assumption does not hold. </a:t>
            </a:r>
          </a:p>
        </p:txBody>
      </p:sp>
    </p:spTree>
    <p:extLst>
      <p:ext uri="{BB962C8B-B14F-4D97-AF65-F5344CB8AC3E}">
        <p14:creationId xmlns:p14="http://schemas.microsoft.com/office/powerpoint/2010/main" val="25615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7D74-94C8-4773-86A8-D0EDF465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 is accurate across different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F53A-A7D4-4545-9FDA-8CCF133A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576072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1. PFOO gives tight bounds on OPT</a:t>
            </a:r>
            <a:br>
              <a:rPr lang="en-US" dirty="0"/>
            </a:br>
            <a:r>
              <a:rPr lang="en-US" dirty="0"/>
              <a:t>	(blue lines)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/>
              <a:t>2. There is significant room to improve online policies</a:t>
            </a:r>
            <a:br>
              <a:rPr lang="en-US" dirty="0"/>
            </a:br>
            <a:r>
              <a:rPr lang="en-US" dirty="0"/>
              <a:t>	(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vs blue)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Prior heuristics are bad OPT bounds </a:t>
            </a:r>
            <a:r>
              <a:rPr lang="en-US" dirty="0">
                <a:sym typeface="Wingdings" panose="05000000000000000000" pitchFamily="2" charset="2"/>
              </a:rPr>
              <a:t> false conclusions</a:t>
            </a:r>
            <a:br>
              <a:rPr lang="en-US" dirty="0"/>
            </a:br>
            <a:r>
              <a:rPr lang="en-US" dirty="0"/>
              <a:t>	(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vs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48259-E132-4993-B7BB-F4DD062C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18" y="2388636"/>
            <a:ext cx="4401164" cy="3353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134BD-31F6-4A6C-B227-CEC567D53933}"/>
              </a:ext>
            </a:extLst>
          </p:cNvPr>
          <p:cNvSpPr txBox="1"/>
          <p:nvPr/>
        </p:nvSpPr>
        <p:spPr>
          <a:xfrm>
            <a:off x="8559439" y="1915541"/>
            <a:ext cx="155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CDN Trace</a:t>
            </a:r>
          </a:p>
        </p:txBody>
      </p:sp>
    </p:spTree>
    <p:extLst>
      <p:ext uri="{BB962C8B-B14F-4D97-AF65-F5344CB8AC3E}">
        <p14:creationId xmlns:p14="http://schemas.microsoft.com/office/powerpoint/2010/main" val="2645501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7D74-94C8-4773-86A8-D0EDF465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 is accurate across different domains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DAAEE-95A2-4B26-AA4D-1E75DD1F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533" y="2359109"/>
            <a:ext cx="4401164" cy="334374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50B393-0D8E-4ED6-AC0A-904BFE53B164}"/>
              </a:ext>
            </a:extLst>
          </p:cNvPr>
          <p:cNvSpPr txBox="1">
            <a:spLocks/>
          </p:cNvSpPr>
          <p:nvPr/>
        </p:nvSpPr>
        <p:spPr>
          <a:xfrm>
            <a:off x="1143001" y="2057400"/>
            <a:ext cx="576072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/>
              <a:t>1. PFOO gives tight bounds on OPT</a:t>
            </a:r>
            <a:br>
              <a:rPr lang="en-US"/>
            </a:br>
            <a:r>
              <a:rPr lang="en-US"/>
              <a:t>	(blue lines)</a:t>
            </a:r>
          </a:p>
          <a:p>
            <a:endParaRPr lang="en-US"/>
          </a:p>
          <a:p>
            <a:pPr marL="45720" indent="0">
              <a:buFont typeface="Corbel" pitchFamily="34" charset="0"/>
              <a:buNone/>
            </a:pPr>
            <a:r>
              <a:rPr lang="en-US"/>
              <a:t>2. There is significant room to improve online policies</a:t>
            </a:r>
            <a:br>
              <a:rPr lang="en-US"/>
            </a:br>
            <a:r>
              <a:rPr lang="en-US"/>
              <a:t>	(</a:t>
            </a:r>
            <a:r>
              <a:rPr lang="en-US">
                <a:solidFill>
                  <a:srgbClr val="00B050"/>
                </a:solidFill>
              </a:rPr>
              <a:t>green</a:t>
            </a:r>
            <a:r>
              <a:rPr lang="en-US"/>
              <a:t> vs blue)</a:t>
            </a:r>
          </a:p>
          <a:p>
            <a:pPr marL="45720" indent="0">
              <a:buFont typeface="Corbel" pitchFamily="34" charset="0"/>
              <a:buNone/>
            </a:pPr>
            <a:endParaRPr lang="en-US"/>
          </a:p>
          <a:p>
            <a:pPr marL="45720" indent="0">
              <a:buFont typeface="Corbel" pitchFamily="34" charset="0"/>
              <a:buNone/>
            </a:pPr>
            <a:r>
              <a:rPr lang="en-US"/>
              <a:t>3. Prior heuristics are bad OPT bounds </a:t>
            </a:r>
            <a:r>
              <a:rPr lang="en-US">
                <a:sym typeface="Wingdings" panose="05000000000000000000" pitchFamily="2" charset="2"/>
              </a:rPr>
              <a:t> false conclusions</a:t>
            </a:r>
            <a:br>
              <a:rPr lang="en-US"/>
            </a:br>
            <a:r>
              <a:rPr lang="en-US"/>
              <a:t>	(</a:t>
            </a:r>
            <a:r>
              <a:rPr lang="en-US">
                <a:solidFill>
                  <a:srgbClr val="00B050"/>
                </a:solidFill>
              </a:rPr>
              <a:t>green</a:t>
            </a:r>
            <a:r>
              <a:rPr lang="en-US"/>
              <a:t> vs </a:t>
            </a:r>
            <a:r>
              <a:rPr lang="en-US">
                <a:solidFill>
                  <a:srgbClr val="C00000"/>
                </a:solidFill>
              </a:rPr>
              <a:t>red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C54E8-1DE5-43BC-8A6B-99433560BBE0}"/>
              </a:ext>
            </a:extLst>
          </p:cNvPr>
          <p:cNvSpPr txBox="1"/>
          <p:nvPr/>
        </p:nvSpPr>
        <p:spPr>
          <a:xfrm>
            <a:off x="8272086" y="1915541"/>
            <a:ext cx="21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Web App Trace</a:t>
            </a:r>
          </a:p>
        </p:txBody>
      </p:sp>
    </p:spTree>
    <p:extLst>
      <p:ext uri="{BB962C8B-B14F-4D97-AF65-F5344CB8AC3E}">
        <p14:creationId xmlns:p14="http://schemas.microsoft.com/office/powerpoint/2010/main" val="104056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0BCC3-8431-411B-B543-8E09F63C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11" y="2358632"/>
            <a:ext cx="4382112" cy="3362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A7D74-94C8-4773-86A8-D0EDF465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 is accurate across different domains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50B393-0D8E-4ED6-AC0A-904BFE53B164}"/>
              </a:ext>
            </a:extLst>
          </p:cNvPr>
          <p:cNvSpPr txBox="1">
            <a:spLocks/>
          </p:cNvSpPr>
          <p:nvPr/>
        </p:nvSpPr>
        <p:spPr>
          <a:xfrm>
            <a:off x="1143001" y="2057400"/>
            <a:ext cx="576072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/>
              <a:t>1. PFOO gives tight bounds on OPT</a:t>
            </a:r>
            <a:br>
              <a:rPr lang="en-US"/>
            </a:br>
            <a:r>
              <a:rPr lang="en-US"/>
              <a:t>	(blue lines)</a:t>
            </a:r>
          </a:p>
          <a:p>
            <a:endParaRPr lang="en-US"/>
          </a:p>
          <a:p>
            <a:pPr marL="45720" indent="0">
              <a:buFont typeface="Corbel" pitchFamily="34" charset="0"/>
              <a:buNone/>
            </a:pPr>
            <a:r>
              <a:rPr lang="en-US"/>
              <a:t>2. There is significant room to improve online policies</a:t>
            </a:r>
            <a:br>
              <a:rPr lang="en-US"/>
            </a:br>
            <a:r>
              <a:rPr lang="en-US"/>
              <a:t>	(</a:t>
            </a:r>
            <a:r>
              <a:rPr lang="en-US">
                <a:solidFill>
                  <a:srgbClr val="00B050"/>
                </a:solidFill>
              </a:rPr>
              <a:t>green</a:t>
            </a:r>
            <a:r>
              <a:rPr lang="en-US"/>
              <a:t> vs blue)</a:t>
            </a:r>
          </a:p>
          <a:p>
            <a:pPr marL="45720" indent="0">
              <a:buFont typeface="Corbel" pitchFamily="34" charset="0"/>
              <a:buNone/>
            </a:pPr>
            <a:endParaRPr lang="en-US"/>
          </a:p>
          <a:p>
            <a:pPr marL="45720" indent="0">
              <a:buFont typeface="Corbel" pitchFamily="34" charset="0"/>
              <a:buNone/>
            </a:pPr>
            <a:r>
              <a:rPr lang="en-US"/>
              <a:t>3. Prior heuristics are bad OPT bounds </a:t>
            </a:r>
            <a:r>
              <a:rPr lang="en-US">
                <a:sym typeface="Wingdings" panose="05000000000000000000" pitchFamily="2" charset="2"/>
              </a:rPr>
              <a:t> false conclusions</a:t>
            </a:r>
            <a:br>
              <a:rPr lang="en-US"/>
            </a:br>
            <a:r>
              <a:rPr lang="en-US"/>
              <a:t>	(</a:t>
            </a:r>
            <a:r>
              <a:rPr lang="en-US">
                <a:solidFill>
                  <a:srgbClr val="00B050"/>
                </a:solidFill>
              </a:rPr>
              <a:t>green</a:t>
            </a:r>
            <a:r>
              <a:rPr lang="en-US"/>
              <a:t> vs </a:t>
            </a:r>
            <a:r>
              <a:rPr lang="en-US">
                <a:solidFill>
                  <a:srgbClr val="C00000"/>
                </a:solidFill>
              </a:rPr>
              <a:t>red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C54E8-1DE5-43BC-8A6B-99433560BBE0}"/>
              </a:ext>
            </a:extLst>
          </p:cNvPr>
          <p:cNvSpPr txBox="1"/>
          <p:nvPr/>
        </p:nvSpPr>
        <p:spPr>
          <a:xfrm>
            <a:off x="8338227" y="1915541"/>
            <a:ext cx="2001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Storage Trace</a:t>
            </a:r>
          </a:p>
        </p:txBody>
      </p:sp>
    </p:spTree>
    <p:extLst>
      <p:ext uri="{BB962C8B-B14F-4D97-AF65-F5344CB8AC3E}">
        <p14:creationId xmlns:p14="http://schemas.microsoft.com/office/powerpoint/2010/main" val="127360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89781-4567-41D1-B683-908595A8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is predictable!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5FD65-9A63-47D0-AE5C-33CFB945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Boosted decision trees achieve 93% accuracy			       </a:t>
            </a:r>
            <a:r>
              <a:rPr lang="en-US" sz="1800" i="1" dirty="0"/>
              <a:t>[Berger, HotNets’19]</a:t>
            </a:r>
            <a:endParaRPr lang="en-US" dirty="0"/>
          </a:p>
          <a:p>
            <a:pPr lvl="1"/>
            <a:r>
              <a:rPr lang="en-US" dirty="0"/>
              <a:t>Features: Object size, object retrieval cost, inter-request gap</a:t>
            </a:r>
          </a:p>
          <a:p>
            <a:pPr lvl="1"/>
            <a:endParaRPr lang="en-US" dirty="0"/>
          </a:p>
          <a:p>
            <a:r>
              <a:rPr lang="en-US" dirty="0"/>
              <a:t>Classifier must be updated frequently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Big drop in accuracy when updating every few M requests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 Online training is a must  Training &amp; computing OPT must be fast!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Fortunately, </a:t>
            </a:r>
            <a:r>
              <a:rPr lang="en-US" i="1" dirty="0"/>
              <a:t>we can learn OPT quickly</a:t>
            </a:r>
            <a:endParaRPr lang="en-US" dirty="0"/>
          </a:p>
          <a:p>
            <a:pPr lvl="1"/>
            <a:r>
              <a:rPr lang="en-US" dirty="0"/>
              <a:t>Converges within a few 10K requests</a:t>
            </a:r>
          </a:p>
          <a:p>
            <a:pPr lvl="1"/>
            <a:r>
              <a:rPr lang="en-US" dirty="0"/>
              <a:t>(Comparable to LHD)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A12A3A-36B5-4D30-B64B-65D11388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05231"/>
            <a:ext cx="3652684" cy="24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49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CBF1-B697-46C2-8943-BBF966E8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1511-ACF2-4284-8B28-63AF2869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Caching policies that learn &amp; adapt online are effective &amp; address longstanding problems</a:t>
            </a:r>
          </a:p>
          <a:p>
            <a:endParaRPr lang="en-US" sz="2400" dirty="0"/>
          </a:p>
          <a:p>
            <a:r>
              <a:rPr lang="en-US" sz="2400" dirty="0"/>
              <a:t>Caching has a ton of structure that should be exploited</a:t>
            </a:r>
          </a:p>
          <a:p>
            <a:pPr lvl="1"/>
            <a:r>
              <a:rPr lang="en-US" sz="2400" dirty="0"/>
              <a:t>Object hit density </a:t>
            </a:r>
            <a:r>
              <a:rPr lang="en-US" sz="2400" dirty="0">
                <a:sym typeface="Wingdings" panose="05000000000000000000" pitchFamily="2" charset="2"/>
              </a:rPr>
              <a:t> Cache hit rate</a:t>
            </a:r>
          </a:p>
          <a:p>
            <a:pPr lvl="1"/>
            <a:r>
              <a:rPr lang="en-US" sz="2400" dirty="0"/>
              <a:t>Offline optimal </a:t>
            </a:r>
            <a:r>
              <a:rPr lang="en-US" sz="2400" dirty="0">
                <a:sym typeface="Wingdings" panose="05000000000000000000" pitchFamily="2" charset="2"/>
              </a:rPr>
              <a:t> Min-cost flow</a:t>
            </a:r>
          </a:p>
          <a:p>
            <a:endParaRPr lang="en-US" sz="2400" dirty="0"/>
          </a:p>
          <a:p>
            <a:r>
              <a:rPr lang="en-US" sz="2400" dirty="0"/>
              <a:t>There is ample opportunity to improve cache performance further</a:t>
            </a:r>
          </a:p>
        </p:txBody>
      </p:sp>
    </p:spTree>
    <p:extLst>
      <p:ext uri="{BB962C8B-B14F-4D97-AF65-F5344CB8AC3E}">
        <p14:creationId xmlns:p14="http://schemas.microsoft.com/office/powerpoint/2010/main" val="3684566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39354-FE26-4668-987F-FF7C24E3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E931D00-9F81-4DE6-B598-67C75EDEA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4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eviction policy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 vary a lot</a:t>
            </a:r>
            <a:endParaRPr lang="en-US" dirty="0"/>
          </a:p>
          <a:p>
            <a:pPr lvl="1"/>
            <a:r>
              <a:rPr lang="en-US" dirty="0"/>
              <a:t>Access objects in different patterns</a:t>
            </a:r>
          </a:p>
          <a:p>
            <a:pPr lvl="1"/>
            <a:r>
              <a:rPr lang="en-US" dirty="0"/>
              <a:t>Objects have different sizes</a:t>
            </a:r>
          </a:p>
          <a:p>
            <a:endParaRPr lang="en-US" dirty="0"/>
          </a:p>
          <a:p>
            <a:r>
              <a:rPr lang="en-US" dirty="0"/>
              <a:t>Prior policies use heuristics that combine </a:t>
            </a:r>
            <a:r>
              <a:rPr lang="en-US" b="1" dirty="0"/>
              <a:t>recency</a:t>
            </a:r>
            <a:r>
              <a:rPr lang="en-US" dirty="0"/>
              <a:t> and </a:t>
            </a:r>
            <a:r>
              <a:rPr lang="en-US" b="1" dirty="0"/>
              <a:t>frequency</a:t>
            </a:r>
          </a:p>
          <a:p>
            <a:pPr lvl="1"/>
            <a:r>
              <a:rPr lang="en-US" dirty="0"/>
              <a:t>No theoretical foundation</a:t>
            </a:r>
          </a:p>
          <a:p>
            <a:pPr lvl="1"/>
            <a:r>
              <a:rPr lang="en-US" dirty="0"/>
              <a:t>Require hand-tuning </a:t>
            </a:r>
            <a:r>
              <a:rPr lang="en-US" dirty="0">
                <a:sym typeface="Wingdings" panose="05000000000000000000" pitchFamily="2" charset="2"/>
              </a:rPr>
              <a:t> fragile to workload changes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single policy works for all workloads 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4A83B2-4E33-49CB-8921-04958DEECADB}"/>
              </a:ext>
            </a:extLst>
          </p:cNvPr>
          <p:cNvGrpSpPr/>
          <p:nvPr/>
        </p:nvGrpSpPr>
        <p:grpSpPr>
          <a:xfrm>
            <a:off x="6589059" y="1740000"/>
            <a:ext cx="4991916" cy="1869374"/>
            <a:chOff x="6420971" y="4604224"/>
            <a:chExt cx="4991916" cy="1869374"/>
          </a:xfrm>
        </p:grpSpPr>
        <p:pic>
          <p:nvPicPr>
            <p:cNvPr id="6" name="Shape 112">
              <a:extLst>
                <a:ext uri="{FF2B5EF4-FFF2-40B4-BE49-F238E27FC236}">
                  <a16:creationId xmlns:a16="http://schemas.microsoft.com/office/drawing/2014/main" id="{E92D3457-EDBE-4347-9357-BF9C108F6F8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11311" y="4604224"/>
              <a:ext cx="3001576" cy="1869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75850F-0DA8-45D0-A919-17F6F5510EA0}"/>
                </a:ext>
              </a:extLst>
            </p:cNvPr>
            <p:cNvSpPr txBox="1"/>
            <p:nvPr/>
          </p:nvSpPr>
          <p:spPr>
            <a:xfrm>
              <a:off x="6420971" y="4604224"/>
              <a:ext cx="188948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solidFill>
                    <a:schemeClr val="accent1"/>
                  </a:solidFill>
                </a:rPr>
                <a:t>Web caching: Object sizes vary by 9 orders of magnitude [Berger+, NSDI’17]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0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B2C45-286E-43B0-91AD-5B424496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Theme:</a:t>
            </a:r>
            <a:r>
              <a:rPr lang="en-US" dirty="0"/>
              <a:t> Learning alone is not Enough!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</a:t>
            </a:r>
            <a:br>
              <a:rPr lang="en-US" dirty="0"/>
            </a:br>
            <a:r>
              <a:rPr lang="en-US" dirty="0"/>
              <a:t>combine learning w/ cache theory</a:t>
            </a:r>
          </a:p>
        </p:txBody>
      </p:sp>
    </p:spTree>
    <p:extLst>
      <p:ext uri="{BB962C8B-B14F-4D97-AF65-F5344CB8AC3E}">
        <p14:creationId xmlns:p14="http://schemas.microsoft.com/office/powerpoint/2010/main" val="24651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89781-4567-41D1-B683-908595A8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struggles in caching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5FD65-9A63-47D0-AE5C-33CFB94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5519" cy="4038600"/>
          </a:xfrm>
        </p:spPr>
        <p:txBody>
          <a:bodyPr/>
          <a:lstStyle/>
          <a:p>
            <a:r>
              <a:rPr lang="en-US" sz="1800" dirty="0"/>
              <a:t>“Harvesting randomness to optimize distributed systems” [</a:t>
            </a:r>
            <a:r>
              <a:rPr lang="en-US" sz="1800" dirty="0" err="1"/>
              <a:t>Lecuyer</a:t>
            </a:r>
            <a:r>
              <a:rPr lang="en-US" sz="1800" dirty="0"/>
              <a:t>+, HotNets’17]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3E8E6-6C00-4336-9563-E77AE3E9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46" y="3063073"/>
            <a:ext cx="2937387" cy="312436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003E90-19ED-4DCB-A68A-D45157334D57}"/>
              </a:ext>
            </a:extLst>
          </p:cNvPr>
          <p:cNvCxnSpPr/>
          <p:nvPr/>
        </p:nvCxnSpPr>
        <p:spPr>
          <a:xfrm flipV="1">
            <a:off x="6379237" y="3368040"/>
            <a:ext cx="0" cy="29496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F1E719-122C-4940-8C7C-99E08CB02E18}"/>
              </a:ext>
            </a:extLst>
          </p:cNvPr>
          <p:cNvSpPr txBox="1"/>
          <p:nvPr/>
        </p:nvSpPr>
        <p:spPr>
          <a:xfrm>
            <a:off x="5187569" y="2648467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Caching heuristics beat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158614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9371-2BED-4E0F-9142-21B4DCC8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online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Much better cache performance!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E18A841-DE02-435B-AE03-D2EC1864E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83" y="2238938"/>
            <a:ext cx="7104296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F1E36-D054-4FDF-ABEA-48398B66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67" y="1879775"/>
            <a:ext cx="7042851" cy="462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6FA33-AB5D-44AD-9462-34252F6F7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99" y="2583924"/>
            <a:ext cx="562053" cy="2857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2903B-2069-416B-9D87-846E8B750126}"/>
              </a:ext>
            </a:extLst>
          </p:cNvPr>
          <p:cNvSpPr txBox="1"/>
          <p:nvPr/>
        </p:nvSpPr>
        <p:spPr>
          <a:xfrm>
            <a:off x="9631479" y="3689707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MSR “src1_0” storage workload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93CA3E-44D1-423C-9BEF-3F11125F7508}"/>
              </a:ext>
            </a:extLst>
          </p:cNvPr>
          <p:cNvSpPr/>
          <p:nvPr/>
        </p:nvSpPr>
        <p:spPr>
          <a:xfrm>
            <a:off x="3035633" y="2409824"/>
            <a:ext cx="5689267" cy="3209925"/>
          </a:xfrm>
          <a:custGeom>
            <a:avLst/>
            <a:gdLst>
              <a:gd name="connsiteX0" fmla="*/ 2842 w 6298867"/>
              <a:gd name="connsiteY0" fmla="*/ 0 h 3552825"/>
              <a:gd name="connsiteX1" fmla="*/ 21892 w 6298867"/>
              <a:gd name="connsiteY1" fmla="*/ 533400 h 3552825"/>
              <a:gd name="connsiteX2" fmla="*/ 164767 w 6298867"/>
              <a:gd name="connsiteY2" fmla="*/ 923925 h 3552825"/>
              <a:gd name="connsiteX3" fmla="*/ 364792 w 6298867"/>
              <a:gd name="connsiteY3" fmla="*/ 1143000 h 3552825"/>
              <a:gd name="connsiteX4" fmla="*/ 707692 w 6298867"/>
              <a:gd name="connsiteY4" fmla="*/ 1485900 h 3552825"/>
              <a:gd name="connsiteX5" fmla="*/ 1431592 w 6298867"/>
              <a:gd name="connsiteY5" fmla="*/ 1790700 h 3552825"/>
              <a:gd name="connsiteX6" fmla="*/ 2831767 w 6298867"/>
              <a:gd name="connsiteY6" fmla="*/ 2295525 h 3552825"/>
              <a:gd name="connsiteX7" fmla="*/ 5689267 w 6298867"/>
              <a:gd name="connsiteY7" fmla="*/ 3209925 h 3552825"/>
              <a:gd name="connsiteX8" fmla="*/ 5527342 w 6298867"/>
              <a:gd name="connsiteY8" fmla="*/ 3143250 h 3552825"/>
              <a:gd name="connsiteX9" fmla="*/ 6298867 w 6298867"/>
              <a:gd name="connsiteY9" fmla="*/ 3552825 h 3552825"/>
              <a:gd name="connsiteX0" fmla="*/ 2842 w 5839287"/>
              <a:gd name="connsiteY0" fmla="*/ 0 h 3251939"/>
              <a:gd name="connsiteX1" fmla="*/ 21892 w 5839287"/>
              <a:gd name="connsiteY1" fmla="*/ 533400 h 3251939"/>
              <a:gd name="connsiteX2" fmla="*/ 164767 w 5839287"/>
              <a:gd name="connsiteY2" fmla="*/ 923925 h 3251939"/>
              <a:gd name="connsiteX3" fmla="*/ 364792 w 5839287"/>
              <a:gd name="connsiteY3" fmla="*/ 1143000 h 3251939"/>
              <a:gd name="connsiteX4" fmla="*/ 707692 w 5839287"/>
              <a:gd name="connsiteY4" fmla="*/ 1485900 h 3251939"/>
              <a:gd name="connsiteX5" fmla="*/ 1431592 w 5839287"/>
              <a:gd name="connsiteY5" fmla="*/ 1790700 h 3251939"/>
              <a:gd name="connsiteX6" fmla="*/ 2831767 w 5839287"/>
              <a:gd name="connsiteY6" fmla="*/ 2295525 h 3251939"/>
              <a:gd name="connsiteX7" fmla="*/ 5689267 w 5839287"/>
              <a:gd name="connsiteY7" fmla="*/ 3209925 h 3251939"/>
              <a:gd name="connsiteX8" fmla="*/ 5527342 w 5839287"/>
              <a:gd name="connsiteY8" fmla="*/ 3143250 h 3251939"/>
              <a:gd name="connsiteX0" fmla="*/ 2842 w 5880090"/>
              <a:gd name="connsiteY0" fmla="*/ 0 h 3230576"/>
              <a:gd name="connsiteX1" fmla="*/ 21892 w 5880090"/>
              <a:gd name="connsiteY1" fmla="*/ 533400 h 3230576"/>
              <a:gd name="connsiteX2" fmla="*/ 164767 w 5880090"/>
              <a:gd name="connsiteY2" fmla="*/ 923925 h 3230576"/>
              <a:gd name="connsiteX3" fmla="*/ 364792 w 5880090"/>
              <a:gd name="connsiteY3" fmla="*/ 1143000 h 3230576"/>
              <a:gd name="connsiteX4" fmla="*/ 707692 w 5880090"/>
              <a:gd name="connsiteY4" fmla="*/ 1485900 h 3230576"/>
              <a:gd name="connsiteX5" fmla="*/ 1431592 w 5880090"/>
              <a:gd name="connsiteY5" fmla="*/ 1790700 h 3230576"/>
              <a:gd name="connsiteX6" fmla="*/ 2831767 w 5880090"/>
              <a:gd name="connsiteY6" fmla="*/ 2295525 h 3230576"/>
              <a:gd name="connsiteX7" fmla="*/ 5689267 w 5880090"/>
              <a:gd name="connsiteY7" fmla="*/ 3209925 h 3230576"/>
              <a:gd name="connsiteX8" fmla="*/ 5689267 w 5880090"/>
              <a:gd name="connsiteY8" fmla="*/ 2981325 h 3230576"/>
              <a:gd name="connsiteX0" fmla="*/ 2842 w 5689267"/>
              <a:gd name="connsiteY0" fmla="*/ 0 h 3209925"/>
              <a:gd name="connsiteX1" fmla="*/ 21892 w 5689267"/>
              <a:gd name="connsiteY1" fmla="*/ 533400 h 3209925"/>
              <a:gd name="connsiteX2" fmla="*/ 164767 w 5689267"/>
              <a:gd name="connsiteY2" fmla="*/ 923925 h 3209925"/>
              <a:gd name="connsiteX3" fmla="*/ 364792 w 5689267"/>
              <a:gd name="connsiteY3" fmla="*/ 1143000 h 3209925"/>
              <a:gd name="connsiteX4" fmla="*/ 707692 w 5689267"/>
              <a:gd name="connsiteY4" fmla="*/ 1485900 h 3209925"/>
              <a:gd name="connsiteX5" fmla="*/ 1431592 w 5689267"/>
              <a:gd name="connsiteY5" fmla="*/ 1790700 h 3209925"/>
              <a:gd name="connsiteX6" fmla="*/ 2831767 w 5689267"/>
              <a:gd name="connsiteY6" fmla="*/ 2295525 h 3209925"/>
              <a:gd name="connsiteX7" fmla="*/ 5689267 w 5689267"/>
              <a:gd name="connsiteY7" fmla="*/ 3209925 h 320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9267" h="3209925">
                <a:moveTo>
                  <a:pt x="2842" y="0"/>
                </a:moveTo>
                <a:cubicBezTo>
                  <a:pt x="-1127" y="189706"/>
                  <a:pt x="-5095" y="379413"/>
                  <a:pt x="21892" y="533400"/>
                </a:cubicBezTo>
                <a:cubicBezTo>
                  <a:pt x="48879" y="687387"/>
                  <a:pt x="107617" y="822325"/>
                  <a:pt x="164767" y="923925"/>
                </a:cubicBezTo>
                <a:cubicBezTo>
                  <a:pt x="221917" y="1025525"/>
                  <a:pt x="274305" y="1049338"/>
                  <a:pt x="364792" y="1143000"/>
                </a:cubicBezTo>
                <a:cubicBezTo>
                  <a:pt x="455280" y="1236663"/>
                  <a:pt x="529892" y="1377950"/>
                  <a:pt x="707692" y="1485900"/>
                </a:cubicBezTo>
                <a:cubicBezTo>
                  <a:pt x="885492" y="1593850"/>
                  <a:pt x="1077579" y="1655762"/>
                  <a:pt x="1431592" y="1790700"/>
                </a:cubicBezTo>
                <a:cubicBezTo>
                  <a:pt x="1785605" y="1925638"/>
                  <a:pt x="2122155" y="2058988"/>
                  <a:pt x="2831767" y="2295525"/>
                </a:cubicBezTo>
                <a:cubicBezTo>
                  <a:pt x="3541379" y="2532062"/>
                  <a:pt x="5213017" y="3095625"/>
                  <a:pt x="5689267" y="3209925"/>
                </a:cubicBezTo>
              </a:path>
            </a:pathLst>
          </a:custGeom>
          <a:noFill/>
          <a:ln w="76200">
            <a:solidFill>
              <a:srgbClr val="348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67922-47A7-49A2-B689-B7A895E52C45}"/>
              </a:ext>
            </a:extLst>
          </p:cNvPr>
          <p:cNvSpPr txBox="1"/>
          <p:nvPr/>
        </p:nvSpPr>
        <p:spPr>
          <a:xfrm>
            <a:off x="9628271" y="6181184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[Beckmann+, NSDI’18]</a:t>
            </a:r>
          </a:p>
        </p:txBody>
      </p:sp>
    </p:spTree>
    <p:extLst>
      <p:ext uri="{BB962C8B-B14F-4D97-AF65-F5344CB8AC3E}">
        <p14:creationId xmlns:p14="http://schemas.microsoft.com/office/powerpoint/2010/main" val="116389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8348C-6B4F-45B7-8DA6-E0D95670B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Theory + Bayesian 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FF83F-2344-4A1E-B974-731C9BCCA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Maximizing Cache Performance Under Uncertainty</a:t>
            </a:r>
            <a:br>
              <a:rPr lang="en-US" dirty="0"/>
            </a:br>
            <a:r>
              <a:rPr lang="en-US" dirty="0"/>
              <a:t>Nathan Beckmann, Daniel Sanchez – HPCA’17</a:t>
            </a:r>
            <a:endParaRPr lang="en-US" i="1" dirty="0"/>
          </a:p>
          <a:p>
            <a:r>
              <a:rPr lang="en-US" i="1" dirty="0"/>
              <a:t>LHD: Improving Cache Hit Rate by Maximizing Hit Density</a:t>
            </a:r>
            <a:br>
              <a:rPr lang="en-US" dirty="0"/>
            </a:br>
            <a:r>
              <a:rPr lang="en-US" dirty="0"/>
              <a:t>Nathan Beckmann, </a:t>
            </a:r>
            <a:r>
              <a:rPr lang="en-US" dirty="0" err="1"/>
              <a:t>Haoxian</a:t>
            </a:r>
            <a:r>
              <a:rPr lang="en-US" dirty="0"/>
              <a:t> Chen, and Asaf </a:t>
            </a:r>
            <a:r>
              <a:rPr lang="en-US" dirty="0" err="1"/>
              <a:t>Cidon</a:t>
            </a:r>
            <a:r>
              <a:rPr lang="en-US" dirty="0"/>
              <a:t> – NSDI’18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434706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30114</TotalTime>
  <Words>1932</Words>
  <Application>Microsoft Office PowerPoint</Application>
  <PresentationFormat>Widescreen</PresentationFormat>
  <Paragraphs>498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Corbel</vt:lpstr>
      <vt:lpstr>Lato</vt:lpstr>
      <vt:lpstr>Wingdings</vt:lpstr>
      <vt:lpstr>Basis</vt:lpstr>
      <vt:lpstr>Teaching an Old Cache New Tricks: Learning Better Caching Policies Online</vt:lpstr>
      <vt:lpstr>Learning better caching policies online</vt:lpstr>
      <vt:lpstr>Caching matters!</vt:lpstr>
      <vt:lpstr>Think smarter, not larger</vt:lpstr>
      <vt:lpstr>Finding a good eviction policy is hard</vt:lpstr>
      <vt:lpstr>Theme: Learning alone is not Enough!  combine learning w/ cache theory</vt:lpstr>
      <vt:lpstr>Reinforcement learning struggles in caching</vt:lpstr>
      <vt:lpstr>Learning online  Much better cache performance!</vt:lpstr>
      <vt:lpstr>Cache Theory + Bayesian Inference</vt:lpstr>
      <vt:lpstr>Q: What’s the “Right” metric for caching policies?</vt:lpstr>
      <vt:lpstr>Caching theory: The “big picture”</vt:lpstr>
      <vt:lpstr>Where does cache space go?</vt:lpstr>
      <vt:lpstr>Where does cache space go?</vt:lpstr>
      <vt:lpstr>The Key Idea: Hit Density</vt:lpstr>
      <vt:lpstr>Our metric: Hit density (HD)</vt:lpstr>
      <vt:lpstr>Estimating hit density (HD) via probability</vt:lpstr>
      <vt:lpstr>Bayesian inference from an object’s age</vt:lpstr>
      <vt:lpstr>LHD by example</vt:lpstr>
      <vt:lpstr>Probability of referencing object again</vt:lpstr>
      <vt:lpstr>LHD by example: what’s the hit density?</vt:lpstr>
      <vt:lpstr>LHD by example: policy summary</vt:lpstr>
      <vt:lpstr>Improving LHD using additional object features</vt:lpstr>
      <vt:lpstr>Inferring HD from add’l object features</vt:lpstr>
      <vt:lpstr>LHD gets more hits than prior policies</vt:lpstr>
      <vt:lpstr>LHD gets more hits across many traces</vt:lpstr>
      <vt:lpstr>Translating Theory to Practice</vt:lpstr>
      <vt:lpstr>Good hit ratio  Poor throughput?</vt:lpstr>
      <vt:lpstr>LHD implementation sketch (time view)</vt:lpstr>
      <vt:lpstr>LHD implementation sketch (structures)</vt:lpstr>
      <vt:lpstr>Fast evictions in LHD</vt:lpstr>
      <vt:lpstr>LHD gets best throughput</vt:lpstr>
      <vt:lpstr>Future directions in Bayesian caching</vt:lpstr>
      <vt:lpstr>Can we do better? Learning from optimal</vt:lpstr>
      <vt:lpstr>Reinforcement learning struggles in caching</vt:lpstr>
      <vt:lpstr>Learning the optimal caching policy</vt:lpstr>
      <vt:lpstr>Comparing learning approaches</vt:lpstr>
      <vt:lpstr> Computing the optimal policy</vt:lpstr>
      <vt:lpstr>How much better can we do?</vt:lpstr>
      <vt:lpstr>Three lessons from this work:</vt:lpstr>
      <vt:lpstr>Prior OPT approximations</vt:lpstr>
      <vt:lpstr>Computing OPT efficiently on real traces</vt:lpstr>
      <vt:lpstr>FOO is accurate &amp; efficient</vt:lpstr>
      <vt:lpstr>FOO is accurate &amp; efficient</vt:lpstr>
      <vt:lpstr>FOO is accurate across different domains</vt:lpstr>
      <vt:lpstr>FOO is accurate across different domains</vt:lpstr>
      <vt:lpstr>FOO is accurate across different domains</vt:lpstr>
      <vt:lpstr>OPT is predictable!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an Old Cache New Tricks: Learning Better Caching Policies Online</dc:title>
  <dc:creator>beckmann</dc:creator>
  <cp:lastModifiedBy>beckmann</cp:lastModifiedBy>
  <cp:revision>109</cp:revision>
  <dcterms:created xsi:type="dcterms:W3CDTF">2018-09-08T19:02:36Z</dcterms:created>
  <dcterms:modified xsi:type="dcterms:W3CDTF">2019-06-23T16:28:22Z</dcterms:modified>
</cp:coreProperties>
</file>