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9" r:id="rId4"/>
    <p:sldId id="264" r:id="rId5"/>
    <p:sldId id="265" r:id="rId6"/>
    <p:sldId id="261" r:id="rId7"/>
    <p:sldId id="262" r:id="rId8"/>
    <p:sldId id="266" r:id="rId9"/>
    <p:sldId id="268" r:id="rId10"/>
    <p:sldId id="267" r:id="rId11"/>
    <p:sldId id="259" r:id="rId12"/>
    <p:sldId id="275" r:id="rId13"/>
    <p:sldId id="269" r:id="rId14"/>
    <p:sldId id="270" r:id="rId15"/>
    <p:sldId id="272" r:id="rId16"/>
    <p:sldId id="276" r:id="rId17"/>
    <p:sldId id="278" r:id="rId18"/>
    <p:sldId id="274" r:id="rId19"/>
    <p:sldId id="273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B9E77"/>
    <a:srgbClr val="7570B3"/>
    <a:srgbClr val="E7298A"/>
    <a:srgbClr val="FF7C80"/>
    <a:srgbClr val="1F77B4"/>
    <a:srgbClr val="00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3757" autoAdjust="0"/>
  </p:normalViewPr>
  <p:slideViewPr>
    <p:cSldViewPr snapToGrid="0">
      <p:cViewPr>
        <p:scale>
          <a:sx n="66" d="100"/>
          <a:sy n="66" d="100"/>
        </p:scale>
        <p:origin x="4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r>
              <a:rPr lang="en-US" b="0" dirty="0">
                <a:solidFill>
                  <a:schemeClr val="tx1"/>
                </a:solidFill>
              </a:rPr>
              <a:t>Accuracy of schedules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Sinkhorn iteration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noFill/>
              <a:prstDash val="dash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5-4C6F-BAD7-837139EECC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POCSNet with 20 iterations</c:v>
                </c:pt>
              </c:strCache>
            </c:strRef>
          </c:tx>
          <c:spPr>
            <a:gradFill flip="none" rotWithShape="1">
              <a:gsLst>
                <a:gs pos="0">
                  <a:srgbClr val="1B9E77">
                    <a:shade val="30000"/>
                    <a:satMod val="115000"/>
                  </a:srgbClr>
                </a:gs>
                <a:gs pos="50000">
                  <a:srgbClr val="1B9E77">
                    <a:shade val="67500"/>
                    <a:satMod val="115000"/>
                  </a:srgbClr>
                </a:gs>
                <a:gs pos="100000">
                  <a:srgbClr val="1B9E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1F77B4">
                      <a:shade val="30000"/>
                      <a:satMod val="115000"/>
                    </a:srgbClr>
                  </a:gs>
                  <a:gs pos="50000">
                    <a:srgbClr val="1F77B4">
                      <a:shade val="67500"/>
                      <a:satMod val="115000"/>
                    </a:srgbClr>
                  </a:gs>
                  <a:gs pos="100000">
                    <a:srgbClr val="1F77B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55-4C6F-BAD7-837139EECC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55-4C6F-BAD7-837139EEC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727944280"/>
        <c:axId val="727948216"/>
      </c:barChart>
      <c:catAx>
        <c:axId val="727944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7948216"/>
        <c:crosses val="autoZero"/>
        <c:auto val="1"/>
        <c:lblAlgn val="ctr"/>
        <c:lblOffset val="100"/>
        <c:noMultiLvlLbl val="0"/>
      </c:catAx>
      <c:valAx>
        <c:axId val="7279482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727944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ill Sans MT" panose="020B05020201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r>
              <a:rPr lang="en-US" b="0" dirty="0">
                <a:solidFill>
                  <a:schemeClr val="tx1"/>
                </a:solidFill>
              </a:rPr>
              <a:t>Accuracy of schedules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Sinkhorn iteration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noFill/>
              <a:prstDash val="dash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5-4C6F-BAD7-837139EECC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POCSNet with 20 iterations</c:v>
                </c:pt>
              </c:strCache>
            </c:strRef>
          </c:tx>
          <c:spPr>
            <a:gradFill flip="none" rotWithShape="1">
              <a:gsLst>
                <a:gs pos="0">
                  <a:srgbClr val="1B9E77">
                    <a:shade val="30000"/>
                    <a:satMod val="115000"/>
                  </a:srgbClr>
                </a:gs>
                <a:gs pos="50000">
                  <a:srgbClr val="1B9E77">
                    <a:shade val="67500"/>
                    <a:satMod val="115000"/>
                  </a:srgbClr>
                </a:gs>
                <a:gs pos="100000">
                  <a:srgbClr val="1B9E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1F77B4">
                      <a:shade val="30000"/>
                      <a:satMod val="115000"/>
                    </a:srgbClr>
                  </a:gs>
                  <a:gs pos="50000">
                    <a:srgbClr val="1F77B4">
                      <a:shade val="67500"/>
                      <a:satMod val="115000"/>
                    </a:srgbClr>
                  </a:gs>
                  <a:gs pos="100000">
                    <a:srgbClr val="1F77B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55-4C6F-BAD7-837139EECC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55-4C6F-BAD7-837139EEC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727944280"/>
        <c:axId val="727948216"/>
      </c:barChart>
      <c:catAx>
        <c:axId val="727944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7948216"/>
        <c:crosses val="autoZero"/>
        <c:auto val="1"/>
        <c:lblAlgn val="ctr"/>
        <c:lblOffset val="100"/>
        <c:noMultiLvlLbl val="0"/>
      </c:catAx>
      <c:valAx>
        <c:axId val="7279482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727944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ill Sans MT" panose="020B05020201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r>
              <a:rPr lang="en-US" b="0" dirty="0">
                <a:solidFill>
                  <a:schemeClr val="tx1"/>
                </a:solidFill>
              </a:rPr>
              <a:t>Kendall tau distance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Sinkhorn iteration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noFill/>
              <a:prstDash val="dash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Kendall tau distance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5-400A-877E-87DA2F40D7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POCSNet with 20 iterations</c:v>
                </c:pt>
              </c:strCache>
            </c:strRef>
          </c:tx>
          <c:spPr>
            <a:gradFill flip="none" rotWithShape="1">
              <a:gsLst>
                <a:gs pos="0">
                  <a:srgbClr val="1B9E77">
                    <a:shade val="30000"/>
                    <a:satMod val="115000"/>
                  </a:srgbClr>
                </a:gs>
                <a:gs pos="50000">
                  <a:srgbClr val="1B9E77">
                    <a:shade val="67500"/>
                    <a:satMod val="115000"/>
                  </a:srgbClr>
                </a:gs>
                <a:gs pos="100000">
                  <a:srgbClr val="1B9E77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1F77B4">
                      <a:shade val="30000"/>
                      <a:satMod val="115000"/>
                    </a:srgbClr>
                  </a:gs>
                  <a:gs pos="50000">
                    <a:srgbClr val="1F77B4">
                      <a:shade val="67500"/>
                      <a:satMod val="115000"/>
                    </a:srgbClr>
                  </a:gs>
                  <a:gs pos="100000">
                    <a:srgbClr val="1F77B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545-400A-877E-87DA2F40D7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Kendall tau distance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45-400A-877E-87DA2F40D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727944280"/>
        <c:axId val="727948216"/>
      </c:barChart>
      <c:catAx>
        <c:axId val="727944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7948216"/>
        <c:crosses val="autoZero"/>
        <c:auto val="1"/>
        <c:lblAlgn val="ctr"/>
        <c:lblOffset val="100"/>
        <c:noMultiLvlLbl val="0"/>
      </c:catAx>
      <c:valAx>
        <c:axId val="7279482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727944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ill Sans MT" panose="020B05020201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6B543-E0E7-485C-94DE-194E90D139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A2F5A-2EE9-4D1D-95A8-25DC06D6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0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5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8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6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1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2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2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7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greedy list scheduling heuristic to select topological sort</a:t>
            </a:r>
            <a:br>
              <a:rPr lang="en-US" dirty="0"/>
            </a:br>
            <a:r>
              <a:rPr lang="en-US" dirty="0"/>
              <a:t>Often done at the IR level, before and after register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EPOCS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A2F5A-2EE9-4D1D-95A8-25DC06D6B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3234-0DF5-4531-AF61-3AB954E03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52619-3F9E-44E1-B9A6-1A36B6F1A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EB30-5BE3-41F3-A0C0-150B36F3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9643-A362-4AE4-BD85-F8C1CB3A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5095-9B42-4A7B-A82C-B5A5CA8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5A87AD-2E9E-4C9E-AF15-542702AA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1B0C-A2DF-45E0-A262-5D24747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3A61-E500-40FA-9E0A-D88456C9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21F0-FF5B-432E-8FC0-E5E94D1F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6A80-196E-4B8D-8F2A-A8DB5BCD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B683-F878-4F71-8AE3-60C1EA7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5A87AD-2E9E-4C9E-AF15-542702AA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3308-AD83-4959-BED2-9C6C7179B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2EEBB-4A3E-4739-9812-AAFC92EB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9190-AFC9-4FF9-9605-235C53B7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D7B1-5036-4D21-BC38-96595D43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072F-F61F-4A67-A185-18FE5641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5A87AD-2E9E-4C9E-AF15-542702AA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8980-165D-4A14-950A-AACD317A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B3E9-233E-4F98-9233-B3432AF8A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2AA2-8046-4CD9-9EE9-1D9F727C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5317067" cy="3714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Learning automatic schedulers through projective reparameterization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259B-8EAB-49CB-B2A1-644A58BA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6800" y="6492875"/>
            <a:ext cx="965200" cy="3714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Ajay Jain</a:t>
            </a:r>
          </a:p>
        </p:txBody>
      </p:sp>
    </p:spTree>
    <p:extLst>
      <p:ext uri="{BB962C8B-B14F-4D97-AF65-F5344CB8AC3E}">
        <p14:creationId xmlns:p14="http://schemas.microsoft.com/office/powerpoint/2010/main" val="141054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4133-5570-4383-951A-B12CB00F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A3E0-5137-465E-97E6-CE9B1A26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3DEB-552C-435E-B377-7C8DDFCA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FF9E-D926-47A9-8E19-FCDBF1E4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EEE9-187A-49D5-A2C2-2D154313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5A87AD-2E9E-4C9E-AF15-542702AA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7C84-66AF-4A27-B77D-F0C3B554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73ED-B46C-451D-842A-3D547459B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6A0A9-75BE-4FC2-BCD7-13E878A3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AE2B-F751-4422-AD1E-6107E7BC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C8B0F-B393-4F36-B698-8F415938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8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1CAA-B794-478D-AD98-BAFBAEAF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4E67-46FB-41FD-9415-F587A647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76F1-C18D-41A7-A4BA-93768BF4E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CD0C3-7817-4D8C-AE78-D3525B2BB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2FF49-79D0-4785-880D-D3CF7E5FD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18F88-E22A-481A-B3BD-5047630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2C540-7DA1-440A-8F82-A4B9906B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8219D-3818-43F2-BBFC-F8165D76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Ajay Jain</a:t>
            </a:r>
          </a:p>
        </p:txBody>
      </p:sp>
    </p:spTree>
    <p:extLst>
      <p:ext uri="{BB962C8B-B14F-4D97-AF65-F5344CB8AC3E}">
        <p14:creationId xmlns:p14="http://schemas.microsoft.com/office/powerpoint/2010/main" val="230178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3EE9-A438-42FD-9590-B9726242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07A03-E3C3-43C7-A0FF-0378AF78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2281D-273A-44B0-955C-566A300B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8A14-CF16-4532-8B50-CC762778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Ajay Jain</a:t>
            </a:r>
          </a:p>
        </p:txBody>
      </p:sp>
    </p:spTree>
    <p:extLst>
      <p:ext uri="{BB962C8B-B14F-4D97-AF65-F5344CB8AC3E}">
        <p14:creationId xmlns:p14="http://schemas.microsoft.com/office/powerpoint/2010/main" val="6214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84DE7-5CEA-4A88-8C50-3C994782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EF5A2-CCC2-497D-81FA-2E88D88D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D7E6-33BA-4A9C-A950-D1DE2ABE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Ajay Jain</a:t>
            </a:r>
          </a:p>
        </p:txBody>
      </p:sp>
    </p:spTree>
    <p:extLst>
      <p:ext uri="{BB962C8B-B14F-4D97-AF65-F5344CB8AC3E}">
        <p14:creationId xmlns:p14="http://schemas.microsoft.com/office/powerpoint/2010/main" val="21351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FA5-7EF3-4E28-8C0B-57D2BE9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0AB4-08DE-40EC-8ED8-136E87C5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5B80E-2071-4608-86BA-60D0252B8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E1667-6511-41CA-A380-363E2D0B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83421-1432-46FD-A011-E51D4C1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D6574-A10F-4625-8174-521280DA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5A87AD-2E9E-4C9E-AF15-542702AA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253B-3C8E-48F6-8F35-9F3AC0B1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22B8D-D5CE-4EB3-9C95-D28FF20DA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0DC5E-FD05-4CF7-96AA-3E2CF2CC2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CB0B-3AA6-41CD-A0C0-80A7E998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Learning automatic schedulers through projective reparameterization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48A41-8ACE-4B2A-971D-D4F04CEC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Ajay Jain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67099-A083-406E-BA2D-55A03EC1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5A87AD-2E9E-4C9E-AF15-542702AA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0BE44-D016-4570-BC33-A52C17C4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661A-76DF-44F6-BB05-F708BA35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8D07E6-85F1-413A-877D-0805AEE63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5317067" cy="3714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Learning automatic schedulers through projective reparameterization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E47CA4-2B3D-477D-B261-B9A4B2ED7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6800" y="6492875"/>
            <a:ext cx="965200" cy="3714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Ajay Jain</a:t>
            </a:r>
          </a:p>
        </p:txBody>
      </p:sp>
    </p:spTree>
    <p:extLst>
      <p:ext uri="{BB962C8B-B14F-4D97-AF65-F5344CB8AC3E}">
        <p14:creationId xmlns:p14="http://schemas.microsoft.com/office/powerpoint/2010/main" val="14968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8.svg"/><Relationship Id="rId4" Type="http://schemas.openxmlformats.org/officeDocument/2006/relationships/image" Target="../media/image13.sv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15.sv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A89C-8FEC-4545-8618-BB2DB5C1C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962" y="1342597"/>
            <a:ext cx="9770076" cy="1716132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4400" dirty="0">
                <a:latin typeface="Gill Sans MT" panose="020B0502020104020203" pitchFamily="34" charset="0"/>
                <a:cs typeface="Arial" panose="020B0604020202020204" pitchFamily="34" charset="0"/>
              </a:rPr>
              <a:t>Learning Automatic Schedulers through Projective Reparameterization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8B4FE-E705-4054-A21E-197CDC34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5295"/>
            <a:ext cx="9144000" cy="1003829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Ajay Jain</a:t>
            </a:r>
          </a:p>
          <a:p>
            <a:r>
              <a:rPr lang="en-US" dirty="0" err="1">
                <a:latin typeface="Gill Sans MT" panose="020B0502020104020203" pitchFamily="34" charset="0"/>
              </a:rPr>
              <a:t>Saman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Amarasinghe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95219-8B67-4F04-BC70-3945CC78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14" y="5257660"/>
            <a:ext cx="1086023" cy="573178"/>
          </a:xfrm>
          <a:prstGeom prst="rect">
            <a:avLst/>
          </a:prstGeom>
        </p:spPr>
      </p:pic>
      <p:pic>
        <p:nvPicPr>
          <p:cNvPr id="1026" name="Picture 2" descr="https://brand.berkeley.edu/wp-content/uploads/2016/11/primarylogo.png">
            <a:extLst>
              <a:ext uri="{FF2B5EF4-FFF2-40B4-BE49-F238E27FC236}">
                <a16:creationId xmlns:a16="http://schemas.microsoft.com/office/drawing/2014/main" id="{373E71D0-AAED-4EFF-925C-D57533E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5" y="5024307"/>
            <a:ext cx="3327629" cy="10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5680AB-1883-49B3-987D-736201F76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9642" y="5050454"/>
            <a:ext cx="1285414" cy="9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D4925E0-BB01-445E-980F-AFB219CFE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87222"/>
            <a:ext cx="12192000" cy="24835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26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4047F2-23F1-444A-831E-71CA53EDF87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13538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Learning automatic schedulers through projective reparameterization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3DC8C7-CCFB-48E8-8111-EC24FD528BB9}"/>
              </a:ext>
            </a:extLst>
          </p:cNvPr>
          <p:cNvSpPr txBox="1">
            <a:spLocks/>
          </p:cNvSpPr>
          <p:nvPr/>
        </p:nvSpPr>
        <p:spPr>
          <a:xfrm>
            <a:off x="11226800" y="6492875"/>
            <a:ext cx="965200" cy="371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Ajay Jain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80CD73D-2399-4056-8817-1045D440D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1411"/>
          <a:stretch/>
        </p:blipFill>
        <p:spPr>
          <a:xfrm>
            <a:off x="0" y="2187222"/>
            <a:ext cx="7143184" cy="2483556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C96C47E3-D0D3-493F-9944-B7E380E389DB}"/>
              </a:ext>
            </a:extLst>
          </p:cNvPr>
          <p:cNvGrpSpPr/>
          <p:nvPr/>
        </p:nvGrpSpPr>
        <p:grpSpPr>
          <a:xfrm>
            <a:off x="7143184" y="1318372"/>
            <a:ext cx="3720975" cy="2429020"/>
            <a:chOff x="7143184" y="1318372"/>
            <a:chExt cx="3720975" cy="242902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A614DCB-D79F-4D09-B6B4-F7A9D6104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8589" t="26779" r="16757"/>
            <a:stretch/>
          </p:blipFill>
          <p:spPr>
            <a:xfrm>
              <a:off x="7858408" y="1928909"/>
              <a:ext cx="3005751" cy="1818483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B3135041-669B-4C25-B462-AD7F812F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1050" t="2132" r="78914" b="48074"/>
            <a:stretch/>
          </p:blipFill>
          <p:spPr>
            <a:xfrm>
              <a:off x="9600368" y="2023544"/>
              <a:ext cx="1223519" cy="1236673"/>
            </a:xfrm>
            <a:prstGeom prst="rect">
              <a:avLst/>
            </a:prstGeom>
          </p:spPr>
        </p:pic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190D9C7-28E5-4856-9CB2-713205153817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7143184" y="2634560"/>
              <a:ext cx="1430448" cy="794440"/>
            </a:xfrm>
            <a:prstGeom prst="bentConnector3">
              <a:avLst>
                <a:gd name="adj1" fmla="val 31012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0" name="Graphic 2069">
              <a:extLst>
                <a:ext uri="{FF2B5EF4-FFF2-40B4-BE49-F238E27FC236}">
                  <a16:creationId xmlns:a16="http://schemas.microsoft.com/office/drawing/2014/main" id="{FB2C9972-E2C1-4DFB-AEB0-065E8254C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313" r="55824"/>
            <a:stretch/>
          </p:blipFill>
          <p:spPr>
            <a:xfrm>
              <a:off x="8051982" y="2041385"/>
              <a:ext cx="1180534" cy="1210710"/>
            </a:xfrm>
            <a:prstGeom prst="rect">
              <a:avLst/>
            </a:prstGeom>
          </p:spPr>
        </p:pic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131D9BA4-618E-4F59-8B70-98961F92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8589" r="28134" b="75780"/>
            <a:stretch/>
          </p:blipFill>
          <p:spPr>
            <a:xfrm>
              <a:off x="7858408" y="1318372"/>
              <a:ext cx="1618744" cy="601510"/>
            </a:xfrm>
            <a:prstGeom prst="rect">
              <a:avLst/>
            </a:prstGeom>
          </p:spPr>
        </p:pic>
      </p:grp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8FBD99C9-5852-4B45-B454-D576ADF1C23C}"/>
              </a:ext>
            </a:extLst>
          </p:cNvPr>
          <p:cNvGrpSpPr/>
          <p:nvPr/>
        </p:nvGrpSpPr>
        <p:grpSpPr>
          <a:xfrm>
            <a:off x="7143184" y="3429000"/>
            <a:ext cx="3653292" cy="1491493"/>
            <a:chOff x="7143184" y="3429000"/>
            <a:chExt cx="3653292" cy="1491493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6AA41D2-3259-4AC2-8789-AE4DE0658C45}"/>
                </a:ext>
              </a:extLst>
            </p:cNvPr>
            <p:cNvCxnSpPr>
              <a:cxnSpLocks/>
            </p:cNvCxnSpPr>
            <p:nvPr/>
          </p:nvCxnSpPr>
          <p:spPr>
            <a:xfrm>
              <a:off x="7143184" y="3429000"/>
              <a:ext cx="1430448" cy="856899"/>
            </a:xfrm>
            <a:prstGeom prst="bentConnector3">
              <a:avLst>
                <a:gd name="adj1" fmla="val 30784"/>
              </a:avLst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9E5297CF-95A6-4EE7-8478-30DAEA333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29" t="2132" r="89535" b="48074"/>
            <a:stretch/>
          </p:blipFill>
          <p:spPr>
            <a:xfrm>
              <a:off x="9572957" y="3683820"/>
              <a:ext cx="1223519" cy="1236673"/>
            </a:xfrm>
            <a:prstGeom prst="rect">
              <a:avLst/>
            </a:prstGeom>
          </p:spPr>
        </p:pic>
        <p:cxnSp>
          <p:nvCxnSpPr>
            <p:cNvPr id="2072" name="Straight Arrow Connector 2071">
              <a:extLst>
                <a:ext uri="{FF2B5EF4-FFF2-40B4-BE49-F238E27FC236}">
                  <a16:creationId xmlns:a16="http://schemas.microsoft.com/office/drawing/2014/main" id="{E1B0B674-25AF-449D-B86B-8F8DFC6F7604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11" y="4295627"/>
              <a:ext cx="133185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Rectangle: Rounded Corners 2054">
              <a:extLst>
                <a:ext uri="{FF2B5EF4-FFF2-40B4-BE49-F238E27FC236}">
                  <a16:creationId xmlns:a16="http://schemas.microsoft.com/office/drawing/2014/main" id="{1F684A56-2F2F-4A84-A47C-45BCBD7577E3}"/>
                </a:ext>
              </a:extLst>
            </p:cNvPr>
            <p:cNvSpPr/>
            <p:nvPr/>
          </p:nvSpPr>
          <p:spPr>
            <a:xfrm>
              <a:off x="8062222" y="3721310"/>
              <a:ext cx="1180534" cy="1171332"/>
            </a:xfrm>
            <a:prstGeom prst="roundRect">
              <a:avLst/>
            </a:prstGeom>
            <a:solidFill>
              <a:srgbClr val="EEEEEE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Sinkhorn</a:t>
              </a:r>
              <a:r>
                <a:rPr lang="en-US" sz="13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iteration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FBB0E09-5452-422C-80A7-658FA5AA74B0}"/>
              </a:ext>
            </a:extLst>
          </p:cNvPr>
          <p:cNvGrpSpPr/>
          <p:nvPr/>
        </p:nvGrpSpPr>
        <p:grpSpPr>
          <a:xfrm>
            <a:off x="11194360" y="3674539"/>
            <a:ext cx="747057" cy="1212810"/>
            <a:chOff x="3466718" y="4491617"/>
            <a:chExt cx="1163190" cy="188838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51C6480-192C-4508-A3CC-D55EAFB92BDD}"/>
                </a:ext>
              </a:extLst>
            </p:cNvPr>
            <p:cNvGrpSpPr/>
            <p:nvPr/>
          </p:nvGrpSpPr>
          <p:grpSpPr>
            <a:xfrm>
              <a:off x="3466718" y="4491617"/>
              <a:ext cx="1163190" cy="1502207"/>
              <a:chOff x="6977375" y="1826241"/>
              <a:chExt cx="1585153" cy="2047153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5FA5D930-4F9A-4283-84EB-F0F64D0EED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27118" r="66374" b="45088"/>
              <a:stretch/>
            </p:blipFill>
            <p:spPr>
              <a:xfrm>
                <a:off x="6977375" y="2853669"/>
                <a:ext cx="1585153" cy="1019725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F9A5E128-6C71-43B9-BA3F-E976F17F69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r="66974" b="74256"/>
              <a:stretch/>
            </p:blipFill>
            <p:spPr>
              <a:xfrm>
                <a:off x="7005655" y="1826237"/>
                <a:ext cx="1556871" cy="944503"/>
              </a:xfrm>
              <a:prstGeom prst="rect">
                <a:avLst/>
              </a:prstGeom>
            </p:spPr>
          </p:pic>
        </p:grp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3A75882-94E0-41E5-9DD4-1302B5DEB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457" t="86154" r="14162" b="1762"/>
            <a:stretch/>
          </p:blipFill>
          <p:spPr>
            <a:xfrm>
              <a:off x="3487473" y="6054678"/>
              <a:ext cx="774207" cy="325321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EB550E8-BE9E-48CA-88A2-6BF2F1479FA0}"/>
              </a:ext>
            </a:extLst>
          </p:cNvPr>
          <p:cNvGrpSpPr/>
          <p:nvPr/>
        </p:nvGrpSpPr>
        <p:grpSpPr>
          <a:xfrm>
            <a:off x="136363" y="2346383"/>
            <a:ext cx="11981802" cy="3740584"/>
            <a:chOff x="136363" y="2346383"/>
            <a:chExt cx="11981802" cy="3740584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F231F1BC-D075-488C-A626-D10FA232C7C8}"/>
                </a:ext>
              </a:extLst>
            </p:cNvPr>
            <p:cNvGrpSpPr/>
            <p:nvPr/>
          </p:nvGrpSpPr>
          <p:grpSpPr>
            <a:xfrm>
              <a:off x="7153675" y="5430640"/>
              <a:ext cx="3870380" cy="656327"/>
              <a:chOff x="7153675" y="5430640"/>
              <a:chExt cx="3870380" cy="65632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64D9D19-ECBF-4D5F-A40E-C810C4074233}"/>
                  </a:ext>
                </a:extLst>
              </p:cNvPr>
              <p:cNvGrpSpPr/>
              <p:nvPr/>
            </p:nvGrpSpPr>
            <p:grpSpPr>
              <a:xfrm>
                <a:off x="10276997" y="5430640"/>
                <a:ext cx="747058" cy="656327"/>
                <a:chOff x="9877695" y="146838"/>
                <a:chExt cx="1866507" cy="1639817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02A78AD-F2CB-4764-BF8A-02997D88EECD}"/>
                    </a:ext>
                  </a:extLst>
                </p:cNvPr>
                <p:cNvSpPr/>
                <p:nvPr/>
              </p:nvSpPr>
              <p:spPr>
                <a:xfrm>
                  <a:off x="10009673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DBD5588-4A40-47A0-9832-7A6D497F3ADA}"/>
                    </a:ext>
                  </a:extLst>
                </p:cNvPr>
                <p:cNvSpPr/>
                <p:nvPr/>
              </p:nvSpPr>
              <p:spPr>
                <a:xfrm>
                  <a:off x="10462160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D5C9FAC-90D9-40B4-BBD9-F4316C6DF651}"/>
                    </a:ext>
                  </a:extLst>
                </p:cNvPr>
                <p:cNvSpPr/>
                <p:nvPr/>
              </p:nvSpPr>
              <p:spPr>
                <a:xfrm>
                  <a:off x="10914647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4835B9A-07C3-496A-B567-C97F6DD1C3E5}"/>
                    </a:ext>
                  </a:extLst>
                </p:cNvPr>
                <p:cNvSpPr/>
                <p:nvPr/>
              </p:nvSpPr>
              <p:spPr>
                <a:xfrm>
                  <a:off x="11367134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E79D55B-B0AF-44E8-8384-7A89D2BBD571}"/>
                    </a:ext>
                  </a:extLst>
                </p:cNvPr>
                <p:cNvSpPr/>
                <p:nvPr/>
              </p:nvSpPr>
              <p:spPr>
                <a:xfrm>
                  <a:off x="10009673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F56A947-F8E7-4B14-9D31-A11C1B5D1E5F}"/>
                    </a:ext>
                  </a:extLst>
                </p:cNvPr>
                <p:cNvSpPr/>
                <p:nvPr/>
              </p:nvSpPr>
              <p:spPr>
                <a:xfrm>
                  <a:off x="10462160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756912F-1AC2-459C-A573-D5D89DCEE141}"/>
                    </a:ext>
                  </a:extLst>
                </p:cNvPr>
                <p:cNvSpPr/>
                <p:nvPr/>
              </p:nvSpPr>
              <p:spPr>
                <a:xfrm>
                  <a:off x="10914647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57FFE74-2CA6-42FB-988D-933C4E6D0C34}"/>
                    </a:ext>
                  </a:extLst>
                </p:cNvPr>
                <p:cNvSpPr/>
                <p:nvPr/>
              </p:nvSpPr>
              <p:spPr>
                <a:xfrm>
                  <a:off x="11367134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E978034-68B4-4F31-BE11-77EA8BB89641}"/>
                    </a:ext>
                  </a:extLst>
                </p:cNvPr>
                <p:cNvSpPr/>
                <p:nvPr/>
              </p:nvSpPr>
              <p:spPr>
                <a:xfrm>
                  <a:off x="10009673" y="1101790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8F742AB-7D90-4CEB-8D02-E0D1A623BC26}"/>
                    </a:ext>
                  </a:extLst>
                </p:cNvPr>
                <p:cNvSpPr/>
                <p:nvPr/>
              </p:nvSpPr>
              <p:spPr>
                <a:xfrm>
                  <a:off x="10462160" y="1101790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63DE886-4AC3-42F9-B7A7-33A90A24DCEB}"/>
                    </a:ext>
                  </a:extLst>
                </p:cNvPr>
                <p:cNvSpPr/>
                <p:nvPr/>
              </p:nvSpPr>
              <p:spPr>
                <a:xfrm>
                  <a:off x="10914647" y="1101790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35A79A3D-CD68-4572-9261-542616E0AD4A}"/>
                    </a:ext>
                  </a:extLst>
                </p:cNvPr>
                <p:cNvSpPr/>
                <p:nvPr/>
              </p:nvSpPr>
              <p:spPr>
                <a:xfrm>
                  <a:off x="11367134" y="1101790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A21D97D-149B-4E5C-A1A6-6CFB80181244}"/>
                    </a:ext>
                  </a:extLst>
                </p:cNvPr>
                <p:cNvSpPr/>
                <p:nvPr/>
              </p:nvSpPr>
              <p:spPr>
                <a:xfrm>
                  <a:off x="10009673" y="1579266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ECC0621-096A-45F5-AC13-22E9A3DB42EC}"/>
                    </a:ext>
                  </a:extLst>
                </p:cNvPr>
                <p:cNvSpPr/>
                <p:nvPr/>
              </p:nvSpPr>
              <p:spPr>
                <a:xfrm>
                  <a:off x="10462160" y="1579266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9479FAF-2A40-4947-BEC1-05F442534D35}"/>
                    </a:ext>
                  </a:extLst>
                </p:cNvPr>
                <p:cNvSpPr/>
                <p:nvPr/>
              </p:nvSpPr>
              <p:spPr>
                <a:xfrm>
                  <a:off x="10914647" y="1579266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60B6BEA-E40C-42B2-9243-ED50CD5759F3}"/>
                    </a:ext>
                  </a:extLst>
                </p:cNvPr>
                <p:cNvSpPr/>
                <p:nvPr/>
              </p:nvSpPr>
              <p:spPr>
                <a:xfrm>
                  <a:off x="11367134" y="1579266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FD0FF4D-F873-4405-8251-8FB5691DA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7695" y="486202"/>
                  <a:ext cx="18665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4" name="Rectangle 2073">
                <a:extLst>
                  <a:ext uri="{FF2B5EF4-FFF2-40B4-BE49-F238E27FC236}">
                    <a16:creationId xmlns:a16="http://schemas.microsoft.com/office/drawing/2014/main" id="{940E3B2E-3403-42DE-9912-C8B1F5EE2EB2}"/>
                  </a:ext>
                </a:extLst>
              </p:cNvPr>
              <p:cNvSpPr/>
              <p:nvPr/>
            </p:nvSpPr>
            <p:spPr>
              <a:xfrm>
                <a:off x="7153675" y="5440636"/>
                <a:ext cx="26756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i="0" dirty="0">
                    <a:solidFill>
                      <a:srgbClr val="1B9E77"/>
                    </a:solidFill>
                    <a:effectLst/>
                    <a:latin typeface="apple color emoji"/>
                  </a:rPr>
                  <a:t>✅ </a:t>
                </a:r>
                <a:r>
                  <a:rPr lang="en-US" i="0" dirty="0">
                    <a:solidFill>
                      <a:srgbClr val="1B9E77"/>
                    </a:solidFill>
                    <a:effectLst/>
                    <a:latin typeface="Gill Sans MT" panose="020B0502020104020203" pitchFamily="34" charset="0"/>
                  </a:rPr>
                  <a:t>Fixed constraints</a:t>
                </a:r>
              </a:p>
              <a:p>
                <a:pPr fontAlgn="base"/>
                <a:r>
                  <a:rPr lang="en-US" dirty="0">
                    <a:solidFill>
                      <a:srgbClr val="C00000"/>
                    </a:solidFill>
                  </a:rPr>
                  <a:t>❎</a:t>
                </a:r>
                <a:r>
                  <a:rPr lang="en-US" b="1" dirty="0"/>
                  <a:t> </a:t>
                </a:r>
                <a:r>
                  <a:rPr lang="en-US" i="0" dirty="0">
                    <a:solidFill>
                      <a:srgbClr val="C00000"/>
                    </a:solidFill>
                    <a:effectLst/>
                    <a:latin typeface="Gill Sans MT" panose="020B0502020104020203" pitchFamily="34" charset="0"/>
                  </a:rPr>
                  <a:t>Dynamic constraints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A2EF751-9025-4476-B39C-15E2FEEA740F}"/>
                </a:ext>
              </a:extLst>
            </p:cNvPr>
            <p:cNvGrpSpPr/>
            <p:nvPr/>
          </p:nvGrpSpPr>
          <p:grpSpPr>
            <a:xfrm>
              <a:off x="136363" y="2346383"/>
              <a:ext cx="11981802" cy="2626932"/>
              <a:chOff x="136363" y="2346383"/>
              <a:chExt cx="11981802" cy="262693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071A40-1E60-4DCA-B1F8-F7E13A19DDCC}"/>
                  </a:ext>
                </a:extLst>
              </p:cNvPr>
              <p:cNvSpPr/>
              <p:nvPr/>
            </p:nvSpPr>
            <p:spPr>
              <a:xfrm>
                <a:off x="136363" y="3683821"/>
                <a:ext cx="1441227" cy="613428"/>
              </a:xfrm>
              <a:prstGeom prst="rect">
                <a:avLst/>
              </a:prstGeom>
              <a:noFill/>
              <a:ln w="38100" cap="flat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3" name="Rectangle 2072">
                <a:extLst>
                  <a:ext uri="{FF2B5EF4-FFF2-40B4-BE49-F238E27FC236}">
                    <a16:creationId xmlns:a16="http://schemas.microsoft.com/office/drawing/2014/main" id="{F8C87DF5-4BB3-4182-8E8B-20438AAA7B67}"/>
                  </a:ext>
                </a:extLst>
              </p:cNvPr>
              <p:cNvSpPr/>
              <p:nvPr/>
            </p:nvSpPr>
            <p:spPr>
              <a:xfrm>
                <a:off x="10184716" y="4297248"/>
                <a:ext cx="688420" cy="676067"/>
              </a:xfrm>
              <a:prstGeom prst="rect">
                <a:avLst/>
              </a:prstGeom>
              <a:noFill/>
              <a:ln w="38100" cap="flat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F2C9EC0-477F-478D-8AAC-7FA5D46C8947}"/>
                  </a:ext>
                </a:extLst>
              </p:cNvPr>
              <p:cNvGrpSpPr/>
              <p:nvPr/>
            </p:nvGrpSpPr>
            <p:grpSpPr>
              <a:xfrm>
                <a:off x="10823887" y="2346383"/>
                <a:ext cx="1294278" cy="863674"/>
                <a:chOff x="10823887" y="2346383"/>
                <a:chExt cx="1294278" cy="863674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B4AACD6-C3A4-4B92-B863-7EA1713E1B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t="57678" r="42127" b="16957"/>
                <a:stretch/>
              </p:blipFill>
              <p:spPr>
                <a:xfrm>
                  <a:off x="10823887" y="2346383"/>
                  <a:ext cx="1294278" cy="441485"/>
                </a:xfrm>
                <a:prstGeom prst="rect">
                  <a:avLst/>
                </a:prstGeom>
              </p:spPr>
            </p:pic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1D40A060-C891-4DBC-AFE3-FAE38FCE19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56013" t="57678" r="31403" b="19127"/>
                <a:stretch/>
              </p:blipFill>
              <p:spPr>
                <a:xfrm>
                  <a:off x="11693574" y="2806328"/>
                  <a:ext cx="281414" cy="40372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3C22BAD-C2D4-4F4C-AE10-72C34DAD2FBF}"/>
              </a:ext>
            </a:extLst>
          </p:cNvPr>
          <p:cNvGrpSpPr/>
          <p:nvPr/>
        </p:nvGrpSpPr>
        <p:grpSpPr>
          <a:xfrm>
            <a:off x="4270512" y="401276"/>
            <a:ext cx="6753543" cy="739513"/>
            <a:chOff x="4270512" y="401276"/>
            <a:chExt cx="6753543" cy="739513"/>
          </a:xfrm>
        </p:grpSpPr>
        <p:grpSp>
          <p:nvGrpSpPr>
            <p:cNvPr id="2077" name="Group 2076">
              <a:extLst>
                <a:ext uri="{FF2B5EF4-FFF2-40B4-BE49-F238E27FC236}">
                  <a16:creationId xmlns:a16="http://schemas.microsoft.com/office/drawing/2014/main" id="{6E4FAA43-5D22-40B7-9D40-4770429ABF83}"/>
                </a:ext>
              </a:extLst>
            </p:cNvPr>
            <p:cNvGrpSpPr/>
            <p:nvPr/>
          </p:nvGrpSpPr>
          <p:grpSpPr>
            <a:xfrm>
              <a:off x="7153675" y="401276"/>
              <a:ext cx="3870380" cy="739513"/>
              <a:chOff x="7153675" y="401276"/>
              <a:chExt cx="3870380" cy="739513"/>
            </a:xfrm>
          </p:grpSpPr>
          <p:grpSp>
            <p:nvGrpSpPr>
              <p:cNvPr id="2053" name="Group 2052">
                <a:extLst>
                  <a:ext uri="{FF2B5EF4-FFF2-40B4-BE49-F238E27FC236}">
                    <a16:creationId xmlns:a16="http://schemas.microsoft.com/office/drawing/2014/main" id="{D552CABC-C126-4D01-8789-DE912A4A6510}"/>
                  </a:ext>
                </a:extLst>
              </p:cNvPr>
              <p:cNvGrpSpPr/>
              <p:nvPr/>
            </p:nvGrpSpPr>
            <p:grpSpPr>
              <a:xfrm>
                <a:off x="10276997" y="401276"/>
                <a:ext cx="747058" cy="739513"/>
                <a:chOff x="9877695" y="146838"/>
                <a:chExt cx="1866507" cy="184765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3B2AEC-7549-48B5-9CD8-5FDA91BD0E8D}"/>
                    </a:ext>
                  </a:extLst>
                </p:cNvPr>
                <p:cNvSpPr/>
                <p:nvPr/>
              </p:nvSpPr>
              <p:spPr>
                <a:xfrm>
                  <a:off x="10009673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D100130-F970-45A0-B1DD-2EA2AB1C519F}"/>
                    </a:ext>
                  </a:extLst>
                </p:cNvPr>
                <p:cNvSpPr/>
                <p:nvPr/>
              </p:nvSpPr>
              <p:spPr>
                <a:xfrm>
                  <a:off x="10462160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2D6B22-E087-4B0F-862C-1356E3C2A014}"/>
                    </a:ext>
                  </a:extLst>
                </p:cNvPr>
                <p:cNvSpPr/>
                <p:nvPr/>
              </p:nvSpPr>
              <p:spPr>
                <a:xfrm>
                  <a:off x="10914647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A61E30B-EB5A-45F5-B05B-F81D9F0B663D}"/>
                    </a:ext>
                  </a:extLst>
                </p:cNvPr>
                <p:cNvSpPr/>
                <p:nvPr/>
              </p:nvSpPr>
              <p:spPr>
                <a:xfrm>
                  <a:off x="11367134" y="146838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262E131-1A91-422D-A3F1-8F5A3CE362B6}"/>
                    </a:ext>
                  </a:extLst>
                </p:cNvPr>
                <p:cNvSpPr/>
                <p:nvPr/>
              </p:nvSpPr>
              <p:spPr>
                <a:xfrm>
                  <a:off x="10009673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32C0EB-A46F-4479-B097-D13DF4FF725E}"/>
                    </a:ext>
                  </a:extLst>
                </p:cNvPr>
                <p:cNvSpPr/>
                <p:nvPr/>
              </p:nvSpPr>
              <p:spPr>
                <a:xfrm>
                  <a:off x="10462160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A59CB14-371D-4160-B3E8-42E4CEFE9029}"/>
                    </a:ext>
                  </a:extLst>
                </p:cNvPr>
                <p:cNvSpPr/>
                <p:nvPr/>
              </p:nvSpPr>
              <p:spPr>
                <a:xfrm>
                  <a:off x="10914647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D7BB42C-E236-4F1E-B494-9095FE9DF10C}"/>
                    </a:ext>
                  </a:extLst>
                </p:cNvPr>
                <p:cNvSpPr/>
                <p:nvPr/>
              </p:nvSpPr>
              <p:spPr>
                <a:xfrm>
                  <a:off x="11367134" y="624314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1BF94C-631D-49D2-8E19-6CCCEB15D197}"/>
                    </a:ext>
                  </a:extLst>
                </p:cNvPr>
                <p:cNvSpPr/>
                <p:nvPr/>
              </p:nvSpPr>
              <p:spPr>
                <a:xfrm>
                  <a:off x="10009673" y="1101790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FFF2DB6-84BD-47B3-A839-0828BBF115B4}"/>
                    </a:ext>
                  </a:extLst>
                </p:cNvPr>
                <p:cNvSpPr/>
                <p:nvPr/>
              </p:nvSpPr>
              <p:spPr>
                <a:xfrm>
                  <a:off x="10462160" y="1101790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9AF71E4-4963-452B-8166-AC7C21AD8D2F}"/>
                    </a:ext>
                  </a:extLst>
                </p:cNvPr>
                <p:cNvSpPr/>
                <p:nvPr/>
              </p:nvSpPr>
              <p:spPr>
                <a:xfrm>
                  <a:off x="10914647" y="1101790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7BD1F26-0BE1-4D8A-847B-2B4682A41541}"/>
                    </a:ext>
                  </a:extLst>
                </p:cNvPr>
                <p:cNvSpPr/>
                <p:nvPr/>
              </p:nvSpPr>
              <p:spPr>
                <a:xfrm>
                  <a:off x="11367134" y="1101790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E2BBCF0-686A-4221-9A6A-3DC7CDC0EF9F}"/>
                    </a:ext>
                  </a:extLst>
                </p:cNvPr>
                <p:cNvSpPr/>
                <p:nvPr/>
              </p:nvSpPr>
              <p:spPr>
                <a:xfrm>
                  <a:off x="10009673" y="1579266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3E3FDEA1-EB8E-4CE0-A55C-D21E9B44F314}"/>
                    </a:ext>
                  </a:extLst>
                </p:cNvPr>
                <p:cNvSpPr/>
                <p:nvPr/>
              </p:nvSpPr>
              <p:spPr>
                <a:xfrm>
                  <a:off x="10462160" y="1579266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BE64A9D-44C7-4EA8-ADDB-B5CE5C856A76}"/>
                    </a:ext>
                  </a:extLst>
                </p:cNvPr>
                <p:cNvSpPr/>
                <p:nvPr/>
              </p:nvSpPr>
              <p:spPr>
                <a:xfrm>
                  <a:off x="10914647" y="1579266"/>
                  <a:ext cx="207389" cy="2073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130E948-D358-45A4-8AF6-AFACA5B6858F}"/>
                    </a:ext>
                  </a:extLst>
                </p:cNvPr>
                <p:cNvSpPr/>
                <p:nvPr/>
              </p:nvSpPr>
              <p:spPr>
                <a:xfrm>
                  <a:off x="11367134" y="1579266"/>
                  <a:ext cx="207389" cy="2073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4B0B8F0-5E41-4A6B-9C6B-CE7CBA8B6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7695" y="750152"/>
                  <a:ext cx="1244341" cy="12443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EBA2DA-AAF1-40F2-83E2-E32153EC8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7695" y="486202"/>
                  <a:ext cx="18665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5325045-0CAF-414E-8154-3B5FF972A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14648" y="1101793"/>
                  <a:ext cx="782066" cy="8926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8643AF4-4585-4FC9-AF83-82B5416ABC4C}"/>
                  </a:ext>
                </a:extLst>
              </p:cNvPr>
              <p:cNvSpPr/>
              <p:nvPr/>
            </p:nvSpPr>
            <p:spPr>
              <a:xfrm>
                <a:off x="7153675" y="452653"/>
                <a:ext cx="26756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i="0" dirty="0">
                    <a:solidFill>
                      <a:srgbClr val="1B9E77"/>
                    </a:solidFill>
                    <a:effectLst/>
                    <a:latin typeface="apple color emoji"/>
                  </a:rPr>
                  <a:t>✅ </a:t>
                </a:r>
                <a:r>
                  <a:rPr lang="en-US" i="0" dirty="0">
                    <a:solidFill>
                      <a:srgbClr val="1B9E77"/>
                    </a:solidFill>
                    <a:effectLst/>
                    <a:latin typeface="Gill Sans MT" panose="020B0502020104020203" pitchFamily="34" charset="0"/>
                  </a:rPr>
                  <a:t>Fixed constraints</a:t>
                </a:r>
              </a:p>
              <a:p>
                <a:pPr fontAlgn="base"/>
                <a:r>
                  <a:rPr lang="en-US" i="0" dirty="0">
                    <a:solidFill>
                      <a:srgbClr val="1B9E77"/>
                    </a:solidFill>
                    <a:effectLst/>
                    <a:latin typeface="apple color emoji"/>
                  </a:rPr>
                  <a:t>✅ </a:t>
                </a:r>
                <a:r>
                  <a:rPr lang="en-US" i="0" dirty="0">
                    <a:solidFill>
                      <a:srgbClr val="1B9E77"/>
                    </a:solidFill>
                    <a:effectLst/>
                    <a:latin typeface="Gill Sans MT" panose="020B0502020104020203" pitchFamily="34" charset="0"/>
                  </a:rPr>
                  <a:t>Dynamic constraints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4A7170A-59BC-452E-8B75-26467C6F7B12}"/>
                </a:ext>
              </a:extLst>
            </p:cNvPr>
            <p:cNvSpPr/>
            <p:nvPr/>
          </p:nvSpPr>
          <p:spPr>
            <a:xfrm>
              <a:off x="4270512" y="483447"/>
              <a:ext cx="26756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sz="2800" i="0" dirty="0">
                  <a:solidFill>
                    <a:srgbClr val="1B9E77"/>
                  </a:solidFill>
                  <a:effectLst/>
                  <a:latin typeface="Gill Sans MT" panose="020B0502020104020203" pitchFamily="34" charset="0"/>
                </a:rPr>
                <a:t>EPOCS 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7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E728C6F-0C45-4701-BE81-0DE3E4551101}"/>
              </a:ext>
            </a:extLst>
          </p:cNvPr>
          <p:cNvSpPr/>
          <p:nvPr/>
        </p:nvSpPr>
        <p:spPr>
          <a:xfrm>
            <a:off x="8844110" y="4987146"/>
            <a:ext cx="2648932" cy="369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BCCA1-4E0D-4C55-9B55-B542AB58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6" y="1060451"/>
            <a:ext cx="5322052" cy="454659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21B2901-1655-4B00-95F6-801B859F2337}"/>
              </a:ext>
            </a:extLst>
          </p:cNvPr>
          <p:cNvGrpSpPr/>
          <p:nvPr/>
        </p:nvGrpSpPr>
        <p:grpSpPr>
          <a:xfrm>
            <a:off x="6645980" y="1654823"/>
            <a:ext cx="4742296" cy="2047157"/>
            <a:chOff x="6645980" y="1654823"/>
            <a:chExt cx="4742296" cy="20471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00C9FA-8B93-4AC1-B429-1BCDF7C011A0}"/>
                </a:ext>
              </a:extLst>
            </p:cNvPr>
            <p:cNvGrpSpPr/>
            <p:nvPr/>
          </p:nvGrpSpPr>
          <p:grpSpPr>
            <a:xfrm>
              <a:off x="6645980" y="1654823"/>
              <a:ext cx="4742296" cy="2047157"/>
              <a:chOff x="6977374" y="1826237"/>
              <a:chExt cx="4742296" cy="204715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2DE9D4B-3E70-42D1-94A8-C09AFC28CAB9}"/>
                  </a:ext>
                </a:extLst>
              </p:cNvPr>
              <p:cNvGrpSpPr/>
              <p:nvPr/>
            </p:nvGrpSpPr>
            <p:grpSpPr>
              <a:xfrm>
                <a:off x="6977374" y="2853670"/>
                <a:ext cx="4714015" cy="1019724"/>
                <a:chOff x="7087508" y="3212912"/>
                <a:chExt cx="4714015" cy="1019724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DD54DC1-8F91-44EC-8CB7-8A7168B29B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7118" b="45088"/>
                <a:stretch/>
              </p:blipFill>
              <p:spPr>
                <a:xfrm>
                  <a:off x="7087508" y="3212912"/>
                  <a:ext cx="4714015" cy="10197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4F5DEA-AE6F-493B-81F6-A252D37A9E41}"/>
                    </a:ext>
                  </a:extLst>
                </p:cNvPr>
                <p:cNvSpPr/>
                <p:nvPr/>
              </p:nvSpPr>
              <p:spPr>
                <a:xfrm>
                  <a:off x="8672660" y="3452935"/>
                  <a:ext cx="1941922" cy="4053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B289860-A7E9-42AA-9FA9-31E3141169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74256"/>
              <a:stretch/>
            </p:blipFill>
            <p:spPr>
              <a:xfrm>
                <a:off x="7005655" y="1826237"/>
                <a:ext cx="4714015" cy="944503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B12B7B-42DB-4E55-B794-A6B05326857B}"/>
                </a:ext>
              </a:extLst>
            </p:cNvPr>
            <p:cNvSpPr/>
            <p:nvPr/>
          </p:nvSpPr>
          <p:spPr>
            <a:xfrm>
              <a:off x="8231132" y="1846844"/>
              <a:ext cx="2109640" cy="405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70C0"/>
                  </a:solidFill>
                  <a:latin typeface="Gill Sans MT" panose="020B0502020104020203" pitchFamily="34" charset="0"/>
                </a:rPr>
                <a:t>1) Normalize*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2394F3-B878-48F8-99DF-DD27319665B6}"/>
                </a:ext>
              </a:extLst>
            </p:cNvPr>
            <p:cNvSpPr/>
            <p:nvPr/>
          </p:nvSpPr>
          <p:spPr>
            <a:xfrm>
              <a:off x="8231132" y="2916938"/>
              <a:ext cx="2109640" cy="405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70C0"/>
                  </a:solidFill>
                  <a:latin typeface="Gill Sans MT" panose="020B0502020104020203" pitchFamily="34" charset="0"/>
                </a:rPr>
                <a:t>2) Normalize*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0D9EAE-CB85-4079-AEE8-0EBC5C4F9F44}"/>
              </a:ext>
            </a:extLst>
          </p:cNvPr>
          <p:cNvGrpSpPr/>
          <p:nvPr/>
        </p:nvGrpSpPr>
        <p:grpSpPr>
          <a:xfrm>
            <a:off x="6683786" y="3790381"/>
            <a:ext cx="3656986" cy="452770"/>
            <a:chOff x="6683786" y="3790381"/>
            <a:chExt cx="3656986" cy="4527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6E7A122-3A78-48DE-A3B5-306E021FF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846" t="86154" r="14130" b="1505"/>
            <a:stretch/>
          </p:blipFill>
          <p:spPr>
            <a:xfrm>
              <a:off x="6683786" y="3790381"/>
              <a:ext cx="1038225" cy="45277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F776A9-14F6-4E74-8108-0A830F0CF217}"/>
                </a:ext>
              </a:extLst>
            </p:cNvPr>
            <p:cNvSpPr/>
            <p:nvPr/>
          </p:nvSpPr>
          <p:spPr>
            <a:xfrm>
              <a:off x="8231132" y="3814089"/>
              <a:ext cx="2109640" cy="405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70C0"/>
                  </a:solidFill>
                  <a:latin typeface="Gill Sans MT" panose="020B0502020104020203" pitchFamily="34" charset="0"/>
                </a:rPr>
                <a:t>3) </a:t>
              </a:r>
              <a:r>
                <a:rPr lang="en-US" dirty="0" err="1">
                  <a:solidFill>
                    <a:srgbClr val="0070C0"/>
                  </a:solidFill>
                  <a:latin typeface="Gill Sans MT" panose="020B0502020104020203" pitchFamily="34" charset="0"/>
                </a:rPr>
                <a:t>ReLU</a:t>
              </a:r>
              <a:endParaRPr lang="en-US" dirty="0">
                <a:solidFill>
                  <a:srgbClr val="0070C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548C08-CC5B-4AF1-983E-280CF3DAEF42}"/>
              </a:ext>
            </a:extLst>
          </p:cNvPr>
          <p:cNvGrpSpPr/>
          <p:nvPr/>
        </p:nvGrpSpPr>
        <p:grpSpPr>
          <a:xfrm>
            <a:off x="6645980" y="4340436"/>
            <a:ext cx="5365882" cy="1124409"/>
            <a:chOff x="6645980" y="4340436"/>
            <a:chExt cx="5365882" cy="11244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15D62B-6C14-409F-A7B4-A1BC91A5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678" b="14528"/>
            <a:stretch/>
          </p:blipFill>
          <p:spPr>
            <a:xfrm>
              <a:off x="6645980" y="4340436"/>
              <a:ext cx="4714015" cy="101972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B3031F-3F9E-481D-836D-50AE3D0ACA88}"/>
                </a:ext>
              </a:extLst>
            </p:cNvPr>
            <p:cNvSpPr/>
            <p:nvPr/>
          </p:nvSpPr>
          <p:spPr>
            <a:xfrm>
              <a:off x="9902222" y="5059492"/>
              <a:ext cx="2109640" cy="405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70C0"/>
                  </a:solidFill>
                  <a:latin typeface="Gill Sans MT" panose="020B0502020104020203" pitchFamily="34" charset="0"/>
                </a:rPr>
                <a:t>4) Project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5ED841-DD75-4899-8C2E-6B0F85F8F75A}"/>
              </a:ext>
            </a:extLst>
          </p:cNvPr>
          <p:cNvGrpSpPr/>
          <p:nvPr/>
        </p:nvGrpSpPr>
        <p:grpSpPr>
          <a:xfrm>
            <a:off x="1216025" y="1141060"/>
            <a:ext cx="10277016" cy="3752879"/>
            <a:chOff x="1216025" y="1141060"/>
            <a:chExt cx="10277016" cy="37528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488089-ED3F-4CFD-88E8-B5C6EA74553D}"/>
                </a:ext>
              </a:extLst>
            </p:cNvPr>
            <p:cNvSpPr/>
            <p:nvPr/>
          </p:nvSpPr>
          <p:spPr>
            <a:xfrm>
              <a:off x="1216025" y="3065139"/>
              <a:ext cx="4394200" cy="1828800"/>
            </a:xfrm>
            <a:prstGeom prst="rect">
              <a:avLst/>
            </a:prstGeom>
            <a:solidFill>
              <a:srgbClr val="FFF2CC">
                <a:alpha val="45098"/>
              </a:srgb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E55960-E177-4BB0-BB25-6A416F5C2DEB}"/>
                </a:ext>
              </a:extLst>
            </p:cNvPr>
            <p:cNvSpPr/>
            <p:nvPr/>
          </p:nvSpPr>
          <p:spPr>
            <a:xfrm>
              <a:off x="6683786" y="1141060"/>
              <a:ext cx="4809255" cy="4053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Gill Sans MT" panose="020B0502020104020203" pitchFamily="34" charset="0"/>
                </a:rPr>
                <a:t>One iteration of EPOCS for 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4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4047F2-23F1-444A-831E-71CA53EDF87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13538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Learning automatic schedulers through projective reparameterization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3DC8C7-CCFB-48E8-8111-EC24FD528BB9}"/>
              </a:ext>
            </a:extLst>
          </p:cNvPr>
          <p:cNvSpPr txBox="1">
            <a:spLocks/>
          </p:cNvSpPr>
          <p:nvPr/>
        </p:nvSpPr>
        <p:spPr>
          <a:xfrm>
            <a:off x="11226800" y="6492875"/>
            <a:ext cx="965200" cy="371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Ajay Jain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73D16-B146-4CB1-B782-4D3350FF5F16}"/>
              </a:ext>
            </a:extLst>
          </p:cNvPr>
          <p:cNvGrpSpPr/>
          <p:nvPr/>
        </p:nvGrpSpPr>
        <p:grpSpPr>
          <a:xfrm>
            <a:off x="3646330" y="1835111"/>
            <a:ext cx="5079624" cy="2429020"/>
            <a:chOff x="3646330" y="1835111"/>
            <a:chExt cx="5079624" cy="242902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96C47E3-D0D3-493F-9944-B7E380E389DB}"/>
                </a:ext>
              </a:extLst>
            </p:cNvPr>
            <p:cNvGrpSpPr/>
            <p:nvPr/>
          </p:nvGrpSpPr>
          <p:grpSpPr>
            <a:xfrm>
              <a:off x="3646330" y="1835111"/>
              <a:ext cx="3005751" cy="2429020"/>
              <a:chOff x="7858408" y="1318372"/>
              <a:chExt cx="3005751" cy="242902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EA614DCB-D79F-4D09-B6B4-F7A9D61047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0916" t="26779" r="16757"/>
              <a:stretch/>
            </p:blipFill>
            <p:spPr>
              <a:xfrm>
                <a:off x="8142051" y="1928909"/>
                <a:ext cx="2722108" cy="1818483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B3135041-669B-4C25-B462-AD7F812FD3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1050" t="2132" r="78914" b="48074"/>
              <a:stretch/>
            </p:blipFill>
            <p:spPr>
              <a:xfrm>
                <a:off x="9600368" y="2023544"/>
                <a:ext cx="1223519" cy="1236673"/>
              </a:xfrm>
              <a:prstGeom prst="rect">
                <a:avLst/>
              </a:prstGeom>
            </p:spPr>
          </p:pic>
          <p:pic>
            <p:nvPicPr>
              <p:cNvPr id="2070" name="Graphic 2069">
                <a:extLst>
                  <a:ext uri="{FF2B5EF4-FFF2-40B4-BE49-F238E27FC236}">
                    <a16:creationId xmlns:a16="http://schemas.microsoft.com/office/drawing/2014/main" id="{FB2C9972-E2C1-4DFB-AEB0-065E8254C8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24313" r="55824"/>
              <a:stretch/>
            </p:blipFill>
            <p:spPr>
              <a:xfrm>
                <a:off x="8051982" y="2041385"/>
                <a:ext cx="1180534" cy="1210710"/>
              </a:xfrm>
              <a:prstGeom prst="rect">
                <a:avLst/>
              </a:prstGeom>
            </p:spPr>
          </p:pic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id="{131D9BA4-618E-4F59-8B70-98961F9299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8589" r="28134" b="75780"/>
              <a:stretch/>
            </p:blipFill>
            <p:spPr>
              <a:xfrm>
                <a:off x="7858408" y="1318372"/>
                <a:ext cx="1618744" cy="601510"/>
              </a:xfrm>
              <a:prstGeom prst="rect">
                <a:avLst/>
              </a:prstGeom>
            </p:spPr>
          </p:pic>
        </p:grp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90D23685-21AA-474C-8107-FB5DD9191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82659" t="26045" b="20714"/>
            <a:stretch/>
          </p:blipFill>
          <p:spPr>
            <a:xfrm>
              <a:off x="6611809" y="2454675"/>
              <a:ext cx="2114145" cy="132228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786B088-33C6-422B-A988-4CD934D1B371}"/>
              </a:ext>
            </a:extLst>
          </p:cNvPr>
          <p:cNvGrpSpPr/>
          <p:nvPr/>
        </p:nvGrpSpPr>
        <p:grpSpPr>
          <a:xfrm>
            <a:off x="691643" y="586673"/>
            <a:ext cx="8034311" cy="4354492"/>
            <a:chOff x="691643" y="586673"/>
            <a:chExt cx="8034311" cy="4354492"/>
          </a:xfrm>
        </p:grpSpPr>
        <p:pic>
          <p:nvPicPr>
            <p:cNvPr id="79" name="Picture 11" descr="https://lh5.googleusercontent.com/A2-ffaS7osR0zqiPTGNjuV7ai9Qhh2VK_vrWXvJYptZpn262ZVK4Z1PQFhcFLMZxxzbvCJrH2pGCMPqR4n3x8dLm5B_fPG1AiNr0qX2OX4RY6OHYN72KCwJDaQN_kdDhekUUseZFGuA">
              <a:extLst>
                <a:ext uri="{FF2B5EF4-FFF2-40B4-BE49-F238E27FC236}">
                  <a16:creationId xmlns:a16="http://schemas.microsoft.com/office/drawing/2014/main" id="{44118ED8-1A4E-43F8-B605-B566CDEAA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893" y="4338775"/>
              <a:ext cx="3498214" cy="602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35A956-A05E-4807-8FD8-C82C46BB8168}"/>
                </a:ext>
              </a:extLst>
            </p:cNvPr>
            <p:cNvSpPr/>
            <p:nvPr/>
          </p:nvSpPr>
          <p:spPr>
            <a:xfrm>
              <a:off x="691643" y="586673"/>
              <a:ext cx="3672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i="0" dirty="0">
                  <a:effectLst/>
                  <a:latin typeface="Gill Sans MT" panose="020B0502020104020203" pitchFamily="34" charset="0"/>
                </a:rPr>
                <a:t>Correct the relaxation with </a:t>
              </a:r>
              <a:r>
                <a:rPr lang="en-US" dirty="0">
                  <a:effectLst/>
                  <a:latin typeface="Gill Sans MT" panose="020B0502020104020203" pitchFamily="34" charset="0"/>
                </a:rPr>
                <a:t>matching</a:t>
              </a:r>
            </a:p>
            <a:p>
              <a:pPr fontAlgn="base"/>
              <a:r>
                <a:rPr lang="en-US" dirty="0">
                  <a:effectLst/>
                  <a:latin typeface="Gill Sans MT" panose="020B0502020104020203" pitchFamily="34" charset="0"/>
                </a:rPr>
                <a:t>  (Hungarian algorithm)</a:t>
              </a: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67CFE9D4-B16E-499E-BBC9-7DBCB6AFE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82659" b="75926"/>
            <a:stretch/>
          </p:blipFill>
          <p:spPr>
            <a:xfrm>
              <a:off x="6611809" y="1847767"/>
              <a:ext cx="2114145" cy="597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49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65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Train </a:t>
            </a:r>
            <a:r>
              <a:rPr lang="en-US" dirty="0" err="1"/>
              <a:t>POCSNet</a:t>
            </a:r>
            <a:r>
              <a:rPr lang="en-US" dirty="0"/>
              <a:t> to imitate GCC 4.9.4 schedules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     77,202 basic blocks from SPEC2006, SPEC2017 </a:t>
            </a:r>
            <a:r>
              <a:rPr lang="en-US" sz="1400" dirty="0"/>
              <a:t>[</a:t>
            </a:r>
            <a:r>
              <a:rPr lang="en-US" sz="1400" dirty="0" err="1"/>
              <a:t>Mendis</a:t>
            </a:r>
            <a:r>
              <a:rPr lang="en-US" sz="1400" dirty="0"/>
              <a:t> et al 2019]</a:t>
            </a:r>
            <a:endParaRPr lang="en-US" sz="12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Evaluate data dependency violations, accuracy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Baseline: </a:t>
            </a:r>
            <a:r>
              <a:rPr lang="en-US" dirty="0" err="1"/>
              <a:t>Sinkhorn</a:t>
            </a:r>
            <a:r>
              <a:rPr lang="en-US" dirty="0"/>
              <a:t> iteration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52773FB-7580-43A7-B5F3-875337362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1557" b="32713"/>
          <a:stretch/>
        </p:blipFill>
        <p:spPr>
          <a:xfrm>
            <a:off x="2940996" y="3205143"/>
            <a:ext cx="6310008" cy="15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DD96B4-4E1B-4B08-9C72-E959AE3B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" y="1797112"/>
            <a:ext cx="9796590" cy="326377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7E7DDE3-238F-4744-9185-C83D231E61D0}"/>
              </a:ext>
            </a:extLst>
          </p:cNvPr>
          <p:cNvGrpSpPr/>
          <p:nvPr/>
        </p:nvGrpSpPr>
        <p:grpSpPr>
          <a:xfrm>
            <a:off x="5550074" y="2779414"/>
            <a:ext cx="3992578" cy="0"/>
            <a:chOff x="5839485" y="2779414"/>
            <a:chExt cx="3992578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001ED7-26FA-4D90-B5E0-DBD952C6BB07}"/>
                </a:ext>
              </a:extLst>
            </p:cNvPr>
            <p:cNvCxnSpPr/>
            <p:nvPr/>
          </p:nvCxnSpPr>
          <p:spPr>
            <a:xfrm>
              <a:off x="5839485" y="2779414"/>
              <a:ext cx="3992578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1546ED-0A2B-41B1-883C-4FE96621B422}"/>
                </a:ext>
              </a:extLst>
            </p:cNvPr>
            <p:cNvCxnSpPr/>
            <p:nvPr/>
          </p:nvCxnSpPr>
          <p:spPr>
            <a:xfrm>
              <a:off x="5839485" y="2779414"/>
              <a:ext cx="3992578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6A23DB-7B28-44E9-9599-DFE41CDF5BFC}"/>
              </a:ext>
            </a:extLst>
          </p:cNvPr>
          <p:cNvGrpSpPr/>
          <p:nvPr/>
        </p:nvGrpSpPr>
        <p:grpSpPr>
          <a:xfrm>
            <a:off x="724575" y="3398065"/>
            <a:ext cx="3992579" cy="45719"/>
            <a:chOff x="5839485" y="2779414"/>
            <a:chExt cx="3992578" cy="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D30D81-6F71-4071-BBFD-8E113051AB4A}"/>
                </a:ext>
              </a:extLst>
            </p:cNvPr>
            <p:cNvCxnSpPr/>
            <p:nvPr/>
          </p:nvCxnSpPr>
          <p:spPr>
            <a:xfrm>
              <a:off x="5839485" y="2779414"/>
              <a:ext cx="3992578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A17CE8-19AD-4397-822A-4DE834245929}"/>
                </a:ext>
              </a:extLst>
            </p:cNvPr>
            <p:cNvCxnSpPr/>
            <p:nvPr/>
          </p:nvCxnSpPr>
          <p:spPr>
            <a:xfrm>
              <a:off x="5839485" y="2779414"/>
              <a:ext cx="3992578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43820D-B76E-4D06-9713-840CCB286588}"/>
              </a:ext>
            </a:extLst>
          </p:cNvPr>
          <p:cNvGrpSpPr/>
          <p:nvPr/>
        </p:nvGrpSpPr>
        <p:grpSpPr>
          <a:xfrm>
            <a:off x="1784658" y="2435382"/>
            <a:ext cx="319967" cy="79198"/>
            <a:chOff x="5839485" y="2779414"/>
            <a:chExt cx="3992578" cy="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357C98-4641-4462-9126-3D09468D5AA1}"/>
                </a:ext>
              </a:extLst>
            </p:cNvPr>
            <p:cNvCxnSpPr/>
            <p:nvPr/>
          </p:nvCxnSpPr>
          <p:spPr>
            <a:xfrm>
              <a:off x="5839485" y="2779414"/>
              <a:ext cx="3992578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12C94E-E9B4-4934-9CCA-2856281F1F74}"/>
                </a:ext>
              </a:extLst>
            </p:cNvPr>
            <p:cNvCxnSpPr/>
            <p:nvPr/>
          </p:nvCxnSpPr>
          <p:spPr>
            <a:xfrm>
              <a:off x="5839485" y="2779414"/>
              <a:ext cx="3992578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9C5A2B-43BD-46AE-8ACF-A662DB2DD7CD}"/>
              </a:ext>
            </a:extLst>
          </p:cNvPr>
          <p:cNvGrpSpPr/>
          <p:nvPr/>
        </p:nvGrpSpPr>
        <p:grpSpPr>
          <a:xfrm>
            <a:off x="9559981" y="2048608"/>
            <a:ext cx="2703186" cy="1130914"/>
            <a:chOff x="9630317" y="2048608"/>
            <a:chExt cx="2703186" cy="11309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A6F4CB-30FC-468E-A445-F83B105E0FC6}"/>
                </a:ext>
              </a:extLst>
            </p:cNvPr>
            <p:cNvSpPr/>
            <p:nvPr/>
          </p:nvSpPr>
          <p:spPr>
            <a:xfrm>
              <a:off x="9962932" y="2379303"/>
              <a:ext cx="2370571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i="0" dirty="0">
                  <a:solidFill>
                    <a:srgbClr val="C00000"/>
                  </a:solidFill>
                  <a:effectLst/>
                  <a:latin typeface="Gill Sans MT" panose="020B0502020104020203" pitchFamily="34" charset="0"/>
                </a:rPr>
                <a:t>Fixed constraints only</a:t>
              </a:r>
            </a:p>
            <a:p>
              <a:pPr fontAlgn="base"/>
              <a:r>
                <a:rPr lang="en-US" sz="14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16% of predicted schedules are infeasible</a:t>
              </a:r>
              <a:endParaRPr lang="en-US" sz="1400" i="0" dirty="0">
                <a:solidFill>
                  <a:srgbClr val="C00000"/>
                </a:solidFill>
                <a:effectLst/>
                <a:latin typeface="Gill Sans MT" panose="020B0502020104020203" pitchFamily="34" charset="0"/>
              </a:endParaRPr>
            </a:p>
          </p:txBody>
        </p: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EE8BF32F-5119-49AF-9808-399CEDF27B1F}"/>
                </a:ext>
              </a:extLst>
            </p:cNvPr>
            <p:cNvSpPr/>
            <p:nvPr/>
          </p:nvSpPr>
          <p:spPr>
            <a:xfrm>
              <a:off x="9630317" y="2048608"/>
              <a:ext cx="190362" cy="730805"/>
            </a:xfrm>
            <a:prstGeom prst="rightBrace">
              <a:avLst>
                <a:gd name="adj1" fmla="val 37528"/>
                <a:gd name="adj2" fmla="val 70593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B33084-C03E-48FB-8DAE-F552931D3277}"/>
              </a:ext>
            </a:extLst>
          </p:cNvPr>
          <p:cNvGrpSpPr/>
          <p:nvPr/>
        </p:nvGrpSpPr>
        <p:grpSpPr>
          <a:xfrm>
            <a:off x="9560723" y="1854745"/>
            <a:ext cx="2702444" cy="584775"/>
            <a:chOff x="9631059" y="1854745"/>
            <a:chExt cx="2702444" cy="584775"/>
          </a:xfrm>
        </p:grpSpPr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229FE33-D7E1-4354-9019-15C7FF89527D}"/>
                </a:ext>
              </a:extLst>
            </p:cNvPr>
            <p:cNvSpPr/>
            <p:nvPr/>
          </p:nvSpPr>
          <p:spPr>
            <a:xfrm>
              <a:off x="9631059" y="2048608"/>
              <a:ext cx="190362" cy="258606"/>
            </a:xfrm>
            <a:prstGeom prst="rightBrace">
              <a:avLst>
                <a:gd name="adj1" fmla="val 33962"/>
                <a:gd name="adj2" fmla="val 50000"/>
              </a:avLst>
            </a:prstGeom>
            <a:ln w="381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5C2C4F-7994-497F-8ACA-A58E240F6114}"/>
                </a:ext>
              </a:extLst>
            </p:cNvPr>
            <p:cNvSpPr/>
            <p:nvPr/>
          </p:nvSpPr>
          <p:spPr>
            <a:xfrm>
              <a:off x="9962932" y="1854745"/>
              <a:ext cx="23705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+ Dynamic constraints </a:t>
              </a:r>
              <a:r>
                <a:rPr lang="en-US" sz="1400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with EPOCS/POPOCS</a:t>
              </a:r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7BC5103-5A71-4182-A9CE-C0620B44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6388"/>
            <a:ext cx="10515600" cy="10764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Imposing dynamic constraints reduces data dependency violations</a:t>
            </a:r>
          </a:p>
        </p:txBody>
      </p:sp>
    </p:spTree>
    <p:extLst>
      <p:ext uri="{BB962C8B-B14F-4D97-AF65-F5344CB8AC3E}">
        <p14:creationId xmlns:p14="http://schemas.microsoft.com/office/powerpoint/2010/main" val="219223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6388"/>
            <a:ext cx="10515600" cy="11455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Imposing constraints improves accuracy (+4%)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/>
              <a:t>POCSNet</a:t>
            </a:r>
            <a:r>
              <a:rPr lang="en-US" sz="2400" dirty="0"/>
              <a:t> schedule latencies are on par with GCC latencies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107213-4EFC-49C8-8F27-51E2C19E5A02}"/>
              </a:ext>
            </a:extLst>
          </p:cNvPr>
          <p:cNvGrpSpPr/>
          <p:nvPr/>
        </p:nvGrpSpPr>
        <p:grpSpPr>
          <a:xfrm>
            <a:off x="926108" y="279399"/>
            <a:ext cx="3685099" cy="5034721"/>
            <a:chOff x="626533" y="279399"/>
            <a:chExt cx="3685099" cy="5034721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69C90494-60C3-4B8C-9EBA-ECEDAD390745}"/>
                </a:ext>
              </a:extLst>
            </p:cNvPr>
            <p:cNvGraphicFramePr/>
            <p:nvPr/>
          </p:nvGraphicFramePr>
          <p:xfrm>
            <a:off x="626533" y="279399"/>
            <a:ext cx="3614727" cy="45974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CEA067-524B-4B71-8300-5252E827FF09}"/>
                </a:ext>
              </a:extLst>
            </p:cNvPr>
            <p:cNvSpPr/>
            <p:nvPr/>
          </p:nvSpPr>
          <p:spPr>
            <a:xfrm>
              <a:off x="2433896" y="4821677"/>
              <a:ext cx="187773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Dynamic constraints</a:t>
              </a:r>
            </a:p>
            <a:p>
              <a:pPr algn="ctr" fontAlgn="base"/>
              <a:r>
                <a:rPr lang="en-US" sz="1100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EPOCS/POPOCS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A4207D-55D4-4FC8-B0EC-A7D3EC0AC81E}"/>
                </a:ext>
              </a:extLst>
            </p:cNvPr>
            <p:cNvSpPr/>
            <p:nvPr/>
          </p:nvSpPr>
          <p:spPr>
            <a:xfrm>
              <a:off x="838200" y="4821677"/>
              <a:ext cx="187773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i="0" dirty="0">
                  <a:solidFill>
                    <a:srgbClr val="C00000"/>
                  </a:solidFill>
                  <a:effectLst/>
                  <a:latin typeface="Gill Sans MT" panose="020B0502020104020203" pitchFamily="34" charset="0"/>
                </a:rPr>
                <a:t>Fixed constraints</a:t>
              </a:r>
            </a:p>
            <a:p>
              <a:pPr algn="ctr" fontAlgn="base"/>
              <a:r>
                <a:rPr lang="en-US" sz="1100" i="0" dirty="0" err="1">
                  <a:solidFill>
                    <a:srgbClr val="C00000"/>
                  </a:solidFill>
                  <a:effectLst/>
                  <a:latin typeface="Gill Sans MT" panose="020B0502020104020203" pitchFamily="34" charset="0"/>
                </a:rPr>
                <a:t>Sinkhorn</a:t>
              </a:r>
              <a:r>
                <a:rPr lang="en-US" sz="11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 iteration</a:t>
              </a:r>
              <a:endParaRPr lang="en-US" sz="1100" i="0" dirty="0">
                <a:solidFill>
                  <a:srgbClr val="C00000"/>
                </a:solidFill>
                <a:effectLst/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3695BE-8652-413F-A080-9BD30934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2157"/>
              </p:ext>
            </p:extLst>
          </p:nvPr>
        </p:nvGraphicFramePr>
        <p:xfrm>
          <a:off x="5368587" y="1547893"/>
          <a:ext cx="5905770" cy="255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590">
                  <a:extLst>
                    <a:ext uri="{9D8B030D-6E8A-4147-A177-3AD203B41FA5}">
                      <a16:colId xmlns:a16="http://schemas.microsoft.com/office/drawing/2014/main" val="1999629898"/>
                    </a:ext>
                  </a:extLst>
                </a:gridCol>
                <a:gridCol w="1968590">
                  <a:extLst>
                    <a:ext uri="{9D8B030D-6E8A-4147-A177-3AD203B41FA5}">
                      <a16:colId xmlns:a16="http://schemas.microsoft.com/office/drawing/2014/main" val="1104686793"/>
                    </a:ext>
                  </a:extLst>
                </a:gridCol>
                <a:gridCol w="1968590">
                  <a:extLst>
                    <a:ext uri="{9D8B030D-6E8A-4147-A177-3AD203B41FA5}">
                      <a16:colId xmlns:a16="http://schemas.microsoft.com/office/drawing/2014/main" val="4006802936"/>
                    </a:ext>
                  </a:extLst>
                </a:gridCol>
              </a:tblGrid>
              <a:tr h="849609">
                <a:tc>
                  <a:txBody>
                    <a:bodyPr/>
                    <a:lstStyle/>
                    <a:p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Fixed constraints</a:t>
                      </a:r>
                    </a:p>
                    <a:p>
                      <a:pPr algn="ctr" fontAlgn="base"/>
                      <a:r>
                        <a:rPr lang="en-US" sz="1400" b="0" i="0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Sinkhorn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Gill Sans MT" panose="020B0502020104020203" pitchFamily="34" charset="0"/>
                        </a:rPr>
                        <a:t> iteration</a:t>
                      </a:r>
                      <a:endParaRPr lang="en-US" sz="1400" b="0" i="0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1F77B4"/>
                          </a:solidFill>
                          <a:effectLst/>
                          <a:latin typeface="Gill Sans MT" panose="020B0502020104020203" pitchFamily="34" charset="0"/>
                        </a:rPr>
                        <a:t>Dynamic constraints</a:t>
                      </a:r>
                    </a:p>
                    <a:p>
                      <a:pPr algn="ctr" fontAlgn="base"/>
                      <a:r>
                        <a:rPr lang="en-US" sz="1400" b="0" i="0" dirty="0">
                          <a:solidFill>
                            <a:srgbClr val="1F77B4"/>
                          </a:solidFill>
                          <a:effectLst/>
                          <a:latin typeface="Gill Sans MT" panose="020B0502020104020203" pitchFamily="34" charset="0"/>
                        </a:rPr>
                        <a:t>EPOCS/POPOCS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64886"/>
                  </a:ext>
                </a:extLst>
              </a:tr>
              <a:tr h="84960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Gill Sans MT" panose="020B0502020104020203" pitchFamily="34" charset="0"/>
                        </a:rPr>
                        <a:t>Accuracy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Gill Sans MT" panose="020B0502020104020203" pitchFamily="34" charset="0"/>
                        </a:rPr>
                        <a:t>35.6%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u="sng" dirty="0">
                          <a:latin typeface="Gill Sans MT" panose="020B0502020104020203" pitchFamily="34" charset="0"/>
                        </a:rPr>
                        <a:t>39.7%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620912"/>
                  </a:ext>
                </a:extLst>
              </a:tr>
              <a:tr h="84960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ill Sans MT" panose="020B0502020104020203" pitchFamily="34" charset="0"/>
                        </a:rPr>
                        <a:t>Kendall tau distance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Gill Sans MT" panose="020B0502020104020203" pitchFamily="34" charset="0"/>
                        </a:rPr>
                        <a:t>0.238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u="sng" dirty="0">
                          <a:latin typeface="Gill Sans MT" panose="020B0502020104020203" pitchFamily="34" charset="0"/>
                        </a:rPr>
                        <a:t>0.222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5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D56F92A-82C7-493C-A8B0-3EC30F5E2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1" r="66894"/>
          <a:stretch/>
        </p:blipFill>
        <p:spPr>
          <a:xfrm>
            <a:off x="6346332" y="1542539"/>
            <a:ext cx="2162275" cy="22971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D23BE5-C71D-47CE-B592-9D48C39DDBD0}"/>
              </a:ext>
            </a:extLst>
          </p:cNvPr>
          <p:cNvSpPr/>
          <p:nvPr/>
        </p:nvSpPr>
        <p:spPr>
          <a:xfrm>
            <a:off x="457851" y="3935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    </a:t>
            </a:r>
            <a:r>
              <a:rPr lang="en-US" b="1" dirty="0" err="1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>
              <a:solidFill>
                <a:srgbClr val="1B9E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0x18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pop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DDA1E2C-3531-403D-AC50-4C6D44AF3949}"/>
              </a:ext>
            </a:extLst>
          </p:cNvPr>
          <p:cNvSpPr txBox="1">
            <a:spLocks/>
          </p:cNvSpPr>
          <p:nvPr/>
        </p:nvSpPr>
        <p:spPr>
          <a:xfrm>
            <a:off x="1204629" y="1542539"/>
            <a:ext cx="2855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Shuffled input block</a:t>
            </a: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34CF6D81-8BCC-4123-8CBB-097EA75416DC}"/>
              </a:ext>
            </a:extLst>
          </p:cNvPr>
          <p:cNvSpPr/>
          <p:nvPr/>
        </p:nvSpPr>
        <p:spPr>
          <a:xfrm>
            <a:off x="266700" y="563880"/>
            <a:ext cx="319455" cy="1203960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9C9BF33D-5D8E-45CB-A229-12A04A2802F5}"/>
              </a:ext>
            </a:extLst>
          </p:cNvPr>
          <p:cNvSpPr/>
          <p:nvPr/>
        </p:nvSpPr>
        <p:spPr>
          <a:xfrm flipH="1">
            <a:off x="1163070" y="1409693"/>
            <a:ext cx="203200" cy="325865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166A8704-B947-42C6-A91C-788DD430A82B}"/>
              </a:ext>
            </a:extLst>
          </p:cNvPr>
          <p:cNvSpPr/>
          <p:nvPr/>
        </p:nvSpPr>
        <p:spPr>
          <a:xfrm flipH="1">
            <a:off x="1163070" y="831803"/>
            <a:ext cx="203200" cy="635804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98ABA4-666B-4D89-97EF-634E803C4782}"/>
              </a:ext>
            </a:extLst>
          </p:cNvPr>
          <p:cNvGrpSpPr/>
          <p:nvPr/>
        </p:nvGrpSpPr>
        <p:grpSpPr>
          <a:xfrm>
            <a:off x="366347" y="2850853"/>
            <a:ext cx="10624941" cy="3844849"/>
            <a:chOff x="366347" y="2850853"/>
            <a:chExt cx="10624941" cy="384484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9208BCE-719E-45AF-96F2-34449927B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89" t="7791" r="33905"/>
            <a:stretch/>
          </p:blipFill>
          <p:spPr>
            <a:xfrm>
              <a:off x="8829013" y="2850853"/>
              <a:ext cx="2162275" cy="229718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8277B7-604E-4029-8D7F-FDE326BDBA67}"/>
                </a:ext>
              </a:extLst>
            </p:cNvPr>
            <p:cNvGrpSpPr/>
            <p:nvPr/>
          </p:nvGrpSpPr>
          <p:grpSpPr>
            <a:xfrm>
              <a:off x="366347" y="4180517"/>
              <a:ext cx="6187504" cy="2515185"/>
              <a:chOff x="366347" y="4180517"/>
              <a:chExt cx="6187504" cy="25151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D7CBEF-D094-4CC2-85D8-CF84F5D03658}"/>
                  </a:ext>
                </a:extLst>
              </p:cNvPr>
              <p:cNvSpPr/>
              <p:nvPr/>
            </p:nvSpPr>
            <p:spPr>
              <a:xfrm>
                <a:off x="457851" y="4180517"/>
                <a:ext cx="6096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add    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0x18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solidFill>
                      <a:srgbClr val="1B9E7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mov    </a:t>
                </a:r>
                <a:r>
                  <a:rPr lang="en-US" b="1" dirty="0" err="1">
                    <a:solidFill>
                      <a:srgbClr val="1B9E7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r>
                  <a:rPr lang="en-US" b="1" dirty="0">
                    <a:solidFill>
                      <a:srgbClr val="1B9E7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>
                    <a:solidFill>
                      <a:srgbClr val="1B9E7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rbp</a:t>
                </a:r>
                <a:endParaRPr lang="en-US" b="1" dirty="0">
                  <a:solidFill>
                    <a:srgbClr val="1B9E7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pop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pop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Arrow: Curved Right 11">
                <a:extLst>
                  <a:ext uri="{FF2B5EF4-FFF2-40B4-BE49-F238E27FC236}">
                    <a16:creationId xmlns:a16="http://schemas.microsoft.com/office/drawing/2014/main" id="{F52A2142-4FA3-4DC7-A395-35D605CCA3D0}"/>
                  </a:ext>
                </a:extLst>
              </p:cNvPr>
              <p:cNvSpPr/>
              <p:nvPr/>
            </p:nvSpPr>
            <p:spPr>
              <a:xfrm>
                <a:off x="366347" y="4923827"/>
                <a:ext cx="219808" cy="591330"/>
              </a:xfrm>
              <a:prstGeom prst="curvedRightArrow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Arrow: Curved Right 6">
                <a:extLst>
                  <a:ext uri="{FF2B5EF4-FFF2-40B4-BE49-F238E27FC236}">
                    <a16:creationId xmlns:a16="http://schemas.microsoft.com/office/drawing/2014/main" id="{6D6F3B68-2531-4707-B4A5-820C3B10013C}"/>
                  </a:ext>
                </a:extLst>
              </p:cNvPr>
              <p:cNvSpPr/>
              <p:nvPr/>
            </p:nvSpPr>
            <p:spPr>
              <a:xfrm flipH="1">
                <a:off x="1163070" y="5189292"/>
                <a:ext cx="203200" cy="325865"/>
              </a:xfrm>
              <a:prstGeom prst="curvedRightArrow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6DE4D5E0-E52E-4B89-8E05-D5D08AEA18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4629" y="5370139"/>
                <a:ext cx="3529296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 err="1"/>
                  <a:t>POCSNet</a:t>
                </a:r>
                <a:r>
                  <a:rPr lang="en-US" sz="2400" dirty="0"/>
                  <a:t> scheduled block</a:t>
                </a:r>
              </a:p>
            </p:txBody>
          </p:sp>
          <p:sp>
            <p:nvSpPr>
              <p:cNvPr id="25" name="Arrow: Curved Right 24">
                <a:extLst>
                  <a:ext uri="{FF2B5EF4-FFF2-40B4-BE49-F238E27FC236}">
                    <a16:creationId xmlns:a16="http://schemas.microsoft.com/office/drawing/2014/main" id="{E3AD5086-2915-48C7-BA08-B54E54F70C7A}"/>
                  </a:ext>
                </a:extLst>
              </p:cNvPr>
              <p:cNvSpPr/>
              <p:nvPr/>
            </p:nvSpPr>
            <p:spPr>
              <a:xfrm flipH="1">
                <a:off x="1163070" y="4626759"/>
                <a:ext cx="203200" cy="635804"/>
              </a:xfrm>
              <a:prstGeom prst="curvedRightArrow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69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82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EPOCS: General purpose op for dynamic constraints on NNs</a:t>
            </a:r>
          </a:p>
          <a:p>
            <a:pPr>
              <a:lnSpc>
                <a:spcPct val="150000"/>
              </a:lnSpc>
            </a:pPr>
            <a:r>
              <a:rPr lang="en-US" dirty="0"/>
              <a:t>One application: Job scheduling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A step toward correct-by-construction ML for Systems:</a:t>
            </a:r>
            <a:br>
              <a:rPr lang="en-US" dirty="0"/>
            </a:br>
            <a:r>
              <a:rPr lang="en-US" i="1" dirty="0"/>
              <a:t>	Enforce known constraints end-to-end for accuracy boost + guarantees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0AD356B8-F264-4D4C-BF10-4AD8C5C826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313" r="55824"/>
          <a:stretch/>
        </p:blipFill>
        <p:spPr>
          <a:xfrm>
            <a:off x="10320700" y="372928"/>
            <a:ext cx="1473547" cy="151121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9D7562-B435-4B7B-A0B7-2C4DF345EF30}"/>
              </a:ext>
            </a:extLst>
          </p:cNvPr>
          <p:cNvSpPr txBox="1">
            <a:spLocks/>
          </p:cNvSpPr>
          <p:nvPr/>
        </p:nvSpPr>
        <p:spPr>
          <a:xfrm>
            <a:off x="3760269" y="5108798"/>
            <a:ext cx="4671462" cy="80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 i="1" dirty="0"/>
              <a:t>Contact: ajayj@berkeley.edu</a:t>
            </a:r>
          </a:p>
        </p:txBody>
      </p:sp>
    </p:spTree>
    <p:extLst>
      <p:ext uri="{BB962C8B-B14F-4D97-AF65-F5344CB8AC3E}">
        <p14:creationId xmlns:p14="http://schemas.microsoft.com/office/powerpoint/2010/main" val="279027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ED7CBEF-D094-4CC2-85D8-CF84F5D03658}"/>
              </a:ext>
            </a:extLst>
          </p:cNvPr>
          <p:cNvSpPr/>
          <p:nvPr/>
        </p:nvSpPr>
        <p:spPr>
          <a:xfrm>
            <a:off x="457851" y="41805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xmm5, qword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[rsp+0x20]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en-US" b="1" dirty="0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xmm3, qword </a:t>
            </a:r>
            <a:r>
              <a:rPr lang="en-US" b="1" dirty="0" err="1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[r13+0xa0]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xmm3, xmm5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xmm3, xmm8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ucomisd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xmm2, xmm3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23BE5-C71D-47CE-B592-9D48C39DDBD0}"/>
              </a:ext>
            </a:extLst>
          </p:cNvPr>
          <p:cNvSpPr/>
          <p:nvPr/>
        </p:nvSpPr>
        <p:spPr>
          <a:xfrm>
            <a:off x="457851" y="3935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en-US" b="1" dirty="0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xmm3, qword </a:t>
            </a:r>
            <a:r>
              <a:rPr lang="en-US" b="1" dirty="0" err="1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1B9E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[r13+0xa0]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xmm5, qword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[rsp+0x20]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xmm3, xmm5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xmm3, xmm8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ucomisd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xmm2, xmm3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F52A2142-4FA3-4DC7-A395-35D605CCA3D0}"/>
              </a:ext>
            </a:extLst>
          </p:cNvPr>
          <p:cNvSpPr/>
          <p:nvPr/>
        </p:nvSpPr>
        <p:spPr>
          <a:xfrm>
            <a:off x="366347" y="4923827"/>
            <a:ext cx="219808" cy="325865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6012DFB6-8774-4E59-B12C-6890AF84A9A8}"/>
              </a:ext>
            </a:extLst>
          </p:cNvPr>
          <p:cNvSpPr/>
          <p:nvPr/>
        </p:nvSpPr>
        <p:spPr>
          <a:xfrm>
            <a:off x="273844" y="4352741"/>
            <a:ext cx="312311" cy="652654"/>
          </a:xfrm>
          <a:prstGeom prst="curvedRightArrow">
            <a:avLst>
              <a:gd name="adj1" fmla="val 15702"/>
              <a:gd name="adj2" fmla="val 50000"/>
              <a:gd name="adj3" fmla="val 25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6D6F3B68-2531-4707-B4A5-820C3B10013C}"/>
              </a:ext>
            </a:extLst>
          </p:cNvPr>
          <p:cNvSpPr/>
          <p:nvPr/>
        </p:nvSpPr>
        <p:spPr>
          <a:xfrm flipH="1">
            <a:off x="1435100" y="4638746"/>
            <a:ext cx="203200" cy="325865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230BDF3A-1576-4540-8309-E3218822755B}"/>
              </a:ext>
            </a:extLst>
          </p:cNvPr>
          <p:cNvSpPr/>
          <p:nvPr/>
        </p:nvSpPr>
        <p:spPr>
          <a:xfrm>
            <a:off x="366347" y="1116654"/>
            <a:ext cx="219808" cy="325865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C7A7683-BC85-4FF5-8A38-E89332AA326D}"/>
              </a:ext>
            </a:extLst>
          </p:cNvPr>
          <p:cNvSpPr/>
          <p:nvPr/>
        </p:nvSpPr>
        <p:spPr>
          <a:xfrm flipH="1">
            <a:off x="1435100" y="538175"/>
            <a:ext cx="203200" cy="619263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3E93F611-A6D9-4395-8FBC-BA8575F4BDA6}"/>
              </a:ext>
            </a:extLst>
          </p:cNvPr>
          <p:cNvSpPr/>
          <p:nvPr/>
        </p:nvSpPr>
        <p:spPr>
          <a:xfrm>
            <a:off x="366347" y="864760"/>
            <a:ext cx="219808" cy="325865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DDA1E2C-3531-403D-AC50-4C6D44AF3949}"/>
              </a:ext>
            </a:extLst>
          </p:cNvPr>
          <p:cNvSpPr txBox="1">
            <a:spLocks/>
          </p:cNvSpPr>
          <p:nvPr/>
        </p:nvSpPr>
        <p:spPr>
          <a:xfrm>
            <a:off x="1204629" y="1542539"/>
            <a:ext cx="2855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Shuffled input block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E4D5E0-E52E-4B89-8E05-D5D08AEA18A6}"/>
              </a:ext>
            </a:extLst>
          </p:cNvPr>
          <p:cNvSpPr txBox="1">
            <a:spLocks/>
          </p:cNvSpPr>
          <p:nvPr/>
        </p:nvSpPr>
        <p:spPr>
          <a:xfrm>
            <a:off x="1204629" y="5370139"/>
            <a:ext cx="3529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POCSNet</a:t>
            </a:r>
            <a:r>
              <a:rPr lang="en-US" sz="2400" dirty="0"/>
              <a:t> scheduled block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282A50-2A8F-4AA6-845F-44C7A6035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 r="66947"/>
          <a:stretch/>
        </p:blipFill>
        <p:spPr>
          <a:xfrm>
            <a:off x="6333632" y="1553106"/>
            <a:ext cx="2174975" cy="22866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012D5A-164B-4E6F-8096-576D009C1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8" t="8894" r="32340"/>
          <a:stretch/>
        </p:blipFill>
        <p:spPr>
          <a:xfrm>
            <a:off x="8849376" y="2873686"/>
            <a:ext cx="2248551" cy="22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 in ML for Systems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0DF0C-FD07-4384-B646-84AD2AF7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ED7CBEF-D094-4CC2-85D8-CF84F5D03658}"/>
              </a:ext>
            </a:extLst>
          </p:cNvPr>
          <p:cNvSpPr/>
          <p:nvPr/>
        </p:nvSpPr>
        <p:spPr>
          <a:xfrm>
            <a:off x="457851" y="41805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[rsp+0x0c]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0xffffffff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r15,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23BE5-C71D-47CE-B592-9D48C39DDBD0}"/>
              </a:ext>
            </a:extLst>
          </p:cNvPr>
          <p:cNvSpPr/>
          <p:nvPr/>
        </p:nvSpPr>
        <p:spPr>
          <a:xfrm>
            <a:off x="457851" y="3935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[rsp+0x0c]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0xffffffff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r15,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6D6F3B68-2531-4707-B4A5-820C3B10013C}"/>
              </a:ext>
            </a:extLst>
          </p:cNvPr>
          <p:cNvSpPr/>
          <p:nvPr/>
        </p:nvSpPr>
        <p:spPr>
          <a:xfrm flipH="1">
            <a:off x="2969277" y="4919181"/>
            <a:ext cx="203200" cy="325865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380001-07B2-4566-BB56-C6BA34286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5" t="9874" r="33945" b="529"/>
          <a:stretch/>
        </p:blipFill>
        <p:spPr>
          <a:xfrm>
            <a:off x="8882373" y="2904164"/>
            <a:ext cx="2101984" cy="2237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27E9E5-19D0-4AD2-BE5E-A8DA85DFE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2" r="67889"/>
          <a:stretch/>
        </p:blipFill>
        <p:spPr>
          <a:xfrm>
            <a:off x="6350157" y="1602634"/>
            <a:ext cx="2101984" cy="223709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DDA1E2C-3531-403D-AC50-4C6D44AF3949}"/>
              </a:ext>
            </a:extLst>
          </p:cNvPr>
          <p:cNvSpPr txBox="1">
            <a:spLocks/>
          </p:cNvSpPr>
          <p:nvPr/>
        </p:nvSpPr>
        <p:spPr>
          <a:xfrm>
            <a:off x="1204629" y="1542539"/>
            <a:ext cx="2855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Shuffled input block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E4D5E0-E52E-4B89-8E05-D5D08AEA18A6}"/>
              </a:ext>
            </a:extLst>
          </p:cNvPr>
          <p:cNvSpPr txBox="1">
            <a:spLocks/>
          </p:cNvSpPr>
          <p:nvPr/>
        </p:nvSpPr>
        <p:spPr>
          <a:xfrm>
            <a:off x="1204629" y="5370139"/>
            <a:ext cx="3529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POCSNet</a:t>
            </a:r>
            <a:r>
              <a:rPr lang="en-US" sz="2400" dirty="0"/>
              <a:t> scheduled block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F52A2142-4FA3-4DC7-A395-35D605CCA3D0}"/>
              </a:ext>
            </a:extLst>
          </p:cNvPr>
          <p:cNvSpPr/>
          <p:nvPr/>
        </p:nvSpPr>
        <p:spPr>
          <a:xfrm>
            <a:off x="347947" y="5172223"/>
            <a:ext cx="219808" cy="365125"/>
          </a:xfrm>
          <a:prstGeom prst="curv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6012DFB6-8774-4E59-B12C-6890AF84A9A8}"/>
              </a:ext>
            </a:extLst>
          </p:cNvPr>
          <p:cNvSpPr/>
          <p:nvPr/>
        </p:nvSpPr>
        <p:spPr>
          <a:xfrm>
            <a:off x="273844" y="4352740"/>
            <a:ext cx="312311" cy="924109"/>
          </a:xfrm>
          <a:prstGeom prst="curvedRightArrow">
            <a:avLst>
              <a:gd name="adj1" fmla="val 15702"/>
              <a:gd name="adj2" fmla="val 50000"/>
              <a:gd name="adj3" fmla="val 25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A1C721D1-E27B-4324-A50F-4777CB43791D}"/>
              </a:ext>
            </a:extLst>
          </p:cNvPr>
          <p:cNvSpPr/>
          <p:nvPr/>
        </p:nvSpPr>
        <p:spPr>
          <a:xfrm flipH="1">
            <a:off x="1536700" y="4633338"/>
            <a:ext cx="203200" cy="643512"/>
          </a:xfrm>
          <a:prstGeom prst="curvedRightArrow">
            <a:avLst>
              <a:gd name="adj1" fmla="val 15702"/>
              <a:gd name="adj2" fmla="val 50000"/>
              <a:gd name="adj3" fmla="val 25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7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6388"/>
            <a:ext cx="10515600" cy="11455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Enforcing constraints improves accuracy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/>
              <a:t>POCSNet</a:t>
            </a:r>
            <a:r>
              <a:rPr lang="en-US" sz="2400" dirty="0"/>
              <a:t> schedule latencies are on par with GCC latencies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107213-4EFC-49C8-8F27-51E2C19E5A02}"/>
              </a:ext>
            </a:extLst>
          </p:cNvPr>
          <p:cNvGrpSpPr/>
          <p:nvPr/>
        </p:nvGrpSpPr>
        <p:grpSpPr>
          <a:xfrm>
            <a:off x="1500041" y="279399"/>
            <a:ext cx="3685099" cy="5034721"/>
            <a:chOff x="626533" y="279399"/>
            <a:chExt cx="3685099" cy="5034721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69C90494-60C3-4B8C-9EBA-ECEDAD3907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1868455"/>
                </p:ext>
              </p:extLst>
            </p:nvPr>
          </p:nvGraphicFramePr>
          <p:xfrm>
            <a:off x="626533" y="279399"/>
            <a:ext cx="3614727" cy="45974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CEA067-524B-4B71-8300-5252E827FF09}"/>
                </a:ext>
              </a:extLst>
            </p:cNvPr>
            <p:cNvSpPr/>
            <p:nvPr/>
          </p:nvSpPr>
          <p:spPr>
            <a:xfrm>
              <a:off x="2433896" y="4821677"/>
              <a:ext cx="187773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Dynamic constraints</a:t>
              </a:r>
            </a:p>
            <a:p>
              <a:pPr algn="ctr" fontAlgn="base"/>
              <a:r>
                <a:rPr lang="en-US" sz="1100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EPOCS/POPOCS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A4207D-55D4-4FC8-B0EC-A7D3EC0AC81E}"/>
                </a:ext>
              </a:extLst>
            </p:cNvPr>
            <p:cNvSpPr/>
            <p:nvPr/>
          </p:nvSpPr>
          <p:spPr>
            <a:xfrm>
              <a:off x="838200" y="4821677"/>
              <a:ext cx="187773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i="0" dirty="0">
                  <a:solidFill>
                    <a:srgbClr val="C00000"/>
                  </a:solidFill>
                  <a:effectLst/>
                  <a:latin typeface="Gill Sans MT" panose="020B0502020104020203" pitchFamily="34" charset="0"/>
                </a:rPr>
                <a:t>Fixed constraints</a:t>
              </a:r>
            </a:p>
            <a:p>
              <a:pPr algn="ctr" fontAlgn="base"/>
              <a:r>
                <a:rPr lang="en-US" sz="1100" i="0" dirty="0" err="1">
                  <a:solidFill>
                    <a:srgbClr val="C00000"/>
                  </a:solidFill>
                  <a:effectLst/>
                  <a:latin typeface="Gill Sans MT" panose="020B0502020104020203" pitchFamily="34" charset="0"/>
                </a:rPr>
                <a:t>Sinkhorn</a:t>
              </a:r>
              <a:r>
                <a:rPr lang="en-US" sz="11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 iteration</a:t>
              </a:r>
              <a:endParaRPr lang="en-US" sz="1100" i="0" dirty="0">
                <a:solidFill>
                  <a:srgbClr val="C00000"/>
                </a:solidFill>
                <a:effectLst/>
                <a:latin typeface="Gill Sans MT" panose="020B05020201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03F83-2C0A-4CD6-9078-8C3CCFB573B0}"/>
              </a:ext>
            </a:extLst>
          </p:cNvPr>
          <p:cNvGrpSpPr/>
          <p:nvPr/>
        </p:nvGrpSpPr>
        <p:grpSpPr>
          <a:xfrm>
            <a:off x="6710464" y="279399"/>
            <a:ext cx="3685099" cy="5034721"/>
            <a:chOff x="626533" y="279399"/>
            <a:chExt cx="3685099" cy="5034721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6F2DD582-0F69-453E-8B81-C41AC4D2F9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7226294"/>
                </p:ext>
              </p:extLst>
            </p:nvPr>
          </p:nvGraphicFramePr>
          <p:xfrm>
            <a:off x="626533" y="279399"/>
            <a:ext cx="3614727" cy="45974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6AD263-48D5-43B7-BE1B-E7E43D35593A}"/>
                </a:ext>
              </a:extLst>
            </p:cNvPr>
            <p:cNvSpPr/>
            <p:nvPr/>
          </p:nvSpPr>
          <p:spPr>
            <a:xfrm>
              <a:off x="2433896" y="4821677"/>
              <a:ext cx="187773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Dynamic constraints</a:t>
              </a:r>
            </a:p>
            <a:p>
              <a:pPr algn="ctr" fontAlgn="base"/>
              <a:r>
                <a:rPr lang="en-US" sz="1100" i="0" dirty="0">
                  <a:solidFill>
                    <a:srgbClr val="1F77B4"/>
                  </a:solidFill>
                  <a:effectLst/>
                  <a:latin typeface="Gill Sans MT" panose="020B0502020104020203" pitchFamily="34" charset="0"/>
                </a:rPr>
                <a:t>EPOCS/POPOCS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83C5F1-0407-487C-AA34-66D9A499545B}"/>
                </a:ext>
              </a:extLst>
            </p:cNvPr>
            <p:cNvSpPr/>
            <p:nvPr/>
          </p:nvSpPr>
          <p:spPr>
            <a:xfrm>
              <a:off x="838200" y="4821677"/>
              <a:ext cx="187773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i="0" dirty="0">
                  <a:solidFill>
                    <a:srgbClr val="C00000"/>
                  </a:solidFill>
                  <a:effectLst/>
                  <a:latin typeface="Gill Sans MT" panose="020B0502020104020203" pitchFamily="34" charset="0"/>
                </a:rPr>
                <a:t>Fixed constraints</a:t>
              </a:r>
            </a:p>
            <a:p>
              <a:pPr algn="ctr" fontAlgn="base"/>
              <a:r>
                <a:rPr lang="en-US" sz="1100" i="0" dirty="0" err="1">
                  <a:solidFill>
                    <a:srgbClr val="C00000"/>
                  </a:solidFill>
                  <a:effectLst/>
                  <a:latin typeface="Gill Sans MT" panose="020B0502020104020203" pitchFamily="34" charset="0"/>
                </a:rPr>
                <a:t>Sinkhorn</a:t>
              </a:r>
              <a:r>
                <a:rPr lang="en-US" sz="11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 iteration</a:t>
              </a:r>
              <a:endParaRPr lang="en-US" sz="1100" i="0" dirty="0">
                <a:solidFill>
                  <a:srgbClr val="C00000"/>
                </a:solidFill>
                <a:effectLst/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85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 in ML for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208" cy="367020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Discrete search spaces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C60CF7A-CFE0-484A-A0C5-4A70A03A062F}"/>
              </a:ext>
            </a:extLst>
          </p:cNvPr>
          <p:cNvSpPr/>
          <p:nvPr/>
        </p:nvSpPr>
        <p:spPr>
          <a:xfrm>
            <a:off x="8568968" y="2187020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FD4C4-D4CC-4CEB-B1A3-A2A9A1628162}"/>
              </a:ext>
            </a:extLst>
          </p:cNvPr>
          <p:cNvSpPr/>
          <p:nvPr/>
        </p:nvSpPr>
        <p:spPr>
          <a:xfrm>
            <a:off x="9021455" y="2187020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 in ML for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208" cy="367020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Discrete search spaces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Large, combinatorial search spaces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C60CF7A-CFE0-484A-A0C5-4A70A03A062F}"/>
              </a:ext>
            </a:extLst>
          </p:cNvPr>
          <p:cNvSpPr/>
          <p:nvPr/>
        </p:nvSpPr>
        <p:spPr>
          <a:xfrm>
            <a:off x="8568968" y="2187020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FD4C4-D4CC-4CEB-B1A3-A2A9A1628162}"/>
              </a:ext>
            </a:extLst>
          </p:cNvPr>
          <p:cNvSpPr/>
          <p:nvPr/>
        </p:nvSpPr>
        <p:spPr>
          <a:xfrm>
            <a:off x="9021455" y="2187020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894C43-9EC6-4093-8DD7-78EBB80F1410}"/>
              </a:ext>
            </a:extLst>
          </p:cNvPr>
          <p:cNvSpPr/>
          <p:nvPr/>
        </p:nvSpPr>
        <p:spPr>
          <a:xfrm>
            <a:off x="9473942" y="2187020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8512B0-C9DD-4F17-9F8E-8E90829F1792}"/>
              </a:ext>
            </a:extLst>
          </p:cNvPr>
          <p:cNvSpPr/>
          <p:nvPr/>
        </p:nvSpPr>
        <p:spPr>
          <a:xfrm>
            <a:off x="9926429" y="2187020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04DB37-2A93-4E92-B5CC-18138D4ACCF0}"/>
              </a:ext>
            </a:extLst>
          </p:cNvPr>
          <p:cNvSpPr/>
          <p:nvPr/>
        </p:nvSpPr>
        <p:spPr>
          <a:xfrm>
            <a:off x="8568968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73281A-DFC1-46F9-B742-3F794D9754DC}"/>
              </a:ext>
            </a:extLst>
          </p:cNvPr>
          <p:cNvSpPr/>
          <p:nvPr/>
        </p:nvSpPr>
        <p:spPr>
          <a:xfrm>
            <a:off x="9021455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64D3FA-B4B9-4A2A-96CE-2C300759C5BD}"/>
              </a:ext>
            </a:extLst>
          </p:cNvPr>
          <p:cNvSpPr/>
          <p:nvPr/>
        </p:nvSpPr>
        <p:spPr>
          <a:xfrm>
            <a:off x="9473942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84C6FB-E961-4C23-9CC3-5DC54353B62A}"/>
              </a:ext>
            </a:extLst>
          </p:cNvPr>
          <p:cNvSpPr/>
          <p:nvPr/>
        </p:nvSpPr>
        <p:spPr>
          <a:xfrm>
            <a:off x="9926429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FCD3AF-B9BA-4B5D-84F7-6B40AC808139}"/>
              </a:ext>
            </a:extLst>
          </p:cNvPr>
          <p:cNvSpPr/>
          <p:nvPr/>
        </p:nvSpPr>
        <p:spPr>
          <a:xfrm>
            <a:off x="8568968" y="3141972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8189F4-D668-4B53-AC11-45CCD388FFBF}"/>
              </a:ext>
            </a:extLst>
          </p:cNvPr>
          <p:cNvSpPr/>
          <p:nvPr/>
        </p:nvSpPr>
        <p:spPr>
          <a:xfrm>
            <a:off x="9021455" y="3141972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03099F-0DA8-4B6D-A889-4362CBDFB2CE}"/>
              </a:ext>
            </a:extLst>
          </p:cNvPr>
          <p:cNvSpPr/>
          <p:nvPr/>
        </p:nvSpPr>
        <p:spPr>
          <a:xfrm>
            <a:off x="9473942" y="3141972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815286-28AD-4276-AC41-50571468CD79}"/>
              </a:ext>
            </a:extLst>
          </p:cNvPr>
          <p:cNvSpPr/>
          <p:nvPr/>
        </p:nvSpPr>
        <p:spPr>
          <a:xfrm>
            <a:off x="9926429" y="3141972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66486-9F00-403A-B743-632FE45D4FF1}"/>
              </a:ext>
            </a:extLst>
          </p:cNvPr>
          <p:cNvSpPr/>
          <p:nvPr/>
        </p:nvSpPr>
        <p:spPr>
          <a:xfrm>
            <a:off x="8568968" y="3619448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E5F6C9-9DA4-4608-B0DB-C6554D6FE366}"/>
              </a:ext>
            </a:extLst>
          </p:cNvPr>
          <p:cNvSpPr/>
          <p:nvPr/>
        </p:nvSpPr>
        <p:spPr>
          <a:xfrm>
            <a:off x="9021455" y="3619448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A5A2C4-3C93-4693-B1C0-E0F9329690BC}"/>
              </a:ext>
            </a:extLst>
          </p:cNvPr>
          <p:cNvSpPr/>
          <p:nvPr/>
        </p:nvSpPr>
        <p:spPr>
          <a:xfrm>
            <a:off x="9473942" y="3619448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2512CC-26B3-462D-897C-9A987299DE27}"/>
              </a:ext>
            </a:extLst>
          </p:cNvPr>
          <p:cNvSpPr/>
          <p:nvPr/>
        </p:nvSpPr>
        <p:spPr>
          <a:xfrm>
            <a:off x="9926429" y="3619448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 in ML for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208" cy="414154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Discrete search spaces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Large, combinatorial search spaces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Highly constrained feasible sets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Challenging for supervised learning!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C60CF7A-CFE0-484A-A0C5-4A70A03A062F}"/>
              </a:ext>
            </a:extLst>
          </p:cNvPr>
          <p:cNvSpPr/>
          <p:nvPr/>
        </p:nvSpPr>
        <p:spPr>
          <a:xfrm>
            <a:off x="8568968" y="2187020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FD4C4-D4CC-4CEB-B1A3-A2A9A1628162}"/>
              </a:ext>
            </a:extLst>
          </p:cNvPr>
          <p:cNvSpPr/>
          <p:nvPr/>
        </p:nvSpPr>
        <p:spPr>
          <a:xfrm>
            <a:off x="9021455" y="2187020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894C43-9EC6-4093-8DD7-78EBB80F1410}"/>
              </a:ext>
            </a:extLst>
          </p:cNvPr>
          <p:cNvSpPr/>
          <p:nvPr/>
        </p:nvSpPr>
        <p:spPr>
          <a:xfrm>
            <a:off x="9473942" y="2187020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8512B0-C9DD-4F17-9F8E-8E90829F1792}"/>
              </a:ext>
            </a:extLst>
          </p:cNvPr>
          <p:cNvSpPr/>
          <p:nvPr/>
        </p:nvSpPr>
        <p:spPr>
          <a:xfrm>
            <a:off x="9926429" y="2187020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04DB37-2A93-4E92-B5CC-18138D4ACCF0}"/>
              </a:ext>
            </a:extLst>
          </p:cNvPr>
          <p:cNvSpPr/>
          <p:nvPr/>
        </p:nvSpPr>
        <p:spPr>
          <a:xfrm>
            <a:off x="8568968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73281A-DFC1-46F9-B742-3F794D9754DC}"/>
              </a:ext>
            </a:extLst>
          </p:cNvPr>
          <p:cNvSpPr/>
          <p:nvPr/>
        </p:nvSpPr>
        <p:spPr>
          <a:xfrm>
            <a:off x="9021455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64D3FA-B4B9-4A2A-96CE-2C300759C5BD}"/>
              </a:ext>
            </a:extLst>
          </p:cNvPr>
          <p:cNvSpPr/>
          <p:nvPr/>
        </p:nvSpPr>
        <p:spPr>
          <a:xfrm>
            <a:off x="9473942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84C6FB-E961-4C23-9CC3-5DC54353B62A}"/>
              </a:ext>
            </a:extLst>
          </p:cNvPr>
          <p:cNvSpPr/>
          <p:nvPr/>
        </p:nvSpPr>
        <p:spPr>
          <a:xfrm>
            <a:off x="9926429" y="2664496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FCD3AF-B9BA-4B5D-84F7-6B40AC808139}"/>
              </a:ext>
            </a:extLst>
          </p:cNvPr>
          <p:cNvSpPr/>
          <p:nvPr/>
        </p:nvSpPr>
        <p:spPr>
          <a:xfrm>
            <a:off x="8568968" y="3141972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8189F4-D668-4B53-AC11-45CCD388FFBF}"/>
              </a:ext>
            </a:extLst>
          </p:cNvPr>
          <p:cNvSpPr/>
          <p:nvPr/>
        </p:nvSpPr>
        <p:spPr>
          <a:xfrm>
            <a:off x="9021455" y="3141972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03099F-0DA8-4B6D-A889-4362CBDFB2CE}"/>
              </a:ext>
            </a:extLst>
          </p:cNvPr>
          <p:cNvSpPr/>
          <p:nvPr/>
        </p:nvSpPr>
        <p:spPr>
          <a:xfrm>
            <a:off x="9473942" y="3141972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815286-28AD-4276-AC41-50571468CD79}"/>
              </a:ext>
            </a:extLst>
          </p:cNvPr>
          <p:cNvSpPr/>
          <p:nvPr/>
        </p:nvSpPr>
        <p:spPr>
          <a:xfrm>
            <a:off x="9926429" y="3141972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66486-9F00-403A-B743-632FE45D4FF1}"/>
              </a:ext>
            </a:extLst>
          </p:cNvPr>
          <p:cNvSpPr/>
          <p:nvPr/>
        </p:nvSpPr>
        <p:spPr>
          <a:xfrm>
            <a:off x="8568968" y="3619448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E5F6C9-9DA4-4608-B0DB-C6554D6FE366}"/>
              </a:ext>
            </a:extLst>
          </p:cNvPr>
          <p:cNvSpPr/>
          <p:nvPr/>
        </p:nvSpPr>
        <p:spPr>
          <a:xfrm>
            <a:off x="9021455" y="3619448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A5A2C4-3C93-4693-B1C0-E0F9329690BC}"/>
              </a:ext>
            </a:extLst>
          </p:cNvPr>
          <p:cNvSpPr/>
          <p:nvPr/>
        </p:nvSpPr>
        <p:spPr>
          <a:xfrm>
            <a:off x="9473942" y="3619448"/>
            <a:ext cx="207389" cy="2073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2512CC-26B3-462D-897C-9A987299DE27}"/>
              </a:ext>
            </a:extLst>
          </p:cNvPr>
          <p:cNvSpPr/>
          <p:nvPr/>
        </p:nvSpPr>
        <p:spPr>
          <a:xfrm>
            <a:off x="9926429" y="3619448"/>
            <a:ext cx="207389" cy="2073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FB0BEB-587A-4530-B2B9-1E37E72D2635}"/>
              </a:ext>
            </a:extLst>
          </p:cNvPr>
          <p:cNvCxnSpPr>
            <a:cxnSpLocks/>
          </p:cNvCxnSpPr>
          <p:nvPr/>
        </p:nvCxnSpPr>
        <p:spPr>
          <a:xfrm>
            <a:off x="8436990" y="2790334"/>
            <a:ext cx="1244341" cy="1244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F41173-A00E-49A3-834F-765D611A331B}"/>
              </a:ext>
            </a:extLst>
          </p:cNvPr>
          <p:cNvCxnSpPr>
            <a:cxnSpLocks/>
          </p:cNvCxnSpPr>
          <p:nvPr/>
        </p:nvCxnSpPr>
        <p:spPr>
          <a:xfrm>
            <a:off x="8436990" y="2526384"/>
            <a:ext cx="1866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D74A10-3F07-4847-8B7D-BCBEFD71E3BD}"/>
              </a:ext>
            </a:extLst>
          </p:cNvPr>
          <p:cNvCxnSpPr>
            <a:cxnSpLocks/>
          </p:cNvCxnSpPr>
          <p:nvPr/>
        </p:nvCxnSpPr>
        <p:spPr>
          <a:xfrm flipV="1">
            <a:off x="9473942" y="3141972"/>
            <a:ext cx="782065" cy="892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application: Instruction Scheduling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7C677C2-5626-443C-BEC6-6E9A5E23CFA7}"/>
              </a:ext>
            </a:extLst>
          </p:cNvPr>
          <p:cNvSpPr/>
          <p:nvPr/>
        </p:nvSpPr>
        <p:spPr>
          <a:xfrm>
            <a:off x="5967167" y="1696826"/>
            <a:ext cx="4989157" cy="4179812"/>
          </a:xfrm>
          <a:prstGeom prst="ellipse">
            <a:avLst/>
          </a:prstGeom>
          <a:solidFill>
            <a:srgbClr val="FF7C8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N! POSSIBLE</a:t>
            </a:r>
          </a:p>
          <a:p>
            <a:r>
              <a:rPr lang="en-US" sz="2000" b="1" dirty="0"/>
              <a:t>SCHEDULES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7A8A0E1-32D9-4714-9CF3-FC7439D01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841" r="96107" b="18786"/>
          <a:stretch/>
        </p:blipFill>
        <p:spPr>
          <a:xfrm>
            <a:off x="1235676" y="2739737"/>
            <a:ext cx="703420" cy="19642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2E786C-50C0-4E58-9828-79F4D0094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31" t="27841" r="83629" b="18786"/>
          <a:stretch/>
        </p:blipFill>
        <p:spPr>
          <a:xfrm>
            <a:off x="1939096" y="2739736"/>
            <a:ext cx="2265405" cy="19642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74AE3D-3FCF-4548-AF29-10701B0D0098}"/>
              </a:ext>
            </a:extLst>
          </p:cNvPr>
          <p:cNvSpPr/>
          <p:nvPr/>
        </p:nvSpPr>
        <p:spPr>
          <a:xfrm>
            <a:off x="7484883" y="2231621"/>
            <a:ext cx="2837130" cy="2104739"/>
          </a:xfrm>
          <a:prstGeom prst="ellipse">
            <a:avLst/>
          </a:prstGeom>
          <a:solidFill>
            <a:srgbClr val="1B9E7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FEASIBLE</a:t>
            </a:r>
          </a:p>
          <a:p>
            <a:r>
              <a:rPr lang="en-US" sz="1600" b="1" dirty="0"/>
              <a:t>SCHEDULES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9B0543-08A3-4914-BA58-5BCEEBC059E7}"/>
              </a:ext>
            </a:extLst>
          </p:cNvPr>
          <p:cNvSpPr/>
          <p:nvPr/>
        </p:nvSpPr>
        <p:spPr>
          <a:xfrm>
            <a:off x="8531258" y="2473022"/>
            <a:ext cx="1329434" cy="76979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Gill Sans MT" panose="020B0502020104020203" pitchFamily="34" charset="0"/>
              </a:rPr>
              <a:t>EFFICIENT SCHEDULES</a:t>
            </a:r>
          </a:p>
        </p:txBody>
      </p:sp>
    </p:spTree>
    <p:extLst>
      <p:ext uri="{BB962C8B-B14F-4D97-AF65-F5344CB8AC3E}">
        <p14:creationId xmlns:p14="http://schemas.microsoft.com/office/powerpoint/2010/main" val="2886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application: Instruction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scheduling with heuristics</a:t>
            </a:r>
          </a:p>
          <a:p>
            <a:r>
              <a:rPr lang="en-US" dirty="0"/>
              <a:t>Stochastic search &amp; </a:t>
            </a:r>
            <a:r>
              <a:rPr lang="en-US" dirty="0" err="1"/>
              <a:t>superoptimization</a:t>
            </a:r>
            <a:endParaRPr lang="en-US" dirty="0"/>
          </a:p>
          <a:p>
            <a:r>
              <a:rPr lang="en-US" dirty="0"/>
              <a:t>Integer linear programming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Challenging for supervised learning!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4786DF5-8754-4438-88A9-AE7F556AEFD2}"/>
              </a:ext>
            </a:extLst>
          </p:cNvPr>
          <p:cNvSpPr/>
          <p:nvPr/>
        </p:nvSpPr>
        <p:spPr>
          <a:xfrm>
            <a:off x="1285186" y="5088424"/>
            <a:ext cx="7255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 Baseline: </a:t>
            </a:r>
            <a:r>
              <a:rPr lang="en-US" sz="2400" dirty="0" err="1">
                <a:latin typeface="Gill Sans MT" panose="020B0502020104020203" pitchFamily="34" charset="0"/>
              </a:rPr>
              <a:t>Sinkhorn</a:t>
            </a:r>
            <a:r>
              <a:rPr lang="en-US" sz="2400" dirty="0">
                <a:latin typeface="Gill Sans MT" panose="020B0502020104020203" pitchFamily="34" charset="0"/>
              </a:rPr>
              <a:t> iteration from ranking literature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  	</a:t>
            </a:r>
            <a:r>
              <a:rPr lang="en-US" sz="2400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16</a:t>
            </a: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% of schedules are invalid</a:t>
            </a:r>
          </a:p>
        </p:txBody>
      </p:sp>
    </p:spTree>
    <p:extLst>
      <p:ext uri="{BB962C8B-B14F-4D97-AF65-F5344CB8AC3E}">
        <p14:creationId xmlns:p14="http://schemas.microsoft.com/office/powerpoint/2010/main" val="336585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D1A-58E8-4370-B5D2-82140ADF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550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Introduce EPOCS operator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General approach for learning under dynamic constraints</a:t>
            </a:r>
          </a:p>
          <a:p>
            <a:pPr>
              <a:lnSpc>
                <a:spcPct val="150000"/>
              </a:lnSpc>
            </a:pPr>
            <a:r>
              <a:rPr lang="en-US" dirty="0"/>
              <a:t>Formulate instruction scheduling as relaxed integer program</a:t>
            </a:r>
          </a:p>
          <a:p>
            <a:pPr>
              <a:lnSpc>
                <a:spcPct val="150000"/>
              </a:lnSpc>
            </a:pPr>
            <a:r>
              <a:rPr lang="en-US" dirty="0"/>
              <a:t>Imitate GCC compiler instruction schedules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0AD356B8-F264-4D4C-BF10-4AD8C5C826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313" r="55824"/>
          <a:stretch/>
        </p:blipFill>
        <p:spPr>
          <a:xfrm>
            <a:off x="10320700" y="372928"/>
            <a:ext cx="1473547" cy="15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5C-48D9-4982-A6E9-AE7D728B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Permutation matrix representation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830FC-0984-4F21-8EFA-FB25216D6D5D}"/>
              </a:ext>
            </a:extLst>
          </p:cNvPr>
          <p:cNvGrpSpPr/>
          <p:nvPr/>
        </p:nvGrpSpPr>
        <p:grpSpPr>
          <a:xfrm>
            <a:off x="0" y="6492875"/>
            <a:ext cx="12192000" cy="371475"/>
            <a:chOff x="0" y="6492875"/>
            <a:chExt cx="12192000" cy="371475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12E22B45-F403-4C0C-A697-D31030CB90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92875"/>
              <a:ext cx="11353800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Learning automatic schedulers through projective reparameterization</a:t>
              </a:r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ACFBD817-544A-4D0F-BEEC-320EEB139ADA}"/>
                </a:ext>
              </a:extLst>
            </p:cNvPr>
            <p:cNvSpPr txBox="1">
              <a:spLocks/>
            </p:cNvSpPr>
            <p:nvPr/>
          </p:nvSpPr>
          <p:spPr>
            <a:xfrm>
              <a:off x="11226800" y="6492875"/>
              <a:ext cx="965200" cy="3714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Ajay Jain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E728C6F-0C45-4701-BE81-0DE3E4551101}"/>
              </a:ext>
            </a:extLst>
          </p:cNvPr>
          <p:cNvSpPr/>
          <p:nvPr/>
        </p:nvSpPr>
        <p:spPr>
          <a:xfrm>
            <a:off x="8672660" y="5058977"/>
            <a:ext cx="2648932" cy="369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00C9FA-8B93-4AC1-B429-1BCDF7C011A0}"/>
              </a:ext>
            </a:extLst>
          </p:cNvPr>
          <p:cNvGrpSpPr/>
          <p:nvPr/>
        </p:nvGrpSpPr>
        <p:grpSpPr>
          <a:xfrm>
            <a:off x="6977374" y="1726654"/>
            <a:ext cx="4742296" cy="2047157"/>
            <a:chOff x="6977374" y="1826237"/>
            <a:chExt cx="4742296" cy="20471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DE9D4B-3E70-42D1-94A8-C09AFC28CAB9}"/>
                </a:ext>
              </a:extLst>
            </p:cNvPr>
            <p:cNvGrpSpPr/>
            <p:nvPr/>
          </p:nvGrpSpPr>
          <p:grpSpPr>
            <a:xfrm>
              <a:off x="6977374" y="2853670"/>
              <a:ext cx="4714015" cy="1019724"/>
              <a:chOff x="7087508" y="3212912"/>
              <a:chExt cx="4714015" cy="101972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DD54DC1-8F91-44EC-8CB7-8A7168B29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118" b="45088"/>
              <a:stretch/>
            </p:blipFill>
            <p:spPr>
              <a:xfrm>
                <a:off x="7087508" y="3212912"/>
                <a:ext cx="4714015" cy="101972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4F5DEA-AE6F-493B-81F6-A252D37A9E41}"/>
                  </a:ext>
                </a:extLst>
              </p:cNvPr>
              <p:cNvSpPr/>
              <p:nvPr/>
            </p:nvSpPr>
            <p:spPr>
              <a:xfrm>
                <a:off x="8672660" y="3452935"/>
                <a:ext cx="1941922" cy="405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B289860-A7E9-42AA-9FA9-31E314116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4256"/>
            <a:stretch/>
          </p:blipFill>
          <p:spPr>
            <a:xfrm>
              <a:off x="7005655" y="1826237"/>
              <a:ext cx="4714015" cy="944503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12B7B-42DB-4E55-B794-A6B05326857B}"/>
              </a:ext>
            </a:extLst>
          </p:cNvPr>
          <p:cNvSpPr/>
          <p:nvPr/>
        </p:nvSpPr>
        <p:spPr>
          <a:xfrm>
            <a:off x="8562526" y="1918675"/>
            <a:ext cx="2109640" cy="405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48AFEE-DC8B-4C84-8527-1F7C4620A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54" r="64637" b="1505"/>
          <a:stretch/>
        </p:blipFill>
        <p:spPr>
          <a:xfrm>
            <a:off x="7005655" y="3861658"/>
            <a:ext cx="1667005" cy="4527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FED4632-89CB-4DC9-996D-5A7838910ED2}"/>
              </a:ext>
            </a:extLst>
          </p:cNvPr>
          <p:cNvGrpSpPr/>
          <p:nvPr/>
        </p:nvGrpSpPr>
        <p:grpSpPr>
          <a:xfrm>
            <a:off x="3366361" y="1726653"/>
            <a:ext cx="3526784" cy="2669271"/>
            <a:chOff x="3366361" y="1826236"/>
            <a:chExt cx="3526784" cy="2669271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350646B7-FFB3-4EF6-941A-DE5EFA25E93A}"/>
                </a:ext>
              </a:extLst>
            </p:cNvPr>
            <p:cNvSpPr/>
            <p:nvPr/>
          </p:nvSpPr>
          <p:spPr>
            <a:xfrm rot="10800000">
              <a:off x="6551628" y="1826236"/>
              <a:ext cx="341517" cy="2669271"/>
            </a:xfrm>
            <a:prstGeom prst="rightBrace">
              <a:avLst>
                <a:gd name="adj1" fmla="val 82860"/>
                <a:gd name="adj2" fmla="val 50000"/>
              </a:avLst>
            </a:prstGeom>
            <a:ln w="381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3F59691-61CD-4D1E-97B9-EDDB57ABAA5B}"/>
                </a:ext>
              </a:extLst>
            </p:cNvPr>
            <p:cNvSpPr txBox="1">
              <a:spLocks/>
            </p:cNvSpPr>
            <p:nvPr/>
          </p:nvSpPr>
          <p:spPr>
            <a:xfrm>
              <a:off x="3366361" y="2498089"/>
              <a:ext cx="285533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Gill Sans MT" panose="020B0502020104020203" pitchFamily="34" charset="0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2400" dirty="0"/>
                <a:t>Fixed constraints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C0BFDD-8707-4536-9BFD-5C6B032AF544}"/>
              </a:ext>
            </a:extLst>
          </p:cNvPr>
          <p:cNvGrpSpPr/>
          <p:nvPr/>
        </p:nvGrpSpPr>
        <p:grpSpPr>
          <a:xfrm>
            <a:off x="3366361" y="4765274"/>
            <a:ext cx="8325028" cy="1325563"/>
            <a:chOff x="3366361" y="4765274"/>
            <a:chExt cx="8325028" cy="132556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15D62B-6C14-409F-A7B4-A1BC91A5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678" b="14528"/>
            <a:stretch/>
          </p:blipFill>
          <p:spPr>
            <a:xfrm>
              <a:off x="6977374" y="4918194"/>
              <a:ext cx="4714015" cy="1019724"/>
            </a:xfrm>
            <a:prstGeom prst="rect">
              <a:avLst/>
            </a:prstGeom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8D32E2D-5089-4735-8D86-CA98708923B4}"/>
                </a:ext>
              </a:extLst>
            </p:cNvPr>
            <p:cNvSpPr/>
            <p:nvPr/>
          </p:nvSpPr>
          <p:spPr>
            <a:xfrm rot="10800000">
              <a:off x="6551625" y="4918194"/>
              <a:ext cx="341517" cy="1019724"/>
            </a:xfrm>
            <a:prstGeom prst="rightBrace">
              <a:avLst>
                <a:gd name="adj1" fmla="val 63606"/>
                <a:gd name="adj2" fmla="val 50000"/>
              </a:avLst>
            </a:prstGeom>
            <a:ln w="381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4CD0E5EB-241E-40DC-BF00-D93E39CA1A9C}"/>
                </a:ext>
              </a:extLst>
            </p:cNvPr>
            <p:cNvSpPr txBox="1">
              <a:spLocks/>
            </p:cNvSpPr>
            <p:nvPr/>
          </p:nvSpPr>
          <p:spPr>
            <a:xfrm>
              <a:off x="3366361" y="4765274"/>
              <a:ext cx="285533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Gill Sans MT" panose="020B0502020104020203" pitchFamily="34" charset="0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2400" dirty="0"/>
                <a:t>Input dependent partial order constraints</a:t>
              </a: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F9BDE5E-14F8-4EF6-B650-689E14C89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6921" t="30557" r="3235" b="21367"/>
          <a:stretch/>
        </p:blipFill>
        <p:spPr>
          <a:xfrm>
            <a:off x="992300" y="3256641"/>
            <a:ext cx="1453987" cy="1446425"/>
          </a:xfrm>
          <a:prstGeom prst="rect">
            <a:avLst/>
          </a:prstGeom>
        </p:spPr>
      </p:pic>
      <p:sp>
        <p:nvSpPr>
          <p:cNvPr id="5" name="Double Bracket 4">
            <a:extLst>
              <a:ext uri="{FF2B5EF4-FFF2-40B4-BE49-F238E27FC236}">
                <a16:creationId xmlns:a16="http://schemas.microsoft.com/office/drawing/2014/main" id="{5C1DE55C-79DD-4784-8DE5-4A62A2370263}"/>
              </a:ext>
            </a:extLst>
          </p:cNvPr>
          <p:cNvSpPr/>
          <p:nvPr/>
        </p:nvSpPr>
        <p:spPr>
          <a:xfrm>
            <a:off x="838200" y="1969170"/>
            <a:ext cx="1762192" cy="684792"/>
          </a:xfrm>
          <a:prstGeom prst="bracketPair">
            <a:avLst>
              <a:gd name="adj" fmla="val 383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C0FDA7E-264A-48F2-B53E-5B68DF3CA8D6}"/>
              </a:ext>
            </a:extLst>
          </p:cNvPr>
          <p:cNvSpPr txBox="1">
            <a:spLocks/>
          </p:cNvSpPr>
          <p:nvPr/>
        </p:nvSpPr>
        <p:spPr>
          <a:xfrm>
            <a:off x="647769" y="1869043"/>
            <a:ext cx="2143051" cy="885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0  1  2  3  4</a:t>
            </a:r>
          </a:p>
          <a:p>
            <a:pPr algn="ctr"/>
            <a:r>
              <a:rPr lang="en-US" sz="2000" dirty="0"/>
              <a:t>1  0  2  3  4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E0F02FD-D66F-4A5B-9AC3-57F97F2642A9}"/>
              </a:ext>
            </a:extLst>
          </p:cNvPr>
          <p:cNvSpPr txBox="1">
            <a:spLocks/>
          </p:cNvSpPr>
          <p:nvPr/>
        </p:nvSpPr>
        <p:spPr>
          <a:xfrm>
            <a:off x="322436" y="5207703"/>
            <a:ext cx="2793718" cy="885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ranking, scheduling, packet switching, matching…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6E7A122-3A78-48DE-A3B5-306E021FF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0" t="86154" b="1505"/>
          <a:stretch/>
        </p:blipFill>
        <p:spPr>
          <a:xfrm>
            <a:off x="8908605" y="3862212"/>
            <a:ext cx="3011293" cy="4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881</Words>
  <Application>Microsoft Office PowerPoint</Application>
  <PresentationFormat>Widescreen</PresentationFormat>
  <Paragraphs>225</Paragraphs>
  <Slides>21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apple color emoji</vt:lpstr>
      <vt:lpstr>Arial</vt:lpstr>
      <vt:lpstr>Calibri</vt:lpstr>
      <vt:lpstr>Courier New</vt:lpstr>
      <vt:lpstr>Gill Sans MT</vt:lpstr>
      <vt:lpstr>Wingdings</vt:lpstr>
      <vt:lpstr>Office Theme</vt:lpstr>
      <vt:lpstr>Learning Automatic Schedulers through Projective Reparameterization</vt:lpstr>
      <vt:lpstr>Challenges in ML for Systems</vt:lpstr>
      <vt:lpstr>Challenges in ML for Systems</vt:lpstr>
      <vt:lpstr>Challenges in ML for Systems</vt:lpstr>
      <vt:lpstr>Challenges in ML for Systems</vt:lpstr>
      <vt:lpstr>Motivating application: Instruction Scheduling</vt:lpstr>
      <vt:lpstr>Motivating application: Instruction Scheduling</vt:lpstr>
      <vt:lpstr>This work</vt:lpstr>
      <vt:lpstr>Permutation matrix representation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Takeaways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Automatic Schedulers through Projective Reparameterization</dc:title>
  <dc:creator>Ajay Jain</dc:creator>
  <cp:lastModifiedBy>Ajay Jain</cp:lastModifiedBy>
  <cp:revision>47</cp:revision>
  <dcterms:created xsi:type="dcterms:W3CDTF">2019-06-22T12:49:44Z</dcterms:created>
  <dcterms:modified xsi:type="dcterms:W3CDTF">2019-06-23T01:36:12Z</dcterms:modified>
</cp:coreProperties>
</file>