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610" r:id="rId3"/>
    <p:sldId id="609" r:id="rId4"/>
    <p:sldId id="627" r:id="rId5"/>
    <p:sldId id="611" r:id="rId6"/>
    <p:sldId id="613" r:id="rId7"/>
    <p:sldId id="614" r:id="rId8"/>
    <p:sldId id="616" r:id="rId9"/>
    <p:sldId id="617" r:id="rId10"/>
    <p:sldId id="621" r:id="rId11"/>
    <p:sldId id="628" r:id="rId12"/>
    <p:sldId id="618" r:id="rId13"/>
    <p:sldId id="622" r:id="rId14"/>
    <p:sldId id="624" r:id="rId15"/>
    <p:sldId id="258" r:id="rId16"/>
    <p:sldId id="259" r:id="rId17"/>
    <p:sldId id="625" r:id="rId18"/>
    <p:sldId id="263" r:id="rId19"/>
  </p:sldIdLst>
  <p:sldSz cx="9144000" cy="6858000" type="screen4x3"/>
  <p:notesSz cx="6934200" cy="90805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0000"/>
    <a:srgbClr val="B41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71" autoAdjust="0"/>
    <p:restoredTop sz="94608" autoAdjust="0"/>
  </p:normalViewPr>
  <p:slideViewPr>
    <p:cSldViewPr snapToObjects="1">
      <p:cViewPr varScale="1">
        <p:scale>
          <a:sx n="105" d="100"/>
          <a:sy n="105" d="100"/>
        </p:scale>
        <p:origin x="1056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9606A26-DF27-124B-9598-4FA940C7D80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5138" cy="455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BB35BA-1948-BB4B-AD1C-8ECC207F5B8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27475" y="0"/>
            <a:ext cx="3005138" cy="455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331241-F851-0F4A-86CB-FC9EBD2DA29E}" type="datetime1">
              <a:rPr lang="en-US" smtClean="0"/>
              <a:t>6/22/19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2253F7-AA4F-D04B-A7BF-C3E372C4ACF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24888"/>
            <a:ext cx="3005138" cy="4556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ML for Systems @ISCA2019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7BA4B9-F159-EB44-B2A2-84C99DC15B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27475" y="8624888"/>
            <a:ext cx="3005138" cy="4556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BEF860-67C7-AD42-8280-F3E564FE7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9255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5138" cy="455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475" y="0"/>
            <a:ext cx="3005138" cy="455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CCADE-705F-1448-9D92-8B271BA5EE65}" type="datetime1">
              <a:rPr lang="en-US" smtClean="0"/>
              <a:t>6/22/19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3988" y="1135063"/>
            <a:ext cx="4086225" cy="30654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738" y="4370388"/>
            <a:ext cx="5546725" cy="3575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24888"/>
            <a:ext cx="3005138" cy="4556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ML for Systems @ISCA2019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475" y="8624888"/>
            <a:ext cx="3005138" cy="4556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40C59-E65D-1549-B07F-683C7C23A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96391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E2320-BF87-EA4C-9C98-F406531E07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252F30-9FFE-874A-B7F2-8746D15419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7D913-E614-B841-84C8-EBDE6670BE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557C747-5CF2-DD4A-AD73-D209BB5B74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983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3C049-1F57-3145-812C-005B9272A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D037A3-E62D-6942-B89A-E4BF90AFC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A07CF8-D4C3-9045-AD13-783225282F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D4F7C3D-8251-D44F-BF35-75F65789440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3113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242E1B-26D3-EB42-AA83-43EE067704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D16053-0B83-C34D-85A1-034CD8C1FE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EAFFB-FDDA-AB4C-9BC1-BEC823BD71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1F38B49-0739-CB46-9F10-1BF15F751A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6685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FA3A-3188-034E-A0DF-62EB7BD40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6D933-41F5-044F-83A5-EE384DE3C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1ACB49-79F4-6E40-A025-067D2F2618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E1A7CB4-3910-1045-A591-D3E848A115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397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ED09F-DEE8-F649-AAF4-B285A3651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E25674-C38E-5C43-801E-26BD988D8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5A5F6-BFBB-E743-9639-F9922F53A4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35C871F-5812-DB40-9531-E488AEFECC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7240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EAF2D-83DF-A442-8FA4-B7DEE76F0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EBD7E-C52D-4240-9558-0935DA1520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3953A2-42F4-3142-A350-9A2266953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7ADD1C-C638-204D-98E0-322F4180AB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EA1BF01-4FE5-3749-9135-42335637334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9811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BA547-26DC-6542-8568-6285B5CA5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7192A-AF7B-FD47-BC8F-B89A6F361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B9473D-5CF6-2242-BEB7-B1201CEAB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CE863D-C5C1-C542-A9B1-42E4517B58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29DEA-DD28-5F44-8FDD-67682C655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48AB34-E9BA-5F48-BD76-CB84025C1B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9684B73-D04B-814B-A2EE-2907B74408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5322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F3BA3-764D-324B-9C44-C3695D574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103E28-14D3-8149-B3F7-E436F9504A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D793412-97AF-B141-95E3-ABF5E2ECE2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170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B0D034-FB8A-4140-B967-EBE319B833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D979C91-003D-814E-91FA-48FA0DC96A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3933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818B5-BB66-554B-933A-F1D7F4100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8C0A1-37A6-D940-A861-727D00223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6A79DF-A811-0148-A2A7-6CED2D8F7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EECE28-7F50-4E48-90E7-F47FC2E93C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61C4D8C-4D38-4D4C-A17E-8C1758BC24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7059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84B82-01EC-C14F-9F5B-D7F55A00F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5D256D-B7E5-C64C-A83E-7EFA7A7F4B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C12B92-C5A5-DA4E-92EA-3879343FE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A79B10-2270-3341-B992-0DF8BE404D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6C1969-4F88-EA4F-AE2F-B518F436DB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0131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78136A7-3DD2-4840-A08E-3E4E5FA895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0E43CAD-B91C-7649-A6B1-5E8680DFE1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720070E-F95E-E341-8764-6224B277F84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9E94985-1452-A74F-8224-544ABA65309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03F29125-4477-A64F-ABA7-1273DE2A0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pic>
        <p:nvPicPr>
          <p:cNvPr id="1043" name="Picture 19" descr="CMwrdmrkRED">
            <a:extLst>
              <a:ext uri="{FF2B5EF4-FFF2-40B4-BE49-F238E27FC236}">
                <a16:creationId xmlns:a16="http://schemas.microsoft.com/office/drawing/2014/main" id="{527495B4-9764-8F41-8D9F-9632DA71D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0913" y="26988"/>
            <a:ext cx="1157287" cy="17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ecelogo1">
            <a:extLst>
              <a:ext uri="{FF2B5EF4-FFF2-40B4-BE49-F238E27FC236}">
                <a16:creationId xmlns:a16="http://schemas.microsoft.com/office/drawing/2014/main" id="{EC34553E-3854-5A4C-A771-CF108FC3D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284913"/>
            <a:ext cx="1828800" cy="420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drew.cmu.edu/user/xiaoxiz2/" TargetMode="External"/><Relationship Id="rId2" Type="http://schemas.openxmlformats.org/officeDocument/2006/relationships/hyperlink" Target="mailto:xiaoxiz2@andrew.cmu.edu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4915B5F6-813C-8C4B-96BA-95665724F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532" y="3864058"/>
            <a:ext cx="2466936" cy="1642980"/>
          </a:xfrm>
          <a:prstGeom prst="rect">
            <a:avLst/>
          </a:prstGeom>
        </p:spPr>
      </p:pic>
      <p:pic>
        <p:nvPicPr>
          <p:cNvPr id="2059" name="Picture 11">
            <a:extLst>
              <a:ext uri="{FF2B5EF4-FFF2-40B4-BE49-F238E27FC236}">
                <a16:creationId xmlns:a16="http://schemas.microsoft.com/office/drawing/2014/main" id="{26AE8D83-534A-1F47-AF18-CEE6EACE9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063" y="3119438"/>
            <a:ext cx="433387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6FD00D9-816B-A942-B436-6D3E1EA27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ctr"/>
          <a:lstStyle/>
          <a:p>
            <a:r>
              <a:rPr lang="en-US" sz="4000" dirty="0"/>
              <a:t>Optimal Learning-Based Network Protocol Selection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97E8B7-C5C5-6141-A292-5B1FD7E206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900" y="3119438"/>
            <a:ext cx="7696200" cy="2646362"/>
          </a:xfrm>
        </p:spPr>
        <p:txBody>
          <a:bodyPr/>
          <a:lstStyle/>
          <a:p>
            <a:r>
              <a:rPr lang="en-US" b="1" dirty="0"/>
              <a:t>Xiaoxi Zhang</a:t>
            </a:r>
            <a:r>
              <a:rPr lang="en-US" b="1" baseline="30000" dirty="0"/>
              <a:t>1</a:t>
            </a:r>
            <a:r>
              <a:rPr lang="en-US" dirty="0"/>
              <a:t>, </a:t>
            </a:r>
            <a:r>
              <a:rPr lang="en-US" dirty="0" err="1"/>
              <a:t>Siqi</a:t>
            </a:r>
            <a:r>
              <a:rPr lang="en-US" dirty="0"/>
              <a:t> Chen</a:t>
            </a:r>
            <a:r>
              <a:rPr lang="en-US" baseline="30000" dirty="0"/>
              <a:t>2</a:t>
            </a:r>
            <a:r>
              <a:rPr lang="en-US" dirty="0"/>
              <a:t>, </a:t>
            </a:r>
            <a:r>
              <a:rPr lang="en-US" dirty="0" err="1"/>
              <a:t>Youngbin</a:t>
            </a:r>
            <a:r>
              <a:rPr lang="en-US" dirty="0"/>
              <a:t> Im</a:t>
            </a:r>
            <a:r>
              <a:rPr lang="en-US" baseline="30000" dirty="0"/>
              <a:t>2</a:t>
            </a:r>
            <a:r>
              <a:rPr lang="en-US" dirty="0"/>
              <a:t>, </a:t>
            </a:r>
          </a:p>
          <a:p>
            <a:r>
              <a:rPr lang="en-US" dirty="0"/>
              <a:t>Maria Gorlatoga</a:t>
            </a:r>
            <a:r>
              <a:rPr lang="en-US" baseline="30000" dirty="0"/>
              <a:t>3</a:t>
            </a:r>
            <a:r>
              <a:rPr lang="en-US" dirty="0"/>
              <a:t>, </a:t>
            </a:r>
            <a:r>
              <a:rPr lang="en-US" dirty="0" err="1"/>
              <a:t>Sangtae</a:t>
            </a:r>
            <a:r>
              <a:rPr lang="en-US" dirty="0"/>
              <a:t> Ha</a:t>
            </a:r>
            <a:r>
              <a:rPr lang="en-US" baseline="30000" dirty="0"/>
              <a:t>2</a:t>
            </a:r>
            <a:r>
              <a:rPr lang="en-US" dirty="0"/>
              <a:t>, Carlee Joe-Wong</a:t>
            </a:r>
            <a:r>
              <a:rPr lang="en-US" baseline="30000" dirty="0"/>
              <a:t>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Workshop on ML for Systems @ISCA 2019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A798DE-F1B5-C942-BC38-48A4A408C6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5557C747-5CF2-DD4A-AD73-D209BB5B742C}" type="slidenum">
              <a:rPr lang="en-US" altLang="en-US" smtClean="0"/>
              <a:pPr/>
              <a:t>1</a:t>
            </a:fld>
            <a:endParaRPr lang="en-US" altLang="en-US"/>
          </a:p>
        </p:txBody>
      </p:sp>
      <p:pic>
        <p:nvPicPr>
          <p:cNvPr id="15" name="Picture 14" descr="A picture containing book, text&#10;&#10;Description automatically generated">
            <a:extLst>
              <a:ext uri="{FF2B5EF4-FFF2-40B4-BE49-F238E27FC236}">
                <a16:creationId xmlns:a16="http://schemas.microsoft.com/office/drawing/2014/main" id="{6E0E0B75-4424-EF49-B325-F47414872A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0" y="4335215"/>
            <a:ext cx="1270000" cy="825996"/>
          </a:xfrm>
          <a:prstGeom prst="rect">
            <a:avLst/>
          </a:prstGeom>
        </p:spPr>
      </p:pic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B863AADF-9936-3D4B-AA7D-87BCCAE41E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0202" y="4267200"/>
            <a:ext cx="825996" cy="82599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32A7FE-7BAE-4249-AB16-7FB778427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300" y="3530690"/>
            <a:ext cx="4927303" cy="14985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709E57-A1A8-1045-9629-B2AA34391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/>
              <a:t>Stochastic flow interactions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3AA06-CC84-964F-A615-FB232813A2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1A7CB4-3910-1045-A591-D3E848A115EF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2DA5CAE-4893-6C49-8FB2-3B53ED9E8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1940432"/>
          </a:xfrm>
        </p:spPr>
        <p:txBody>
          <a:bodyPr/>
          <a:lstStyle/>
          <a:p>
            <a:r>
              <a:rPr lang="en-US" sz="2400" dirty="0"/>
              <a:t>For each flow </a:t>
            </a:r>
            <a:r>
              <a:rPr lang="en-US" sz="2400" dirty="0" err="1"/>
              <a:t>i</a:t>
            </a:r>
            <a:r>
              <a:rPr lang="en-US" sz="2400" dirty="0"/>
              <a:t>, on each link l, at each time t: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F8AC8D-1509-7A47-86A2-AD5B0B977F4C}"/>
              </a:ext>
            </a:extLst>
          </p:cNvPr>
          <p:cNvSpPr txBox="1"/>
          <p:nvPr/>
        </p:nvSpPr>
        <p:spPr>
          <a:xfrm>
            <a:off x="914400" y="2645084"/>
            <a:ext cx="1905000" cy="707886"/>
          </a:xfrm>
          <a:prstGeom prst="rect">
            <a:avLst/>
          </a:prstGeom>
          <a:noFill/>
          <a:ln>
            <a:solidFill>
              <a:srgbClr val="B417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Transmission rate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7DF87AA-0A97-8142-BC4A-6B1ED2D48DD9}"/>
              </a:ext>
            </a:extLst>
          </p:cNvPr>
          <p:cNvSpPr/>
          <p:nvPr/>
        </p:nvSpPr>
        <p:spPr bwMode="auto">
          <a:xfrm rot="2795043">
            <a:off x="2474142" y="3351637"/>
            <a:ext cx="629359" cy="355023"/>
          </a:xfrm>
          <a:prstGeom prst="rightArrow">
            <a:avLst/>
          </a:prstGeom>
          <a:solidFill>
            <a:srgbClr val="B417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2" charset="0"/>
            </a:endParaRPr>
          </a:p>
        </p:txBody>
      </p:sp>
      <p:pic>
        <p:nvPicPr>
          <p:cNvPr id="11" name="Picture 10" descr="A picture containing indoor, baseball, black, player&#10;&#10;Description automatically generated">
            <a:extLst>
              <a:ext uri="{FF2B5EF4-FFF2-40B4-BE49-F238E27FC236}">
                <a16:creationId xmlns:a16="http://schemas.microsoft.com/office/drawing/2014/main" id="{3C2CA568-0EBC-664D-93D1-96C532924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953000"/>
            <a:ext cx="2520137" cy="1129717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A0A2A89C-C6B3-634E-88CC-3C34200D2A9C}"/>
              </a:ext>
            </a:extLst>
          </p:cNvPr>
          <p:cNvSpPr txBox="1"/>
          <p:nvPr/>
        </p:nvSpPr>
        <p:spPr>
          <a:xfrm>
            <a:off x="6794506" y="3548343"/>
            <a:ext cx="1881581" cy="1323439"/>
          </a:xfrm>
          <a:prstGeom prst="rect">
            <a:avLst/>
          </a:prstGeom>
          <a:noFill/>
          <a:ln>
            <a:solidFill>
              <a:srgbClr val="B417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Bandwidth </a:t>
            </a:r>
          </a:p>
          <a:p>
            <a:pPr algn="ctr"/>
            <a:r>
              <a:rPr lang="en-US" sz="2000" dirty="0">
                <a:latin typeface="+mn-lt"/>
              </a:rPr>
              <a:t>capacity </a:t>
            </a:r>
          </a:p>
          <a:p>
            <a:pPr algn="ctr"/>
            <a:r>
              <a:rPr lang="en-US" sz="2000" dirty="0">
                <a:latin typeface="+mn-lt"/>
              </a:rPr>
              <a:t>on each link l </a:t>
            </a:r>
          </a:p>
          <a:p>
            <a:pPr algn="ctr"/>
            <a:r>
              <a:rPr lang="en-US" sz="2000" dirty="0">
                <a:latin typeface="+mn-lt"/>
              </a:rPr>
              <a:t>at each time 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DFB493C-4328-EE4D-A02C-EF40F602F870}"/>
              </a:ext>
            </a:extLst>
          </p:cNvPr>
          <p:cNvSpPr txBox="1"/>
          <p:nvPr/>
        </p:nvSpPr>
        <p:spPr>
          <a:xfrm>
            <a:off x="5832823" y="2714869"/>
            <a:ext cx="2046285" cy="707886"/>
          </a:xfrm>
          <a:prstGeom prst="rect">
            <a:avLst/>
          </a:prstGeom>
          <a:noFill/>
          <a:ln>
            <a:solidFill>
              <a:srgbClr val="B417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Total bandwidth utilization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5D43212-5FC2-CA42-B0D6-CA75F838CA4F}"/>
              </a:ext>
            </a:extLst>
          </p:cNvPr>
          <p:cNvSpPr txBox="1"/>
          <p:nvPr/>
        </p:nvSpPr>
        <p:spPr>
          <a:xfrm>
            <a:off x="4942287" y="5018440"/>
            <a:ext cx="3492500" cy="707886"/>
          </a:xfrm>
          <a:prstGeom prst="rect">
            <a:avLst/>
          </a:prstGeom>
          <a:noFill/>
          <a:ln>
            <a:solidFill>
              <a:srgbClr val="B417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Binary decision variable: protocol chosen for each flow</a:t>
            </a:r>
          </a:p>
        </p:txBody>
      </p:sp>
      <p:sp>
        <p:nvSpPr>
          <p:cNvPr id="58" name="Right Arrow 57">
            <a:extLst>
              <a:ext uri="{FF2B5EF4-FFF2-40B4-BE49-F238E27FC236}">
                <a16:creationId xmlns:a16="http://schemas.microsoft.com/office/drawing/2014/main" id="{D15AF7C7-083E-AC4A-A7F1-DADFFF154C3A}"/>
              </a:ext>
            </a:extLst>
          </p:cNvPr>
          <p:cNvSpPr/>
          <p:nvPr/>
        </p:nvSpPr>
        <p:spPr bwMode="auto">
          <a:xfrm rot="4468143">
            <a:off x="3837439" y="3276711"/>
            <a:ext cx="425980" cy="289803"/>
          </a:xfrm>
          <a:prstGeom prst="rightArrow">
            <a:avLst/>
          </a:prstGeom>
          <a:solidFill>
            <a:srgbClr val="B417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2" charset="0"/>
            </a:endParaRPr>
          </a:p>
        </p:txBody>
      </p:sp>
      <p:sp>
        <p:nvSpPr>
          <p:cNvPr id="59" name="Right Arrow 58">
            <a:extLst>
              <a:ext uri="{FF2B5EF4-FFF2-40B4-BE49-F238E27FC236}">
                <a16:creationId xmlns:a16="http://schemas.microsoft.com/office/drawing/2014/main" id="{FF97C0B1-7C1D-E141-AB12-A3438C82C7E4}"/>
              </a:ext>
            </a:extLst>
          </p:cNvPr>
          <p:cNvSpPr/>
          <p:nvPr/>
        </p:nvSpPr>
        <p:spPr bwMode="auto">
          <a:xfrm rot="11984410" flipV="1">
            <a:off x="5996391" y="3671813"/>
            <a:ext cx="862824" cy="362675"/>
          </a:xfrm>
          <a:prstGeom prst="rightArrow">
            <a:avLst/>
          </a:prstGeom>
          <a:solidFill>
            <a:srgbClr val="B417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2" charset="0"/>
            </a:endParaRPr>
          </a:p>
        </p:txBody>
      </p:sp>
      <p:sp>
        <p:nvSpPr>
          <p:cNvPr id="60" name="Right Arrow 59">
            <a:extLst>
              <a:ext uri="{FF2B5EF4-FFF2-40B4-BE49-F238E27FC236}">
                <a16:creationId xmlns:a16="http://schemas.microsoft.com/office/drawing/2014/main" id="{81284828-B1AB-0947-944F-AE67B54BFE23}"/>
              </a:ext>
            </a:extLst>
          </p:cNvPr>
          <p:cNvSpPr/>
          <p:nvPr/>
        </p:nvSpPr>
        <p:spPr bwMode="auto">
          <a:xfrm rot="12926913">
            <a:off x="5228209" y="4712590"/>
            <a:ext cx="629359" cy="355023"/>
          </a:xfrm>
          <a:prstGeom prst="rightArrow">
            <a:avLst/>
          </a:prstGeom>
          <a:solidFill>
            <a:srgbClr val="B417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2" charset="0"/>
            </a:endParaRPr>
          </a:p>
        </p:txBody>
      </p:sp>
      <p:sp>
        <p:nvSpPr>
          <p:cNvPr id="62" name="Right Arrow 61">
            <a:extLst>
              <a:ext uri="{FF2B5EF4-FFF2-40B4-BE49-F238E27FC236}">
                <a16:creationId xmlns:a16="http://schemas.microsoft.com/office/drawing/2014/main" id="{DE016ACE-8626-CE47-91D0-A51887F5CAE1}"/>
              </a:ext>
            </a:extLst>
          </p:cNvPr>
          <p:cNvSpPr/>
          <p:nvPr/>
        </p:nvSpPr>
        <p:spPr bwMode="auto">
          <a:xfrm rot="9353140" flipV="1">
            <a:off x="4875599" y="3168117"/>
            <a:ext cx="1053170" cy="362675"/>
          </a:xfrm>
          <a:prstGeom prst="rightArrow">
            <a:avLst/>
          </a:prstGeom>
          <a:solidFill>
            <a:srgbClr val="B417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2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1C95E23-DBE0-054F-9AC9-5C6B71C7A76E}"/>
              </a:ext>
            </a:extLst>
          </p:cNvPr>
          <p:cNvSpPr txBox="1"/>
          <p:nvPr/>
        </p:nvSpPr>
        <p:spPr>
          <a:xfrm>
            <a:off x="3048000" y="2533055"/>
            <a:ext cx="2114104" cy="707886"/>
          </a:xfrm>
          <a:prstGeom prst="rect">
            <a:avLst/>
          </a:prstGeom>
          <a:noFill/>
          <a:ln>
            <a:solidFill>
              <a:srgbClr val="B417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Bandwidth </a:t>
            </a:r>
          </a:p>
          <a:p>
            <a:pPr algn="ctr"/>
            <a:r>
              <a:rPr lang="en-US" sz="2000" dirty="0">
                <a:latin typeface="+mn-lt"/>
              </a:rPr>
              <a:t>partition weight</a:t>
            </a:r>
          </a:p>
        </p:txBody>
      </p:sp>
    </p:spTree>
    <p:extLst>
      <p:ext uri="{BB962C8B-B14F-4D97-AF65-F5344CB8AC3E}">
        <p14:creationId xmlns:p14="http://schemas.microsoft.com/office/powerpoint/2010/main" val="1511354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32A7FE-7BAE-4249-AB16-7FB778427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300" y="3530690"/>
            <a:ext cx="4927303" cy="14985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709E57-A1A8-1045-9629-B2AA34391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/>
              <a:t>Stochastic flow interactions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3AA06-CC84-964F-A615-FB232813A2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1A7CB4-3910-1045-A591-D3E848A115EF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2DA5CAE-4893-6C49-8FB2-3B53ED9E8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1940432"/>
          </a:xfrm>
        </p:spPr>
        <p:txBody>
          <a:bodyPr/>
          <a:lstStyle/>
          <a:p>
            <a:r>
              <a:rPr lang="en-US" sz="2400" dirty="0" err="1">
                <a:solidFill>
                  <a:srgbClr val="A20000"/>
                </a:solidFill>
              </a:rPr>
              <a:t>I.i.d</a:t>
            </a:r>
            <a:r>
              <a:rPr lang="en-US" sz="2400" dirty="0">
                <a:solidFill>
                  <a:srgbClr val="A20000"/>
                </a:solidFill>
              </a:rPr>
              <a:t>. assumption on each parameter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F8AC8D-1509-7A47-86A2-AD5B0B977F4C}"/>
              </a:ext>
            </a:extLst>
          </p:cNvPr>
          <p:cNvSpPr txBox="1"/>
          <p:nvPr/>
        </p:nvSpPr>
        <p:spPr>
          <a:xfrm>
            <a:off x="914400" y="2645084"/>
            <a:ext cx="1905000" cy="707886"/>
          </a:xfrm>
          <a:prstGeom prst="rect">
            <a:avLst/>
          </a:prstGeom>
          <a:noFill/>
          <a:ln>
            <a:solidFill>
              <a:srgbClr val="B417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Transmission rate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7DF87AA-0A97-8142-BC4A-6B1ED2D48DD9}"/>
              </a:ext>
            </a:extLst>
          </p:cNvPr>
          <p:cNvSpPr/>
          <p:nvPr/>
        </p:nvSpPr>
        <p:spPr bwMode="auto">
          <a:xfrm rot="2795043">
            <a:off x="2474142" y="3351637"/>
            <a:ext cx="629359" cy="355023"/>
          </a:xfrm>
          <a:prstGeom prst="rightArrow">
            <a:avLst/>
          </a:prstGeom>
          <a:solidFill>
            <a:srgbClr val="B417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2" charset="0"/>
            </a:endParaRPr>
          </a:p>
        </p:txBody>
      </p:sp>
      <p:pic>
        <p:nvPicPr>
          <p:cNvPr id="11" name="Picture 10" descr="A picture containing indoor, baseball, black, player&#10;&#10;Description automatically generated">
            <a:extLst>
              <a:ext uri="{FF2B5EF4-FFF2-40B4-BE49-F238E27FC236}">
                <a16:creationId xmlns:a16="http://schemas.microsoft.com/office/drawing/2014/main" id="{3C2CA568-0EBC-664D-93D1-96C532924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953000"/>
            <a:ext cx="2520137" cy="1129717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A0A2A89C-C6B3-634E-88CC-3C34200D2A9C}"/>
              </a:ext>
            </a:extLst>
          </p:cNvPr>
          <p:cNvSpPr txBox="1"/>
          <p:nvPr/>
        </p:nvSpPr>
        <p:spPr>
          <a:xfrm>
            <a:off x="6794506" y="3548343"/>
            <a:ext cx="1881581" cy="1323439"/>
          </a:xfrm>
          <a:prstGeom prst="rect">
            <a:avLst/>
          </a:prstGeom>
          <a:noFill/>
          <a:ln>
            <a:solidFill>
              <a:srgbClr val="B417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Bandwidth </a:t>
            </a:r>
          </a:p>
          <a:p>
            <a:pPr algn="ctr"/>
            <a:r>
              <a:rPr lang="en-US" sz="2000" dirty="0">
                <a:latin typeface="+mn-lt"/>
              </a:rPr>
              <a:t>capacity </a:t>
            </a:r>
          </a:p>
          <a:p>
            <a:pPr algn="ctr"/>
            <a:r>
              <a:rPr lang="en-US" sz="2000" dirty="0">
                <a:latin typeface="+mn-lt"/>
              </a:rPr>
              <a:t>on each link l </a:t>
            </a:r>
          </a:p>
          <a:p>
            <a:pPr algn="ctr"/>
            <a:r>
              <a:rPr lang="en-US" sz="2000" dirty="0">
                <a:latin typeface="+mn-lt"/>
              </a:rPr>
              <a:t>at each time 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DFB493C-4328-EE4D-A02C-EF40F602F870}"/>
              </a:ext>
            </a:extLst>
          </p:cNvPr>
          <p:cNvSpPr txBox="1"/>
          <p:nvPr/>
        </p:nvSpPr>
        <p:spPr>
          <a:xfrm>
            <a:off x="5832823" y="2714869"/>
            <a:ext cx="2046285" cy="707886"/>
          </a:xfrm>
          <a:prstGeom prst="rect">
            <a:avLst/>
          </a:prstGeom>
          <a:noFill/>
          <a:ln>
            <a:solidFill>
              <a:srgbClr val="B417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Total bandwidth utilization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5D43212-5FC2-CA42-B0D6-CA75F838CA4F}"/>
              </a:ext>
            </a:extLst>
          </p:cNvPr>
          <p:cNvSpPr txBox="1"/>
          <p:nvPr/>
        </p:nvSpPr>
        <p:spPr>
          <a:xfrm>
            <a:off x="4942287" y="5018440"/>
            <a:ext cx="3492500" cy="707886"/>
          </a:xfrm>
          <a:prstGeom prst="rect">
            <a:avLst/>
          </a:prstGeom>
          <a:noFill/>
          <a:ln>
            <a:solidFill>
              <a:srgbClr val="B417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Binary decision variable: protocol chosen for each flow</a:t>
            </a:r>
          </a:p>
        </p:txBody>
      </p:sp>
      <p:sp>
        <p:nvSpPr>
          <p:cNvPr id="58" name="Right Arrow 57">
            <a:extLst>
              <a:ext uri="{FF2B5EF4-FFF2-40B4-BE49-F238E27FC236}">
                <a16:creationId xmlns:a16="http://schemas.microsoft.com/office/drawing/2014/main" id="{D15AF7C7-083E-AC4A-A7F1-DADFFF154C3A}"/>
              </a:ext>
            </a:extLst>
          </p:cNvPr>
          <p:cNvSpPr/>
          <p:nvPr/>
        </p:nvSpPr>
        <p:spPr bwMode="auto">
          <a:xfrm rot="4468143">
            <a:off x="3837439" y="3276711"/>
            <a:ext cx="425980" cy="289803"/>
          </a:xfrm>
          <a:prstGeom prst="rightArrow">
            <a:avLst/>
          </a:prstGeom>
          <a:solidFill>
            <a:srgbClr val="B417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2" charset="0"/>
            </a:endParaRPr>
          </a:p>
        </p:txBody>
      </p:sp>
      <p:sp>
        <p:nvSpPr>
          <p:cNvPr id="59" name="Right Arrow 58">
            <a:extLst>
              <a:ext uri="{FF2B5EF4-FFF2-40B4-BE49-F238E27FC236}">
                <a16:creationId xmlns:a16="http://schemas.microsoft.com/office/drawing/2014/main" id="{FF97C0B1-7C1D-E141-AB12-A3438C82C7E4}"/>
              </a:ext>
            </a:extLst>
          </p:cNvPr>
          <p:cNvSpPr/>
          <p:nvPr/>
        </p:nvSpPr>
        <p:spPr bwMode="auto">
          <a:xfrm rot="11984410" flipV="1">
            <a:off x="5996391" y="3671813"/>
            <a:ext cx="862824" cy="362675"/>
          </a:xfrm>
          <a:prstGeom prst="rightArrow">
            <a:avLst/>
          </a:prstGeom>
          <a:solidFill>
            <a:srgbClr val="B417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2" charset="0"/>
            </a:endParaRPr>
          </a:p>
        </p:txBody>
      </p:sp>
      <p:sp>
        <p:nvSpPr>
          <p:cNvPr id="60" name="Right Arrow 59">
            <a:extLst>
              <a:ext uri="{FF2B5EF4-FFF2-40B4-BE49-F238E27FC236}">
                <a16:creationId xmlns:a16="http://schemas.microsoft.com/office/drawing/2014/main" id="{81284828-B1AB-0947-944F-AE67B54BFE23}"/>
              </a:ext>
            </a:extLst>
          </p:cNvPr>
          <p:cNvSpPr/>
          <p:nvPr/>
        </p:nvSpPr>
        <p:spPr bwMode="auto">
          <a:xfrm rot="12926913">
            <a:off x="5228209" y="4712590"/>
            <a:ext cx="629359" cy="355023"/>
          </a:xfrm>
          <a:prstGeom prst="rightArrow">
            <a:avLst/>
          </a:prstGeom>
          <a:solidFill>
            <a:srgbClr val="B417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2" charset="0"/>
            </a:endParaRPr>
          </a:p>
        </p:txBody>
      </p:sp>
      <p:sp>
        <p:nvSpPr>
          <p:cNvPr id="62" name="Right Arrow 61">
            <a:extLst>
              <a:ext uri="{FF2B5EF4-FFF2-40B4-BE49-F238E27FC236}">
                <a16:creationId xmlns:a16="http://schemas.microsoft.com/office/drawing/2014/main" id="{DE016ACE-8626-CE47-91D0-A51887F5CAE1}"/>
              </a:ext>
            </a:extLst>
          </p:cNvPr>
          <p:cNvSpPr/>
          <p:nvPr/>
        </p:nvSpPr>
        <p:spPr bwMode="auto">
          <a:xfrm rot="9353140" flipV="1">
            <a:off x="4875599" y="3168117"/>
            <a:ext cx="1053170" cy="362675"/>
          </a:xfrm>
          <a:prstGeom prst="rightArrow">
            <a:avLst/>
          </a:prstGeom>
          <a:solidFill>
            <a:srgbClr val="B417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2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1C95E23-DBE0-054F-9AC9-5C6B71C7A76E}"/>
              </a:ext>
            </a:extLst>
          </p:cNvPr>
          <p:cNvSpPr txBox="1"/>
          <p:nvPr/>
        </p:nvSpPr>
        <p:spPr>
          <a:xfrm>
            <a:off x="3048000" y="2533055"/>
            <a:ext cx="2114104" cy="707886"/>
          </a:xfrm>
          <a:prstGeom prst="rect">
            <a:avLst/>
          </a:prstGeom>
          <a:noFill/>
          <a:ln>
            <a:solidFill>
              <a:srgbClr val="B417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Bandwidth </a:t>
            </a:r>
          </a:p>
          <a:p>
            <a:pPr algn="ctr"/>
            <a:r>
              <a:rPr lang="en-US" sz="2000" dirty="0">
                <a:latin typeface="+mn-lt"/>
              </a:rPr>
              <a:t>partition weight</a:t>
            </a:r>
          </a:p>
        </p:txBody>
      </p:sp>
    </p:spTree>
    <p:extLst>
      <p:ext uri="{BB962C8B-B14F-4D97-AF65-F5344CB8AC3E}">
        <p14:creationId xmlns:p14="http://schemas.microsoft.com/office/powerpoint/2010/main" val="3944747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09E57-A1A8-1045-9629-B2AA34391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/>
              <a:t>Multi-armed bandits (MAB)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3AA06-CC84-964F-A615-FB232813A2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1A7CB4-3910-1045-A591-D3E848A115EF}" type="slidenum">
              <a:rPr lang="en-US" altLang="en-US" smtClean="0"/>
              <a:pPr/>
              <a:t>12</a:t>
            </a:fld>
            <a:endParaRPr lang="en-US" altLang="en-US"/>
          </a:p>
        </p:txBody>
      </p:sp>
      <p:pic>
        <p:nvPicPr>
          <p:cNvPr id="56" name="Content Placeholder 4" descr="mab.png">
            <a:extLst>
              <a:ext uri="{FF2B5EF4-FFF2-40B4-BE49-F238E27FC236}">
                <a16:creationId xmlns:a16="http://schemas.microsoft.com/office/drawing/2014/main" id="{01054E48-C172-714D-B83C-DF59C9EB0C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3712" b="-23712"/>
          <a:stretch>
            <a:fillRect/>
          </a:stretch>
        </p:blipFill>
        <p:spPr>
          <a:xfrm>
            <a:off x="711200" y="2081965"/>
            <a:ext cx="7813040" cy="2744035"/>
          </a:xfrm>
          <a:prstGeom prst="rect">
            <a:avLst/>
          </a:prstGeom>
        </p:spPr>
      </p:pic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6D1BBD3D-5076-B142-BB27-0DA77F423A60}"/>
              </a:ext>
            </a:extLst>
          </p:cNvPr>
          <p:cNvSpPr txBox="1">
            <a:spLocks/>
          </p:cNvSpPr>
          <p:nvPr/>
        </p:nvSpPr>
        <p:spPr>
          <a:xfrm>
            <a:off x="457200" y="4429760"/>
            <a:ext cx="8229600" cy="2047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90000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Sequentially pull arms to maximize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A2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expected total reward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6C5C194-B45A-CE48-B38D-DB4C3828AEF7}"/>
              </a:ext>
            </a:extLst>
          </p:cNvPr>
          <p:cNvSpPr txBox="1"/>
          <p:nvPr/>
        </p:nvSpPr>
        <p:spPr>
          <a:xfrm>
            <a:off x="853440" y="3362960"/>
            <a:ext cx="87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prstClr val="black"/>
                </a:solidFill>
                <a:latin typeface="Arial"/>
              </a:rPr>
              <a:t>Arm 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D3F223C-CFD0-C548-A7F6-C099E77B3676}"/>
              </a:ext>
            </a:extLst>
          </p:cNvPr>
          <p:cNvSpPr txBox="1"/>
          <p:nvPr/>
        </p:nvSpPr>
        <p:spPr>
          <a:xfrm>
            <a:off x="6878320" y="3362960"/>
            <a:ext cx="87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prstClr val="black"/>
                </a:solidFill>
                <a:latin typeface="Arial"/>
              </a:rPr>
              <a:t>Arm 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5E01152-6932-1645-B415-C9D583CFA50A}"/>
              </a:ext>
            </a:extLst>
          </p:cNvPr>
          <p:cNvSpPr txBox="1"/>
          <p:nvPr/>
        </p:nvSpPr>
        <p:spPr>
          <a:xfrm>
            <a:off x="5364480" y="3362960"/>
            <a:ext cx="87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prstClr val="black"/>
                </a:solidFill>
                <a:latin typeface="Arial"/>
              </a:rPr>
              <a:t>Arm 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DF16A16-6E61-D245-AC96-6FEE4B2E227B}"/>
              </a:ext>
            </a:extLst>
          </p:cNvPr>
          <p:cNvSpPr txBox="1"/>
          <p:nvPr/>
        </p:nvSpPr>
        <p:spPr>
          <a:xfrm>
            <a:off x="2346960" y="3362960"/>
            <a:ext cx="87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prstClr val="black"/>
                </a:solidFill>
                <a:latin typeface="Arial"/>
              </a:rPr>
              <a:t>Arm 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9A30699-D41D-304B-8310-E3174C80970F}"/>
              </a:ext>
            </a:extLst>
          </p:cNvPr>
          <p:cNvSpPr txBox="1"/>
          <p:nvPr/>
        </p:nvSpPr>
        <p:spPr>
          <a:xfrm>
            <a:off x="853440" y="1981200"/>
            <a:ext cx="733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prstClr val="black"/>
                </a:solidFill>
                <a:latin typeface="Arial"/>
              </a:rPr>
              <a:t>Bandit “arms” (unknown reward probabilities) </a:t>
            </a:r>
          </a:p>
        </p:txBody>
      </p:sp>
    </p:spTree>
    <p:extLst>
      <p:ext uri="{BB962C8B-B14F-4D97-AF65-F5344CB8AC3E}">
        <p14:creationId xmlns:p14="http://schemas.microsoft.com/office/powerpoint/2010/main" val="1525823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32A7FE-7BAE-4249-AB16-7FB778427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4596907"/>
            <a:ext cx="4927303" cy="14985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709E57-A1A8-1045-9629-B2AA34391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/>
              <a:t>Learning rate distributions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3AA06-CC84-964F-A615-FB232813A2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1A7CB4-3910-1045-A591-D3E848A115EF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2DA5CAE-4893-6C49-8FB2-3B53ED9E8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1940432"/>
          </a:xfrm>
        </p:spPr>
        <p:txBody>
          <a:bodyPr/>
          <a:lstStyle/>
          <a:p>
            <a:r>
              <a:rPr lang="en-US" sz="2400" dirty="0"/>
              <a:t>Transmission rate dependent with the protocol combination used for all co-existing flows </a:t>
            </a:r>
          </a:p>
          <a:p>
            <a:r>
              <a:rPr lang="en-US" sz="2400" dirty="0"/>
              <a:t>Problem: the number of possible protocol combinations exponential with the network size and number of co-existing flows</a:t>
            </a:r>
          </a:p>
        </p:txBody>
      </p:sp>
      <p:pic>
        <p:nvPicPr>
          <p:cNvPr id="11" name="Picture 10" descr="A picture containing indoor, baseball, black, player&#10;&#10;Description automatically generated">
            <a:extLst>
              <a:ext uri="{FF2B5EF4-FFF2-40B4-BE49-F238E27FC236}">
                <a16:creationId xmlns:a16="http://schemas.microsoft.com/office/drawing/2014/main" id="{3C2CA568-0EBC-664D-93D1-96C532924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953000"/>
            <a:ext cx="2520137" cy="112971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F45C1E0-8791-9B41-9041-A8592F700A0C}"/>
              </a:ext>
            </a:extLst>
          </p:cNvPr>
          <p:cNvSpPr txBox="1"/>
          <p:nvPr/>
        </p:nvSpPr>
        <p:spPr>
          <a:xfrm>
            <a:off x="5244951" y="3687297"/>
            <a:ext cx="1905000" cy="707886"/>
          </a:xfrm>
          <a:prstGeom prst="rect">
            <a:avLst/>
          </a:prstGeom>
          <a:noFill/>
          <a:ln>
            <a:solidFill>
              <a:srgbClr val="B417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Protocol combination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E4502B0F-9C2D-AD44-ACC9-9DDA89B55E9F}"/>
              </a:ext>
            </a:extLst>
          </p:cNvPr>
          <p:cNvSpPr/>
          <p:nvPr/>
        </p:nvSpPr>
        <p:spPr bwMode="auto">
          <a:xfrm rot="7125982">
            <a:off x="5137962" y="4482146"/>
            <a:ext cx="474375" cy="355023"/>
          </a:xfrm>
          <a:prstGeom prst="rightArrow">
            <a:avLst/>
          </a:prstGeom>
          <a:solidFill>
            <a:srgbClr val="B417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711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28491-A4CE-5C4D-94E5-EACB715EF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/>
              <a:t>Sketch of our algorithm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87A40-802B-074E-B77D-0162BC551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On each link, at each time slot, independently do: </a:t>
            </a:r>
          </a:p>
          <a:p>
            <a:pPr lvl="1"/>
            <a:r>
              <a:rPr lang="en-US" sz="1800" dirty="0"/>
              <a:t>Use the MAB-based algorithm to learn the </a:t>
            </a:r>
            <a:r>
              <a:rPr lang="en-US" sz="1800" i="1" dirty="0"/>
              <a:t>dominant throughput </a:t>
            </a:r>
            <a:r>
              <a:rPr lang="en-US" sz="1800" dirty="0"/>
              <a:t>(or weight for uniform total bandwidth utilization) of each pair of protocols, which is the transmission rate per flow achieved by flows using the better protocol in any protocol pair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Select the protocol pair with the highest dominant throughput over all protocol pairs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Select the better protocol from the chosen protocol pair for the flow with the shortest remaining size and the worse protocol in the chosen pair for other co-existing flows </a:t>
            </a:r>
          </a:p>
          <a:p>
            <a:pPr marL="457200" lvl="1" indent="0">
              <a:buNone/>
            </a:pPr>
            <a:r>
              <a:rPr lang="en-US" sz="1800" dirty="0"/>
              <a:t>(This strategy shares the spirit with Shortest Remaining Time First)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64F59E-1B5C-DC4A-95DD-0CB308AC47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1A7CB4-3910-1045-A591-D3E848A115EF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3053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19D9C-A997-8A47-AE85-B87A0A20E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/>
              <a:t>Theoretical guarantees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3BCA6-58BB-3B48-8F1F-FE838CF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If the flows have the same bottleneck link and the total bandwidth utilization is uniform over all protocol combinations: </a:t>
            </a:r>
          </a:p>
          <a:p>
            <a:endParaRPr lang="en-US" sz="2000" dirty="0"/>
          </a:p>
          <a:p>
            <a:pPr lvl="1"/>
            <a:r>
              <a:rPr lang="en-US" sz="2000" dirty="0"/>
              <a:t>Our strategy is optimal if the predictions of protocols are accurate 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The </a:t>
            </a:r>
            <a:r>
              <a:rPr lang="en-US" sz="2000" dirty="0">
                <a:solidFill>
                  <a:srgbClr val="B41700"/>
                </a:solidFill>
              </a:rPr>
              <a:t>expected gap </a:t>
            </a:r>
            <a:r>
              <a:rPr lang="en-US" sz="2000" dirty="0"/>
              <a:t>of the incurred completion time per flow between our algorithm and the optimum converges to zero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846342-5736-F34E-95B2-7B9D005C6D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1A7CB4-3910-1045-A591-D3E848A115EF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629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41EE2-8F57-FC40-BCED-E38434B63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/>
              <a:t>Experiment set-up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46F0403-B41E-7D41-B803-63943A6D14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504690"/>
            <a:ext cx="7772400" cy="105791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FE0A00-DAAA-0840-AA7B-89C3E766C7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1A7CB4-3910-1045-A591-D3E848A115EF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B08913A-6CA8-CB4D-905E-57A3B92A2320}"/>
              </a:ext>
            </a:extLst>
          </p:cNvPr>
          <p:cNvSpPr txBox="1">
            <a:spLocks/>
          </p:cNvSpPr>
          <p:nvPr/>
        </p:nvSpPr>
        <p:spPr bwMode="auto">
          <a:xfrm>
            <a:off x="685800" y="1981200"/>
            <a:ext cx="77724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Hop-by-hop transport layer protocol selection</a:t>
            </a:r>
          </a:p>
          <a:p>
            <a:r>
              <a:rPr lang="en-US" sz="2000" dirty="0"/>
              <a:t>Each node deployed on an Amazon EC2 instance, equipped with a TCP proxy; 50 </a:t>
            </a:r>
            <a:r>
              <a:rPr lang="en-US" sz="2000" dirty="0" err="1"/>
              <a:t>Mbps</a:t>
            </a:r>
            <a:r>
              <a:rPr lang="en-US" sz="2000" dirty="0"/>
              <a:t> capacity per link</a:t>
            </a:r>
          </a:p>
          <a:p>
            <a:r>
              <a:rPr lang="en-US" sz="2000" dirty="0"/>
              <a:t>Protocol choices: TCP CUBIC, Vegas, Reno, Westwood</a:t>
            </a:r>
          </a:p>
          <a:p>
            <a:r>
              <a:rPr lang="en-US" sz="2000" dirty="0"/>
              <a:t>50 Flows arriving in five batches spaced 3 seconds apart</a:t>
            </a:r>
          </a:p>
          <a:p>
            <a:r>
              <a:rPr lang="en-US" sz="2000" dirty="0"/>
              <a:t>Flow sizes uniformly drawn from [10, 20] Mb</a:t>
            </a:r>
          </a:p>
        </p:txBody>
      </p:sp>
    </p:spTree>
    <p:extLst>
      <p:ext uri="{BB962C8B-B14F-4D97-AF65-F5344CB8AC3E}">
        <p14:creationId xmlns:p14="http://schemas.microsoft.com/office/powerpoint/2010/main" val="1538998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9650A-1BC5-AE4F-ABA6-4DBB2ECB3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/>
              <a:t>Performance comparison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BEC4E7-DBD5-494E-B1D5-39CF40D2A3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1A7CB4-3910-1045-A591-D3E848A115EF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796ED0D-F41A-A84B-B32C-7B236275A703}"/>
              </a:ext>
            </a:extLst>
          </p:cNvPr>
          <p:cNvSpPr txBox="1">
            <a:spLocks/>
          </p:cNvSpPr>
          <p:nvPr/>
        </p:nvSpPr>
        <p:spPr bwMode="auto">
          <a:xfrm>
            <a:off x="685800" y="1981200"/>
            <a:ext cx="77724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Our algorithm OPSBC decreases the flow completion time by:</a:t>
            </a:r>
          </a:p>
          <a:p>
            <a:pPr lvl="1"/>
            <a:r>
              <a:rPr lang="en-US" sz="1800" dirty="0"/>
              <a:t>66.18% compared with randomly selecting a protocol for each flow on each link (per-flow-random)</a:t>
            </a:r>
          </a:p>
          <a:p>
            <a:pPr lvl="1"/>
            <a:r>
              <a:rPr lang="en-US" sz="1800" dirty="0"/>
              <a:t>43.27% compared with randomly selecting a protocol on each link for all flows to use (per-link-random)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CA391AD-0A49-2C43-A3BA-DDF0F2C38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3587889"/>
            <a:ext cx="6934200" cy="280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819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D61A648-A911-E548-8D70-E0117F5D1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Thank you!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B577B8-4CDD-F04B-886D-D9F30FB18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3412" y="3905250"/>
            <a:ext cx="7886700" cy="1500187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xiaoxiz2@andrew.cmu.edu</a:t>
            </a:r>
            <a:endParaRPr lang="en-US" dirty="0">
              <a:solidFill>
                <a:srgbClr val="C00000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https://www.andrew.cmu.edu/user/xiaoxiz2/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5E4730-947D-AA42-9A38-6A97A9F02F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C871F-5812-DB40-9531-E488AEFECC4D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9124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0EAC-C1FF-3A41-8002-6A3A28E8E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algn="l"/>
            <a:r>
              <a:rPr lang="en-US" sz="3600" dirty="0"/>
              <a:t>Network needs are heterogeneous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669579-F094-6947-9D1B-015318ADED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FE1A7CB4-3910-1045-A591-D3E848A115EF}" type="slidenum">
              <a:rPr lang="en-US" altLang="en-US" smtClean="0"/>
              <a:pPr/>
              <a:t>2</a:t>
            </a:fld>
            <a:endParaRPr lang="en-US" altLang="en-US"/>
          </a:p>
        </p:txBody>
      </p:sp>
      <p:pic>
        <p:nvPicPr>
          <p:cNvPr id="28" name="Picture 27" descr="A picture containing person, outdoor, holding, car&#10;&#10;Description automatically generated">
            <a:extLst>
              <a:ext uri="{FF2B5EF4-FFF2-40B4-BE49-F238E27FC236}">
                <a16:creationId xmlns:a16="http://schemas.microsoft.com/office/drawing/2014/main" id="{2841FB89-1432-1243-B3D2-87C16D7F1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917753"/>
            <a:ext cx="2686661" cy="151124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5EDA25E-47A8-EA46-B92D-B4D85DFD3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430" y="4025999"/>
            <a:ext cx="2309536" cy="1765201"/>
          </a:xfrm>
          <a:prstGeom prst="rect">
            <a:avLst/>
          </a:prstGeom>
        </p:spPr>
      </p:pic>
      <p:pic>
        <p:nvPicPr>
          <p:cNvPr id="42" name="Picture 41" descr="A screen shot of a video game&#10;&#10;Description automatically generated">
            <a:extLst>
              <a:ext uri="{FF2B5EF4-FFF2-40B4-BE49-F238E27FC236}">
                <a16:creationId xmlns:a16="http://schemas.microsoft.com/office/drawing/2014/main" id="{6C04EBF6-C941-F941-8EA2-5FE5013DA2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3883" y="2421425"/>
            <a:ext cx="3578634" cy="2683975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B6AF304B-2D33-3547-B8EC-82EFEB7972A9}"/>
              </a:ext>
            </a:extLst>
          </p:cNvPr>
          <p:cNvSpPr txBox="1"/>
          <p:nvPr/>
        </p:nvSpPr>
        <p:spPr>
          <a:xfrm>
            <a:off x="5295900" y="5125536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+mn-lt"/>
              </a:rPr>
              <a:t>Video Streaming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E21EFAD-D4BA-D04B-9DD0-4C14C44B6E19}"/>
              </a:ext>
            </a:extLst>
          </p:cNvPr>
          <p:cNvSpPr txBox="1"/>
          <p:nvPr/>
        </p:nvSpPr>
        <p:spPr>
          <a:xfrm>
            <a:off x="763695" y="3571845"/>
            <a:ext cx="3292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+mn-lt"/>
              </a:rPr>
              <a:t>Augmented Reality</a:t>
            </a:r>
            <a:endParaRPr lang="en-US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2111637-0A44-0645-9236-5F03946981C6}"/>
              </a:ext>
            </a:extLst>
          </p:cNvPr>
          <p:cNvSpPr txBox="1"/>
          <p:nvPr/>
        </p:nvSpPr>
        <p:spPr>
          <a:xfrm>
            <a:off x="2147710" y="5872810"/>
            <a:ext cx="2318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+mn-lt"/>
              </a:rPr>
              <a:t>Internet of Things</a:t>
            </a:r>
          </a:p>
        </p:txBody>
      </p:sp>
    </p:spTree>
    <p:extLst>
      <p:ext uri="{BB962C8B-B14F-4D97-AF65-F5344CB8AC3E}">
        <p14:creationId xmlns:p14="http://schemas.microsoft.com/office/powerpoint/2010/main" val="3276671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DC0B9-F24F-CD47-BA49-4408BB8DC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/>
              <a:t>Today’s network management..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F568D-B8D5-5743-8B73-7C52A4999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Relies on static pre-configurations</a:t>
            </a:r>
          </a:p>
          <a:p>
            <a:pPr lvl="1"/>
            <a:r>
              <a:rPr lang="en-US" sz="2000" dirty="0"/>
              <a:t> E.g., pre-specifying routing algorithms used to determine flow paths</a:t>
            </a:r>
          </a:p>
          <a:p>
            <a:pPr lvl="1"/>
            <a:endParaRPr lang="en-US" sz="2400" dirty="0"/>
          </a:p>
          <a:p>
            <a:r>
              <a:rPr lang="en-US" sz="2400" dirty="0"/>
              <a:t>Or provides more flexible configurations but still requires manual intervention </a:t>
            </a:r>
          </a:p>
          <a:p>
            <a:pPr lvl="1"/>
            <a:r>
              <a:rPr lang="en-US" sz="2000" dirty="0"/>
              <a:t>E.g., NFV and Radio access network Intelligence Controller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FD7A92-E09A-7645-85D9-E12FF0AE06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1A7CB4-3910-1045-A591-D3E848A115EF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5096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A8D6B-F815-A741-AABA-F606BB514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FDC65-30BB-2C4A-A8B2-5DF218192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800" dirty="0"/>
              <a:t>An alternative solution: automated network management via learning the optimal policy/protocol configuration in real-time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611E5-0F6E-584D-BACC-2F0A0AE41F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1A7CB4-3910-1045-A591-D3E848A115EF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6" name="Picture 5" descr="A close up of a street sign on a pole&#10;&#10;Description automatically generated">
            <a:extLst>
              <a:ext uri="{FF2B5EF4-FFF2-40B4-BE49-F238E27FC236}">
                <a16:creationId xmlns:a16="http://schemas.microsoft.com/office/drawing/2014/main" id="{D2724BF9-94D9-FD4F-AB9D-1FCDE8D48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3810000"/>
            <a:ext cx="2591686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366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4A192-2E55-A44A-B998-3A144DDE7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/>
              <a:t>Why automated protocol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4D573-33AB-E744-9ADC-8FC33E8CC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sz="2400" dirty="0"/>
              <a:t>A pre-set policy/protocol can’t cover all possible scenarios</a:t>
            </a:r>
          </a:p>
          <a:p>
            <a:endParaRPr lang="en-US" sz="2400" dirty="0"/>
          </a:p>
          <a:p>
            <a:r>
              <a:rPr lang="en-US" sz="2400" dirty="0"/>
              <a:t>Existing policies/protocols can be utilized</a:t>
            </a:r>
          </a:p>
          <a:p>
            <a:endParaRPr lang="en-US" sz="2400" dirty="0"/>
          </a:p>
          <a:p>
            <a:r>
              <a:rPr lang="en-US" sz="2400" dirty="0"/>
              <a:t>Automated and dynamic approaches better adapt to changing environments  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63E1B-68AE-1144-A1ED-506BE09E26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1A7CB4-3910-1045-A591-D3E848A115EF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2610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09E57-A1A8-1045-9629-B2AA34391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/>
              <a:t>Problem</a:t>
            </a:r>
            <a:r>
              <a:rPr lang="en-US" dirty="0"/>
              <a:t>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3AA06-CC84-964F-A615-FB232813A2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1A7CB4-3910-1045-A591-D3E848A115EF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2639D6E-1BC4-AD44-9E22-E98E11B5DB0C}"/>
              </a:ext>
            </a:extLst>
          </p:cNvPr>
          <p:cNvSpPr/>
          <p:nvPr/>
        </p:nvSpPr>
        <p:spPr>
          <a:xfrm>
            <a:off x="2452909" y="4611314"/>
            <a:ext cx="270456" cy="274320"/>
          </a:xfrm>
          <a:prstGeom prst="ellipse">
            <a:avLst/>
          </a:prstGeom>
          <a:solidFill>
            <a:srgbClr val="990000"/>
          </a:solidFill>
          <a:ln w="264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D8FE440-1DEB-AC4D-9F47-C4A7348A0282}"/>
              </a:ext>
            </a:extLst>
          </p:cNvPr>
          <p:cNvSpPr/>
          <p:nvPr/>
        </p:nvSpPr>
        <p:spPr>
          <a:xfrm>
            <a:off x="3887099" y="4611314"/>
            <a:ext cx="270456" cy="274320"/>
          </a:xfrm>
          <a:prstGeom prst="ellipse">
            <a:avLst/>
          </a:prstGeom>
          <a:solidFill>
            <a:srgbClr val="990000"/>
          </a:solidFill>
          <a:ln w="264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579D6EB-8A2E-C74F-A728-315CA6A9D393}"/>
              </a:ext>
            </a:extLst>
          </p:cNvPr>
          <p:cNvSpPr/>
          <p:nvPr/>
        </p:nvSpPr>
        <p:spPr>
          <a:xfrm>
            <a:off x="1675541" y="5307267"/>
            <a:ext cx="270456" cy="274320"/>
          </a:xfrm>
          <a:prstGeom prst="ellipse">
            <a:avLst/>
          </a:prstGeom>
          <a:solidFill>
            <a:srgbClr val="990000"/>
          </a:solidFill>
          <a:ln w="264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354DEB5-E0DA-ED47-933F-1E7ED4D83182}"/>
              </a:ext>
            </a:extLst>
          </p:cNvPr>
          <p:cNvSpPr/>
          <p:nvPr/>
        </p:nvSpPr>
        <p:spPr>
          <a:xfrm>
            <a:off x="1675541" y="3925117"/>
            <a:ext cx="270456" cy="274320"/>
          </a:xfrm>
          <a:prstGeom prst="ellipse">
            <a:avLst/>
          </a:prstGeom>
          <a:solidFill>
            <a:srgbClr val="990000"/>
          </a:solidFill>
          <a:ln w="264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8549D60-ABEC-B441-8C5E-8B121C618846}"/>
              </a:ext>
            </a:extLst>
          </p:cNvPr>
          <p:cNvSpPr/>
          <p:nvPr/>
        </p:nvSpPr>
        <p:spPr>
          <a:xfrm>
            <a:off x="4660173" y="5297512"/>
            <a:ext cx="270456" cy="274320"/>
          </a:xfrm>
          <a:prstGeom prst="ellipse">
            <a:avLst/>
          </a:prstGeom>
          <a:solidFill>
            <a:srgbClr val="990000"/>
          </a:solidFill>
          <a:ln w="264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3A603B4-0481-1144-AB75-F106C0C39A63}"/>
              </a:ext>
            </a:extLst>
          </p:cNvPr>
          <p:cNvSpPr/>
          <p:nvPr/>
        </p:nvSpPr>
        <p:spPr>
          <a:xfrm>
            <a:off x="4660173" y="3915362"/>
            <a:ext cx="270456" cy="274320"/>
          </a:xfrm>
          <a:prstGeom prst="ellipse">
            <a:avLst/>
          </a:prstGeom>
          <a:solidFill>
            <a:srgbClr val="990000"/>
          </a:solidFill>
          <a:ln w="264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516E1FE-82D9-F740-AE9B-4C5491F74350}"/>
              </a:ext>
            </a:extLst>
          </p:cNvPr>
          <p:cNvCxnSpPr>
            <a:cxnSpLocks/>
            <a:stCxn id="30" idx="5"/>
            <a:endCxn id="27" idx="1"/>
          </p:cNvCxnSpPr>
          <p:nvPr/>
        </p:nvCxnSpPr>
        <p:spPr>
          <a:xfrm>
            <a:off x="1906390" y="4159264"/>
            <a:ext cx="586126" cy="492223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tailEnd type="triangle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6B73EB1-D9E8-7341-BA12-A400CE83EF46}"/>
              </a:ext>
            </a:extLst>
          </p:cNvPr>
          <p:cNvCxnSpPr>
            <a:cxnSpLocks/>
            <a:stCxn id="29" idx="7"/>
            <a:endCxn id="27" idx="3"/>
          </p:cNvCxnSpPr>
          <p:nvPr/>
        </p:nvCxnSpPr>
        <p:spPr>
          <a:xfrm flipV="1">
            <a:off x="1906390" y="4845461"/>
            <a:ext cx="586126" cy="501979"/>
          </a:xfrm>
          <a:prstGeom prst="straightConnector1">
            <a:avLst/>
          </a:prstGeom>
          <a:noFill/>
          <a:ln w="38100" cap="flat" cmpd="sng" algn="ctr">
            <a:solidFill>
              <a:srgbClr val="EB8F00">
                <a:lumMod val="60000"/>
                <a:lumOff val="40000"/>
              </a:srgbClr>
            </a:solidFill>
            <a:prstDash val="solid"/>
            <a:tailEnd type="triangl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5656258-DCD4-934A-9867-3BFFA195D355}"/>
              </a:ext>
            </a:extLst>
          </p:cNvPr>
          <p:cNvCxnSpPr>
            <a:cxnSpLocks/>
          </p:cNvCxnSpPr>
          <p:nvPr/>
        </p:nvCxnSpPr>
        <p:spPr>
          <a:xfrm>
            <a:off x="2710486" y="4709837"/>
            <a:ext cx="1188720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1124C21-7D05-6849-855A-4F8EA4D7D511}"/>
              </a:ext>
            </a:extLst>
          </p:cNvPr>
          <p:cNvCxnSpPr>
            <a:cxnSpLocks/>
            <a:stCxn id="28" idx="7"/>
            <a:endCxn id="32" idx="3"/>
          </p:cNvCxnSpPr>
          <p:nvPr/>
        </p:nvCxnSpPr>
        <p:spPr>
          <a:xfrm flipV="1">
            <a:off x="4117948" y="4149509"/>
            <a:ext cx="581832" cy="501978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tailEnd type="triangle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78F13FA-8106-6149-8BAC-3BC618E6AEB1}"/>
              </a:ext>
            </a:extLst>
          </p:cNvPr>
          <p:cNvCxnSpPr>
            <a:cxnSpLocks/>
            <a:stCxn id="28" idx="5"/>
            <a:endCxn id="31" idx="1"/>
          </p:cNvCxnSpPr>
          <p:nvPr/>
        </p:nvCxnSpPr>
        <p:spPr>
          <a:xfrm>
            <a:off x="4117948" y="4845461"/>
            <a:ext cx="581832" cy="492224"/>
          </a:xfrm>
          <a:prstGeom prst="straightConnector1">
            <a:avLst/>
          </a:prstGeom>
          <a:noFill/>
          <a:ln w="38100" cap="flat" cmpd="sng" algn="ctr">
            <a:solidFill>
              <a:srgbClr val="EB8F00">
                <a:lumMod val="60000"/>
                <a:lumOff val="40000"/>
              </a:srgbClr>
            </a:solidFill>
            <a:prstDash val="solid"/>
            <a:tailEnd type="triangle"/>
          </a:ln>
          <a:effectLst/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B7A6FAA-1B62-144B-B6F1-0E0538B88B3E}"/>
              </a:ext>
            </a:extLst>
          </p:cNvPr>
          <p:cNvCxnSpPr>
            <a:cxnSpLocks/>
          </p:cNvCxnSpPr>
          <p:nvPr/>
        </p:nvCxnSpPr>
        <p:spPr>
          <a:xfrm>
            <a:off x="6053063" y="5145573"/>
            <a:ext cx="553792" cy="0"/>
          </a:xfrm>
          <a:prstGeom prst="straightConnector1">
            <a:avLst/>
          </a:prstGeom>
          <a:noFill/>
          <a:ln w="38100" cap="flat" cmpd="sng" algn="ctr">
            <a:solidFill>
              <a:srgbClr val="EB8F00">
                <a:lumMod val="60000"/>
                <a:lumOff val="40000"/>
              </a:srgbClr>
            </a:solidFill>
            <a:prstDash val="solid"/>
            <a:tailEnd type="triangle"/>
          </a:ln>
          <a:effectLst/>
        </p:spPr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5DAA8297-3285-364E-904E-5135C7519188}"/>
              </a:ext>
            </a:extLst>
          </p:cNvPr>
          <p:cNvSpPr/>
          <p:nvPr/>
        </p:nvSpPr>
        <p:spPr>
          <a:xfrm>
            <a:off x="6059503" y="5307267"/>
            <a:ext cx="270456" cy="274320"/>
          </a:xfrm>
          <a:prstGeom prst="ellipse">
            <a:avLst/>
          </a:prstGeom>
          <a:solidFill>
            <a:srgbClr val="990000"/>
          </a:solidFill>
          <a:ln w="264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7F60349-BCE9-5341-9052-D6593235BE5E}"/>
              </a:ext>
            </a:extLst>
          </p:cNvPr>
          <p:cNvSpPr txBox="1"/>
          <p:nvPr/>
        </p:nvSpPr>
        <p:spPr>
          <a:xfrm>
            <a:off x="6725425" y="4960907"/>
            <a:ext cx="1734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Arial"/>
              </a:rPr>
              <a:t>Flow 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27FE750-DE15-E444-B882-416BC68B8749}"/>
              </a:ext>
            </a:extLst>
          </p:cNvPr>
          <p:cNvSpPr txBox="1"/>
          <p:nvPr/>
        </p:nvSpPr>
        <p:spPr>
          <a:xfrm>
            <a:off x="6725425" y="5333724"/>
            <a:ext cx="1734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Arial"/>
              </a:rPr>
              <a:t>Network node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8955147-C107-E74B-9FFB-D58047C0CB83}"/>
              </a:ext>
            </a:extLst>
          </p:cNvPr>
          <p:cNvCxnSpPr>
            <a:cxnSpLocks/>
          </p:cNvCxnSpPr>
          <p:nvPr/>
        </p:nvCxnSpPr>
        <p:spPr>
          <a:xfrm>
            <a:off x="2710486" y="4792539"/>
            <a:ext cx="1188720" cy="0"/>
          </a:xfrm>
          <a:prstGeom prst="straightConnector1">
            <a:avLst/>
          </a:prstGeom>
          <a:noFill/>
          <a:ln w="38100" cap="flat" cmpd="sng" algn="ctr">
            <a:solidFill>
              <a:srgbClr val="EB8F00">
                <a:lumMod val="60000"/>
                <a:lumOff val="40000"/>
              </a:srgbClr>
            </a:solidFill>
            <a:prstDash val="solid"/>
            <a:tailEnd type="triangle"/>
          </a:ln>
          <a:effectLst/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BDE2249-6C98-5543-A01F-A461E0B72F36}"/>
              </a:ext>
            </a:extLst>
          </p:cNvPr>
          <p:cNvCxnSpPr>
            <a:cxnSpLocks/>
          </p:cNvCxnSpPr>
          <p:nvPr/>
        </p:nvCxnSpPr>
        <p:spPr>
          <a:xfrm>
            <a:off x="6053063" y="4839207"/>
            <a:ext cx="553792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tailEnd type="triangle"/>
          </a:ln>
          <a:effectLst/>
        </p:spPr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CC2DADC-0DCA-C241-86EF-AE92F004C241}"/>
              </a:ext>
            </a:extLst>
          </p:cNvPr>
          <p:cNvSpPr txBox="1"/>
          <p:nvPr/>
        </p:nvSpPr>
        <p:spPr>
          <a:xfrm>
            <a:off x="6725425" y="4654541"/>
            <a:ext cx="1734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Arial"/>
              </a:rPr>
              <a:t>Flow 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DA854E3-5973-A54C-AB82-30DC6FD357FA}"/>
              </a:ext>
            </a:extLst>
          </p:cNvPr>
          <p:cNvSpPr txBox="1"/>
          <p:nvPr/>
        </p:nvSpPr>
        <p:spPr>
          <a:xfrm>
            <a:off x="1155390" y="3813267"/>
            <a:ext cx="4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Arial"/>
              </a:rPr>
              <a:t>S</a:t>
            </a:r>
            <a:r>
              <a:rPr lang="en-US" sz="1800" baseline="-25000" dirty="0">
                <a:solidFill>
                  <a:prstClr val="black"/>
                </a:solidFill>
                <a:latin typeface="Arial"/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28EFE51-C03E-3144-8B8B-FE7D747D19BA}"/>
              </a:ext>
            </a:extLst>
          </p:cNvPr>
          <p:cNvSpPr txBox="1"/>
          <p:nvPr/>
        </p:nvSpPr>
        <p:spPr>
          <a:xfrm>
            <a:off x="1155390" y="5307267"/>
            <a:ext cx="4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Arial"/>
              </a:rPr>
              <a:t>S</a:t>
            </a:r>
            <a:r>
              <a:rPr lang="en-US" sz="1800" baseline="-25000" dirty="0">
                <a:solidFill>
                  <a:prstClr val="black"/>
                </a:solidFill>
                <a:latin typeface="Arial"/>
              </a:rPr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BE8D439-D67E-A540-A1A1-FDE669DE037E}"/>
              </a:ext>
            </a:extLst>
          </p:cNvPr>
          <p:cNvSpPr txBox="1"/>
          <p:nvPr/>
        </p:nvSpPr>
        <p:spPr>
          <a:xfrm>
            <a:off x="5034393" y="3810000"/>
            <a:ext cx="4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Arial"/>
              </a:rPr>
              <a:t>D</a:t>
            </a:r>
            <a:r>
              <a:rPr lang="en-US" sz="1800" baseline="-25000" dirty="0">
                <a:solidFill>
                  <a:prstClr val="black"/>
                </a:solidFill>
                <a:latin typeface="Arial"/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F63E620-A406-4E44-837F-75DC1FF3E26A}"/>
              </a:ext>
            </a:extLst>
          </p:cNvPr>
          <p:cNvSpPr txBox="1"/>
          <p:nvPr/>
        </p:nvSpPr>
        <p:spPr>
          <a:xfrm>
            <a:off x="5030851" y="5309799"/>
            <a:ext cx="4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Arial"/>
              </a:rPr>
              <a:t>D</a:t>
            </a:r>
            <a:r>
              <a:rPr lang="en-US" sz="1800" baseline="-25000" dirty="0">
                <a:solidFill>
                  <a:prstClr val="black"/>
                </a:solidFill>
                <a:latin typeface="Arial"/>
              </a:rPr>
              <a:t>2</a:t>
            </a:r>
          </a:p>
        </p:txBody>
      </p:sp>
      <p:sp>
        <p:nvSpPr>
          <p:cNvPr id="49" name="Content Placeholder 18">
            <a:extLst>
              <a:ext uri="{FF2B5EF4-FFF2-40B4-BE49-F238E27FC236}">
                <a16:creationId xmlns:a16="http://schemas.microsoft.com/office/drawing/2014/main" id="{20A25300-CCD1-384F-BEEF-BA932C71C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Flows arrive in a network online </a:t>
            </a:r>
          </a:p>
          <a:p>
            <a:pPr lvl="1"/>
            <a:r>
              <a:rPr lang="en-US" sz="2000" dirty="0"/>
              <a:t>Each flow has a fixed size (the amount of data to transfer) and a pre-determined path</a:t>
            </a:r>
          </a:p>
          <a:p>
            <a:pPr lvl="1"/>
            <a:r>
              <a:rPr lang="en-US" sz="2000" dirty="0"/>
              <a:t>Flows can share one or more links at any given time</a:t>
            </a:r>
          </a:p>
        </p:txBody>
      </p:sp>
    </p:spTree>
    <p:extLst>
      <p:ext uri="{BB962C8B-B14F-4D97-AF65-F5344CB8AC3E}">
        <p14:creationId xmlns:p14="http://schemas.microsoft.com/office/powerpoint/2010/main" val="562929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09E57-A1A8-1045-9629-B2AA34391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/>
              <a:t>Problem</a:t>
            </a:r>
            <a:r>
              <a:rPr lang="en-US" dirty="0"/>
              <a:t>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3AA06-CC84-964F-A615-FB232813A2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1A7CB4-3910-1045-A591-D3E848A115EF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2639D6E-1BC4-AD44-9E22-E98E11B5DB0C}"/>
              </a:ext>
            </a:extLst>
          </p:cNvPr>
          <p:cNvSpPr/>
          <p:nvPr/>
        </p:nvSpPr>
        <p:spPr>
          <a:xfrm>
            <a:off x="2452909" y="4611314"/>
            <a:ext cx="270456" cy="274320"/>
          </a:xfrm>
          <a:prstGeom prst="ellipse">
            <a:avLst/>
          </a:prstGeom>
          <a:solidFill>
            <a:srgbClr val="990000"/>
          </a:solidFill>
          <a:ln w="264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D8FE440-1DEB-AC4D-9F47-C4A7348A0282}"/>
              </a:ext>
            </a:extLst>
          </p:cNvPr>
          <p:cNvSpPr/>
          <p:nvPr/>
        </p:nvSpPr>
        <p:spPr>
          <a:xfrm>
            <a:off x="3887099" y="4611314"/>
            <a:ext cx="270456" cy="274320"/>
          </a:xfrm>
          <a:prstGeom prst="ellipse">
            <a:avLst/>
          </a:prstGeom>
          <a:solidFill>
            <a:srgbClr val="990000"/>
          </a:solidFill>
          <a:ln w="264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579D6EB-8A2E-C74F-A728-315CA6A9D393}"/>
              </a:ext>
            </a:extLst>
          </p:cNvPr>
          <p:cNvSpPr/>
          <p:nvPr/>
        </p:nvSpPr>
        <p:spPr>
          <a:xfrm>
            <a:off x="1675541" y="5307267"/>
            <a:ext cx="270456" cy="274320"/>
          </a:xfrm>
          <a:prstGeom prst="ellipse">
            <a:avLst/>
          </a:prstGeom>
          <a:solidFill>
            <a:srgbClr val="990000"/>
          </a:solidFill>
          <a:ln w="264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354DEB5-E0DA-ED47-933F-1E7ED4D83182}"/>
              </a:ext>
            </a:extLst>
          </p:cNvPr>
          <p:cNvSpPr/>
          <p:nvPr/>
        </p:nvSpPr>
        <p:spPr>
          <a:xfrm>
            <a:off x="1675541" y="3925117"/>
            <a:ext cx="270456" cy="274320"/>
          </a:xfrm>
          <a:prstGeom prst="ellipse">
            <a:avLst/>
          </a:prstGeom>
          <a:solidFill>
            <a:srgbClr val="990000"/>
          </a:solidFill>
          <a:ln w="264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8549D60-ABEC-B441-8C5E-8B121C618846}"/>
              </a:ext>
            </a:extLst>
          </p:cNvPr>
          <p:cNvSpPr/>
          <p:nvPr/>
        </p:nvSpPr>
        <p:spPr>
          <a:xfrm>
            <a:off x="4660173" y="5297512"/>
            <a:ext cx="270456" cy="274320"/>
          </a:xfrm>
          <a:prstGeom prst="ellipse">
            <a:avLst/>
          </a:prstGeom>
          <a:solidFill>
            <a:srgbClr val="990000"/>
          </a:solidFill>
          <a:ln w="264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3A603B4-0481-1144-AB75-F106C0C39A63}"/>
              </a:ext>
            </a:extLst>
          </p:cNvPr>
          <p:cNvSpPr/>
          <p:nvPr/>
        </p:nvSpPr>
        <p:spPr>
          <a:xfrm>
            <a:off x="4660173" y="3915362"/>
            <a:ext cx="270456" cy="274320"/>
          </a:xfrm>
          <a:prstGeom prst="ellipse">
            <a:avLst/>
          </a:prstGeom>
          <a:solidFill>
            <a:srgbClr val="990000"/>
          </a:solidFill>
          <a:ln w="264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516E1FE-82D9-F740-AE9B-4C5491F74350}"/>
              </a:ext>
            </a:extLst>
          </p:cNvPr>
          <p:cNvCxnSpPr>
            <a:cxnSpLocks/>
            <a:stCxn id="30" idx="5"/>
            <a:endCxn id="27" idx="1"/>
          </p:cNvCxnSpPr>
          <p:nvPr/>
        </p:nvCxnSpPr>
        <p:spPr>
          <a:xfrm>
            <a:off x="1906390" y="4159264"/>
            <a:ext cx="586126" cy="492223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tailEnd type="triangle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6B73EB1-D9E8-7341-BA12-A400CE83EF46}"/>
              </a:ext>
            </a:extLst>
          </p:cNvPr>
          <p:cNvCxnSpPr>
            <a:cxnSpLocks/>
            <a:stCxn id="29" idx="7"/>
            <a:endCxn id="27" idx="3"/>
          </p:cNvCxnSpPr>
          <p:nvPr/>
        </p:nvCxnSpPr>
        <p:spPr>
          <a:xfrm flipV="1">
            <a:off x="1906390" y="4845461"/>
            <a:ext cx="586126" cy="501979"/>
          </a:xfrm>
          <a:prstGeom prst="straightConnector1">
            <a:avLst/>
          </a:prstGeom>
          <a:noFill/>
          <a:ln w="38100" cap="flat" cmpd="sng" algn="ctr">
            <a:solidFill>
              <a:srgbClr val="EB8F00">
                <a:lumMod val="60000"/>
                <a:lumOff val="40000"/>
              </a:srgbClr>
            </a:solidFill>
            <a:prstDash val="solid"/>
            <a:tailEnd type="triangl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5656258-DCD4-934A-9867-3BFFA195D355}"/>
              </a:ext>
            </a:extLst>
          </p:cNvPr>
          <p:cNvCxnSpPr>
            <a:cxnSpLocks/>
          </p:cNvCxnSpPr>
          <p:nvPr/>
        </p:nvCxnSpPr>
        <p:spPr>
          <a:xfrm>
            <a:off x="2710486" y="4709837"/>
            <a:ext cx="1188720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1124C21-7D05-6849-855A-4F8EA4D7D511}"/>
              </a:ext>
            </a:extLst>
          </p:cNvPr>
          <p:cNvCxnSpPr>
            <a:cxnSpLocks/>
            <a:stCxn id="28" idx="7"/>
            <a:endCxn id="32" idx="3"/>
          </p:cNvCxnSpPr>
          <p:nvPr/>
        </p:nvCxnSpPr>
        <p:spPr>
          <a:xfrm flipV="1">
            <a:off x="4117948" y="4149509"/>
            <a:ext cx="581832" cy="501978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tailEnd type="triangle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78F13FA-8106-6149-8BAC-3BC618E6AEB1}"/>
              </a:ext>
            </a:extLst>
          </p:cNvPr>
          <p:cNvCxnSpPr>
            <a:cxnSpLocks/>
            <a:stCxn id="28" idx="5"/>
            <a:endCxn id="31" idx="1"/>
          </p:cNvCxnSpPr>
          <p:nvPr/>
        </p:nvCxnSpPr>
        <p:spPr>
          <a:xfrm>
            <a:off x="4117948" y="4845461"/>
            <a:ext cx="581832" cy="492224"/>
          </a:xfrm>
          <a:prstGeom prst="straightConnector1">
            <a:avLst/>
          </a:prstGeom>
          <a:noFill/>
          <a:ln w="38100" cap="flat" cmpd="sng" algn="ctr">
            <a:solidFill>
              <a:srgbClr val="EB8F00">
                <a:lumMod val="60000"/>
                <a:lumOff val="40000"/>
              </a:srgbClr>
            </a:solidFill>
            <a:prstDash val="solid"/>
            <a:tailEnd type="triangle"/>
          </a:ln>
          <a:effectLst/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B7A6FAA-1B62-144B-B6F1-0E0538B88B3E}"/>
              </a:ext>
            </a:extLst>
          </p:cNvPr>
          <p:cNvCxnSpPr>
            <a:cxnSpLocks/>
          </p:cNvCxnSpPr>
          <p:nvPr/>
        </p:nvCxnSpPr>
        <p:spPr>
          <a:xfrm>
            <a:off x="6053063" y="5145573"/>
            <a:ext cx="553792" cy="0"/>
          </a:xfrm>
          <a:prstGeom prst="straightConnector1">
            <a:avLst/>
          </a:prstGeom>
          <a:noFill/>
          <a:ln w="38100" cap="flat" cmpd="sng" algn="ctr">
            <a:solidFill>
              <a:srgbClr val="EB8F00">
                <a:lumMod val="60000"/>
                <a:lumOff val="40000"/>
              </a:srgbClr>
            </a:solidFill>
            <a:prstDash val="solid"/>
            <a:tailEnd type="triangle"/>
          </a:ln>
          <a:effectLst/>
        </p:spPr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5DAA8297-3285-364E-904E-5135C7519188}"/>
              </a:ext>
            </a:extLst>
          </p:cNvPr>
          <p:cNvSpPr/>
          <p:nvPr/>
        </p:nvSpPr>
        <p:spPr>
          <a:xfrm>
            <a:off x="6059503" y="5307267"/>
            <a:ext cx="270456" cy="274320"/>
          </a:xfrm>
          <a:prstGeom prst="ellipse">
            <a:avLst/>
          </a:prstGeom>
          <a:solidFill>
            <a:srgbClr val="990000"/>
          </a:solidFill>
          <a:ln w="264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7F60349-BCE9-5341-9052-D6593235BE5E}"/>
              </a:ext>
            </a:extLst>
          </p:cNvPr>
          <p:cNvSpPr txBox="1"/>
          <p:nvPr/>
        </p:nvSpPr>
        <p:spPr>
          <a:xfrm>
            <a:off x="6725425" y="4960907"/>
            <a:ext cx="1734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Arial"/>
              </a:rPr>
              <a:t>Flow 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27FE750-DE15-E444-B882-416BC68B8749}"/>
              </a:ext>
            </a:extLst>
          </p:cNvPr>
          <p:cNvSpPr txBox="1"/>
          <p:nvPr/>
        </p:nvSpPr>
        <p:spPr>
          <a:xfrm>
            <a:off x="6725425" y="5333724"/>
            <a:ext cx="1734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Arial"/>
              </a:rPr>
              <a:t>Network node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8955147-C107-E74B-9FFB-D58047C0CB83}"/>
              </a:ext>
            </a:extLst>
          </p:cNvPr>
          <p:cNvCxnSpPr>
            <a:cxnSpLocks/>
          </p:cNvCxnSpPr>
          <p:nvPr/>
        </p:nvCxnSpPr>
        <p:spPr>
          <a:xfrm>
            <a:off x="2710486" y="4792539"/>
            <a:ext cx="1188720" cy="0"/>
          </a:xfrm>
          <a:prstGeom prst="straightConnector1">
            <a:avLst/>
          </a:prstGeom>
          <a:noFill/>
          <a:ln w="38100" cap="flat" cmpd="sng" algn="ctr">
            <a:solidFill>
              <a:srgbClr val="EB8F00">
                <a:lumMod val="60000"/>
                <a:lumOff val="40000"/>
              </a:srgbClr>
            </a:solidFill>
            <a:prstDash val="solid"/>
            <a:tailEnd type="triangle"/>
          </a:ln>
          <a:effectLst/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BDE2249-6C98-5543-A01F-A461E0B72F36}"/>
              </a:ext>
            </a:extLst>
          </p:cNvPr>
          <p:cNvCxnSpPr>
            <a:cxnSpLocks/>
          </p:cNvCxnSpPr>
          <p:nvPr/>
        </p:nvCxnSpPr>
        <p:spPr>
          <a:xfrm>
            <a:off x="6053063" y="4839207"/>
            <a:ext cx="553792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tailEnd type="triangle"/>
          </a:ln>
          <a:effectLst/>
        </p:spPr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CC2DADC-0DCA-C241-86EF-AE92F004C241}"/>
              </a:ext>
            </a:extLst>
          </p:cNvPr>
          <p:cNvSpPr txBox="1"/>
          <p:nvPr/>
        </p:nvSpPr>
        <p:spPr>
          <a:xfrm>
            <a:off x="6725425" y="4654541"/>
            <a:ext cx="1734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Arial"/>
              </a:rPr>
              <a:t>Flow 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DA854E3-5973-A54C-AB82-30DC6FD357FA}"/>
              </a:ext>
            </a:extLst>
          </p:cNvPr>
          <p:cNvSpPr txBox="1"/>
          <p:nvPr/>
        </p:nvSpPr>
        <p:spPr>
          <a:xfrm>
            <a:off x="1155390" y="3813267"/>
            <a:ext cx="4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Arial"/>
              </a:rPr>
              <a:t>S</a:t>
            </a:r>
            <a:r>
              <a:rPr lang="en-US" sz="1800" baseline="-25000" dirty="0">
                <a:solidFill>
                  <a:prstClr val="black"/>
                </a:solidFill>
                <a:latin typeface="Arial"/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28EFE51-C03E-3144-8B8B-FE7D747D19BA}"/>
              </a:ext>
            </a:extLst>
          </p:cNvPr>
          <p:cNvSpPr txBox="1"/>
          <p:nvPr/>
        </p:nvSpPr>
        <p:spPr>
          <a:xfrm>
            <a:off x="1155390" y="5307267"/>
            <a:ext cx="4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Arial"/>
              </a:rPr>
              <a:t>S</a:t>
            </a:r>
            <a:r>
              <a:rPr lang="en-US" sz="1800" baseline="-25000" dirty="0">
                <a:solidFill>
                  <a:prstClr val="black"/>
                </a:solidFill>
                <a:latin typeface="Arial"/>
              </a:rPr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BE8D439-D67E-A540-A1A1-FDE669DE037E}"/>
              </a:ext>
            </a:extLst>
          </p:cNvPr>
          <p:cNvSpPr txBox="1"/>
          <p:nvPr/>
        </p:nvSpPr>
        <p:spPr>
          <a:xfrm>
            <a:off x="5034393" y="3810000"/>
            <a:ext cx="4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Arial"/>
              </a:rPr>
              <a:t>D</a:t>
            </a:r>
            <a:r>
              <a:rPr lang="en-US" sz="1800" baseline="-25000" dirty="0">
                <a:solidFill>
                  <a:prstClr val="black"/>
                </a:solidFill>
                <a:latin typeface="Arial"/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F63E620-A406-4E44-837F-75DC1FF3E26A}"/>
              </a:ext>
            </a:extLst>
          </p:cNvPr>
          <p:cNvSpPr txBox="1"/>
          <p:nvPr/>
        </p:nvSpPr>
        <p:spPr>
          <a:xfrm>
            <a:off x="5030851" y="5309799"/>
            <a:ext cx="4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Arial"/>
              </a:rPr>
              <a:t>D</a:t>
            </a:r>
            <a:r>
              <a:rPr lang="en-US" sz="1800" baseline="-25000" dirty="0">
                <a:solidFill>
                  <a:prstClr val="black"/>
                </a:solidFill>
                <a:latin typeface="Arial"/>
              </a:rPr>
              <a:t>2</a:t>
            </a:r>
          </a:p>
        </p:txBody>
      </p:sp>
      <p:sp>
        <p:nvSpPr>
          <p:cNvPr id="49" name="Content Placeholder 18">
            <a:extLst>
              <a:ext uri="{FF2B5EF4-FFF2-40B4-BE49-F238E27FC236}">
                <a16:creationId xmlns:a16="http://schemas.microsoft.com/office/drawing/2014/main" id="{20A25300-CCD1-384F-BEEF-BA932C71C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Our decisions: choose one out of M pre-defined protocols to use on each link for each flow</a:t>
            </a:r>
          </a:p>
          <a:p>
            <a:pPr lvl="1"/>
            <a:r>
              <a:rPr lang="en-US" sz="2000" dirty="0"/>
              <a:t>Protocols can be changed over time</a:t>
            </a:r>
          </a:p>
        </p:txBody>
      </p:sp>
      <p:sp>
        <p:nvSpPr>
          <p:cNvPr id="67" name="Right Arrow 66">
            <a:extLst>
              <a:ext uri="{FF2B5EF4-FFF2-40B4-BE49-F238E27FC236}">
                <a16:creationId xmlns:a16="http://schemas.microsoft.com/office/drawing/2014/main" id="{F5A5637F-6BA8-244F-A4E5-6173A9B10242}"/>
              </a:ext>
            </a:extLst>
          </p:cNvPr>
          <p:cNvSpPr/>
          <p:nvPr/>
        </p:nvSpPr>
        <p:spPr>
          <a:xfrm rot="16200000" flipV="1">
            <a:off x="3104039" y="5073676"/>
            <a:ext cx="407734" cy="270456"/>
          </a:xfrm>
          <a:prstGeom prst="rightArrow">
            <a:avLst/>
          </a:prstGeom>
          <a:solidFill>
            <a:srgbClr val="008F00"/>
          </a:solidFill>
          <a:ln w="264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6EC1D28-C65D-9945-A85D-AF71E1882868}"/>
              </a:ext>
            </a:extLst>
          </p:cNvPr>
          <p:cNvSpPr txBox="1"/>
          <p:nvPr/>
        </p:nvSpPr>
        <p:spPr>
          <a:xfrm>
            <a:off x="2581821" y="3584330"/>
            <a:ext cx="1143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8F00"/>
                </a:solidFill>
                <a:latin typeface="Arial"/>
              </a:rPr>
              <a:t>TCP Reno</a:t>
            </a:r>
          </a:p>
        </p:txBody>
      </p:sp>
      <p:sp>
        <p:nvSpPr>
          <p:cNvPr id="69" name="Donut 68">
            <a:extLst>
              <a:ext uri="{FF2B5EF4-FFF2-40B4-BE49-F238E27FC236}">
                <a16:creationId xmlns:a16="http://schemas.microsoft.com/office/drawing/2014/main" id="{FC1F2FA6-463C-ED49-82DA-E9AE52A6534F}"/>
              </a:ext>
            </a:extLst>
          </p:cNvPr>
          <p:cNvSpPr/>
          <p:nvPr/>
        </p:nvSpPr>
        <p:spPr>
          <a:xfrm>
            <a:off x="2689685" y="4524680"/>
            <a:ext cx="1222400" cy="435736"/>
          </a:xfrm>
          <a:prstGeom prst="donut">
            <a:avLst>
              <a:gd name="adj" fmla="val 4287"/>
            </a:avLst>
          </a:prstGeom>
          <a:solidFill>
            <a:srgbClr val="FFFF00"/>
          </a:solidFill>
          <a:ln w="26425" cap="flat" cmpd="sng" algn="ctr">
            <a:solidFill>
              <a:srgbClr val="008F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0" name="Donut 69">
            <a:extLst>
              <a:ext uri="{FF2B5EF4-FFF2-40B4-BE49-F238E27FC236}">
                <a16:creationId xmlns:a16="http://schemas.microsoft.com/office/drawing/2014/main" id="{DD5D75D4-728F-8A4D-94A1-2E937C267B3C}"/>
              </a:ext>
            </a:extLst>
          </p:cNvPr>
          <p:cNvSpPr/>
          <p:nvPr/>
        </p:nvSpPr>
        <p:spPr>
          <a:xfrm rot="19180195">
            <a:off x="3998142" y="4235484"/>
            <a:ext cx="811115" cy="321593"/>
          </a:xfrm>
          <a:prstGeom prst="donut">
            <a:avLst>
              <a:gd name="adj" fmla="val 4287"/>
            </a:avLst>
          </a:prstGeom>
          <a:solidFill>
            <a:srgbClr val="990000"/>
          </a:solidFill>
          <a:ln w="26425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1" name="Right Arrow 70">
            <a:extLst>
              <a:ext uri="{FF2B5EF4-FFF2-40B4-BE49-F238E27FC236}">
                <a16:creationId xmlns:a16="http://schemas.microsoft.com/office/drawing/2014/main" id="{49AEF9A4-DDC1-B348-9F21-632CA94D535B}"/>
              </a:ext>
            </a:extLst>
          </p:cNvPr>
          <p:cNvSpPr/>
          <p:nvPr/>
        </p:nvSpPr>
        <p:spPr>
          <a:xfrm rot="18761189" flipH="1">
            <a:off x="2236257" y="3984448"/>
            <a:ext cx="407734" cy="270456"/>
          </a:xfrm>
          <a:prstGeom prst="rightArrow">
            <a:avLst/>
          </a:prstGeom>
          <a:solidFill>
            <a:srgbClr val="008F00"/>
          </a:solidFill>
          <a:ln w="264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C4E96A3-0FE2-0F41-8BA5-216AEC86706F}"/>
              </a:ext>
            </a:extLst>
          </p:cNvPr>
          <p:cNvSpPr txBox="1"/>
          <p:nvPr/>
        </p:nvSpPr>
        <p:spPr>
          <a:xfrm>
            <a:off x="4490211" y="4382869"/>
            <a:ext cx="1171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70C0"/>
                </a:solidFill>
                <a:latin typeface="Arial"/>
              </a:rPr>
              <a:t>Wireless</a:t>
            </a:r>
          </a:p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70C0"/>
                </a:solidFill>
                <a:latin typeface="Arial"/>
              </a:rPr>
              <a:t>link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C56B342-2524-544F-9FCC-40F0CC350796}"/>
              </a:ext>
            </a:extLst>
          </p:cNvPr>
          <p:cNvSpPr txBox="1"/>
          <p:nvPr/>
        </p:nvSpPr>
        <p:spPr>
          <a:xfrm>
            <a:off x="3773089" y="3577768"/>
            <a:ext cx="689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70C0"/>
                </a:solidFill>
                <a:latin typeface="Arial"/>
              </a:rPr>
              <a:t>UDP </a:t>
            </a:r>
          </a:p>
        </p:txBody>
      </p:sp>
      <p:sp>
        <p:nvSpPr>
          <p:cNvPr id="74" name="Donut 73">
            <a:extLst>
              <a:ext uri="{FF2B5EF4-FFF2-40B4-BE49-F238E27FC236}">
                <a16:creationId xmlns:a16="http://schemas.microsoft.com/office/drawing/2014/main" id="{C629334A-A00A-9F4F-8B5D-682AD1359E10}"/>
              </a:ext>
            </a:extLst>
          </p:cNvPr>
          <p:cNvSpPr/>
          <p:nvPr/>
        </p:nvSpPr>
        <p:spPr>
          <a:xfrm rot="2419805" flipH="1">
            <a:off x="1793855" y="4254750"/>
            <a:ext cx="811115" cy="321593"/>
          </a:xfrm>
          <a:prstGeom prst="donut">
            <a:avLst>
              <a:gd name="adj" fmla="val 4287"/>
            </a:avLst>
          </a:prstGeom>
          <a:ln>
            <a:solidFill>
              <a:srgbClr val="008F00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31D00B2-A90E-1942-B903-DFA7E0C0007C}"/>
              </a:ext>
            </a:extLst>
          </p:cNvPr>
          <p:cNvSpPr txBox="1"/>
          <p:nvPr/>
        </p:nvSpPr>
        <p:spPr>
          <a:xfrm>
            <a:off x="2022209" y="5487856"/>
            <a:ext cx="2979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8F00"/>
                </a:solidFill>
                <a:latin typeface="Arial"/>
              </a:rPr>
              <a:t>TCP Cubic, TCP Vegas</a:t>
            </a:r>
          </a:p>
        </p:txBody>
      </p:sp>
      <p:sp>
        <p:nvSpPr>
          <p:cNvPr id="76" name="Right Arrow 75">
            <a:extLst>
              <a:ext uri="{FF2B5EF4-FFF2-40B4-BE49-F238E27FC236}">
                <a16:creationId xmlns:a16="http://schemas.microsoft.com/office/drawing/2014/main" id="{36539934-5E8B-AC4E-A8FA-E9A2EFDE0DFF}"/>
              </a:ext>
            </a:extLst>
          </p:cNvPr>
          <p:cNvSpPr/>
          <p:nvPr/>
        </p:nvSpPr>
        <p:spPr>
          <a:xfrm rot="2838811">
            <a:off x="3964818" y="3966631"/>
            <a:ext cx="407734" cy="270456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454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09E57-A1A8-1045-9629-B2AA34391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/>
              <a:t>Problem</a:t>
            </a:r>
            <a:r>
              <a:rPr lang="en-US" dirty="0"/>
              <a:t>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3AA06-CC84-964F-A615-FB232813A2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1A7CB4-3910-1045-A591-D3E848A115EF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2639D6E-1BC4-AD44-9E22-E98E11B5DB0C}"/>
              </a:ext>
            </a:extLst>
          </p:cNvPr>
          <p:cNvSpPr/>
          <p:nvPr/>
        </p:nvSpPr>
        <p:spPr>
          <a:xfrm>
            <a:off x="2452909" y="4611314"/>
            <a:ext cx="270456" cy="274320"/>
          </a:xfrm>
          <a:prstGeom prst="ellipse">
            <a:avLst/>
          </a:prstGeom>
          <a:solidFill>
            <a:srgbClr val="990000"/>
          </a:solidFill>
          <a:ln w="264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D8FE440-1DEB-AC4D-9F47-C4A7348A0282}"/>
              </a:ext>
            </a:extLst>
          </p:cNvPr>
          <p:cNvSpPr/>
          <p:nvPr/>
        </p:nvSpPr>
        <p:spPr>
          <a:xfrm>
            <a:off x="3887099" y="4611314"/>
            <a:ext cx="270456" cy="274320"/>
          </a:xfrm>
          <a:prstGeom prst="ellipse">
            <a:avLst/>
          </a:prstGeom>
          <a:solidFill>
            <a:srgbClr val="990000"/>
          </a:solidFill>
          <a:ln w="264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579D6EB-8A2E-C74F-A728-315CA6A9D393}"/>
              </a:ext>
            </a:extLst>
          </p:cNvPr>
          <p:cNvSpPr/>
          <p:nvPr/>
        </p:nvSpPr>
        <p:spPr>
          <a:xfrm>
            <a:off x="1675541" y="5307267"/>
            <a:ext cx="270456" cy="274320"/>
          </a:xfrm>
          <a:prstGeom prst="ellipse">
            <a:avLst/>
          </a:prstGeom>
          <a:solidFill>
            <a:srgbClr val="990000"/>
          </a:solidFill>
          <a:ln w="264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354DEB5-E0DA-ED47-933F-1E7ED4D83182}"/>
              </a:ext>
            </a:extLst>
          </p:cNvPr>
          <p:cNvSpPr/>
          <p:nvPr/>
        </p:nvSpPr>
        <p:spPr>
          <a:xfrm>
            <a:off x="1675541" y="3925117"/>
            <a:ext cx="270456" cy="274320"/>
          </a:xfrm>
          <a:prstGeom prst="ellipse">
            <a:avLst/>
          </a:prstGeom>
          <a:solidFill>
            <a:srgbClr val="990000"/>
          </a:solidFill>
          <a:ln w="264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8549D60-ABEC-B441-8C5E-8B121C618846}"/>
              </a:ext>
            </a:extLst>
          </p:cNvPr>
          <p:cNvSpPr/>
          <p:nvPr/>
        </p:nvSpPr>
        <p:spPr>
          <a:xfrm>
            <a:off x="4660173" y="5297512"/>
            <a:ext cx="270456" cy="274320"/>
          </a:xfrm>
          <a:prstGeom prst="ellipse">
            <a:avLst/>
          </a:prstGeom>
          <a:solidFill>
            <a:srgbClr val="990000"/>
          </a:solidFill>
          <a:ln w="264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3A603B4-0481-1144-AB75-F106C0C39A63}"/>
              </a:ext>
            </a:extLst>
          </p:cNvPr>
          <p:cNvSpPr/>
          <p:nvPr/>
        </p:nvSpPr>
        <p:spPr>
          <a:xfrm>
            <a:off x="4660173" y="3915362"/>
            <a:ext cx="270456" cy="274320"/>
          </a:xfrm>
          <a:prstGeom prst="ellipse">
            <a:avLst/>
          </a:prstGeom>
          <a:solidFill>
            <a:srgbClr val="990000"/>
          </a:solidFill>
          <a:ln w="264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516E1FE-82D9-F740-AE9B-4C5491F74350}"/>
              </a:ext>
            </a:extLst>
          </p:cNvPr>
          <p:cNvCxnSpPr>
            <a:cxnSpLocks/>
            <a:stCxn id="30" idx="5"/>
            <a:endCxn id="27" idx="1"/>
          </p:cNvCxnSpPr>
          <p:nvPr/>
        </p:nvCxnSpPr>
        <p:spPr>
          <a:xfrm>
            <a:off x="1906390" y="4159264"/>
            <a:ext cx="586126" cy="492223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tailEnd type="triangle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6B73EB1-D9E8-7341-BA12-A400CE83EF46}"/>
              </a:ext>
            </a:extLst>
          </p:cNvPr>
          <p:cNvCxnSpPr>
            <a:cxnSpLocks/>
            <a:stCxn id="29" idx="7"/>
            <a:endCxn id="27" idx="3"/>
          </p:cNvCxnSpPr>
          <p:nvPr/>
        </p:nvCxnSpPr>
        <p:spPr>
          <a:xfrm flipV="1">
            <a:off x="1906390" y="4845461"/>
            <a:ext cx="586126" cy="501979"/>
          </a:xfrm>
          <a:prstGeom prst="straightConnector1">
            <a:avLst/>
          </a:prstGeom>
          <a:noFill/>
          <a:ln w="38100" cap="flat" cmpd="sng" algn="ctr">
            <a:solidFill>
              <a:srgbClr val="EB8F00">
                <a:lumMod val="60000"/>
                <a:lumOff val="40000"/>
              </a:srgbClr>
            </a:solidFill>
            <a:prstDash val="solid"/>
            <a:tailEnd type="triangl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5656258-DCD4-934A-9867-3BFFA195D355}"/>
              </a:ext>
            </a:extLst>
          </p:cNvPr>
          <p:cNvCxnSpPr>
            <a:cxnSpLocks/>
          </p:cNvCxnSpPr>
          <p:nvPr/>
        </p:nvCxnSpPr>
        <p:spPr>
          <a:xfrm>
            <a:off x="2710486" y="4709837"/>
            <a:ext cx="1188720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1124C21-7D05-6849-855A-4F8EA4D7D511}"/>
              </a:ext>
            </a:extLst>
          </p:cNvPr>
          <p:cNvCxnSpPr>
            <a:cxnSpLocks/>
            <a:stCxn id="28" idx="7"/>
            <a:endCxn id="32" idx="3"/>
          </p:cNvCxnSpPr>
          <p:nvPr/>
        </p:nvCxnSpPr>
        <p:spPr>
          <a:xfrm flipV="1">
            <a:off x="4117948" y="4149509"/>
            <a:ext cx="581832" cy="501978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tailEnd type="triangle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78F13FA-8106-6149-8BAC-3BC618E6AEB1}"/>
              </a:ext>
            </a:extLst>
          </p:cNvPr>
          <p:cNvCxnSpPr>
            <a:cxnSpLocks/>
            <a:stCxn id="28" idx="5"/>
            <a:endCxn id="31" idx="1"/>
          </p:cNvCxnSpPr>
          <p:nvPr/>
        </p:nvCxnSpPr>
        <p:spPr>
          <a:xfrm>
            <a:off x="4117948" y="4845461"/>
            <a:ext cx="581832" cy="492224"/>
          </a:xfrm>
          <a:prstGeom prst="straightConnector1">
            <a:avLst/>
          </a:prstGeom>
          <a:noFill/>
          <a:ln w="38100" cap="flat" cmpd="sng" algn="ctr">
            <a:solidFill>
              <a:srgbClr val="EB8F00">
                <a:lumMod val="60000"/>
                <a:lumOff val="40000"/>
              </a:srgbClr>
            </a:solidFill>
            <a:prstDash val="solid"/>
            <a:tailEnd type="triangle"/>
          </a:ln>
          <a:effectLst/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B7A6FAA-1B62-144B-B6F1-0E0538B88B3E}"/>
              </a:ext>
            </a:extLst>
          </p:cNvPr>
          <p:cNvCxnSpPr>
            <a:cxnSpLocks/>
          </p:cNvCxnSpPr>
          <p:nvPr/>
        </p:nvCxnSpPr>
        <p:spPr>
          <a:xfrm>
            <a:off x="6053063" y="5145573"/>
            <a:ext cx="553792" cy="0"/>
          </a:xfrm>
          <a:prstGeom prst="straightConnector1">
            <a:avLst/>
          </a:prstGeom>
          <a:noFill/>
          <a:ln w="38100" cap="flat" cmpd="sng" algn="ctr">
            <a:solidFill>
              <a:srgbClr val="EB8F00">
                <a:lumMod val="60000"/>
                <a:lumOff val="40000"/>
              </a:srgbClr>
            </a:solidFill>
            <a:prstDash val="solid"/>
            <a:tailEnd type="triangle"/>
          </a:ln>
          <a:effectLst/>
        </p:spPr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5DAA8297-3285-364E-904E-5135C7519188}"/>
              </a:ext>
            </a:extLst>
          </p:cNvPr>
          <p:cNvSpPr/>
          <p:nvPr/>
        </p:nvSpPr>
        <p:spPr>
          <a:xfrm>
            <a:off x="6059503" y="5307267"/>
            <a:ext cx="270456" cy="274320"/>
          </a:xfrm>
          <a:prstGeom prst="ellipse">
            <a:avLst/>
          </a:prstGeom>
          <a:solidFill>
            <a:srgbClr val="990000"/>
          </a:solidFill>
          <a:ln w="264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7F60349-BCE9-5341-9052-D6593235BE5E}"/>
              </a:ext>
            </a:extLst>
          </p:cNvPr>
          <p:cNvSpPr txBox="1"/>
          <p:nvPr/>
        </p:nvSpPr>
        <p:spPr>
          <a:xfrm>
            <a:off x="6725425" y="4960907"/>
            <a:ext cx="1734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Arial"/>
              </a:rPr>
              <a:t>Flow 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27FE750-DE15-E444-B882-416BC68B8749}"/>
              </a:ext>
            </a:extLst>
          </p:cNvPr>
          <p:cNvSpPr txBox="1"/>
          <p:nvPr/>
        </p:nvSpPr>
        <p:spPr>
          <a:xfrm>
            <a:off x="6725425" y="5333724"/>
            <a:ext cx="1734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Arial"/>
              </a:rPr>
              <a:t>Network node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8955147-C107-E74B-9FFB-D58047C0CB83}"/>
              </a:ext>
            </a:extLst>
          </p:cNvPr>
          <p:cNvCxnSpPr>
            <a:cxnSpLocks/>
          </p:cNvCxnSpPr>
          <p:nvPr/>
        </p:nvCxnSpPr>
        <p:spPr>
          <a:xfrm>
            <a:off x="2710486" y="4792539"/>
            <a:ext cx="1188720" cy="0"/>
          </a:xfrm>
          <a:prstGeom prst="straightConnector1">
            <a:avLst/>
          </a:prstGeom>
          <a:noFill/>
          <a:ln w="38100" cap="flat" cmpd="sng" algn="ctr">
            <a:solidFill>
              <a:srgbClr val="EB8F00">
                <a:lumMod val="60000"/>
                <a:lumOff val="40000"/>
              </a:srgbClr>
            </a:solidFill>
            <a:prstDash val="solid"/>
            <a:tailEnd type="triangle"/>
          </a:ln>
          <a:effectLst/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BDE2249-6C98-5543-A01F-A461E0B72F36}"/>
              </a:ext>
            </a:extLst>
          </p:cNvPr>
          <p:cNvCxnSpPr>
            <a:cxnSpLocks/>
          </p:cNvCxnSpPr>
          <p:nvPr/>
        </p:nvCxnSpPr>
        <p:spPr>
          <a:xfrm>
            <a:off x="6053063" y="4839207"/>
            <a:ext cx="553792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tailEnd type="triangle"/>
          </a:ln>
          <a:effectLst/>
        </p:spPr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CC2DADC-0DCA-C241-86EF-AE92F004C241}"/>
              </a:ext>
            </a:extLst>
          </p:cNvPr>
          <p:cNvSpPr txBox="1"/>
          <p:nvPr/>
        </p:nvSpPr>
        <p:spPr>
          <a:xfrm>
            <a:off x="6725425" y="4654541"/>
            <a:ext cx="1734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Arial"/>
              </a:rPr>
              <a:t>Flow 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DA854E3-5973-A54C-AB82-30DC6FD357FA}"/>
              </a:ext>
            </a:extLst>
          </p:cNvPr>
          <p:cNvSpPr txBox="1"/>
          <p:nvPr/>
        </p:nvSpPr>
        <p:spPr>
          <a:xfrm>
            <a:off x="1155390" y="3813267"/>
            <a:ext cx="4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Arial"/>
              </a:rPr>
              <a:t>S</a:t>
            </a:r>
            <a:r>
              <a:rPr lang="en-US" sz="1800" baseline="-25000" dirty="0">
                <a:solidFill>
                  <a:prstClr val="black"/>
                </a:solidFill>
                <a:latin typeface="Arial"/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28EFE51-C03E-3144-8B8B-FE7D747D19BA}"/>
              </a:ext>
            </a:extLst>
          </p:cNvPr>
          <p:cNvSpPr txBox="1"/>
          <p:nvPr/>
        </p:nvSpPr>
        <p:spPr>
          <a:xfrm>
            <a:off x="1155390" y="5307267"/>
            <a:ext cx="4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Arial"/>
              </a:rPr>
              <a:t>S</a:t>
            </a:r>
            <a:r>
              <a:rPr lang="en-US" sz="1800" baseline="-25000" dirty="0">
                <a:solidFill>
                  <a:prstClr val="black"/>
                </a:solidFill>
                <a:latin typeface="Arial"/>
              </a:rPr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BE8D439-D67E-A540-A1A1-FDE669DE037E}"/>
              </a:ext>
            </a:extLst>
          </p:cNvPr>
          <p:cNvSpPr txBox="1"/>
          <p:nvPr/>
        </p:nvSpPr>
        <p:spPr>
          <a:xfrm>
            <a:off x="5034393" y="3810000"/>
            <a:ext cx="4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Arial"/>
              </a:rPr>
              <a:t>D</a:t>
            </a:r>
            <a:r>
              <a:rPr lang="en-US" sz="1800" baseline="-25000" dirty="0">
                <a:solidFill>
                  <a:prstClr val="black"/>
                </a:solidFill>
                <a:latin typeface="Arial"/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F63E620-A406-4E44-837F-75DC1FF3E26A}"/>
              </a:ext>
            </a:extLst>
          </p:cNvPr>
          <p:cNvSpPr txBox="1"/>
          <p:nvPr/>
        </p:nvSpPr>
        <p:spPr>
          <a:xfrm>
            <a:off x="5030851" y="5309799"/>
            <a:ext cx="4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Arial"/>
              </a:rPr>
              <a:t>D</a:t>
            </a:r>
            <a:r>
              <a:rPr lang="en-US" sz="1800" baseline="-25000" dirty="0">
                <a:solidFill>
                  <a:prstClr val="black"/>
                </a:solidFill>
                <a:latin typeface="Arial"/>
              </a:rPr>
              <a:t>2</a:t>
            </a:r>
          </a:p>
        </p:txBody>
      </p:sp>
      <p:sp>
        <p:nvSpPr>
          <p:cNvPr id="67" name="Right Arrow 66">
            <a:extLst>
              <a:ext uri="{FF2B5EF4-FFF2-40B4-BE49-F238E27FC236}">
                <a16:creationId xmlns:a16="http://schemas.microsoft.com/office/drawing/2014/main" id="{F5A5637F-6BA8-244F-A4E5-6173A9B10242}"/>
              </a:ext>
            </a:extLst>
          </p:cNvPr>
          <p:cNvSpPr/>
          <p:nvPr/>
        </p:nvSpPr>
        <p:spPr>
          <a:xfrm rot="16200000" flipV="1">
            <a:off x="3104039" y="5073676"/>
            <a:ext cx="407734" cy="270456"/>
          </a:xfrm>
          <a:prstGeom prst="rightArrow">
            <a:avLst/>
          </a:prstGeom>
          <a:solidFill>
            <a:srgbClr val="008F00"/>
          </a:solidFill>
          <a:ln w="264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6EC1D28-C65D-9945-A85D-AF71E1882868}"/>
              </a:ext>
            </a:extLst>
          </p:cNvPr>
          <p:cNvSpPr txBox="1"/>
          <p:nvPr/>
        </p:nvSpPr>
        <p:spPr>
          <a:xfrm>
            <a:off x="2581821" y="3584330"/>
            <a:ext cx="1143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8F00"/>
                </a:solidFill>
                <a:latin typeface="Arial"/>
              </a:rPr>
              <a:t>TCP Reno</a:t>
            </a:r>
          </a:p>
        </p:txBody>
      </p:sp>
      <p:sp>
        <p:nvSpPr>
          <p:cNvPr id="69" name="Donut 68">
            <a:extLst>
              <a:ext uri="{FF2B5EF4-FFF2-40B4-BE49-F238E27FC236}">
                <a16:creationId xmlns:a16="http://schemas.microsoft.com/office/drawing/2014/main" id="{FC1F2FA6-463C-ED49-82DA-E9AE52A6534F}"/>
              </a:ext>
            </a:extLst>
          </p:cNvPr>
          <p:cNvSpPr/>
          <p:nvPr/>
        </p:nvSpPr>
        <p:spPr>
          <a:xfrm>
            <a:off x="2689685" y="4524680"/>
            <a:ext cx="1222400" cy="435736"/>
          </a:xfrm>
          <a:prstGeom prst="donut">
            <a:avLst>
              <a:gd name="adj" fmla="val 4287"/>
            </a:avLst>
          </a:prstGeom>
          <a:solidFill>
            <a:srgbClr val="FFFF00"/>
          </a:solidFill>
          <a:ln w="26425" cap="flat" cmpd="sng" algn="ctr">
            <a:solidFill>
              <a:srgbClr val="008F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0" name="Donut 69">
            <a:extLst>
              <a:ext uri="{FF2B5EF4-FFF2-40B4-BE49-F238E27FC236}">
                <a16:creationId xmlns:a16="http://schemas.microsoft.com/office/drawing/2014/main" id="{DD5D75D4-728F-8A4D-94A1-2E937C267B3C}"/>
              </a:ext>
            </a:extLst>
          </p:cNvPr>
          <p:cNvSpPr/>
          <p:nvPr/>
        </p:nvSpPr>
        <p:spPr>
          <a:xfrm rot="19180195">
            <a:off x="3998142" y="4235484"/>
            <a:ext cx="811115" cy="321593"/>
          </a:xfrm>
          <a:prstGeom prst="donut">
            <a:avLst>
              <a:gd name="adj" fmla="val 4287"/>
            </a:avLst>
          </a:prstGeom>
          <a:solidFill>
            <a:srgbClr val="990000"/>
          </a:solidFill>
          <a:ln w="26425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1" name="Right Arrow 70">
            <a:extLst>
              <a:ext uri="{FF2B5EF4-FFF2-40B4-BE49-F238E27FC236}">
                <a16:creationId xmlns:a16="http://schemas.microsoft.com/office/drawing/2014/main" id="{49AEF9A4-DDC1-B348-9F21-632CA94D535B}"/>
              </a:ext>
            </a:extLst>
          </p:cNvPr>
          <p:cNvSpPr/>
          <p:nvPr/>
        </p:nvSpPr>
        <p:spPr>
          <a:xfrm rot="18761189" flipH="1">
            <a:off x="2236257" y="3984448"/>
            <a:ext cx="407734" cy="270456"/>
          </a:xfrm>
          <a:prstGeom prst="rightArrow">
            <a:avLst/>
          </a:prstGeom>
          <a:solidFill>
            <a:srgbClr val="008F00"/>
          </a:solidFill>
          <a:ln w="264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C4E96A3-0FE2-0F41-8BA5-216AEC86706F}"/>
              </a:ext>
            </a:extLst>
          </p:cNvPr>
          <p:cNvSpPr txBox="1"/>
          <p:nvPr/>
        </p:nvSpPr>
        <p:spPr>
          <a:xfrm>
            <a:off x="4490211" y="4382869"/>
            <a:ext cx="1171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70C0"/>
                </a:solidFill>
                <a:latin typeface="Arial"/>
              </a:rPr>
              <a:t>Wireless</a:t>
            </a:r>
          </a:p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70C0"/>
                </a:solidFill>
                <a:latin typeface="Arial"/>
              </a:rPr>
              <a:t>link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C56B342-2524-544F-9FCC-40F0CC350796}"/>
              </a:ext>
            </a:extLst>
          </p:cNvPr>
          <p:cNvSpPr txBox="1"/>
          <p:nvPr/>
        </p:nvSpPr>
        <p:spPr>
          <a:xfrm>
            <a:off x="3773089" y="3577768"/>
            <a:ext cx="689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70C0"/>
                </a:solidFill>
                <a:latin typeface="Arial"/>
              </a:rPr>
              <a:t>UDP </a:t>
            </a:r>
          </a:p>
        </p:txBody>
      </p:sp>
      <p:sp>
        <p:nvSpPr>
          <p:cNvPr id="74" name="Donut 73">
            <a:extLst>
              <a:ext uri="{FF2B5EF4-FFF2-40B4-BE49-F238E27FC236}">
                <a16:creationId xmlns:a16="http://schemas.microsoft.com/office/drawing/2014/main" id="{C629334A-A00A-9F4F-8B5D-682AD1359E10}"/>
              </a:ext>
            </a:extLst>
          </p:cNvPr>
          <p:cNvSpPr/>
          <p:nvPr/>
        </p:nvSpPr>
        <p:spPr>
          <a:xfrm rot="2419805" flipH="1">
            <a:off x="1793855" y="4254750"/>
            <a:ext cx="811115" cy="321593"/>
          </a:xfrm>
          <a:prstGeom prst="donut">
            <a:avLst>
              <a:gd name="adj" fmla="val 4287"/>
            </a:avLst>
          </a:prstGeom>
          <a:ln>
            <a:solidFill>
              <a:srgbClr val="008F00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31D00B2-A90E-1942-B903-DFA7E0C0007C}"/>
              </a:ext>
            </a:extLst>
          </p:cNvPr>
          <p:cNvSpPr txBox="1"/>
          <p:nvPr/>
        </p:nvSpPr>
        <p:spPr>
          <a:xfrm>
            <a:off x="2022209" y="5487856"/>
            <a:ext cx="2979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8F00"/>
                </a:solidFill>
                <a:latin typeface="Arial"/>
              </a:rPr>
              <a:t>TCP Cubic, TCP Vegas</a:t>
            </a:r>
          </a:p>
        </p:txBody>
      </p:sp>
      <p:sp>
        <p:nvSpPr>
          <p:cNvPr id="76" name="Right Arrow 75">
            <a:extLst>
              <a:ext uri="{FF2B5EF4-FFF2-40B4-BE49-F238E27FC236}">
                <a16:creationId xmlns:a16="http://schemas.microsoft.com/office/drawing/2014/main" id="{36539934-5E8B-AC4E-A8FA-E9A2EFDE0DFF}"/>
              </a:ext>
            </a:extLst>
          </p:cNvPr>
          <p:cNvSpPr/>
          <p:nvPr/>
        </p:nvSpPr>
        <p:spPr>
          <a:xfrm rot="2838811">
            <a:off x="3964818" y="3966631"/>
            <a:ext cx="407734" cy="270456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2DA5CAE-4893-6C49-8FB2-3B53ED9E8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Our goal: minimize the total flow completion time</a:t>
            </a:r>
          </a:p>
          <a:p>
            <a:pPr lvl="1"/>
            <a:r>
              <a:rPr lang="en-US" sz="2000" dirty="0"/>
              <a:t>Completion time of a flow ≈ transmission delay on the bottleneck link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948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09E57-A1A8-1045-9629-B2AA34391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Unknown information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3AA06-CC84-964F-A615-FB232813A2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1A7CB4-3910-1045-A591-D3E848A115EF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2639D6E-1BC4-AD44-9E22-E98E11B5DB0C}"/>
              </a:ext>
            </a:extLst>
          </p:cNvPr>
          <p:cNvSpPr/>
          <p:nvPr/>
        </p:nvSpPr>
        <p:spPr>
          <a:xfrm>
            <a:off x="2452909" y="4611314"/>
            <a:ext cx="270456" cy="274320"/>
          </a:xfrm>
          <a:prstGeom prst="ellipse">
            <a:avLst/>
          </a:prstGeom>
          <a:solidFill>
            <a:srgbClr val="990000"/>
          </a:solidFill>
          <a:ln w="264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D8FE440-1DEB-AC4D-9F47-C4A7348A0282}"/>
              </a:ext>
            </a:extLst>
          </p:cNvPr>
          <p:cNvSpPr/>
          <p:nvPr/>
        </p:nvSpPr>
        <p:spPr>
          <a:xfrm>
            <a:off x="3887099" y="4611314"/>
            <a:ext cx="270456" cy="274320"/>
          </a:xfrm>
          <a:prstGeom prst="ellipse">
            <a:avLst/>
          </a:prstGeom>
          <a:solidFill>
            <a:srgbClr val="990000"/>
          </a:solidFill>
          <a:ln w="264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579D6EB-8A2E-C74F-A728-315CA6A9D393}"/>
              </a:ext>
            </a:extLst>
          </p:cNvPr>
          <p:cNvSpPr/>
          <p:nvPr/>
        </p:nvSpPr>
        <p:spPr>
          <a:xfrm>
            <a:off x="1675541" y="5307267"/>
            <a:ext cx="270456" cy="274320"/>
          </a:xfrm>
          <a:prstGeom prst="ellipse">
            <a:avLst/>
          </a:prstGeom>
          <a:solidFill>
            <a:srgbClr val="990000"/>
          </a:solidFill>
          <a:ln w="264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354DEB5-E0DA-ED47-933F-1E7ED4D83182}"/>
              </a:ext>
            </a:extLst>
          </p:cNvPr>
          <p:cNvSpPr/>
          <p:nvPr/>
        </p:nvSpPr>
        <p:spPr>
          <a:xfrm>
            <a:off x="1675541" y="3925117"/>
            <a:ext cx="270456" cy="274320"/>
          </a:xfrm>
          <a:prstGeom prst="ellipse">
            <a:avLst/>
          </a:prstGeom>
          <a:solidFill>
            <a:srgbClr val="990000"/>
          </a:solidFill>
          <a:ln w="264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8549D60-ABEC-B441-8C5E-8B121C618846}"/>
              </a:ext>
            </a:extLst>
          </p:cNvPr>
          <p:cNvSpPr/>
          <p:nvPr/>
        </p:nvSpPr>
        <p:spPr>
          <a:xfrm>
            <a:off x="4660173" y="5297512"/>
            <a:ext cx="270456" cy="274320"/>
          </a:xfrm>
          <a:prstGeom prst="ellipse">
            <a:avLst/>
          </a:prstGeom>
          <a:solidFill>
            <a:srgbClr val="990000"/>
          </a:solidFill>
          <a:ln w="264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3A603B4-0481-1144-AB75-F106C0C39A63}"/>
              </a:ext>
            </a:extLst>
          </p:cNvPr>
          <p:cNvSpPr/>
          <p:nvPr/>
        </p:nvSpPr>
        <p:spPr>
          <a:xfrm>
            <a:off x="4660173" y="3915362"/>
            <a:ext cx="270456" cy="274320"/>
          </a:xfrm>
          <a:prstGeom prst="ellipse">
            <a:avLst/>
          </a:prstGeom>
          <a:solidFill>
            <a:srgbClr val="990000"/>
          </a:solidFill>
          <a:ln w="264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516E1FE-82D9-F740-AE9B-4C5491F74350}"/>
              </a:ext>
            </a:extLst>
          </p:cNvPr>
          <p:cNvCxnSpPr>
            <a:cxnSpLocks/>
            <a:stCxn id="30" idx="5"/>
            <a:endCxn id="27" idx="1"/>
          </p:cNvCxnSpPr>
          <p:nvPr/>
        </p:nvCxnSpPr>
        <p:spPr>
          <a:xfrm>
            <a:off x="1906390" y="4159264"/>
            <a:ext cx="586126" cy="492223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tailEnd type="triangle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6B73EB1-D9E8-7341-BA12-A400CE83EF46}"/>
              </a:ext>
            </a:extLst>
          </p:cNvPr>
          <p:cNvCxnSpPr>
            <a:cxnSpLocks/>
            <a:stCxn id="29" idx="7"/>
            <a:endCxn id="27" idx="3"/>
          </p:cNvCxnSpPr>
          <p:nvPr/>
        </p:nvCxnSpPr>
        <p:spPr>
          <a:xfrm flipV="1">
            <a:off x="1906390" y="4845461"/>
            <a:ext cx="586126" cy="501979"/>
          </a:xfrm>
          <a:prstGeom prst="straightConnector1">
            <a:avLst/>
          </a:prstGeom>
          <a:noFill/>
          <a:ln w="38100" cap="flat" cmpd="sng" algn="ctr">
            <a:solidFill>
              <a:srgbClr val="EB8F00">
                <a:lumMod val="60000"/>
                <a:lumOff val="40000"/>
              </a:srgbClr>
            </a:solidFill>
            <a:prstDash val="solid"/>
            <a:tailEnd type="triangl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5656258-DCD4-934A-9867-3BFFA195D355}"/>
              </a:ext>
            </a:extLst>
          </p:cNvPr>
          <p:cNvCxnSpPr>
            <a:cxnSpLocks/>
          </p:cNvCxnSpPr>
          <p:nvPr/>
        </p:nvCxnSpPr>
        <p:spPr>
          <a:xfrm>
            <a:off x="2710486" y="4709837"/>
            <a:ext cx="1188720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1124C21-7D05-6849-855A-4F8EA4D7D511}"/>
              </a:ext>
            </a:extLst>
          </p:cNvPr>
          <p:cNvCxnSpPr>
            <a:cxnSpLocks/>
            <a:stCxn id="28" idx="7"/>
            <a:endCxn id="32" idx="3"/>
          </p:cNvCxnSpPr>
          <p:nvPr/>
        </p:nvCxnSpPr>
        <p:spPr>
          <a:xfrm flipV="1">
            <a:off x="4117948" y="4149509"/>
            <a:ext cx="581832" cy="501978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tailEnd type="triangle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78F13FA-8106-6149-8BAC-3BC618E6AEB1}"/>
              </a:ext>
            </a:extLst>
          </p:cNvPr>
          <p:cNvCxnSpPr>
            <a:cxnSpLocks/>
            <a:stCxn id="28" idx="5"/>
            <a:endCxn id="31" idx="1"/>
          </p:cNvCxnSpPr>
          <p:nvPr/>
        </p:nvCxnSpPr>
        <p:spPr>
          <a:xfrm>
            <a:off x="4117948" y="4845461"/>
            <a:ext cx="581832" cy="492224"/>
          </a:xfrm>
          <a:prstGeom prst="straightConnector1">
            <a:avLst/>
          </a:prstGeom>
          <a:noFill/>
          <a:ln w="38100" cap="flat" cmpd="sng" algn="ctr">
            <a:solidFill>
              <a:srgbClr val="EB8F00">
                <a:lumMod val="60000"/>
                <a:lumOff val="40000"/>
              </a:srgbClr>
            </a:solidFill>
            <a:prstDash val="solid"/>
            <a:tailEnd type="triangle"/>
          </a:ln>
          <a:effectLst/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B7A6FAA-1B62-144B-B6F1-0E0538B88B3E}"/>
              </a:ext>
            </a:extLst>
          </p:cNvPr>
          <p:cNvCxnSpPr>
            <a:cxnSpLocks/>
          </p:cNvCxnSpPr>
          <p:nvPr/>
        </p:nvCxnSpPr>
        <p:spPr>
          <a:xfrm>
            <a:off x="6053063" y="5145573"/>
            <a:ext cx="553792" cy="0"/>
          </a:xfrm>
          <a:prstGeom prst="straightConnector1">
            <a:avLst/>
          </a:prstGeom>
          <a:noFill/>
          <a:ln w="38100" cap="flat" cmpd="sng" algn="ctr">
            <a:solidFill>
              <a:srgbClr val="EB8F00">
                <a:lumMod val="60000"/>
                <a:lumOff val="40000"/>
              </a:srgbClr>
            </a:solidFill>
            <a:prstDash val="solid"/>
            <a:tailEnd type="triangle"/>
          </a:ln>
          <a:effectLst/>
        </p:spPr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5DAA8297-3285-364E-904E-5135C7519188}"/>
              </a:ext>
            </a:extLst>
          </p:cNvPr>
          <p:cNvSpPr/>
          <p:nvPr/>
        </p:nvSpPr>
        <p:spPr>
          <a:xfrm>
            <a:off x="6059503" y="5307267"/>
            <a:ext cx="270456" cy="274320"/>
          </a:xfrm>
          <a:prstGeom prst="ellipse">
            <a:avLst/>
          </a:prstGeom>
          <a:solidFill>
            <a:srgbClr val="990000"/>
          </a:solidFill>
          <a:ln w="264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7F60349-BCE9-5341-9052-D6593235BE5E}"/>
              </a:ext>
            </a:extLst>
          </p:cNvPr>
          <p:cNvSpPr txBox="1"/>
          <p:nvPr/>
        </p:nvSpPr>
        <p:spPr>
          <a:xfrm>
            <a:off x="6725425" y="4960907"/>
            <a:ext cx="1734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Arial"/>
              </a:rPr>
              <a:t>Flow 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27FE750-DE15-E444-B882-416BC68B8749}"/>
              </a:ext>
            </a:extLst>
          </p:cNvPr>
          <p:cNvSpPr txBox="1"/>
          <p:nvPr/>
        </p:nvSpPr>
        <p:spPr>
          <a:xfrm>
            <a:off x="6725425" y="5333724"/>
            <a:ext cx="1734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Arial"/>
              </a:rPr>
              <a:t>Network node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8955147-C107-E74B-9FFB-D58047C0CB83}"/>
              </a:ext>
            </a:extLst>
          </p:cNvPr>
          <p:cNvCxnSpPr>
            <a:cxnSpLocks/>
          </p:cNvCxnSpPr>
          <p:nvPr/>
        </p:nvCxnSpPr>
        <p:spPr>
          <a:xfrm>
            <a:off x="2710486" y="4792539"/>
            <a:ext cx="1188720" cy="0"/>
          </a:xfrm>
          <a:prstGeom prst="straightConnector1">
            <a:avLst/>
          </a:prstGeom>
          <a:noFill/>
          <a:ln w="38100" cap="flat" cmpd="sng" algn="ctr">
            <a:solidFill>
              <a:srgbClr val="EB8F00">
                <a:lumMod val="60000"/>
                <a:lumOff val="40000"/>
              </a:srgbClr>
            </a:solidFill>
            <a:prstDash val="solid"/>
            <a:tailEnd type="triangle"/>
          </a:ln>
          <a:effectLst/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BDE2249-6C98-5543-A01F-A461E0B72F36}"/>
              </a:ext>
            </a:extLst>
          </p:cNvPr>
          <p:cNvCxnSpPr>
            <a:cxnSpLocks/>
          </p:cNvCxnSpPr>
          <p:nvPr/>
        </p:nvCxnSpPr>
        <p:spPr>
          <a:xfrm>
            <a:off x="6053063" y="4839207"/>
            <a:ext cx="553792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tailEnd type="triangle"/>
          </a:ln>
          <a:effectLst/>
        </p:spPr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CC2DADC-0DCA-C241-86EF-AE92F004C241}"/>
              </a:ext>
            </a:extLst>
          </p:cNvPr>
          <p:cNvSpPr txBox="1"/>
          <p:nvPr/>
        </p:nvSpPr>
        <p:spPr>
          <a:xfrm>
            <a:off x="6725425" y="4654541"/>
            <a:ext cx="1734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Arial"/>
              </a:rPr>
              <a:t>Flow 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DA854E3-5973-A54C-AB82-30DC6FD357FA}"/>
              </a:ext>
            </a:extLst>
          </p:cNvPr>
          <p:cNvSpPr txBox="1"/>
          <p:nvPr/>
        </p:nvSpPr>
        <p:spPr>
          <a:xfrm>
            <a:off x="1155390" y="3813267"/>
            <a:ext cx="4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Arial"/>
              </a:rPr>
              <a:t>S</a:t>
            </a:r>
            <a:r>
              <a:rPr lang="en-US" sz="1800" baseline="-25000" dirty="0">
                <a:solidFill>
                  <a:prstClr val="black"/>
                </a:solidFill>
                <a:latin typeface="Arial"/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28EFE51-C03E-3144-8B8B-FE7D747D19BA}"/>
              </a:ext>
            </a:extLst>
          </p:cNvPr>
          <p:cNvSpPr txBox="1"/>
          <p:nvPr/>
        </p:nvSpPr>
        <p:spPr>
          <a:xfrm>
            <a:off x="1155390" y="5307267"/>
            <a:ext cx="4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Arial"/>
              </a:rPr>
              <a:t>S</a:t>
            </a:r>
            <a:r>
              <a:rPr lang="en-US" sz="1800" baseline="-25000" dirty="0">
                <a:solidFill>
                  <a:prstClr val="black"/>
                </a:solidFill>
                <a:latin typeface="Arial"/>
              </a:rPr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BE8D439-D67E-A540-A1A1-FDE669DE037E}"/>
              </a:ext>
            </a:extLst>
          </p:cNvPr>
          <p:cNvSpPr txBox="1"/>
          <p:nvPr/>
        </p:nvSpPr>
        <p:spPr>
          <a:xfrm>
            <a:off x="5034393" y="3810000"/>
            <a:ext cx="4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Arial"/>
              </a:rPr>
              <a:t>D</a:t>
            </a:r>
            <a:r>
              <a:rPr lang="en-US" sz="1800" baseline="-25000" dirty="0">
                <a:solidFill>
                  <a:prstClr val="black"/>
                </a:solidFill>
                <a:latin typeface="Arial"/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F63E620-A406-4E44-837F-75DC1FF3E26A}"/>
              </a:ext>
            </a:extLst>
          </p:cNvPr>
          <p:cNvSpPr txBox="1"/>
          <p:nvPr/>
        </p:nvSpPr>
        <p:spPr>
          <a:xfrm>
            <a:off x="5030851" y="5309799"/>
            <a:ext cx="4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Arial"/>
              </a:rPr>
              <a:t>D</a:t>
            </a:r>
            <a:r>
              <a:rPr lang="en-US" sz="1800" baseline="-25000" dirty="0">
                <a:solidFill>
                  <a:prstClr val="black"/>
                </a:solidFill>
                <a:latin typeface="Arial"/>
              </a:rPr>
              <a:t>2</a:t>
            </a:r>
          </a:p>
        </p:txBody>
      </p:sp>
      <p:sp>
        <p:nvSpPr>
          <p:cNvPr id="67" name="Right Arrow 66">
            <a:extLst>
              <a:ext uri="{FF2B5EF4-FFF2-40B4-BE49-F238E27FC236}">
                <a16:creationId xmlns:a16="http://schemas.microsoft.com/office/drawing/2014/main" id="{F5A5637F-6BA8-244F-A4E5-6173A9B10242}"/>
              </a:ext>
            </a:extLst>
          </p:cNvPr>
          <p:cNvSpPr/>
          <p:nvPr/>
        </p:nvSpPr>
        <p:spPr>
          <a:xfrm rot="16200000" flipV="1">
            <a:off x="3104039" y="5073676"/>
            <a:ext cx="407734" cy="270456"/>
          </a:xfrm>
          <a:prstGeom prst="rightArrow">
            <a:avLst/>
          </a:prstGeom>
          <a:solidFill>
            <a:srgbClr val="008F00"/>
          </a:solidFill>
          <a:ln w="264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6EC1D28-C65D-9945-A85D-AF71E1882868}"/>
              </a:ext>
            </a:extLst>
          </p:cNvPr>
          <p:cNvSpPr txBox="1"/>
          <p:nvPr/>
        </p:nvSpPr>
        <p:spPr>
          <a:xfrm>
            <a:off x="2581821" y="3584330"/>
            <a:ext cx="1143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8F00"/>
                </a:solidFill>
                <a:latin typeface="Arial"/>
              </a:rPr>
              <a:t>TCP Reno</a:t>
            </a:r>
          </a:p>
        </p:txBody>
      </p:sp>
      <p:sp>
        <p:nvSpPr>
          <p:cNvPr id="69" name="Donut 68">
            <a:extLst>
              <a:ext uri="{FF2B5EF4-FFF2-40B4-BE49-F238E27FC236}">
                <a16:creationId xmlns:a16="http://schemas.microsoft.com/office/drawing/2014/main" id="{FC1F2FA6-463C-ED49-82DA-E9AE52A6534F}"/>
              </a:ext>
            </a:extLst>
          </p:cNvPr>
          <p:cNvSpPr/>
          <p:nvPr/>
        </p:nvSpPr>
        <p:spPr>
          <a:xfrm>
            <a:off x="2689685" y="4524680"/>
            <a:ext cx="1222400" cy="435736"/>
          </a:xfrm>
          <a:prstGeom prst="donut">
            <a:avLst>
              <a:gd name="adj" fmla="val 4287"/>
            </a:avLst>
          </a:prstGeom>
          <a:solidFill>
            <a:srgbClr val="FFFF00"/>
          </a:solidFill>
          <a:ln w="26425" cap="flat" cmpd="sng" algn="ctr">
            <a:solidFill>
              <a:srgbClr val="008F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0" name="Donut 69">
            <a:extLst>
              <a:ext uri="{FF2B5EF4-FFF2-40B4-BE49-F238E27FC236}">
                <a16:creationId xmlns:a16="http://schemas.microsoft.com/office/drawing/2014/main" id="{DD5D75D4-728F-8A4D-94A1-2E937C267B3C}"/>
              </a:ext>
            </a:extLst>
          </p:cNvPr>
          <p:cNvSpPr/>
          <p:nvPr/>
        </p:nvSpPr>
        <p:spPr>
          <a:xfrm rot="19180195">
            <a:off x="3998142" y="4235484"/>
            <a:ext cx="811115" cy="321593"/>
          </a:xfrm>
          <a:prstGeom prst="donut">
            <a:avLst>
              <a:gd name="adj" fmla="val 4287"/>
            </a:avLst>
          </a:prstGeom>
          <a:solidFill>
            <a:srgbClr val="990000"/>
          </a:solidFill>
          <a:ln w="26425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1" name="Right Arrow 70">
            <a:extLst>
              <a:ext uri="{FF2B5EF4-FFF2-40B4-BE49-F238E27FC236}">
                <a16:creationId xmlns:a16="http://schemas.microsoft.com/office/drawing/2014/main" id="{49AEF9A4-DDC1-B348-9F21-632CA94D535B}"/>
              </a:ext>
            </a:extLst>
          </p:cNvPr>
          <p:cNvSpPr/>
          <p:nvPr/>
        </p:nvSpPr>
        <p:spPr>
          <a:xfrm rot="18761189" flipH="1">
            <a:off x="2236257" y="3984448"/>
            <a:ext cx="407734" cy="270456"/>
          </a:xfrm>
          <a:prstGeom prst="rightArrow">
            <a:avLst/>
          </a:prstGeom>
          <a:solidFill>
            <a:srgbClr val="008F00"/>
          </a:solidFill>
          <a:ln w="264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C4E96A3-0FE2-0F41-8BA5-216AEC86706F}"/>
              </a:ext>
            </a:extLst>
          </p:cNvPr>
          <p:cNvSpPr txBox="1"/>
          <p:nvPr/>
        </p:nvSpPr>
        <p:spPr>
          <a:xfrm>
            <a:off x="4490211" y="4382869"/>
            <a:ext cx="1171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70C0"/>
                </a:solidFill>
                <a:latin typeface="Arial"/>
              </a:rPr>
              <a:t>Wireless</a:t>
            </a:r>
          </a:p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70C0"/>
                </a:solidFill>
                <a:latin typeface="Arial"/>
              </a:rPr>
              <a:t>link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C56B342-2524-544F-9FCC-40F0CC350796}"/>
              </a:ext>
            </a:extLst>
          </p:cNvPr>
          <p:cNvSpPr txBox="1"/>
          <p:nvPr/>
        </p:nvSpPr>
        <p:spPr>
          <a:xfrm>
            <a:off x="3773089" y="3577768"/>
            <a:ext cx="689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70C0"/>
                </a:solidFill>
                <a:latin typeface="Arial"/>
              </a:rPr>
              <a:t>UDP </a:t>
            </a:r>
          </a:p>
        </p:txBody>
      </p:sp>
      <p:sp>
        <p:nvSpPr>
          <p:cNvPr id="74" name="Donut 73">
            <a:extLst>
              <a:ext uri="{FF2B5EF4-FFF2-40B4-BE49-F238E27FC236}">
                <a16:creationId xmlns:a16="http://schemas.microsoft.com/office/drawing/2014/main" id="{C629334A-A00A-9F4F-8B5D-682AD1359E10}"/>
              </a:ext>
            </a:extLst>
          </p:cNvPr>
          <p:cNvSpPr/>
          <p:nvPr/>
        </p:nvSpPr>
        <p:spPr>
          <a:xfrm rot="2419805" flipH="1">
            <a:off x="1793855" y="4254750"/>
            <a:ext cx="811115" cy="321593"/>
          </a:xfrm>
          <a:prstGeom prst="donut">
            <a:avLst>
              <a:gd name="adj" fmla="val 4287"/>
            </a:avLst>
          </a:prstGeom>
          <a:ln>
            <a:solidFill>
              <a:srgbClr val="008F00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31D00B2-A90E-1942-B903-DFA7E0C0007C}"/>
              </a:ext>
            </a:extLst>
          </p:cNvPr>
          <p:cNvSpPr txBox="1"/>
          <p:nvPr/>
        </p:nvSpPr>
        <p:spPr>
          <a:xfrm>
            <a:off x="2022209" y="5487856"/>
            <a:ext cx="2979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8F00"/>
                </a:solidFill>
                <a:latin typeface="Arial"/>
              </a:rPr>
              <a:t>TCP Cubic, TCP Vegas</a:t>
            </a:r>
          </a:p>
        </p:txBody>
      </p:sp>
      <p:sp>
        <p:nvSpPr>
          <p:cNvPr id="76" name="Right Arrow 75">
            <a:extLst>
              <a:ext uri="{FF2B5EF4-FFF2-40B4-BE49-F238E27FC236}">
                <a16:creationId xmlns:a16="http://schemas.microsoft.com/office/drawing/2014/main" id="{36539934-5E8B-AC4E-A8FA-E9A2EFDE0DFF}"/>
              </a:ext>
            </a:extLst>
          </p:cNvPr>
          <p:cNvSpPr/>
          <p:nvPr/>
        </p:nvSpPr>
        <p:spPr>
          <a:xfrm rot="2838811">
            <a:off x="3964818" y="3966631"/>
            <a:ext cx="407734" cy="270456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2DA5CAE-4893-6C49-8FB2-3B53ED9E8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r>
              <a:rPr lang="en-US" sz="2400" dirty="0"/>
              <a:t>Bandwidth capacity on each link at each time</a:t>
            </a:r>
          </a:p>
          <a:p>
            <a:r>
              <a:rPr lang="en-US" sz="2400" dirty="0"/>
              <a:t>Flow interactions under different protocols</a:t>
            </a:r>
          </a:p>
        </p:txBody>
      </p:sp>
    </p:spTree>
    <p:extLst>
      <p:ext uri="{BB962C8B-B14F-4D97-AF65-F5344CB8AC3E}">
        <p14:creationId xmlns:p14="http://schemas.microsoft.com/office/powerpoint/2010/main" val="2245568369"/>
      </p:ext>
    </p:extLst>
  </p:cSld>
  <p:clrMapOvr>
    <a:masterClrMapping/>
  </p:clrMapOvr>
</p:sld>
</file>

<file path=ppt/theme/theme1.xml><?xml version="1.0" encoding="utf-8"?>
<a:theme xmlns:a="http://schemas.openxmlformats.org/drawingml/2006/main" name="ecescreen">
  <a:themeElements>
    <a:clrScheme name="ecescree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cescre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2" charset="0"/>
          </a:defRPr>
        </a:defPPr>
      </a:lstStyle>
    </a:lnDef>
  </a:objectDefaults>
  <a:extraClrSchemeLst>
    <a:extraClrScheme>
      <a:clrScheme name="ecescree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escree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escree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escree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escree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escree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escree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ecescreen</Template>
  <TotalTime>864</TotalTime>
  <Words>764</Words>
  <Application>Microsoft Macintosh PowerPoint</Application>
  <PresentationFormat>On-screen Show (4:3)</PresentationFormat>
  <Paragraphs>158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Times</vt:lpstr>
      <vt:lpstr>ecescreen</vt:lpstr>
      <vt:lpstr>Optimal Learning-Based Network Protocol Selection</vt:lpstr>
      <vt:lpstr>Network needs are heterogeneous </vt:lpstr>
      <vt:lpstr>Today’s network management..</vt:lpstr>
      <vt:lpstr>PowerPoint Presentation</vt:lpstr>
      <vt:lpstr>Why automated protocol selection</vt:lpstr>
      <vt:lpstr>Problem model</vt:lpstr>
      <vt:lpstr>Problem model</vt:lpstr>
      <vt:lpstr>Problem model</vt:lpstr>
      <vt:lpstr>Unknown information</vt:lpstr>
      <vt:lpstr>Stochastic flow interactions</vt:lpstr>
      <vt:lpstr>Stochastic flow interactions</vt:lpstr>
      <vt:lpstr>Multi-armed bandits (MAB)</vt:lpstr>
      <vt:lpstr>Learning rate distributions</vt:lpstr>
      <vt:lpstr>Sketch of our algorithm </vt:lpstr>
      <vt:lpstr>Theoretical guarantees</vt:lpstr>
      <vt:lpstr>Experiment set-up</vt:lpstr>
      <vt:lpstr>Performance comparison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xiaoxiz2</dc:creator>
  <cp:lastModifiedBy>xiaoxiz2</cp:lastModifiedBy>
  <cp:revision>226</cp:revision>
  <cp:lastPrinted>1999-09-20T15:19:18Z</cp:lastPrinted>
  <dcterms:created xsi:type="dcterms:W3CDTF">2019-04-13T03:34:47Z</dcterms:created>
  <dcterms:modified xsi:type="dcterms:W3CDTF">2019-06-23T04:31:41Z</dcterms:modified>
</cp:coreProperties>
</file>