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5" r:id="rId2"/>
    <p:sldId id="276" r:id="rId3"/>
    <p:sldId id="382" r:id="rId4"/>
    <p:sldId id="384" r:id="rId5"/>
    <p:sldId id="420" r:id="rId6"/>
    <p:sldId id="421" r:id="rId7"/>
    <p:sldId id="422" r:id="rId8"/>
    <p:sldId id="423" r:id="rId9"/>
    <p:sldId id="424" r:id="rId10"/>
    <p:sldId id="425" r:id="rId11"/>
    <p:sldId id="413" r:id="rId12"/>
    <p:sldId id="41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4400F9-380C-493D-B0D8-10E83BA503EE}">
          <p14:sldIdLst>
            <p14:sldId id="275"/>
            <p14:sldId id="276"/>
            <p14:sldId id="382"/>
            <p14:sldId id="384"/>
            <p14:sldId id="420"/>
            <p14:sldId id="421"/>
            <p14:sldId id="422"/>
            <p14:sldId id="423"/>
            <p14:sldId id="424"/>
            <p14:sldId id="425"/>
          </p14:sldIdLst>
        </p14:section>
        <p14:section name="Untitled Section" id="{B2017311-B52D-4DD0-8BB6-16E145F8D91D}">
          <p14:sldIdLst>
            <p14:sldId id="413"/>
            <p14:sldId id="4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 samragh" initials="ms" lastIdx="2" clrIdx="0">
    <p:extLst>
      <p:ext uri="{19B8F6BF-5375-455C-9EA6-DF929625EA0E}">
        <p15:presenceInfo xmlns:p15="http://schemas.microsoft.com/office/powerpoint/2012/main" userId="61d984554a6a2e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4472C4"/>
    <a:srgbClr val="B4C7E7"/>
    <a:srgbClr val="A7B8D7"/>
    <a:srgbClr val="DAE9F6"/>
    <a:srgbClr val="B9CFA9"/>
    <a:srgbClr val="D40909"/>
    <a:srgbClr val="00ADEF"/>
    <a:srgbClr val="008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47" autoAdjust="0"/>
    <p:restoredTop sz="85754" autoAdjust="0"/>
  </p:normalViewPr>
  <p:slideViewPr>
    <p:cSldViewPr snapToGrid="0">
      <p:cViewPr varScale="1">
        <p:scale>
          <a:sx n="55" d="100"/>
          <a:sy n="55" d="100"/>
        </p:scale>
        <p:origin x="116" y="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55985-2FFF-4DEC-A98C-F7458FBBDD7B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46DD6-2EAE-4330-8FD1-63BB13490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73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46DD6-2EAE-4330-8FD1-63BB13490E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54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46DD6-2EAE-4330-8FD1-63BB13490E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65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46DD6-2EAE-4330-8FD1-63BB13490E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23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46DD6-2EAE-4330-8FD1-63BB13490E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14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46DD6-2EAE-4330-8FD1-63BB13490E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35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46DD6-2EAE-4330-8FD1-63BB13490E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30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46DD6-2EAE-4330-8FD1-63BB13490E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95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46DD6-2EAE-4330-8FD1-63BB13490E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8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46DD6-2EAE-4330-8FD1-63BB13490E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36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46DD6-2EAE-4330-8FD1-63BB13490E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08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46DD6-2EAE-4330-8FD1-63BB13490E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06D7-02E1-433E-A395-1FCF19F24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C7CA5-C7B3-42F7-B0BE-09F0A98F0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EB343-A61A-40F4-920C-DA3D73A7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9447-5944-479A-A78C-9600F00FB65D}" type="datetime1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9A13C-9095-4E6F-A35E-5621F6B8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E1DB9-7568-41FE-83D7-E94D6A12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FC0D1-8626-4A09-B9C5-EB87AF5F1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7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5EA26-3ACE-4BBE-B58F-D7602824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F1A49-010A-4F74-8EAF-075301958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FD305-E740-4BE4-9B5B-8BEE4EEAD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33DF-7668-4125-B38C-7F6843E8C430}" type="datetime1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BAD57-F42E-4673-8E9D-078E93A0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FEDD-57F8-4C50-9970-0618B680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FC0D1-8626-4A09-B9C5-EB87AF5F1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8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C20F9-9C52-4D82-9463-FFB5BC76E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4862B-DC70-483A-A63A-852179EFB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EBD3F-9026-42A5-A5B3-08F577BA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33E5-FAB9-4D62-85E7-6E65556950A0}" type="datetime1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A1F1-0EA0-4BB6-948C-5B184CA6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4F047-3952-4A58-B6CF-E01ED807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FC0D1-8626-4A09-B9C5-EB87AF5F1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01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5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3CB1-B488-4D67-88CC-FD10665F4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>
            <a:lvl1pPr algn="l">
              <a:defRPr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2AA46-3ED3-4BDA-8F7B-7F8DC6072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76B53-ADCC-4111-913A-AA386038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6530-0638-41E0-8B22-0818888F6482}" type="datetime1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AF2C6-49CA-41E3-B364-D520FB40F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B4E5E-E677-4C72-B2BA-9BEB1712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8550" y="6356350"/>
            <a:ext cx="2743200" cy="365125"/>
          </a:xfrm>
        </p:spPr>
        <p:txBody>
          <a:bodyPr/>
          <a:lstStyle/>
          <a:p>
            <a:fld id="{75EFC0D1-8626-4A09-B9C5-EB87AF5F168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ucsd logo png">
            <a:extLst>
              <a:ext uri="{FF2B5EF4-FFF2-40B4-BE49-F238E27FC236}">
                <a16:creationId xmlns:a16="http://schemas.microsoft.com/office/drawing/2014/main" id="{1152E6F6-5353-4029-879F-F081722E3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141" y="136525"/>
            <a:ext cx="1852049" cy="43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563EB0-1C89-447C-9788-A062DB1ACC59}"/>
              </a:ext>
            </a:extLst>
          </p:cNvPr>
          <p:cNvSpPr/>
          <p:nvPr userDrawn="1"/>
        </p:nvSpPr>
        <p:spPr>
          <a:xfrm>
            <a:off x="393700" y="1041400"/>
            <a:ext cx="11366500" cy="1190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91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920E-F92E-480C-8526-4C97F924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0BBF3-C15F-4F89-99FB-5C0A7B62C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6BB7-D7B2-4F61-BE47-C12BF460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8A42-C03F-4256-A893-E80467896167}" type="datetime1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A6CB0-A414-4A90-80B8-2E322DAA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62D25-77D9-4A8B-BD8C-E3C7871C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FC0D1-8626-4A09-B9C5-EB87AF5F1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8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5FBC-0066-42A4-A619-D6D13D86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5B0BE-6E68-43C3-82DF-BF677D78D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6DA09-4A06-4FCE-9EB9-E2B2DA1C9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D23BD-151E-4E72-ACBD-70982B06D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E583-B6BA-4F16-88B5-67C58AAF5C87}" type="datetime1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90C0E-9E41-472E-A893-FC46C17D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6E358-9D79-493A-AA0F-03AF2CC5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FC0D1-8626-4A09-B9C5-EB87AF5F1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0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3140-FBEF-47FE-8F0D-06CB6BCC3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57D3A-F505-4697-AAAA-9D997D62F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48029-9DBC-47D8-88C1-DB35E2593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740BAA-8513-4CB4-89D0-85CB7FB48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42CF1-ECA5-4CA7-B3B4-E01BBA0AA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5137EF-2334-4FC5-8267-FF3178E3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B031-DCC9-47D1-949A-4C8954DC188A}" type="datetime1">
              <a:rPr lang="en-US" smtClean="0"/>
              <a:t>6/22/2019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D144E8-37EC-4837-AAEA-F031117E4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5BAFFF-7ACB-4F48-AFDE-9C346DA6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FC0D1-8626-4A09-B9C5-EB87AF5F1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4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DCD62-139A-497B-8B7C-0E49B067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FC551-FFCC-464F-8605-96FA188A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C427-2C6C-46CF-AF18-2632361448A7}" type="datetime1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74AD7-48CC-4908-B786-5C21EE0A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F5C84-1C18-489F-BC97-C25C0C39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FC0D1-8626-4A09-B9C5-EB87AF5F1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9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7E9DD7-D8A4-4844-95A4-E696E805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AE81-20F1-423B-9864-27AC816A1238}" type="datetime1">
              <a:rPr lang="en-US" smtClean="0"/>
              <a:t>6/22/2019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93404-CF61-4CC9-9567-5D07ABC2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B936A-792D-4881-959C-6CF6B699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FC0D1-8626-4A09-B9C5-EB87AF5F1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7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4DFE-0D6C-4F79-B0AF-B5A60AC31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0636B-50C3-43BC-8FE5-25569CEFE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D2C2A-8C3E-4264-8F6F-B90314A85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2026B-DA03-4CD3-995A-148824CE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2E79-34DC-4D82-8E25-C6757FE2493A}" type="datetime1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C62C3-3822-4766-B63E-2AD5DADB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681F7-29ED-4A9F-85D3-0B58C33E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FC0D1-8626-4A09-B9C5-EB87AF5F1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3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3530-5DAE-4635-A1CE-1A7A42F8D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C2E78C-3E65-49DF-A76C-47E3FE14C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DC588-039F-440F-9271-2B1F89EA6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D455E-18FD-472B-9E85-58ABAA04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E3BA-CC6E-41FE-80FE-DD88F12F52B6}" type="datetime1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32840-BDE7-415D-8710-015B791C0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D772B-3713-4D05-8374-335FB91A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FC0D1-8626-4A09-B9C5-EB87AF5F1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8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E732E0-0314-4244-8B9E-82FD8485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4A1C6-6B29-4747-9CF5-1072B2E45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0FA4E-163D-45CB-83D2-20C6AF142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23F5F-701D-4C23-A038-89D3A342B4AC}" type="datetime1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6190F-9D55-4E56-99BC-F522122E7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A0D1F-5412-48BB-8A5C-B2A160DB0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728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FC0D1-8626-4A09-B9C5-EB87AF5F1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A8105E9-0953-B249-B2EE-8240E5308F7D}"/>
              </a:ext>
            </a:extLst>
          </p:cNvPr>
          <p:cNvSpPr/>
          <p:nvPr/>
        </p:nvSpPr>
        <p:spPr>
          <a:xfrm>
            <a:off x="393700" y="1041400"/>
            <a:ext cx="9809079" cy="2005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406489-5597-43A4-B42F-CCC9FE8B833A}"/>
              </a:ext>
            </a:extLst>
          </p:cNvPr>
          <p:cNvSpPr txBox="1"/>
          <p:nvPr/>
        </p:nvSpPr>
        <p:spPr>
          <a:xfrm>
            <a:off x="256481" y="1734049"/>
            <a:ext cx="10147610" cy="1354217"/>
          </a:xfrm>
          <a:prstGeom prst="rect">
            <a:avLst/>
          </a:prstGeom>
          <a:noFill/>
          <a:ln>
            <a:noFill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  </a:t>
            </a:r>
            <a:r>
              <a:rPr lang="en-US" sz="4400" dirty="0" err="1">
                <a:solidFill>
                  <a:schemeClr val="bg1"/>
                </a:solidFill>
              </a:rPr>
              <a:t>AutoRank</a:t>
            </a:r>
            <a:r>
              <a:rPr lang="en-US" sz="4400" dirty="0">
                <a:solidFill>
                  <a:schemeClr val="bg1"/>
                </a:solidFill>
              </a:rPr>
              <a:t>: Automated Rank Selection for Effective Neural Network Customization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BF31D6-FDEB-4389-9ACC-985E3260EF59}"/>
              </a:ext>
            </a:extLst>
          </p:cNvPr>
          <p:cNvSpPr txBox="1"/>
          <p:nvPr/>
        </p:nvSpPr>
        <p:spPr>
          <a:xfrm>
            <a:off x="750652" y="3401122"/>
            <a:ext cx="1219199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600" dirty="0">
                <a:solidFill>
                  <a:schemeClr val="bg1"/>
                </a:solidFill>
                <a:cs typeface="Arial" pitchFamily="34" charset="0"/>
              </a:rPr>
              <a:t>Mohammad Samragh </a:t>
            </a:r>
          </a:p>
          <a:p>
            <a:r>
              <a:rPr lang="en-GB" altLang="ko-KR" sz="3600" dirty="0" err="1">
                <a:solidFill>
                  <a:schemeClr val="bg1"/>
                </a:solidFill>
                <a:cs typeface="Arial" pitchFamily="34" charset="0"/>
              </a:rPr>
              <a:t>Mojan</a:t>
            </a:r>
            <a:r>
              <a:rPr lang="en-GB" altLang="ko-KR" sz="3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3600" dirty="0" err="1">
                <a:solidFill>
                  <a:schemeClr val="bg1"/>
                </a:solidFill>
                <a:cs typeface="Arial" pitchFamily="34" charset="0"/>
              </a:rPr>
              <a:t>Javaheripi</a:t>
            </a:r>
            <a:r>
              <a:rPr lang="en-GB" altLang="ko-KR" sz="36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r>
              <a:rPr lang="en-GB" altLang="ko-KR" sz="3600" dirty="0" err="1">
                <a:solidFill>
                  <a:schemeClr val="bg1"/>
                </a:solidFill>
                <a:cs typeface="Arial" pitchFamily="34" charset="0"/>
              </a:rPr>
              <a:t>Farinaz</a:t>
            </a:r>
            <a:r>
              <a:rPr lang="en-GB" altLang="ko-KR" sz="3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3600" dirty="0" err="1">
                <a:solidFill>
                  <a:schemeClr val="bg1"/>
                </a:solidFill>
                <a:cs typeface="Arial" pitchFamily="34" charset="0"/>
              </a:rPr>
              <a:t>Koushanfar</a:t>
            </a:r>
            <a:endParaRPr lang="en-GB" altLang="ko-KR" sz="3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65C429-89F9-6649-AEBA-6ACE073EC05F}"/>
              </a:ext>
            </a:extLst>
          </p:cNvPr>
          <p:cNvSpPr txBox="1"/>
          <p:nvPr/>
        </p:nvSpPr>
        <p:spPr>
          <a:xfrm>
            <a:off x="750652" y="5315235"/>
            <a:ext cx="631740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University of California, San Diego</a:t>
            </a: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June 23 2019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EC9EA5-60D3-6F4D-A3BE-93771A6CA4E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</a:blip>
          <a:stretch>
            <a:fillRect/>
          </a:stretch>
        </p:blipFill>
        <p:spPr>
          <a:xfrm>
            <a:off x="10122569" y="148149"/>
            <a:ext cx="1987058" cy="198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13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9625C1-5ADF-44A9-AB80-D40E4F7011D4}"/>
              </a:ext>
            </a:extLst>
          </p:cNvPr>
          <p:cNvSpPr/>
          <p:nvPr/>
        </p:nvSpPr>
        <p:spPr>
          <a:xfrm>
            <a:off x="0" y="6410249"/>
            <a:ext cx="12192000" cy="439760"/>
          </a:xfrm>
          <a:prstGeom prst="rect">
            <a:avLst/>
          </a:prstGeom>
          <a:solidFill>
            <a:srgbClr val="DAE9F6"/>
          </a:solidFill>
          <a:ln>
            <a:solidFill>
              <a:srgbClr val="DAE9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DCBDBBB9-CCB4-D849-AFBA-05F3F4D5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35" y="72225"/>
            <a:ext cx="11840494" cy="1325563"/>
          </a:xfrm>
        </p:spPr>
        <p:txBody>
          <a:bodyPr/>
          <a:lstStyle/>
          <a:p>
            <a:r>
              <a:rPr lang="en-US" dirty="0"/>
              <a:t>Comparison with Prior Art</a:t>
            </a:r>
          </a:p>
        </p:txBody>
      </p:sp>
      <p:sp>
        <p:nvSpPr>
          <p:cNvPr id="89" name="Slide Number Placeholder 2">
            <a:extLst>
              <a:ext uri="{FF2B5EF4-FFF2-40B4-BE49-F238E27FC236}">
                <a16:creationId xmlns:a16="http://schemas.microsoft.com/office/drawing/2014/main" id="{CF0561BB-2171-D94C-AB85-83782BFE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7289" y="6447566"/>
            <a:ext cx="2743200" cy="365125"/>
          </a:xfrm>
        </p:spPr>
        <p:txBody>
          <a:bodyPr/>
          <a:lstStyle/>
          <a:p>
            <a:fld id="{75EFC0D1-8626-4A09-B9C5-EB87AF5F168F}" type="slidenum">
              <a:rPr lang="en-US" sz="2000" b="1" smtClean="0">
                <a:solidFill>
                  <a:schemeClr val="accent5">
                    <a:lumMod val="50000"/>
                  </a:schemeClr>
                </a:solidFill>
              </a:rPr>
              <a:t>10</a:t>
            </a:fld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C57DB3-2BD4-425E-B98E-6A098638BB7B}"/>
              </a:ext>
            </a:extLst>
          </p:cNvPr>
          <p:cNvSpPr txBox="1"/>
          <p:nvPr/>
        </p:nvSpPr>
        <p:spPr>
          <a:xfrm>
            <a:off x="555584" y="5852649"/>
            <a:ext cx="8093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Measurements obtained from embedded ARM-A57 processor.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64B5D7-35F1-4F96-9659-CD335463B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121" y="1855443"/>
            <a:ext cx="9371768" cy="39012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E10D5A-6EA9-4BDE-B6DB-C003548E8FF0}"/>
              </a:ext>
            </a:extLst>
          </p:cNvPr>
          <p:cNvSpPr txBox="1"/>
          <p:nvPr/>
        </p:nvSpPr>
        <p:spPr>
          <a:xfrm>
            <a:off x="208448" y="6263207"/>
            <a:ext cx="11748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 Kim, Yong-</a:t>
            </a:r>
            <a:r>
              <a:rPr lang="en-US" dirty="0" err="1"/>
              <a:t>Deok</a:t>
            </a:r>
            <a:r>
              <a:rPr lang="en-US" dirty="0"/>
              <a:t>, et al. "Compression of deep convolutional neural networks for fast and low power mobile applications." </a:t>
            </a:r>
            <a:r>
              <a:rPr lang="en-US" i="1" dirty="0" err="1"/>
              <a:t>arXiv</a:t>
            </a:r>
            <a:r>
              <a:rPr lang="en-US" i="1" dirty="0"/>
              <a:t> preprint arXiv:1511.06530</a:t>
            </a:r>
            <a:r>
              <a:rPr lang="en-US" dirty="0"/>
              <a:t> (2015).</a:t>
            </a:r>
          </a:p>
        </p:txBody>
      </p:sp>
    </p:spTree>
    <p:extLst>
      <p:ext uri="{BB962C8B-B14F-4D97-AF65-F5344CB8AC3E}">
        <p14:creationId xmlns:p14="http://schemas.microsoft.com/office/powerpoint/2010/main" val="3371590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9625C1-5ADF-44A9-AB80-D40E4F7011D4}"/>
              </a:ext>
            </a:extLst>
          </p:cNvPr>
          <p:cNvSpPr/>
          <p:nvPr/>
        </p:nvSpPr>
        <p:spPr>
          <a:xfrm>
            <a:off x="0" y="6410249"/>
            <a:ext cx="12192000" cy="439760"/>
          </a:xfrm>
          <a:prstGeom prst="rect">
            <a:avLst/>
          </a:prstGeom>
          <a:solidFill>
            <a:srgbClr val="DAE9F6"/>
          </a:solidFill>
          <a:ln>
            <a:solidFill>
              <a:srgbClr val="DAE9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DCBDBBB9-CCB4-D849-AFBA-05F3F4D5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989" y="176398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9" name="Slide Number Placeholder 2">
            <a:extLst>
              <a:ext uri="{FF2B5EF4-FFF2-40B4-BE49-F238E27FC236}">
                <a16:creationId xmlns:a16="http://schemas.microsoft.com/office/drawing/2014/main" id="{CF0561BB-2171-D94C-AB85-83782BFE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7289" y="6447566"/>
            <a:ext cx="2743200" cy="365125"/>
          </a:xfrm>
        </p:spPr>
        <p:txBody>
          <a:bodyPr/>
          <a:lstStyle/>
          <a:p>
            <a:fld id="{75EFC0D1-8626-4A09-B9C5-EB87AF5F168F}" type="slidenum">
              <a:rPr lang="en-US" sz="2000" b="1" smtClean="0">
                <a:solidFill>
                  <a:schemeClr val="accent5">
                    <a:lumMod val="50000"/>
                  </a:schemeClr>
                </a:solidFill>
              </a:rPr>
              <a:t>11</a:t>
            </a:fld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B652AD-9C9D-5F4D-BFB7-5D02AE0AE425}"/>
              </a:ext>
            </a:extLst>
          </p:cNvPr>
          <p:cNvSpPr/>
          <p:nvPr/>
        </p:nvSpPr>
        <p:spPr>
          <a:xfrm>
            <a:off x="490728" y="1517244"/>
            <a:ext cx="1121054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Tensor decomposition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is an effective novel model for efficient DNN inference.</a:t>
            </a:r>
          </a:p>
          <a:p>
            <a:pPr marL="342900" indent="-342900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We propose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AutoRank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, a 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hardware-aware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rank selection methodology.</a:t>
            </a:r>
          </a:p>
          <a:p>
            <a:pPr marL="342900" indent="-342900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Unlike prior work, our method:</a:t>
            </a:r>
          </a:p>
          <a:p>
            <a:pPr marL="800100" lvl="1" indent="-342900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Directly maximizes inference accuracy</a:t>
            </a:r>
          </a:p>
          <a:p>
            <a:pPr marL="800100" lvl="1" indent="-342900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Is hardware-aware</a:t>
            </a:r>
          </a:p>
          <a:p>
            <a:pPr marL="800100" lvl="1" indent="-342900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Is automated</a:t>
            </a:r>
          </a:p>
          <a:p>
            <a:pPr marL="800100" lvl="1" indent="-342900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Accounts for cross-layer correlations</a:t>
            </a:r>
          </a:p>
          <a:p>
            <a:pPr marL="342900" indent="-342900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AutoRank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eliminates the engineering cost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associated with tensor decomposition</a:t>
            </a:r>
          </a:p>
          <a:p>
            <a:pPr marL="342900" indent="-342900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AutoRank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better pareto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curves than the state-of-the-art rank-selection method</a:t>
            </a:r>
          </a:p>
          <a:p>
            <a:pPr marL="342900" indent="-342900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00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9625C1-5ADF-44A9-AB80-D40E4F7011D4}"/>
              </a:ext>
            </a:extLst>
          </p:cNvPr>
          <p:cNvSpPr/>
          <p:nvPr/>
        </p:nvSpPr>
        <p:spPr>
          <a:xfrm>
            <a:off x="0" y="6410249"/>
            <a:ext cx="12192000" cy="439760"/>
          </a:xfrm>
          <a:prstGeom prst="rect">
            <a:avLst/>
          </a:prstGeom>
          <a:solidFill>
            <a:srgbClr val="DAE9F6"/>
          </a:solidFill>
          <a:ln>
            <a:solidFill>
              <a:srgbClr val="DAE9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DCBDBBB9-CCB4-D849-AFBA-05F3F4D5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514" y="45309"/>
            <a:ext cx="10515600" cy="1325563"/>
          </a:xfrm>
        </p:spPr>
        <p:txBody>
          <a:bodyPr/>
          <a:lstStyle/>
          <a:p>
            <a:r>
              <a:rPr lang="en-US" dirty="0"/>
              <a:t>Thank you, Questions?</a:t>
            </a:r>
          </a:p>
        </p:txBody>
      </p:sp>
      <p:sp>
        <p:nvSpPr>
          <p:cNvPr id="89" name="Slide Number Placeholder 2">
            <a:extLst>
              <a:ext uri="{FF2B5EF4-FFF2-40B4-BE49-F238E27FC236}">
                <a16:creationId xmlns:a16="http://schemas.microsoft.com/office/drawing/2014/main" id="{CF0561BB-2171-D94C-AB85-83782BFE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7289" y="6447566"/>
            <a:ext cx="2743200" cy="365125"/>
          </a:xfrm>
        </p:spPr>
        <p:txBody>
          <a:bodyPr/>
          <a:lstStyle/>
          <a:p>
            <a:fld id="{75EFC0D1-8626-4A09-B9C5-EB87AF5F168F}" type="slidenum">
              <a:rPr lang="en-US" sz="2000" b="1" smtClean="0">
                <a:solidFill>
                  <a:schemeClr val="accent5">
                    <a:lumMod val="50000"/>
                  </a:schemeClr>
                </a:solidFill>
              </a:rPr>
              <a:t>12</a:t>
            </a:fld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D652653B-8AC1-445F-AFD5-0995C01DA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094" y="1773746"/>
            <a:ext cx="4216561" cy="445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37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9625C1-5ADF-44A9-AB80-D40E4F7011D4}"/>
              </a:ext>
            </a:extLst>
          </p:cNvPr>
          <p:cNvSpPr/>
          <p:nvPr/>
        </p:nvSpPr>
        <p:spPr>
          <a:xfrm>
            <a:off x="0" y="6410249"/>
            <a:ext cx="12192000" cy="439760"/>
          </a:xfrm>
          <a:prstGeom prst="rect">
            <a:avLst/>
          </a:prstGeom>
          <a:solidFill>
            <a:srgbClr val="DAE9F6"/>
          </a:solidFill>
          <a:ln>
            <a:solidFill>
              <a:srgbClr val="DAE9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5309C99-5D3F-9443-B5B7-8AD098EB80E3}"/>
              </a:ext>
            </a:extLst>
          </p:cNvPr>
          <p:cNvGrpSpPr/>
          <p:nvPr/>
        </p:nvGrpSpPr>
        <p:grpSpPr>
          <a:xfrm>
            <a:off x="79075" y="244628"/>
            <a:ext cx="1648613" cy="1407295"/>
            <a:chOff x="1312225" y="3778370"/>
            <a:chExt cx="1648613" cy="1407295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93A6102-D82F-5544-BC78-3BA9AFFD62A4}"/>
                </a:ext>
              </a:extLst>
            </p:cNvPr>
            <p:cNvSpPr/>
            <p:nvPr/>
          </p:nvSpPr>
          <p:spPr>
            <a:xfrm>
              <a:off x="1469885" y="3778370"/>
              <a:ext cx="1325073" cy="132507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37CA23D-ADA5-2644-A82F-5EF8CAAF7A0F}"/>
                </a:ext>
              </a:extLst>
            </p:cNvPr>
            <p:cNvSpPr txBox="1"/>
            <p:nvPr/>
          </p:nvSpPr>
          <p:spPr>
            <a:xfrm>
              <a:off x="1312225" y="3923781"/>
              <a:ext cx="1648613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b="1" dirty="0">
                  <a:solidFill>
                    <a:schemeClr val="accent1">
                      <a:lumMod val="75000"/>
                    </a:schemeClr>
                  </a:solidFill>
                </a:rPr>
                <a:t>Compress</a:t>
              </a:r>
            </a:p>
            <a:p>
              <a:pPr algn="ctr"/>
              <a:r>
                <a:rPr lang="en-US" sz="1900" b="1" dirty="0">
                  <a:solidFill>
                    <a:schemeClr val="accent1">
                      <a:lumMod val="75000"/>
                    </a:schemeClr>
                  </a:solidFill>
                </a:rPr>
                <a:t>Neural </a:t>
              </a:r>
            </a:p>
            <a:p>
              <a:pPr algn="ctr"/>
              <a:r>
                <a:rPr lang="en-US" sz="1900" b="1" dirty="0">
                  <a:solidFill>
                    <a:schemeClr val="accent1">
                      <a:lumMod val="75000"/>
                    </a:schemeClr>
                  </a:solidFill>
                </a:rPr>
                <a:t>Network</a:t>
              </a:r>
            </a:p>
            <a:p>
              <a:pPr algn="ctr"/>
              <a:endParaRPr lang="en-US" sz="19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72" name="Title 1">
            <a:extLst>
              <a:ext uri="{FF2B5EF4-FFF2-40B4-BE49-F238E27FC236}">
                <a16:creationId xmlns:a16="http://schemas.microsoft.com/office/drawing/2014/main" id="{C51694A9-16E1-F944-9DE8-884C2A44287F}"/>
              </a:ext>
            </a:extLst>
          </p:cNvPr>
          <p:cNvSpPr txBox="1">
            <a:spLocks/>
          </p:cNvSpPr>
          <p:nvPr/>
        </p:nvSpPr>
        <p:spPr>
          <a:xfrm>
            <a:off x="1561629" y="72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Intelligence at the Edge</a:t>
            </a:r>
          </a:p>
        </p:txBody>
      </p:sp>
      <p:sp>
        <p:nvSpPr>
          <p:cNvPr id="73" name="Content Placeholder 9">
            <a:extLst>
              <a:ext uri="{FF2B5EF4-FFF2-40B4-BE49-F238E27FC236}">
                <a16:creationId xmlns:a16="http://schemas.microsoft.com/office/drawing/2014/main" id="{74019327-A401-0040-A49F-797BD8CA5D74}"/>
              </a:ext>
            </a:extLst>
          </p:cNvPr>
          <p:cNvSpPr txBox="1">
            <a:spLocks/>
          </p:cNvSpPr>
          <p:nvPr/>
        </p:nvSpPr>
        <p:spPr>
          <a:xfrm>
            <a:off x="768426" y="2471482"/>
            <a:ext cx="4634949" cy="814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Platform constraints:</a:t>
            </a:r>
          </a:p>
        </p:txBody>
      </p:sp>
      <p:pic>
        <p:nvPicPr>
          <p:cNvPr id="74" name="Picture 4" descr="Image result for cloud computing png">
            <a:extLst>
              <a:ext uri="{FF2B5EF4-FFF2-40B4-BE49-F238E27FC236}">
                <a16:creationId xmlns:a16="http://schemas.microsoft.com/office/drawing/2014/main" id="{EC17A6A7-A146-344B-BDA6-1530CF30A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434" y="2691351"/>
            <a:ext cx="4199375" cy="242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A80A56B3-0627-7649-A11C-9DBCC2F5EB38}"/>
              </a:ext>
            </a:extLst>
          </p:cNvPr>
          <p:cNvGrpSpPr/>
          <p:nvPr/>
        </p:nvGrpSpPr>
        <p:grpSpPr>
          <a:xfrm>
            <a:off x="1202354" y="3342139"/>
            <a:ext cx="504068" cy="572757"/>
            <a:chOff x="4204619" y="4489608"/>
            <a:chExt cx="504068" cy="572757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022EC58-FD0D-7748-A634-3A4482EFCC9B}"/>
                </a:ext>
              </a:extLst>
            </p:cNvPr>
            <p:cNvSpPr/>
            <p:nvPr/>
          </p:nvSpPr>
          <p:spPr>
            <a:xfrm>
              <a:off x="4230632" y="4571757"/>
              <a:ext cx="452042" cy="45204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BAB14AC-DBC0-C74B-9D94-8B3FA5283EDE}"/>
                </a:ext>
              </a:extLst>
            </p:cNvPr>
            <p:cNvCxnSpPr>
              <a:stCxn id="76" idx="0"/>
              <a:endCxn id="76" idx="4"/>
            </p:cNvCxnSpPr>
            <p:nvPr/>
          </p:nvCxnSpPr>
          <p:spPr>
            <a:xfrm>
              <a:off x="4456653" y="4571757"/>
              <a:ext cx="0" cy="4520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FCBE78E-53B9-004B-8B0E-29C74672A384}"/>
                </a:ext>
              </a:extLst>
            </p:cNvPr>
            <p:cNvCxnSpPr>
              <a:cxnSpLocks/>
              <a:stCxn id="76" idx="2"/>
              <a:endCxn id="76" idx="6"/>
            </p:cNvCxnSpPr>
            <p:nvPr/>
          </p:nvCxnSpPr>
          <p:spPr>
            <a:xfrm>
              <a:off x="4230632" y="4797778"/>
              <a:ext cx="452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DD2012C-8D89-6C48-97F4-D7206D89DC0D}"/>
                </a:ext>
              </a:extLst>
            </p:cNvPr>
            <p:cNvSpPr txBox="1"/>
            <p:nvPr/>
          </p:nvSpPr>
          <p:spPr>
            <a:xfrm>
              <a:off x="4204619" y="448960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+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CFC7868-0EAA-1849-8D45-1FAFC94D47B7}"/>
                </a:ext>
              </a:extLst>
            </p:cNvPr>
            <p:cNvSpPr txBox="1"/>
            <p:nvPr/>
          </p:nvSpPr>
          <p:spPr>
            <a:xfrm>
              <a:off x="4395781" y="448960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=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5E426D6-9D61-C94F-B2EB-A8C11C165A00}"/>
                </a:ext>
              </a:extLst>
            </p:cNvPr>
            <p:cNvSpPr txBox="1"/>
            <p:nvPr/>
          </p:nvSpPr>
          <p:spPr>
            <a:xfrm>
              <a:off x="4403802" y="4677108"/>
              <a:ext cx="296876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b="1" dirty="0"/>
                <a:t>x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AD12B27-DCD4-0E48-A65B-82F0829080FE}"/>
                </a:ext>
              </a:extLst>
            </p:cNvPr>
            <p:cNvSpPr txBox="1"/>
            <p:nvPr/>
          </p:nvSpPr>
          <p:spPr>
            <a:xfrm>
              <a:off x="4227521" y="4662255"/>
              <a:ext cx="263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-</a:t>
              </a:r>
            </a:p>
          </p:txBody>
        </p:sp>
      </p:grpSp>
      <p:pic>
        <p:nvPicPr>
          <p:cNvPr id="88" name="Picture 20" descr="Image result for battery icon png">
            <a:extLst>
              <a:ext uri="{FF2B5EF4-FFF2-40B4-BE49-F238E27FC236}">
                <a16:creationId xmlns:a16="http://schemas.microsoft.com/office/drawing/2014/main" id="{68239D1B-C836-AF46-916B-4F7FFAF3C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41605" y="3216032"/>
            <a:ext cx="646530" cy="64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Content Placeholder 9">
            <a:extLst>
              <a:ext uri="{FF2B5EF4-FFF2-40B4-BE49-F238E27FC236}">
                <a16:creationId xmlns:a16="http://schemas.microsoft.com/office/drawing/2014/main" id="{7DFC2F16-10DB-014F-BBCB-900E8893B209}"/>
              </a:ext>
            </a:extLst>
          </p:cNvPr>
          <p:cNvSpPr txBox="1">
            <a:spLocks/>
          </p:cNvSpPr>
          <p:nvPr/>
        </p:nvSpPr>
        <p:spPr>
          <a:xfrm>
            <a:off x="780619" y="1952457"/>
            <a:ext cx="5140492" cy="2688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Modern AI workloads require:</a:t>
            </a: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/>
              <a:t>	High accuracy</a:t>
            </a: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/>
              <a:t>	Intensive computations</a:t>
            </a: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/>
              <a:t>	Real-time execution</a:t>
            </a:r>
          </a:p>
        </p:txBody>
      </p:sp>
      <p:pic>
        <p:nvPicPr>
          <p:cNvPr id="90" name="Picture 16" descr="Image result for artificial intelligence icon png">
            <a:extLst>
              <a:ext uri="{FF2B5EF4-FFF2-40B4-BE49-F238E27FC236}">
                <a16:creationId xmlns:a16="http://schemas.microsoft.com/office/drawing/2014/main" id="{AD7DB167-2278-F74B-89D1-8EEFDC40FB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2" t="10991" r="14709" b="18338"/>
          <a:stretch/>
        </p:blipFill>
        <p:spPr bwMode="auto">
          <a:xfrm>
            <a:off x="7824447" y="3389988"/>
            <a:ext cx="1066106" cy="115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59C8861E-394D-9649-942D-933C8A14D656}"/>
              </a:ext>
            </a:extLst>
          </p:cNvPr>
          <p:cNvGrpSpPr/>
          <p:nvPr/>
        </p:nvGrpSpPr>
        <p:grpSpPr>
          <a:xfrm>
            <a:off x="5946255" y="1842506"/>
            <a:ext cx="4896409" cy="4220788"/>
            <a:chOff x="5946255" y="1842506"/>
            <a:chExt cx="4896409" cy="4220788"/>
          </a:xfrm>
        </p:grpSpPr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71D3D71B-C015-5F4E-B135-C677891FB9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030" r="13993"/>
            <a:stretch/>
          </p:blipFill>
          <p:spPr>
            <a:xfrm>
              <a:off x="9397882" y="2862233"/>
              <a:ext cx="1349308" cy="651415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1E0A6F5F-EF5C-7645-A496-9B8FB3242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70347" y="2789595"/>
              <a:ext cx="1162560" cy="757740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78AF7C6-6FA6-5F41-B08D-38D44F55C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46255" y="4519469"/>
              <a:ext cx="888269" cy="640579"/>
            </a:xfrm>
            <a:prstGeom prst="rect">
              <a:avLst/>
            </a:prstGeom>
          </p:spPr>
        </p:pic>
        <p:pic>
          <p:nvPicPr>
            <p:cNvPr id="95" name="Picture 2" descr="Image result for mobile phone icon">
              <a:extLst>
                <a:ext uri="{FF2B5EF4-FFF2-40B4-BE49-F238E27FC236}">
                  <a16:creationId xmlns:a16="http://schemas.microsoft.com/office/drawing/2014/main" id="{388C6197-6BA5-654E-9BEE-3923015BF2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952809" y="5253912"/>
              <a:ext cx="809382" cy="809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79F464FB-59A7-0C49-ADDB-07E9C0C9C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376980" y="4511248"/>
              <a:ext cx="1465684" cy="651415"/>
            </a:xfrm>
            <a:prstGeom prst="rect">
              <a:avLst/>
            </a:prstGeom>
          </p:spPr>
        </p:pic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FF267A76-9B2E-4E44-86CA-678825B9B9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6423" y="3419856"/>
              <a:ext cx="532660" cy="18421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0ACACED1-3040-E345-AB0C-7C3DDB1BDE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7500" y="2789596"/>
              <a:ext cx="0" cy="5128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215C0366-4DAD-2947-8A9E-2E6D10609B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7797" y="3419449"/>
              <a:ext cx="532660" cy="18421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0B21A6F-862A-754E-BA02-CFAEBE1892F3}"/>
                </a:ext>
              </a:extLst>
            </p:cNvPr>
            <p:cNvCxnSpPr>
              <a:cxnSpLocks/>
            </p:cNvCxnSpPr>
            <p:nvPr/>
          </p:nvCxnSpPr>
          <p:spPr>
            <a:xfrm>
              <a:off x="8920892" y="4412356"/>
              <a:ext cx="532660" cy="18421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385D94C8-1500-5E46-9BFB-10FA71AD25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2347" y="4412356"/>
              <a:ext cx="532660" cy="18421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B075389-CA3A-584D-AB03-9BA195AB5337}"/>
                </a:ext>
              </a:extLst>
            </p:cNvPr>
            <p:cNvCxnSpPr>
              <a:cxnSpLocks/>
            </p:cNvCxnSpPr>
            <p:nvPr/>
          </p:nvCxnSpPr>
          <p:spPr>
            <a:xfrm>
              <a:off x="8357500" y="4647151"/>
              <a:ext cx="0" cy="5128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4" name="Picture 18" descr="Image result for smart watch icon">
              <a:extLst>
                <a:ext uri="{FF2B5EF4-FFF2-40B4-BE49-F238E27FC236}">
                  <a16:creationId xmlns:a16="http://schemas.microsoft.com/office/drawing/2014/main" id="{5F691144-C01C-C946-A46F-8FF1D4DE0D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490"/>
            <a:stretch/>
          </p:blipFill>
          <p:spPr bwMode="auto">
            <a:xfrm>
              <a:off x="8043125" y="1842506"/>
              <a:ext cx="628750" cy="897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8" name="Picture 12" descr="Image result for percentage icon png">
            <a:extLst>
              <a:ext uri="{FF2B5EF4-FFF2-40B4-BE49-F238E27FC236}">
                <a16:creationId xmlns:a16="http://schemas.microsoft.com/office/drawing/2014/main" id="{DB96956D-2285-454A-9ED1-AAE5464A5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055" y="2737077"/>
            <a:ext cx="633624" cy="63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16" descr="Image result for clock icon png">
            <a:extLst>
              <a:ext uri="{FF2B5EF4-FFF2-40B4-BE49-F238E27FC236}">
                <a16:creationId xmlns:a16="http://schemas.microsoft.com/office/drawing/2014/main" id="{1C3CD953-1C1F-6749-AB6D-191CC13A2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627" y="4025358"/>
            <a:ext cx="452042" cy="45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32" descr="Image result for hardware icon png">
            <a:extLst>
              <a:ext uri="{FF2B5EF4-FFF2-40B4-BE49-F238E27FC236}">
                <a16:creationId xmlns:a16="http://schemas.microsoft.com/office/drawing/2014/main" id="{4B7DB4AF-138D-C94F-9EC5-2407EBA78B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1" t="21865" r="11233" b="8551"/>
          <a:stretch/>
        </p:blipFill>
        <p:spPr bwMode="auto">
          <a:xfrm>
            <a:off x="1072693" y="4519469"/>
            <a:ext cx="568340" cy="52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3A4A773B-AB33-0344-810F-61C293CC1DE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93" y="3900756"/>
            <a:ext cx="524024" cy="524024"/>
          </a:xfrm>
          <a:prstGeom prst="rect">
            <a:avLst/>
          </a:prstGeom>
        </p:spPr>
      </p:pic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A4BE98F-E94B-BE42-8B5E-229A172B44E1}"/>
              </a:ext>
            </a:extLst>
          </p:cNvPr>
          <p:cNvGrpSpPr/>
          <p:nvPr/>
        </p:nvGrpSpPr>
        <p:grpSpPr>
          <a:xfrm>
            <a:off x="1068248" y="1938869"/>
            <a:ext cx="3208522" cy="3701108"/>
            <a:chOff x="1068248" y="1938869"/>
            <a:chExt cx="3208522" cy="3701108"/>
          </a:xfrm>
        </p:grpSpPr>
        <p:sp>
          <p:nvSpPr>
            <p:cNvPr id="116" name="Rectangle: Rounded Corners 82">
              <a:extLst>
                <a:ext uri="{FF2B5EF4-FFF2-40B4-BE49-F238E27FC236}">
                  <a16:creationId xmlns:a16="http://schemas.microsoft.com/office/drawing/2014/main" id="{0F8B23D2-C38E-044A-95E7-261DD346F883}"/>
                </a:ext>
              </a:extLst>
            </p:cNvPr>
            <p:cNvSpPr/>
            <p:nvPr/>
          </p:nvSpPr>
          <p:spPr>
            <a:xfrm>
              <a:off x="1072693" y="1938869"/>
              <a:ext cx="3204077" cy="734072"/>
            </a:xfrm>
            <a:prstGeom prst="round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: Rounded Corners 108">
              <a:extLst>
                <a:ext uri="{FF2B5EF4-FFF2-40B4-BE49-F238E27FC236}">
                  <a16:creationId xmlns:a16="http://schemas.microsoft.com/office/drawing/2014/main" id="{D8E8B385-3370-FE49-AA04-06ADE0C9DE60}"/>
                </a:ext>
              </a:extLst>
            </p:cNvPr>
            <p:cNvSpPr/>
            <p:nvPr/>
          </p:nvSpPr>
          <p:spPr>
            <a:xfrm>
              <a:off x="1068248" y="3212878"/>
              <a:ext cx="3204077" cy="734072"/>
            </a:xfrm>
            <a:prstGeom prst="round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C0A2B5F-FF6E-4E41-8611-AC28A1CDC93A}"/>
                </a:ext>
              </a:extLst>
            </p:cNvPr>
            <p:cNvSpPr txBox="1"/>
            <p:nvPr/>
          </p:nvSpPr>
          <p:spPr>
            <a:xfrm>
              <a:off x="2414143" y="2478909"/>
              <a:ext cx="478016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600" dirty="0">
                  <a:solidFill>
                    <a:schemeClr val="accent1">
                      <a:lumMod val="75000"/>
                    </a:schemeClr>
                  </a:solidFill>
                </a:rPr>
                <a:t>+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3B6ACAB-6E37-504D-A3A9-06DEA0DFE1BF}"/>
                </a:ext>
              </a:extLst>
            </p:cNvPr>
            <p:cNvSpPr txBox="1"/>
            <p:nvPr/>
          </p:nvSpPr>
          <p:spPr>
            <a:xfrm>
              <a:off x="2407092" y="3900756"/>
              <a:ext cx="478016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600" dirty="0">
                  <a:solidFill>
                    <a:schemeClr val="accent1">
                      <a:lumMod val="75000"/>
                    </a:schemeClr>
                  </a:solidFill>
                </a:rPr>
                <a:t>=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0E8F133-E187-E643-9051-1A35B8FAAAEE}"/>
                </a:ext>
              </a:extLst>
            </p:cNvPr>
            <p:cNvSpPr txBox="1"/>
            <p:nvPr/>
          </p:nvSpPr>
          <p:spPr>
            <a:xfrm>
              <a:off x="2413219" y="4839758"/>
              <a:ext cx="458780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600" dirty="0">
                  <a:solidFill>
                    <a:schemeClr val="accent1">
                      <a:lumMod val="75000"/>
                    </a:schemeClr>
                  </a:solidFill>
                </a:rPr>
                <a:t>?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B138878-4B36-4444-B7FB-90CC759A7E65}"/>
              </a:ext>
            </a:extLst>
          </p:cNvPr>
          <p:cNvGrpSpPr/>
          <p:nvPr/>
        </p:nvGrpSpPr>
        <p:grpSpPr>
          <a:xfrm>
            <a:off x="6469868" y="2917394"/>
            <a:ext cx="3790949" cy="1558903"/>
            <a:chOff x="6469868" y="2917394"/>
            <a:chExt cx="3790949" cy="1558903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6379494-E6B5-4348-AB91-36CE9E06ADD3}"/>
                </a:ext>
              </a:extLst>
            </p:cNvPr>
            <p:cNvSpPr txBox="1"/>
            <p:nvPr/>
          </p:nvSpPr>
          <p:spPr>
            <a:xfrm rot="20581794">
              <a:off x="6469868" y="3337524"/>
              <a:ext cx="3790949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b="1" dirty="0">
                  <a:solidFill>
                    <a:srgbClr val="008000"/>
                  </a:solidFill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Model Customization</a:t>
              </a:r>
            </a:p>
          </p:txBody>
        </p:sp>
        <p:pic>
          <p:nvPicPr>
            <p:cNvPr id="124" name="Picture 34" descr="Related image">
              <a:extLst>
                <a:ext uri="{FF2B5EF4-FFF2-40B4-BE49-F238E27FC236}">
                  <a16:creationId xmlns:a16="http://schemas.microsoft.com/office/drawing/2014/main" id="{2CB3C2BA-A38E-2746-8AF0-87E505C282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24788" y="2917394"/>
              <a:ext cx="640676" cy="733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5" name="Picture 6" descr="Image result for ai cloud png">
            <a:extLst>
              <a:ext uri="{FF2B5EF4-FFF2-40B4-BE49-F238E27FC236}">
                <a16:creationId xmlns:a16="http://schemas.microsoft.com/office/drawing/2014/main" id="{54E7CBE1-2C94-C540-BB44-E03394237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566" y="3224700"/>
            <a:ext cx="1891663" cy="191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87EBFCD9-4874-3E47-BCDA-2063D76EC3A2}"/>
              </a:ext>
            </a:extLst>
          </p:cNvPr>
          <p:cNvSpPr txBox="1"/>
          <p:nvPr/>
        </p:nvSpPr>
        <p:spPr>
          <a:xfrm>
            <a:off x="1689882" y="4538267"/>
            <a:ext cx="33725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/>
              <a:t>Computational Resources</a:t>
            </a:r>
          </a:p>
          <a:p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04A669E-2EB4-6344-BDC7-F755FA2B60DF}"/>
              </a:ext>
            </a:extLst>
          </p:cNvPr>
          <p:cNvSpPr txBox="1"/>
          <p:nvPr/>
        </p:nvSpPr>
        <p:spPr>
          <a:xfrm>
            <a:off x="1697936" y="3941587"/>
            <a:ext cx="12569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/>
              <a:t>Memory</a:t>
            </a:r>
          </a:p>
          <a:p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F881E8E-5D84-574B-A405-D304989D4ECC}"/>
              </a:ext>
            </a:extLst>
          </p:cNvPr>
          <p:cNvSpPr/>
          <p:nvPr/>
        </p:nvSpPr>
        <p:spPr>
          <a:xfrm>
            <a:off x="1238916" y="3224555"/>
            <a:ext cx="6007478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/>
              <a:t>Power (hundred watts to milliwatt regime) </a:t>
            </a:r>
          </a:p>
        </p:txBody>
      </p:sp>
      <p:sp>
        <p:nvSpPr>
          <p:cNvPr id="59" name="Slide Number Placeholder 2">
            <a:extLst>
              <a:ext uri="{FF2B5EF4-FFF2-40B4-BE49-F238E27FC236}">
                <a16:creationId xmlns:a16="http://schemas.microsoft.com/office/drawing/2014/main" id="{9EB95151-A751-2442-80E4-BE9BB11A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7289" y="6447566"/>
            <a:ext cx="2743200" cy="365125"/>
          </a:xfrm>
        </p:spPr>
        <p:txBody>
          <a:bodyPr/>
          <a:lstStyle/>
          <a:p>
            <a:fld id="{75EFC0D1-8626-4A09-B9C5-EB87AF5F168F}" type="slidenum">
              <a:rPr lang="en-US" sz="2000" b="1" smtClean="0">
                <a:solidFill>
                  <a:schemeClr val="accent5">
                    <a:lumMod val="50000"/>
                  </a:schemeClr>
                </a:solidFill>
              </a:rPr>
              <a:t>2</a:t>
            </a:fld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27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11111E-6 L -1.875E-6 -0.10324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16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0.09714 -0.19468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-9745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0.19727 -0.28195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57" y="-1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22222E-6 L 1.04167E-6 0.00023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44444E-6 L 0.10651 -0.08495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26" y="-4259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6 L 0.20833 -0.17199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17" y="-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2" dur="indefinite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3" grpId="1"/>
      <p:bldP spid="89" grpId="0" build="allAtOnce"/>
      <p:bldP spid="89" grpId="1" build="allAtOnce"/>
      <p:bldP spid="126" grpId="0"/>
      <p:bldP spid="126" grpId="1"/>
      <p:bldP spid="127" grpId="0"/>
      <p:bldP spid="127" grpId="1"/>
      <p:bldP spid="128" grpId="0"/>
      <p:bldP spid="12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9625C1-5ADF-44A9-AB80-D40E4F7011D4}"/>
              </a:ext>
            </a:extLst>
          </p:cNvPr>
          <p:cNvSpPr/>
          <p:nvPr/>
        </p:nvSpPr>
        <p:spPr>
          <a:xfrm>
            <a:off x="0" y="6410249"/>
            <a:ext cx="12192000" cy="439760"/>
          </a:xfrm>
          <a:prstGeom prst="rect">
            <a:avLst/>
          </a:prstGeom>
          <a:solidFill>
            <a:srgbClr val="DAE9F6"/>
          </a:solidFill>
          <a:ln>
            <a:solidFill>
              <a:srgbClr val="DAE9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DCBDBBB9-CCB4-D849-AFBA-05F3F4D5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574" y="125878"/>
            <a:ext cx="10515600" cy="1325563"/>
          </a:xfrm>
        </p:spPr>
        <p:txBody>
          <a:bodyPr/>
          <a:lstStyle/>
          <a:p>
            <a:r>
              <a:rPr lang="en-US" dirty="0"/>
              <a:t>Compression VS Customization</a:t>
            </a:r>
          </a:p>
        </p:txBody>
      </p:sp>
      <p:sp>
        <p:nvSpPr>
          <p:cNvPr id="89" name="Slide Number Placeholder 2">
            <a:extLst>
              <a:ext uri="{FF2B5EF4-FFF2-40B4-BE49-F238E27FC236}">
                <a16:creationId xmlns:a16="http://schemas.microsoft.com/office/drawing/2014/main" id="{CF0561BB-2171-D94C-AB85-83782BFE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7289" y="6447566"/>
            <a:ext cx="2743200" cy="365125"/>
          </a:xfrm>
        </p:spPr>
        <p:txBody>
          <a:bodyPr/>
          <a:lstStyle/>
          <a:p>
            <a:fld id="{75EFC0D1-8626-4A09-B9C5-EB87AF5F168F}" type="slidenum">
              <a:rPr lang="en-US" sz="2000" b="1" smtClean="0">
                <a:solidFill>
                  <a:schemeClr val="accent5">
                    <a:lumMod val="50000"/>
                  </a:schemeClr>
                </a:solidFill>
              </a:rPr>
              <a:t>3</a:t>
            </a:fld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66D462-A50E-4B90-8DED-9E9F13C17BED}"/>
              </a:ext>
            </a:extLst>
          </p:cNvPr>
          <p:cNvSpPr txBox="1"/>
          <p:nvPr/>
        </p:nvSpPr>
        <p:spPr>
          <a:xfrm>
            <a:off x="714869" y="1416950"/>
            <a:ext cx="103508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/>
              <a:t>Compression methods to reduce execution overhead</a:t>
            </a:r>
          </a:p>
          <a:p>
            <a:pPr marL="800100" lvl="1" indent="-342900" fontAlgn="base">
              <a:buFontTx/>
              <a:buChar char="-"/>
            </a:pPr>
            <a:r>
              <a:rPr lang="en-US" sz="2400" dirty="0"/>
              <a:t>Tensor Decomposition</a:t>
            </a:r>
          </a:p>
          <a:p>
            <a:pPr marL="800100" lvl="1" indent="-342900" fontAlgn="base">
              <a:buFontTx/>
              <a:buChar char="-"/>
            </a:pPr>
            <a:r>
              <a:rPr lang="en-US" sz="2400" dirty="0"/>
              <a:t>Pruning</a:t>
            </a:r>
          </a:p>
          <a:p>
            <a:pPr marL="800100" lvl="1" indent="-342900" fontAlgn="base">
              <a:buFontTx/>
              <a:buChar char="-"/>
            </a:pPr>
            <a:r>
              <a:rPr lang="en-US" sz="2400" dirty="0"/>
              <a:t>Quantization</a:t>
            </a:r>
          </a:p>
          <a:p>
            <a:pPr marL="800100" lvl="1" indent="-342900" fontAlgn="base">
              <a:buFontTx/>
              <a:buChar char="-"/>
            </a:pPr>
            <a:r>
              <a:rPr lang="en-US" sz="2400" dirty="0"/>
              <a:t>Binarization</a:t>
            </a:r>
          </a:p>
          <a:p>
            <a:pPr marL="800100" lvl="1" indent="-342900" fontAlgn="base">
              <a:buFontTx/>
              <a:buChar char="-"/>
            </a:pPr>
            <a:r>
              <a:rPr lang="en-US" sz="2400" dirty="0"/>
              <a:t>Nonlinear Encoding</a:t>
            </a:r>
          </a:p>
          <a:p>
            <a:pPr fontAlgn="base"/>
            <a:r>
              <a:rPr lang="en-US" sz="2400" dirty="0"/>
              <a:t>Compression methods should be configured per layer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C67963-96C9-4241-8462-C3ECA2DD358A}"/>
              </a:ext>
            </a:extLst>
          </p:cNvPr>
          <p:cNvSpPr txBox="1"/>
          <p:nvPr/>
        </p:nvSpPr>
        <p:spPr>
          <a:xfrm>
            <a:off x="772691" y="4751391"/>
            <a:ext cx="51321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/>
              <a:t>Has a theoretical objective</a:t>
            </a:r>
          </a:p>
          <a:p>
            <a:pPr marL="800100" lvl="1" indent="-342900" fontAlgn="base">
              <a:buFontTx/>
              <a:buChar char="-"/>
            </a:pPr>
            <a:r>
              <a:rPr lang="en-US" sz="2400" dirty="0"/>
              <a:t>Memory</a:t>
            </a:r>
          </a:p>
          <a:p>
            <a:pPr marL="800100" lvl="1" indent="-342900" fontAlgn="base">
              <a:buFontTx/>
              <a:buChar char="-"/>
            </a:pPr>
            <a:r>
              <a:rPr lang="en-US" sz="2400" dirty="0"/>
              <a:t>FLOPs</a:t>
            </a:r>
          </a:p>
          <a:p>
            <a:pPr fontAlgn="base"/>
            <a:r>
              <a:rPr lang="en-US" sz="2400" dirty="0"/>
              <a:t>Often oblivious to hardware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98EC4C-0296-45A8-85C2-4A1945328187}"/>
              </a:ext>
            </a:extLst>
          </p:cNvPr>
          <p:cNvSpPr txBox="1"/>
          <p:nvPr/>
        </p:nvSpPr>
        <p:spPr>
          <a:xfrm>
            <a:off x="6677500" y="4793130"/>
            <a:ext cx="51321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/>
              <a:t>Has a physical performance objective</a:t>
            </a:r>
          </a:p>
          <a:p>
            <a:pPr marL="800100" lvl="1" indent="-342900" fontAlgn="base">
              <a:buFontTx/>
              <a:buChar char="-"/>
            </a:pPr>
            <a:r>
              <a:rPr lang="en-US" sz="2400" dirty="0"/>
              <a:t>Runtime</a:t>
            </a:r>
          </a:p>
          <a:p>
            <a:pPr marL="800100" lvl="1" indent="-342900" fontAlgn="base">
              <a:buFontTx/>
              <a:buChar char="-"/>
            </a:pPr>
            <a:r>
              <a:rPr lang="en-US" sz="2400" dirty="0"/>
              <a:t>Power</a:t>
            </a:r>
          </a:p>
          <a:p>
            <a:pPr fontAlgn="base"/>
            <a:r>
              <a:rPr lang="en-US" sz="2400" dirty="0"/>
              <a:t>Hardware-aware compression</a:t>
            </a:r>
          </a:p>
          <a:p>
            <a:pPr fontAlgn="base"/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DF456-0BFD-4E9E-9AC2-67D16BFA431F}"/>
              </a:ext>
            </a:extLst>
          </p:cNvPr>
          <p:cNvSpPr txBox="1"/>
          <p:nvPr/>
        </p:nvSpPr>
        <p:spPr>
          <a:xfrm flipH="1">
            <a:off x="714869" y="4160620"/>
            <a:ext cx="353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Compression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2B6E34-E9F5-4712-9AF9-0D76009F6D7C}"/>
              </a:ext>
            </a:extLst>
          </p:cNvPr>
          <p:cNvSpPr txBox="1"/>
          <p:nvPr/>
        </p:nvSpPr>
        <p:spPr>
          <a:xfrm flipH="1">
            <a:off x="6677500" y="4228171"/>
            <a:ext cx="353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Customization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4BA89A-39E2-490B-8032-AC9D1AD709D0}"/>
              </a:ext>
            </a:extLst>
          </p:cNvPr>
          <p:cNvSpPr/>
          <p:nvPr/>
        </p:nvSpPr>
        <p:spPr>
          <a:xfrm>
            <a:off x="1538207" y="1815466"/>
            <a:ext cx="3072960" cy="36252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0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7" grpId="0"/>
      <p:bldP spid="31" grpId="0"/>
      <p:bldP spid="5" grpId="0"/>
      <p:bldP spid="33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31DE23-DD5F-4B80-A462-E44227E0E3D4}"/>
                  </a:ext>
                </a:extLst>
              </p:cNvPr>
              <p:cNvSpPr txBox="1"/>
              <p:nvPr/>
            </p:nvSpPr>
            <p:spPr>
              <a:xfrm>
                <a:off x="390975" y="1203797"/>
                <a:ext cx="11410049" cy="5545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Tensor is a generalization of a matrix</a:t>
                </a:r>
              </a:p>
              <a:p>
                <a:pPr marL="800100" lvl="1" indent="-342900" fontAlgn="base">
                  <a:spcAft>
                    <a:spcPts val="600"/>
                  </a:spcAft>
                  <a:buFontTx/>
                  <a:buChar char="-"/>
                </a:pPr>
                <a:r>
                  <a:rPr lang="en-US" sz="2400" dirty="0"/>
                  <a:t>2-way </a:t>
                </a:r>
                <a:r>
                  <a:rPr lang="en-US" sz="2400" dirty="0">
                    <a:sym typeface="Wingdings" panose="05000000000000000000" pitchFamily="2" charset="2"/>
                  </a:rPr>
                  <a:t></a:t>
                </a:r>
                <a:r>
                  <a:rPr lang="en-US" sz="2400" dirty="0"/>
                  <a:t> Matrix, </a:t>
                </a:r>
                <a:r>
                  <a:rPr lang="en-US" sz="2400" dirty="0">
                    <a:sym typeface="Wingdings" panose="05000000000000000000" pitchFamily="2" charset="2"/>
                  </a:rPr>
                  <a:t>4-way  conv weights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 this project, we use Tucker-2 decomposition: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ym typeface="Wingdings" panose="05000000000000000000" pitchFamily="2" charset="2"/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≈</m:t>
                    </m:r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𝑟𝑐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𝑟𝑐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𝑟𝑓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𝑟𝑓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decomposition ranks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𝑟𝑐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𝑟𝑓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2400" dirty="0"/>
                  <a:t>control accuracy/performance tradeoff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Challenge: </a:t>
                </a:r>
                <a:r>
                  <a:rPr lang="en-US" sz="2400" dirty="0"/>
                  <a:t>For each layer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𝑟𝑐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𝑟𝑓</m:t>
                        </m:r>
                      </m:e>
                    </m:d>
                  </m:oMath>
                </a14:m>
                <a:r>
                  <a:rPr lang="en-US" sz="2400" dirty="0"/>
                  <a:t> should be determined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Prior work optimizes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loss on each layer’s weights [1]:</a:t>
                </a:r>
              </a:p>
              <a:p>
                <a:pPr marL="800100" lvl="1" indent="-342900" fontAlgn="base">
                  <a:spcAft>
                    <a:spcPts val="600"/>
                  </a:spcAft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𝑀𝑖𝑛𝑖𝑚𝑖𝑧𝑒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𝑊</m:t>
                            </m:r>
                          </m:e>
                        </m:acc>
                      </m:e>
                    </m:d>
                  </m:oMath>
                </a14:m>
                <a:endParaRPr lang="en-US" sz="2400" dirty="0"/>
              </a:p>
              <a:p>
                <a:pPr marL="800100" lvl="1" indent="-342900" fontAlgn="base">
                  <a:spcAft>
                    <a:spcPts val="600"/>
                  </a:spcAft>
                  <a:buFontTx/>
                  <a:buChar char="-"/>
                </a:pPr>
                <a:r>
                  <a:rPr lang="en-US" sz="2400" dirty="0">
                    <a:sym typeface="Wingdings" panose="05000000000000000000" pitchFamily="2" charset="2"/>
                  </a:rPr>
                  <a:t>Does not directly account for inference accuracy</a:t>
                </a:r>
              </a:p>
              <a:p>
                <a:pPr marL="800100" lvl="1" indent="-342900" fontAlgn="base">
                  <a:spcAft>
                    <a:spcPts val="600"/>
                  </a:spcAft>
                  <a:buFontTx/>
                  <a:buChar char="-"/>
                </a:pPr>
                <a:r>
                  <a:rPr lang="en-US" sz="2400" dirty="0">
                    <a:sym typeface="Wingdings" panose="05000000000000000000" pitchFamily="2" charset="2"/>
                  </a:rPr>
                  <a:t>Does not account for cross-layer correlations</a:t>
                </a:r>
              </a:p>
              <a:p>
                <a:pPr marL="800100" lvl="1" indent="-342900" fontAlgn="base">
                  <a:spcAft>
                    <a:spcPts val="600"/>
                  </a:spcAft>
                  <a:buFontTx/>
                  <a:buChar char="-"/>
                </a:pPr>
                <a:r>
                  <a:rPr lang="en-US" sz="2400" dirty="0"/>
                  <a:t>Oblivious to hardware</a:t>
                </a:r>
              </a:p>
              <a:p>
                <a:pPr>
                  <a:spcAft>
                    <a:spcPts val="6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31DE23-DD5F-4B80-A462-E44227E0E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75" y="1203797"/>
                <a:ext cx="11410049" cy="5545749"/>
              </a:xfrm>
              <a:prstGeom prst="rect">
                <a:avLst/>
              </a:prstGeom>
              <a:blipFill>
                <a:blip r:embed="rId3"/>
                <a:stretch>
                  <a:fillRect l="-694" t="-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89625C1-5ADF-44A9-AB80-D40E4F7011D4}"/>
              </a:ext>
            </a:extLst>
          </p:cNvPr>
          <p:cNvSpPr/>
          <p:nvPr/>
        </p:nvSpPr>
        <p:spPr>
          <a:xfrm>
            <a:off x="0" y="6410249"/>
            <a:ext cx="12192000" cy="439760"/>
          </a:xfrm>
          <a:prstGeom prst="rect">
            <a:avLst/>
          </a:prstGeom>
          <a:solidFill>
            <a:srgbClr val="DAE9F6"/>
          </a:solidFill>
          <a:ln>
            <a:solidFill>
              <a:srgbClr val="DAE9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DCBDBBB9-CCB4-D849-AFBA-05F3F4D5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17" y="164823"/>
            <a:ext cx="10515600" cy="1325563"/>
          </a:xfrm>
        </p:spPr>
        <p:txBody>
          <a:bodyPr/>
          <a:lstStyle/>
          <a:p>
            <a:r>
              <a:rPr lang="en-US" dirty="0"/>
              <a:t>Tensor Decomposition</a:t>
            </a:r>
          </a:p>
        </p:txBody>
      </p:sp>
      <p:sp>
        <p:nvSpPr>
          <p:cNvPr id="89" name="Slide Number Placeholder 2">
            <a:extLst>
              <a:ext uri="{FF2B5EF4-FFF2-40B4-BE49-F238E27FC236}">
                <a16:creationId xmlns:a16="http://schemas.microsoft.com/office/drawing/2014/main" id="{CF0561BB-2171-D94C-AB85-83782BFE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7289" y="6447566"/>
            <a:ext cx="2743200" cy="365125"/>
          </a:xfrm>
        </p:spPr>
        <p:txBody>
          <a:bodyPr/>
          <a:lstStyle/>
          <a:p>
            <a:fld id="{75EFC0D1-8626-4A09-B9C5-EB87AF5F168F}" type="slidenum">
              <a:rPr lang="en-US" sz="2000" b="1" smtClean="0">
                <a:solidFill>
                  <a:schemeClr val="accent5">
                    <a:lumMod val="50000"/>
                  </a:schemeClr>
                </a:solidFill>
              </a:rPr>
              <a:t>4</a:t>
            </a:fld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985DCF-17A3-4998-961F-F8544E960B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517"/>
          <a:stretch/>
        </p:blipFill>
        <p:spPr>
          <a:xfrm>
            <a:off x="7449859" y="1288197"/>
            <a:ext cx="3870311" cy="186460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EF0D3C9-D0CD-4D0E-BF52-36A1D26CF210}"/>
              </a:ext>
            </a:extLst>
          </p:cNvPr>
          <p:cNvGrpSpPr/>
          <p:nvPr/>
        </p:nvGrpSpPr>
        <p:grpSpPr>
          <a:xfrm>
            <a:off x="3358050" y="2790115"/>
            <a:ext cx="2901995" cy="306931"/>
            <a:chOff x="3513140" y="4343569"/>
            <a:chExt cx="2901995" cy="30693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184D72B-7C31-49DF-9683-003DA3367C08}"/>
                </a:ext>
              </a:extLst>
            </p:cNvPr>
            <p:cNvSpPr/>
            <p:nvPr/>
          </p:nvSpPr>
          <p:spPr>
            <a:xfrm>
              <a:off x="3513140" y="4345318"/>
              <a:ext cx="319135" cy="30518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E386A2C-335E-4CAF-8732-8579E49A646C}"/>
                </a:ext>
              </a:extLst>
            </p:cNvPr>
            <p:cNvSpPr/>
            <p:nvPr/>
          </p:nvSpPr>
          <p:spPr>
            <a:xfrm>
              <a:off x="4262101" y="4345318"/>
              <a:ext cx="319135" cy="30518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8D37662-1F73-4614-B38B-F2FE47B73DE7}"/>
                </a:ext>
              </a:extLst>
            </p:cNvPr>
            <p:cNvSpPr/>
            <p:nvPr/>
          </p:nvSpPr>
          <p:spPr>
            <a:xfrm>
              <a:off x="5289367" y="4343569"/>
              <a:ext cx="319135" cy="30518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809FFFF-0AF1-497B-8274-6053DFECD9C2}"/>
                </a:ext>
              </a:extLst>
            </p:cNvPr>
            <p:cNvSpPr/>
            <p:nvPr/>
          </p:nvSpPr>
          <p:spPr>
            <a:xfrm>
              <a:off x="6096000" y="4345318"/>
              <a:ext cx="319135" cy="30518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987037B-CBF8-4C43-8351-F563E9EF3A5F}"/>
              </a:ext>
            </a:extLst>
          </p:cNvPr>
          <p:cNvSpPr txBox="1"/>
          <p:nvPr/>
        </p:nvSpPr>
        <p:spPr>
          <a:xfrm>
            <a:off x="208448" y="6211669"/>
            <a:ext cx="11748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Kim, Yong-</a:t>
            </a:r>
            <a:r>
              <a:rPr lang="en-US" dirty="0" err="1"/>
              <a:t>Deok</a:t>
            </a:r>
            <a:r>
              <a:rPr lang="en-US" dirty="0"/>
              <a:t>, et al. "Compression of deep convolutional neural networks for fast and low power mobile applications." </a:t>
            </a:r>
            <a:r>
              <a:rPr lang="en-US" i="1" dirty="0" err="1"/>
              <a:t>arXiv</a:t>
            </a:r>
            <a:r>
              <a:rPr lang="en-US" i="1" dirty="0"/>
              <a:t> preprint arXiv:1511.06530</a:t>
            </a:r>
            <a:r>
              <a:rPr lang="en-US" dirty="0"/>
              <a:t> (2015).</a:t>
            </a:r>
          </a:p>
        </p:txBody>
      </p:sp>
    </p:spTree>
    <p:extLst>
      <p:ext uri="{BB962C8B-B14F-4D97-AF65-F5344CB8AC3E}">
        <p14:creationId xmlns:p14="http://schemas.microsoft.com/office/powerpoint/2010/main" val="332594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1F3E876-1072-43AA-B984-13078C3979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"/>
          <a:stretch/>
        </p:blipFill>
        <p:spPr>
          <a:xfrm>
            <a:off x="608819" y="1603062"/>
            <a:ext cx="10974362" cy="45530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9625C1-5ADF-44A9-AB80-D40E4F7011D4}"/>
              </a:ext>
            </a:extLst>
          </p:cNvPr>
          <p:cNvSpPr/>
          <p:nvPr/>
        </p:nvSpPr>
        <p:spPr>
          <a:xfrm>
            <a:off x="0" y="6410249"/>
            <a:ext cx="12192000" cy="439760"/>
          </a:xfrm>
          <a:prstGeom prst="rect">
            <a:avLst/>
          </a:prstGeom>
          <a:solidFill>
            <a:srgbClr val="DAE9F6"/>
          </a:solidFill>
          <a:ln>
            <a:solidFill>
              <a:srgbClr val="DAE9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DCBDBBB9-CCB4-D849-AFBA-05F3F4D5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276" y="130460"/>
            <a:ext cx="10515600" cy="1325563"/>
          </a:xfrm>
        </p:spPr>
        <p:txBody>
          <a:bodyPr/>
          <a:lstStyle/>
          <a:p>
            <a:r>
              <a:rPr lang="en-US" dirty="0"/>
              <a:t>Methodology: Overview</a:t>
            </a:r>
          </a:p>
        </p:txBody>
      </p:sp>
      <p:sp>
        <p:nvSpPr>
          <p:cNvPr id="89" name="Slide Number Placeholder 2">
            <a:extLst>
              <a:ext uri="{FF2B5EF4-FFF2-40B4-BE49-F238E27FC236}">
                <a16:creationId xmlns:a16="http://schemas.microsoft.com/office/drawing/2014/main" id="{CF0561BB-2171-D94C-AB85-83782BFE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7289" y="6447566"/>
            <a:ext cx="2743200" cy="365125"/>
          </a:xfrm>
        </p:spPr>
        <p:txBody>
          <a:bodyPr/>
          <a:lstStyle/>
          <a:p>
            <a:fld id="{75EFC0D1-8626-4A09-B9C5-EB87AF5F168F}" type="slidenum">
              <a:rPr lang="en-US" sz="2000" b="1" smtClean="0">
                <a:solidFill>
                  <a:schemeClr val="accent5">
                    <a:lumMod val="50000"/>
                  </a:schemeClr>
                </a:solidFill>
              </a:rPr>
              <a:t>5</a:t>
            </a:fld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2FC5AB2-4463-4E56-AC89-87BDCC107557}"/>
              </a:ext>
            </a:extLst>
          </p:cNvPr>
          <p:cNvSpPr/>
          <p:nvPr/>
        </p:nvSpPr>
        <p:spPr>
          <a:xfrm>
            <a:off x="2461532" y="1603062"/>
            <a:ext cx="2268638" cy="125006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0F7861F-1E84-4649-BC27-44CDA0A70834}"/>
              </a:ext>
            </a:extLst>
          </p:cNvPr>
          <p:cNvSpPr/>
          <p:nvPr/>
        </p:nvSpPr>
        <p:spPr>
          <a:xfrm>
            <a:off x="4695445" y="1897139"/>
            <a:ext cx="1755263" cy="98935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FD6E8D0-2A35-4AA5-91A1-75FF0CFC2AD1}"/>
              </a:ext>
            </a:extLst>
          </p:cNvPr>
          <p:cNvSpPr/>
          <p:nvPr/>
        </p:nvSpPr>
        <p:spPr>
          <a:xfrm>
            <a:off x="694694" y="4004873"/>
            <a:ext cx="1423473" cy="203711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A927B2A-E161-4462-8E20-094313355541}"/>
              </a:ext>
            </a:extLst>
          </p:cNvPr>
          <p:cNvSpPr/>
          <p:nvPr/>
        </p:nvSpPr>
        <p:spPr>
          <a:xfrm>
            <a:off x="2412322" y="4363656"/>
            <a:ext cx="9084984" cy="134266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1180155-0E22-4CA1-8180-2C4EDFD3D591}"/>
              </a:ext>
            </a:extLst>
          </p:cNvPr>
          <p:cNvSpPr/>
          <p:nvPr/>
        </p:nvSpPr>
        <p:spPr>
          <a:xfrm>
            <a:off x="8493870" y="1918966"/>
            <a:ext cx="1900196" cy="93416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5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1" grpId="0" animBg="1"/>
      <p:bldP spid="31" grpId="1" animBg="1"/>
      <p:bldP spid="39" grpId="0" animBg="1"/>
      <p:bldP spid="39" grpId="1" animBg="1"/>
      <p:bldP spid="40" grpId="0" animBg="1"/>
      <p:bldP spid="40" grpId="1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9625C1-5ADF-44A9-AB80-D40E4F7011D4}"/>
              </a:ext>
            </a:extLst>
          </p:cNvPr>
          <p:cNvSpPr/>
          <p:nvPr/>
        </p:nvSpPr>
        <p:spPr>
          <a:xfrm>
            <a:off x="0" y="6410249"/>
            <a:ext cx="12192000" cy="439760"/>
          </a:xfrm>
          <a:prstGeom prst="rect">
            <a:avLst/>
          </a:prstGeom>
          <a:solidFill>
            <a:srgbClr val="DAE9F6"/>
          </a:solidFill>
          <a:ln>
            <a:solidFill>
              <a:srgbClr val="DAE9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DCBDBBB9-CCB4-D849-AFBA-05F3F4D5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414" y="179857"/>
            <a:ext cx="10515600" cy="1325563"/>
          </a:xfrm>
        </p:spPr>
        <p:txBody>
          <a:bodyPr/>
          <a:lstStyle/>
          <a:p>
            <a:r>
              <a:rPr lang="en-US" dirty="0"/>
              <a:t>Pareto-curve extraction</a:t>
            </a:r>
          </a:p>
        </p:txBody>
      </p:sp>
      <p:sp>
        <p:nvSpPr>
          <p:cNvPr id="89" name="Slide Number Placeholder 2">
            <a:extLst>
              <a:ext uri="{FF2B5EF4-FFF2-40B4-BE49-F238E27FC236}">
                <a16:creationId xmlns:a16="http://schemas.microsoft.com/office/drawing/2014/main" id="{CF0561BB-2171-D94C-AB85-83782BFE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7289" y="6447566"/>
            <a:ext cx="2743200" cy="365125"/>
          </a:xfrm>
        </p:spPr>
        <p:txBody>
          <a:bodyPr/>
          <a:lstStyle/>
          <a:p>
            <a:fld id="{75EFC0D1-8626-4A09-B9C5-EB87AF5F168F}" type="slidenum">
              <a:rPr lang="en-US" sz="2000" b="1" smtClean="0">
                <a:solidFill>
                  <a:schemeClr val="accent5">
                    <a:lumMod val="50000"/>
                  </a:schemeClr>
                </a:solidFill>
              </a:rPr>
              <a:t>6</a:t>
            </a:fld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D0A6556-59DA-47D7-B61C-14944A530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154" y="1867188"/>
            <a:ext cx="9048750" cy="3819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123605-B4FE-41DB-953E-27BFA6BCC5EB}"/>
              </a:ext>
            </a:extLst>
          </p:cNvPr>
          <p:cNvSpPr txBox="1"/>
          <p:nvPr/>
        </p:nvSpPr>
        <p:spPr>
          <a:xfrm>
            <a:off x="555584" y="5852649"/>
            <a:ext cx="7566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Runtimes are measured on embedded ARM-A57 processor.</a:t>
            </a:r>
          </a:p>
        </p:txBody>
      </p:sp>
    </p:spTree>
    <p:extLst>
      <p:ext uri="{BB962C8B-B14F-4D97-AF65-F5344CB8AC3E}">
        <p14:creationId xmlns:p14="http://schemas.microsoft.com/office/powerpoint/2010/main" val="1652428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9625C1-5ADF-44A9-AB80-D40E4F7011D4}"/>
              </a:ext>
            </a:extLst>
          </p:cNvPr>
          <p:cNvSpPr/>
          <p:nvPr/>
        </p:nvSpPr>
        <p:spPr>
          <a:xfrm>
            <a:off x="0" y="6410249"/>
            <a:ext cx="12192000" cy="439760"/>
          </a:xfrm>
          <a:prstGeom prst="rect">
            <a:avLst/>
          </a:prstGeom>
          <a:solidFill>
            <a:srgbClr val="DAE9F6"/>
          </a:solidFill>
          <a:ln>
            <a:solidFill>
              <a:srgbClr val="DAE9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DCBDBBB9-CCB4-D849-AFBA-05F3F4D5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563" y="109968"/>
            <a:ext cx="10515600" cy="1325563"/>
          </a:xfrm>
        </p:spPr>
        <p:txBody>
          <a:bodyPr/>
          <a:lstStyle/>
          <a:p>
            <a:r>
              <a:rPr lang="en-US" dirty="0"/>
              <a:t>Model Re-training</a:t>
            </a:r>
          </a:p>
        </p:txBody>
      </p:sp>
      <p:sp>
        <p:nvSpPr>
          <p:cNvPr id="89" name="Slide Number Placeholder 2">
            <a:extLst>
              <a:ext uri="{FF2B5EF4-FFF2-40B4-BE49-F238E27FC236}">
                <a16:creationId xmlns:a16="http://schemas.microsoft.com/office/drawing/2014/main" id="{CF0561BB-2171-D94C-AB85-83782BFE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7289" y="6447566"/>
            <a:ext cx="2743200" cy="365125"/>
          </a:xfrm>
        </p:spPr>
        <p:txBody>
          <a:bodyPr/>
          <a:lstStyle/>
          <a:p>
            <a:fld id="{75EFC0D1-8626-4A09-B9C5-EB87AF5F168F}" type="slidenum">
              <a:rPr lang="en-US" sz="2000" b="1" smtClean="0">
                <a:solidFill>
                  <a:schemeClr val="accent5">
                    <a:lumMod val="50000"/>
                  </a:schemeClr>
                </a:solidFill>
              </a:rPr>
              <a:t>7</a:t>
            </a:fld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987273-5606-4D62-9761-1DD99943C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348" y="1209829"/>
            <a:ext cx="8259749" cy="476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51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9625C1-5ADF-44A9-AB80-D40E4F7011D4}"/>
              </a:ext>
            </a:extLst>
          </p:cNvPr>
          <p:cNvSpPr/>
          <p:nvPr/>
        </p:nvSpPr>
        <p:spPr>
          <a:xfrm>
            <a:off x="0" y="6410249"/>
            <a:ext cx="12192000" cy="439760"/>
          </a:xfrm>
          <a:prstGeom prst="rect">
            <a:avLst/>
          </a:prstGeom>
          <a:solidFill>
            <a:srgbClr val="DAE9F6"/>
          </a:solidFill>
          <a:ln>
            <a:solidFill>
              <a:srgbClr val="DAE9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DCBDBBB9-CCB4-D849-AFBA-05F3F4D5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252" y="80033"/>
            <a:ext cx="10515600" cy="1325563"/>
          </a:xfrm>
        </p:spPr>
        <p:txBody>
          <a:bodyPr/>
          <a:lstStyle/>
          <a:p>
            <a:r>
              <a:rPr lang="en-US" dirty="0"/>
              <a:t>Hardware-aware rank selection</a:t>
            </a:r>
          </a:p>
        </p:txBody>
      </p:sp>
      <p:sp>
        <p:nvSpPr>
          <p:cNvPr id="89" name="Slide Number Placeholder 2">
            <a:extLst>
              <a:ext uri="{FF2B5EF4-FFF2-40B4-BE49-F238E27FC236}">
                <a16:creationId xmlns:a16="http://schemas.microsoft.com/office/drawing/2014/main" id="{CF0561BB-2171-D94C-AB85-83782BFE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7289" y="6447566"/>
            <a:ext cx="2743200" cy="365125"/>
          </a:xfrm>
        </p:spPr>
        <p:txBody>
          <a:bodyPr/>
          <a:lstStyle/>
          <a:p>
            <a:fld id="{75EFC0D1-8626-4A09-B9C5-EB87AF5F168F}" type="slidenum">
              <a:rPr lang="en-US" sz="2000" b="1" smtClean="0">
                <a:solidFill>
                  <a:schemeClr val="accent5">
                    <a:lumMod val="50000"/>
                  </a:schemeClr>
                </a:solidFill>
              </a:rPr>
              <a:t>8</a:t>
            </a:fld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BEADE64B-F1B2-49FC-9CC0-6310A07D7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239" y="1210768"/>
            <a:ext cx="5745890" cy="50651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DC57DB3-2BD4-425E-B98E-6A098638BB7B}"/>
              </a:ext>
            </a:extLst>
          </p:cNvPr>
          <p:cNvSpPr txBox="1"/>
          <p:nvPr/>
        </p:nvSpPr>
        <p:spPr>
          <a:xfrm>
            <a:off x="555584" y="5852649"/>
            <a:ext cx="7566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Runtimes are measured on embedded ARM-A57 processor.</a:t>
            </a:r>
          </a:p>
        </p:txBody>
      </p:sp>
    </p:spTree>
    <p:extLst>
      <p:ext uri="{BB962C8B-B14F-4D97-AF65-F5344CB8AC3E}">
        <p14:creationId xmlns:p14="http://schemas.microsoft.com/office/powerpoint/2010/main" val="4253612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9625C1-5ADF-44A9-AB80-D40E4F7011D4}"/>
              </a:ext>
            </a:extLst>
          </p:cNvPr>
          <p:cNvSpPr/>
          <p:nvPr/>
        </p:nvSpPr>
        <p:spPr>
          <a:xfrm>
            <a:off x="0" y="6410249"/>
            <a:ext cx="12192000" cy="439760"/>
          </a:xfrm>
          <a:prstGeom prst="rect">
            <a:avLst/>
          </a:prstGeom>
          <a:solidFill>
            <a:srgbClr val="DAE9F6"/>
          </a:solidFill>
          <a:ln>
            <a:solidFill>
              <a:srgbClr val="DAE9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DCBDBBB9-CCB4-D849-AFBA-05F3F4D5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35" y="72225"/>
            <a:ext cx="11840494" cy="1325563"/>
          </a:xfrm>
        </p:spPr>
        <p:txBody>
          <a:bodyPr/>
          <a:lstStyle/>
          <a:p>
            <a:r>
              <a:rPr lang="en-US" dirty="0"/>
              <a:t>Power and Energy Improvement</a:t>
            </a:r>
          </a:p>
        </p:txBody>
      </p:sp>
      <p:sp>
        <p:nvSpPr>
          <p:cNvPr id="89" name="Slide Number Placeholder 2">
            <a:extLst>
              <a:ext uri="{FF2B5EF4-FFF2-40B4-BE49-F238E27FC236}">
                <a16:creationId xmlns:a16="http://schemas.microsoft.com/office/drawing/2014/main" id="{CF0561BB-2171-D94C-AB85-83782BFE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7289" y="6447566"/>
            <a:ext cx="2743200" cy="365125"/>
          </a:xfrm>
        </p:spPr>
        <p:txBody>
          <a:bodyPr/>
          <a:lstStyle/>
          <a:p>
            <a:fld id="{75EFC0D1-8626-4A09-B9C5-EB87AF5F168F}" type="slidenum">
              <a:rPr lang="en-US" sz="2000" b="1" smtClean="0">
                <a:solidFill>
                  <a:schemeClr val="accent5">
                    <a:lumMod val="50000"/>
                  </a:schemeClr>
                </a:solidFill>
              </a:rPr>
              <a:t>9</a:t>
            </a:fld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C57DB3-2BD4-425E-B98E-6A098638BB7B}"/>
              </a:ext>
            </a:extLst>
          </p:cNvPr>
          <p:cNvSpPr txBox="1"/>
          <p:nvPr/>
        </p:nvSpPr>
        <p:spPr>
          <a:xfrm>
            <a:off x="555584" y="5852649"/>
            <a:ext cx="8093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Measurements obtained from embedded ARM-A57 processor.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E096546-5AE9-4C7D-9B9F-8BF4C4D6F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5" y="1232232"/>
            <a:ext cx="11482086" cy="304754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2808C5-47E5-44C3-A496-2101B3A18C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905" y="3048885"/>
            <a:ext cx="5276190" cy="2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3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87BFE8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373</Words>
  <Application>Microsoft Office PowerPoint</Application>
  <PresentationFormat>Widescreen</PresentationFormat>
  <Paragraphs>101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Compression VS Customization</vt:lpstr>
      <vt:lpstr>Tensor Decomposition</vt:lpstr>
      <vt:lpstr>Methodology: Overview</vt:lpstr>
      <vt:lpstr>Pareto-curve extraction</vt:lpstr>
      <vt:lpstr>Model Re-training</vt:lpstr>
      <vt:lpstr>Hardware-aware rank selection</vt:lpstr>
      <vt:lpstr>Power and Energy Improvement</vt:lpstr>
      <vt:lpstr>Comparison with Prior Art</vt:lpstr>
      <vt:lpstr>Summary</vt:lpstr>
      <vt:lpstr>Thank you,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mojan.javaheripi@gmail.com</dc:creator>
  <cp:lastModifiedBy>mohammad samragh</cp:lastModifiedBy>
  <cp:revision>53</cp:revision>
  <dcterms:created xsi:type="dcterms:W3CDTF">2019-05-29T00:13:01Z</dcterms:created>
  <dcterms:modified xsi:type="dcterms:W3CDTF">2019-06-23T04:19:01Z</dcterms:modified>
</cp:coreProperties>
</file>