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20"/>
  </p:notesMasterIdLst>
  <p:sldIdLst>
    <p:sldId id="346" r:id="rId2"/>
    <p:sldId id="375" r:id="rId3"/>
    <p:sldId id="379" r:id="rId4"/>
    <p:sldId id="377" r:id="rId5"/>
    <p:sldId id="383" r:id="rId6"/>
    <p:sldId id="384" r:id="rId7"/>
    <p:sldId id="385" r:id="rId8"/>
    <p:sldId id="378" r:id="rId9"/>
    <p:sldId id="387" r:id="rId10"/>
    <p:sldId id="380" r:id="rId11"/>
    <p:sldId id="390" r:id="rId12"/>
    <p:sldId id="381" r:id="rId13"/>
    <p:sldId id="396" r:id="rId14"/>
    <p:sldId id="392" r:id="rId15"/>
    <p:sldId id="393" r:id="rId16"/>
    <p:sldId id="394" r:id="rId17"/>
    <p:sldId id="395" r:id="rId18"/>
    <p:sldId id="3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564E65-B725-BB45-B475-30DBB8554A96}">
          <p14:sldIdLst>
            <p14:sldId id="346"/>
            <p14:sldId id="375"/>
            <p14:sldId id="379"/>
            <p14:sldId id="377"/>
            <p14:sldId id="383"/>
            <p14:sldId id="384"/>
            <p14:sldId id="385"/>
            <p14:sldId id="378"/>
            <p14:sldId id="387"/>
            <p14:sldId id="380"/>
            <p14:sldId id="390"/>
            <p14:sldId id="381"/>
            <p14:sldId id="396"/>
          </p14:sldIdLst>
        </p14:section>
        <p14:section name="backup" id="{171E96DA-9ED9-A447-9A0C-1C79148C668E}">
          <p14:sldIdLst>
            <p14:sldId id="392"/>
            <p14:sldId id="393"/>
            <p14:sldId id="394"/>
            <p14:sldId id="395"/>
            <p14:sldId id="3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li chen" initials="hc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0"/>
    <p:restoredTop sz="85629" autoAdjust="0"/>
  </p:normalViewPr>
  <p:slideViewPr>
    <p:cSldViewPr snapToGrid="0">
      <p:cViewPr varScale="1">
        <p:scale>
          <a:sx n="97" d="100"/>
          <a:sy n="97" d="100"/>
        </p:scale>
        <p:origin x="240" y="216"/>
      </p:cViewPr>
      <p:guideLst/>
    </p:cSldViewPr>
  </p:slideViewPr>
  <p:outlineViewPr>
    <p:cViewPr>
      <p:scale>
        <a:sx n="33" d="100"/>
        <a:sy n="33" d="100"/>
      </p:scale>
      <p:origin x="0" y="-59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078-4791-AE30-6A50360D9247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078-4791-AE30-6A50360D9247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078-4791-AE30-6A50360D92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078-4791-AE30-6A50360D9247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</c:v>
                </c:pt>
                <c:pt idx="1">
                  <c:v>0.9</c:v>
                </c:pt>
                <c:pt idx="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078-4791-AE30-6A50360D9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078-4791-AE30-6A50360D9247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078-4791-AE30-6A50360D9247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078-4791-AE30-6A50360D92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078-4791-AE30-6A50360D9247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</c:v>
                </c:pt>
                <c:pt idx="1">
                  <c:v>0.9</c:v>
                </c:pt>
                <c:pt idx="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078-4791-AE30-6A50360D9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70C5F-F156-4FAB-82E2-F0BB7476D49B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36A64-B38A-4E49-A663-B1621888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36A64-B38A-4E49-A663-B1621888D0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9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36A64-B38A-4E49-A663-B1621888D0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is yes!! We believe that a holistic on-device attestation solution shall simultaneously optimize the Alg, SW, and HW.  </a:t>
            </a:r>
          </a:p>
          <a:p>
            <a:r>
              <a:rPr lang="en-US" dirty="0"/>
              <a:t>Such co-design is the core of DA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25506-6526-492E-A47A-1285D7D99F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0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3" name="Shape 12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dirty="0">
                <a:latin typeface="Calibri" panose="020F0502020204030204" pitchFamily="34" charset="0"/>
                <a:cs typeface="Calibri" panose="020F0502020204030204" pitchFamily="34" charset="0"/>
              </a:rPr>
              <a:t>In conclusion </a:t>
            </a:r>
          </a:p>
        </p:txBody>
      </p:sp>
    </p:spTree>
    <p:extLst>
      <p:ext uri="{BB962C8B-B14F-4D97-AF65-F5344CB8AC3E}">
        <p14:creationId xmlns:p14="http://schemas.microsoft.com/office/powerpoint/2010/main" val="217602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3" name="Shape 12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dirty="0">
                <a:latin typeface="Calibri" panose="020F0502020204030204" pitchFamily="34" charset="0"/>
                <a:cs typeface="Calibri" panose="020F0502020204030204" pitchFamily="34" charset="0"/>
              </a:rPr>
              <a:t>How can we close the gap </a:t>
            </a:r>
          </a:p>
        </p:txBody>
      </p:sp>
    </p:spTree>
    <p:extLst>
      <p:ext uri="{BB962C8B-B14F-4D97-AF65-F5344CB8AC3E}">
        <p14:creationId xmlns:p14="http://schemas.microsoft.com/office/powerpoint/2010/main" val="135544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is yes!! We believe that a holistic on-device attestation solution shall simultaneously optimize the Alg, SW, and HW.  </a:t>
            </a:r>
          </a:p>
          <a:p>
            <a:r>
              <a:rPr lang="en-US" dirty="0"/>
              <a:t>Such co-design is the core of DA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25506-6526-492E-A47A-1285D7D99F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3" name="Shape 12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Various hardware platforms such as application-specific accelerators and neuromorphic chips have been designed for efficient DNN execution.</a:t>
            </a:r>
          </a:p>
        </p:txBody>
      </p:sp>
    </p:spTree>
    <p:extLst>
      <p:ext uri="{BB962C8B-B14F-4D97-AF65-F5344CB8AC3E}">
        <p14:creationId xmlns:p14="http://schemas.microsoft.com/office/powerpoint/2010/main" val="399065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3" name="Shape 12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Various hardware platforms such as application-specific accelerators and neuromorphic chips have been designed for efficient DNN execution.</a:t>
            </a:r>
          </a:p>
        </p:txBody>
      </p:sp>
    </p:spTree>
    <p:extLst>
      <p:ext uri="{BB962C8B-B14F-4D97-AF65-F5344CB8AC3E}">
        <p14:creationId xmlns:p14="http://schemas.microsoft.com/office/powerpoint/2010/main" val="865295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3" name="Shape 12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Various hardware platforms such as application-specific accelerators and neuromorphic chips have been designed for efficient DNN execution.</a:t>
            </a:r>
          </a:p>
        </p:txBody>
      </p:sp>
    </p:spTree>
    <p:extLst>
      <p:ext uri="{BB962C8B-B14F-4D97-AF65-F5344CB8AC3E}">
        <p14:creationId xmlns:p14="http://schemas.microsoft.com/office/powerpoint/2010/main" val="131054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3" name="Shape 12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Various hardware platforms such as application-specific accelerators and neuromorphic chips have been designed for efficient DNN execution.</a:t>
            </a:r>
          </a:p>
        </p:txBody>
      </p:sp>
    </p:spTree>
    <p:extLst>
      <p:ext uri="{BB962C8B-B14F-4D97-AF65-F5344CB8AC3E}">
        <p14:creationId xmlns:p14="http://schemas.microsoft.com/office/powerpoint/2010/main" val="213965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3" name="Shape 12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dirty="0">
                <a:latin typeface="Calibri" panose="020F0502020204030204" pitchFamily="34" charset="0"/>
                <a:cs typeface="Calibri" panose="020F0502020204030204" pitchFamily="34" charset="0"/>
              </a:rPr>
              <a:t>In conclusion </a:t>
            </a:r>
          </a:p>
        </p:txBody>
      </p:sp>
    </p:spTree>
    <p:extLst>
      <p:ext uri="{BB962C8B-B14F-4D97-AF65-F5344CB8AC3E}">
        <p14:creationId xmlns:p14="http://schemas.microsoft.com/office/powerpoint/2010/main" val="138948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36A64-B38A-4E49-A663-B1621888D0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2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9DE-4F7C-2C4B-96C6-3F7D548976A7}" type="datetime1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74F6-CDA5-964B-AECE-A1D6EF23FF1F}" type="datetime1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14FE-EEA0-7540-99A1-D3C07B498CDD}" type="datetime1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19"/>
            </a:lvl1pPr>
          </a:lstStyle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77803" indent="-277803">
              <a:defRPr sz="2531"/>
            </a:lvl1pPr>
            <a:lvl2pPr marL="566457" indent="-253929"/>
            <a:lvl3pPr marL="937584" indent="-312528">
              <a:spcBef>
                <a:spcPts val="1547"/>
              </a:spcBef>
              <a:defRPr sz="2109"/>
            </a:lvl3pPr>
            <a:lvl4pPr marL="1250112" indent="-312528">
              <a:spcBef>
                <a:spcPts val="1406"/>
              </a:spcBef>
              <a:defRPr sz="1969"/>
            </a:lvl4pPr>
            <a:lvl5pPr marL="1634762" indent="-38465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4202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8512-C013-3A49-B725-49CB3C2B74AC}" type="datetime1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C1B5-9A7A-0448-9A91-00BAFF4B8702}" type="datetime1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228A-83EB-B844-B1E9-2DCA92D1667D}" type="datetime1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6117-6109-614D-AE26-92EA95D823C5}" type="datetime1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45-1071-5A4B-9123-7E4A408B0AE1}" type="datetime1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0477-3496-634C-B7EC-422ECF661D9B}" type="datetime1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FD04AB-CEAD-2C49-AB6F-F32AA378688E}" type="datetime1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49B5DB-5167-455C-9730-30662D86A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8554-64FE-DC41-B20F-8AE193A077E5}" type="datetime1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C25F10-C555-CC40-B854-FCC6FA5866C2}" type="datetime1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49B5DB-5167-455C-9730-30662D86AF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5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www.hex-rays.com/products/decompiler/" TargetMode="External"/><Relationship Id="rId7" Type="http://schemas.openxmlformats.org/officeDocument/2006/relationships/hyperlink" Target="https://retdec.com/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chart" Target="../charts/chart1.xml"/><Relationship Id="rId5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4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E81B4B-75DD-4AF8-9D43-B8FC96FF36A8}"/>
              </a:ext>
            </a:extLst>
          </p:cNvPr>
          <p:cNvSpPr txBox="1"/>
          <p:nvPr/>
        </p:nvSpPr>
        <p:spPr>
          <a:xfrm>
            <a:off x="885720" y="4366224"/>
            <a:ext cx="10695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Cheng Fu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Huili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Haolan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Liu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Xinyun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Yuandong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Tian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Farinaz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Koushanfar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Jishen Zhao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UC San Diego, 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Facebook AI Research,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UC Berkeley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F9454D-D24D-4877-8B3F-91476C713E96}"/>
              </a:ext>
            </a:extLst>
          </p:cNvPr>
          <p:cNvSpPr txBox="1"/>
          <p:nvPr/>
        </p:nvSpPr>
        <p:spPr>
          <a:xfrm>
            <a:off x="1408459" y="1924971"/>
            <a:ext cx="9375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Coda: An End-to-End Neural Program 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Decompiler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0812" y="6428327"/>
            <a:ext cx="3995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Coda </a:t>
            </a:r>
            <a:r>
              <a:rPr lang="en-US" dirty="0"/>
              <a:t>is the abbreviation for </a:t>
            </a:r>
            <a:r>
              <a:rPr lang="en-US" dirty="0" err="1"/>
              <a:t>CodeAttack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51C7FF7-C6C2-DA4D-A3AF-EFF0422E6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6973" y="248644"/>
            <a:ext cx="2044590" cy="7785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9338202-DF2C-EB4A-A5C7-FBDDF7CDE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36" y="239933"/>
            <a:ext cx="3860800" cy="368300"/>
          </a:xfrm>
          <a:prstGeom prst="rect">
            <a:avLst/>
          </a:prstGeom>
        </p:spPr>
      </p:pic>
      <p:pic>
        <p:nvPicPr>
          <p:cNvPr id="11" name="Picture 8" descr="Image result for facebook">
            <a:extLst>
              <a:ext uri="{FF2B5EF4-FFF2-40B4-BE49-F238E27FC236}">
                <a16:creationId xmlns:a16="http://schemas.microsoft.com/office/drawing/2014/main" xmlns="" id="{AB067E95-F05E-2A4C-827A-51B072A70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563" y="400982"/>
            <a:ext cx="1346705" cy="5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erkeley logo">
            <a:extLst>
              <a:ext uri="{FF2B5EF4-FFF2-40B4-BE49-F238E27FC236}">
                <a16:creationId xmlns:a16="http://schemas.microsoft.com/office/drawing/2014/main" xmlns="" id="{B1573E0A-7AE6-BC42-9C6F-880FB5AE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115" y="192143"/>
            <a:ext cx="931256" cy="93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78C2E1-8252-B445-8DEE-AE23398A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9"/>
    </mc:Choice>
    <mc:Fallback>
      <p:transition spd="slow" advTm="6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3485D-2F17-49E2-8219-16EA5E30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46838"/>
            <a:ext cx="10058400" cy="7946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– Stage 1 Performance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3A32455-F5C6-40D4-82B3-5E4D27DC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56" y="1461155"/>
            <a:ext cx="10279670" cy="4860275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Token accuracy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benchmarks 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Courier New" charset="0"/>
              <a:buChar char="o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charset="0"/>
              <a:buChar char="o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Coda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yields the highest token accuracy across all benchmarks (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96.8%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average) compared to all the other methods.</a:t>
            </a:r>
          </a:p>
          <a:p>
            <a:pPr>
              <a:buFont typeface="Courier New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Coda engenders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10.1%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80.9%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margin over a naive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Seq2Seq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attention.</a:t>
            </a:r>
          </a:p>
          <a:p>
            <a:pPr>
              <a:buFont typeface="Courier New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tolerant to the growth of program length.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623715-3E45-4E5C-817F-CA8E8850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236"/>
            <a:ext cx="12104176" cy="110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22" y="2119688"/>
            <a:ext cx="8047788" cy="21130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6068" y="4232692"/>
            <a:ext cx="358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S</a:t>
            </a:r>
            <a:r>
              <a:rPr lang="en-US" dirty="0"/>
              <a:t> short programs, X</a:t>
            </a:r>
            <a:r>
              <a:rPr lang="en-US" baseline="-25000" dirty="0"/>
              <a:t>L</a:t>
            </a:r>
            <a:r>
              <a:rPr lang="en-US" dirty="0"/>
              <a:t> long programs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11327848" y="2272608"/>
            <a:ext cx="691622" cy="339539"/>
          </a:xfrm>
          <a:prstGeom prst="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11407" y="2257711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Baseline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27848" y="2863869"/>
            <a:ext cx="691622" cy="3395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594359" y="2863869"/>
            <a:ext cx="633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Ours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97568" y="2393277"/>
            <a:ext cx="691622" cy="1839415"/>
          </a:xfrm>
          <a:prstGeom prst="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52377" y="2368499"/>
            <a:ext cx="691622" cy="1864193"/>
          </a:xfrm>
          <a:prstGeom prst="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93491" y="2380689"/>
            <a:ext cx="691622" cy="18520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2EFC235-93C7-F24D-B95C-74D79E2D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7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15"/>
    </mc:Choice>
    <mc:Fallback>
      <p:transition spd="slow" advTm="3251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623715-3E45-4E5C-817F-CA8E8850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236"/>
            <a:ext cx="12104176" cy="110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26" y="3105123"/>
            <a:ext cx="6968645" cy="2301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6725" y="5402466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s2s = sequence-to-sequence with attention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2088" y="5402466"/>
            <a:ext cx="579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I2a = instruction encoder to AST decoder with attention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0651" y="3423630"/>
            <a:ext cx="691622" cy="1900792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04566" y="3459558"/>
            <a:ext cx="691622" cy="339539"/>
          </a:xfrm>
          <a:prstGeom prst="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15595" y="344466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Baseline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804566" y="4050819"/>
            <a:ext cx="691622" cy="3395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98547" y="4050819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9124" y="3459558"/>
            <a:ext cx="772207" cy="18648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A763D41A-ED49-7040-A953-C7D56118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46838"/>
            <a:ext cx="10058400" cy="7946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– Stage 2 Performance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77137D15-D466-3F43-9258-97C17C5E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3A32455-F5C6-40D4-82B3-5E4D27DC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12" y="1533578"/>
            <a:ext cx="10728244" cy="45164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(</a:t>
            </a:r>
            <a:r>
              <a:rPr lang="en-US" sz="2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ensemble 10 EP, Coda achieves </a:t>
            </a:r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90.8%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detection rate.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 (ii):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Coda’s EC machine increases the 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accuracy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4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 to 82%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 for Inst2AST-based code sketch generation,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20473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6"/>
    </mc:Choice>
    <mc:Fallback>
      <p:transition spd="slow" advTm="42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B75967B1-4C70-485F-B55E-9FC8EC716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3572"/>
            <a:ext cx="12104176" cy="110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F34741-681B-45D1-9E0A-E25A20279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7429"/>
            <a:ext cx="12192000" cy="111561"/>
          </a:xfrm>
          <a:prstGeom prst="rect">
            <a:avLst/>
          </a:prstGeom>
        </p:spPr>
      </p:pic>
      <p:sp>
        <p:nvSpPr>
          <p:cNvPr id="19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22916" y="161503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TW" sz="4800" b="1" i="0" kern="0" dirty="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Results -- Overall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B8E000C3-74D9-4384-BBDF-F5B5D5C15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004" y="6184154"/>
            <a:ext cx="2562763" cy="14715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37C5BE3-C635-4625-A56C-1BC26C186672}"/>
              </a:ext>
            </a:extLst>
          </p:cNvPr>
          <p:cNvSpPr txBox="1">
            <a:spLocks/>
          </p:cNvSpPr>
          <p:nvPr/>
        </p:nvSpPr>
        <p:spPr>
          <a:xfrm>
            <a:off x="1307445" y="1202540"/>
            <a:ext cx="10562502" cy="19731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Coda vs. traditional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decompiler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RetDec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of code: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~10K vs. ~500K --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50x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reduction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Toolkit size: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~10MB Neural network size vs. ~5GB toolkit size --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500x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reduction</a:t>
            </a:r>
            <a:endParaRPr lang="en-US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accuracy: </a:t>
            </a:r>
            <a:r>
              <a:rPr lang="en-US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82%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semantics guarantee</a:t>
            </a:r>
          </a:p>
          <a:p>
            <a:pPr lvl="1"/>
            <a:endParaRPr lang="en-US" sz="2600" b="1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22917" y="2794717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21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800" b="1" kern="0" dirty="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Summary of Coda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2916" y="3665468"/>
            <a:ext cx="108470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neural-based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decompilation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framework, which preserves both the 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semantics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high-level program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Decomposes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decompilation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task into of two key phases -- 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code sketch generation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iterative errors correction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Significantly outperforms the Seq2Seq model and traditional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decompilers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5D192E1-68FA-9847-96A7-169F9C5BC5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5023047"/>
      </p:ext>
    </p:extLst>
  </p:cSld>
  <p:clrMapOvr>
    <a:masterClrMapping/>
  </p:clrMapOvr>
  <p:transition spd="slow" advTm="14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E81B4B-75DD-4AF8-9D43-B8FC96FF36A8}"/>
              </a:ext>
            </a:extLst>
          </p:cNvPr>
          <p:cNvSpPr txBox="1"/>
          <p:nvPr/>
        </p:nvSpPr>
        <p:spPr>
          <a:xfrm>
            <a:off x="885720" y="4366224"/>
            <a:ext cx="10695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Cheng Fu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Huili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Haolan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Liu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Xinyun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Yuandong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Tian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Farinaz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Koushanfar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Jishen Zhao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UC San Diego, 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Facebook AI Research,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UC Berkeley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F9454D-D24D-4877-8B3F-91476C713E96}"/>
              </a:ext>
            </a:extLst>
          </p:cNvPr>
          <p:cNvSpPr txBox="1"/>
          <p:nvPr/>
        </p:nvSpPr>
        <p:spPr>
          <a:xfrm>
            <a:off x="1408459" y="1924971"/>
            <a:ext cx="9375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Coda: An End-to-End Neural Program 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Decompiler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0812" y="6428327"/>
            <a:ext cx="3995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Coda </a:t>
            </a:r>
            <a:r>
              <a:rPr lang="en-US" dirty="0"/>
              <a:t>is the abbreviation for </a:t>
            </a:r>
            <a:r>
              <a:rPr lang="en-US" dirty="0" err="1"/>
              <a:t>CodeAttack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51C7FF7-C6C2-DA4D-A3AF-EFF0422E6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6973" y="248644"/>
            <a:ext cx="2044590" cy="7785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9338202-DF2C-EB4A-A5C7-FBDDF7CDE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36" y="239933"/>
            <a:ext cx="3860800" cy="368300"/>
          </a:xfrm>
          <a:prstGeom prst="rect">
            <a:avLst/>
          </a:prstGeom>
        </p:spPr>
      </p:pic>
      <p:pic>
        <p:nvPicPr>
          <p:cNvPr id="11" name="Picture 8" descr="Image result for facebook">
            <a:extLst>
              <a:ext uri="{FF2B5EF4-FFF2-40B4-BE49-F238E27FC236}">
                <a16:creationId xmlns:a16="http://schemas.microsoft.com/office/drawing/2014/main" xmlns="" id="{AB067E95-F05E-2A4C-827A-51B072A70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563" y="400982"/>
            <a:ext cx="1346705" cy="5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erkeley logo">
            <a:extLst>
              <a:ext uri="{FF2B5EF4-FFF2-40B4-BE49-F238E27FC236}">
                <a16:creationId xmlns:a16="http://schemas.microsoft.com/office/drawing/2014/main" xmlns="" id="{B1573E0A-7AE6-BC42-9C6F-880FB5AE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115" y="192143"/>
            <a:ext cx="931256" cy="93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87DEB6-03D6-A242-93B0-B1DF664C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24"/>
    </mc:Choice>
    <mc:Fallback>
      <p:transition spd="slow" advTm="1442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24BBA2-26F2-A945-A880-5E61BFAD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B9DFD0-8F8E-F449-AF74-2D7D5379E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2E7DB1-CC86-BB46-9C51-4D0B29CC769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69720"/>
      </p:ext>
    </p:extLst>
  </p:cSld>
  <p:clrMapOvr>
    <a:masterClrMapping/>
  </p:clrMapOvr>
  <p:transition spd="med" advTm="35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F67F24E-BB1E-4AE1-A209-EDE4A7DD4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2" y="0"/>
            <a:ext cx="1521718" cy="15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82D4EF-3BB7-4087-BBC7-85FC79938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597" y="5822874"/>
            <a:ext cx="2215084" cy="429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E81B4B-75DD-4AF8-9D43-B8FC96FF36A8}"/>
              </a:ext>
            </a:extLst>
          </p:cNvPr>
          <p:cNvSpPr txBox="1"/>
          <p:nvPr/>
        </p:nvSpPr>
        <p:spPr>
          <a:xfrm>
            <a:off x="1237696" y="4437879"/>
            <a:ext cx="10695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Cheng Fu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Huili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Chen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Haolan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Liu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Xinyun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Chen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Yuandong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Tian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Farinaz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Koushanfar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Jishen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Zhao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US" sz="2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UC San Diego, 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Facebook AI Research,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UC Berkeley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F9454D-D24D-4877-8B3F-91476C713E96}"/>
              </a:ext>
            </a:extLst>
          </p:cNvPr>
          <p:cNvSpPr txBox="1"/>
          <p:nvPr/>
        </p:nvSpPr>
        <p:spPr>
          <a:xfrm>
            <a:off x="1579579" y="2679406"/>
            <a:ext cx="93750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Coda: An End-to-End Neural Program </a:t>
            </a:r>
            <a:r>
              <a:rPr lang="en-US" sz="4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Decompiler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0812" y="6428327"/>
            <a:ext cx="3995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Coda </a:t>
            </a:r>
            <a:r>
              <a:rPr lang="en-US" dirty="0"/>
              <a:t>is the abbreviation for </a:t>
            </a:r>
            <a:r>
              <a:rPr lang="en-US" dirty="0" err="1"/>
              <a:t>CodeAttack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CF4B5AF-AC18-2047-AA88-7CB1572B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76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"/>
    </mc:Choice>
    <mc:Fallback>
      <p:transition spd="slow" advTm="39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xmlns="" id="{D3782A55-9124-495C-B849-DF0A0BB65D45}"/>
              </a:ext>
            </a:extLst>
          </p:cNvPr>
          <p:cNvSpPr/>
          <p:nvPr/>
        </p:nvSpPr>
        <p:spPr>
          <a:xfrm>
            <a:off x="4083458" y="5076177"/>
            <a:ext cx="3949594" cy="90612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B7521-EDE6-42EE-9A76-9883DEC9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4" y="200620"/>
            <a:ext cx="9978325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Two-stage framework which leverages both syntax and dynamic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0C67AE-8229-40DE-BCC4-719CA52D7EC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49EEC0F6-22BC-47A1-981F-226F21C5EA0A}"/>
              </a:ext>
            </a:extLst>
          </p:cNvPr>
          <p:cNvGrpSpPr/>
          <p:nvPr/>
        </p:nvGrpSpPr>
        <p:grpSpPr>
          <a:xfrm>
            <a:off x="3241495" y="1698355"/>
            <a:ext cx="5709010" cy="3671495"/>
            <a:chOff x="3200400" y="1970016"/>
            <a:chExt cx="5709010" cy="3671495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xmlns="" id="{718038AC-22AD-4FB0-98E7-BD20680F1B79}"/>
                </a:ext>
              </a:extLst>
            </p:cNvPr>
            <p:cNvGraphicFramePr/>
            <p:nvPr>
              <p:extLst/>
            </p:nvPr>
          </p:nvGraphicFramePr>
          <p:xfrm>
            <a:off x="3200400" y="1970016"/>
            <a:ext cx="5709010" cy="36714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80AFF3D6-99AD-4E58-98E1-949B8776211A}"/>
                </a:ext>
              </a:extLst>
            </p:cNvPr>
            <p:cNvSpPr/>
            <p:nvPr/>
          </p:nvSpPr>
          <p:spPr>
            <a:xfrm>
              <a:off x="5595279" y="2142189"/>
              <a:ext cx="2428875" cy="14272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Error</a:t>
              </a:r>
            </a:p>
            <a:p>
              <a:pPr algn="ctr"/>
              <a:r>
                <a:rPr lang="en-US" sz="2400" b="1" dirty="0"/>
                <a:t>Correction</a:t>
              </a:r>
              <a:endParaRPr lang="en-US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3279A26D-F8C8-43A6-8B9F-5193EB71EA54}"/>
                </a:ext>
              </a:extLst>
            </p:cNvPr>
            <p:cNvSpPr/>
            <p:nvPr/>
          </p:nvSpPr>
          <p:spPr>
            <a:xfrm>
              <a:off x="4419140" y="2120260"/>
              <a:ext cx="1956931" cy="14272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Code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Sketch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B670E32-1E07-4320-9F8F-3B67D016D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2575"/>
            <a:ext cx="12192000" cy="1115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86035" y="5344572"/>
            <a:ext cx="2350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End-to-End framework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8594" y="3222326"/>
            <a:ext cx="16569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Low-level code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076764" y="3215677"/>
            <a:ext cx="19870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High level program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032188" y="3222326"/>
            <a:ext cx="1051270" cy="280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882589" y="3219207"/>
            <a:ext cx="1051270" cy="280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-5307" y="4151086"/>
            <a:ext cx="5267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Code Sketch Generation: </a:t>
            </a:r>
          </a:p>
          <a:p>
            <a:r>
              <a:rPr lang="en-US" b="1" dirty="0"/>
              <a:t>	Find good approximate candidate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Iterative Error Correction: </a:t>
            </a:r>
          </a:p>
          <a:p>
            <a:r>
              <a:rPr lang="en-US" b="1" dirty="0"/>
              <a:t>	Iteratively correct the candidate towards perfect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26753"/>
      </p:ext>
    </p:extLst>
  </p:cSld>
  <p:clrMapOvr>
    <a:masterClrMapping/>
  </p:clrMapOvr>
  <p:transition spd="med" advTm="29478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3485D-2F17-49E2-8219-16EA5E30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46838"/>
            <a:ext cx="10058400" cy="794680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3A32455-F5C6-40D4-82B3-5E4D27DC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56" y="1804993"/>
            <a:ext cx="10279670" cy="4516437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Performance of Stage 1:  </a:t>
            </a:r>
            <a:r>
              <a:rPr lang="en-US" sz="2800" b="1" i="1" dirty="0"/>
              <a:t>Token accuracy </a:t>
            </a:r>
            <a:r>
              <a:rPr lang="en-US" sz="2800" dirty="0"/>
              <a:t>across benchmarks 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Summary</a:t>
            </a:r>
            <a:r>
              <a:rPr lang="en-US" sz="2400" dirty="0"/>
              <a:t>: </a:t>
            </a:r>
          </a:p>
          <a:p>
            <a:pPr>
              <a:buFont typeface="Courier New" charset="0"/>
              <a:buChar char="o"/>
            </a:pPr>
            <a:r>
              <a:rPr lang="en-US" sz="2400" dirty="0"/>
              <a:t> Coda yields the highest token accuracy across all benchmarks (</a:t>
            </a:r>
            <a:r>
              <a:rPr lang="en-US" sz="2400" b="1" dirty="0">
                <a:solidFill>
                  <a:srgbClr val="FF0000"/>
                </a:solidFill>
              </a:rPr>
              <a:t>96.8%</a:t>
            </a:r>
            <a:r>
              <a:rPr lang="en-US" sz="2400" dirty="0"/>
              <a:t> on average) compared to all the other methods.</a:t>
            </a:r>
          </a:p>
          <a:p>
            <a:pPr>
              <a:buFont typeface="Courier New" charset="0"/>
              <a:buChar char="o"/>
            </a:pPr>
            <a:r>
              <a:rPr lang="en-US" sz="2400" dirty="0"/>
              <a:t> Coda engenders </a:t>
            </a:r>
            <a:r>
              <a:rPr lang="en-US" sz="2400" b="1" dirty="0">
                <a:solidFill>
                  <a:srgbClr val="FF0000"/>
                </a:solidFill>
              </a:rPr>
              <a:t>10.1%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80.9%</a:t>
            </a:r>
            <a:r>
              <a:rPr lang="en-US" sz="2400" dirty="0"/>
              <a:t> margin over a naive </a:t>
            </a:r>
            <a:r>
              <a:rPr lang="en-US" sz="2400" b="1" dirty="0"/>
              <a:t>Seq2Seq</a:t>
            </a:r>
            <a:r>
              <a:rPr lang="en-US" sz="2400" dirty="0"/>
              <a:t> model </a:t>
            </a:r>
            <a:r>
              <a:rPr lang="en-US" sz="2400" b="1" dirty="0"/>
              <a:t>with</a:t>
            </a:r>
            <a:r>
              <a:rPr lang="en-US" sz="2400" dirty="0"/>
              <a:t> and </a:t>
            </a:r>
            <a:r>
              <a:rPr lang="en-US" sz="2400" b="1" dirty="0"/>
              <a:t>without</a:t>
            </a:r>
            <a:r>
              <a:rPr lang="en-US" sz="2400" dirty="0"/>
              <a:t> attention.</a:t>
            </a:r>
          </a:p>
          <a:p>
            <a:pPr>
              <a:buFont typeface="Courier New" charset="0"/>
              <a:buChar char="o"/>
            </a:pPr>
            <a:r>
              <a:rPr lang="en-US" sz="2400" dirty="0"/>
              <a:t>More tolerant to the growth of program length.</a:t>
            </a:r>
          </a:p>
          <a:p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623715-3E45-4E5C-817F-CA8E8850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236"/>
            <a:ext cx="12104176" cy="110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22" y="2119688"/>
            <a:ext cx="8047788" cy="21130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6068" y="4232692"/>
            <a:ext cx="358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S</a:t>
            </a:r>
            <a:r>
              <a:rPr lang="en-US" dirty="0"/>
              <a:t> short programs, X</a:t>
            </a:r>
            <a:r>
              <a:rPr lang="en-US" baseline="-25000" dirty="0"/>
              <a:t>L</a:t>
            </a:r>
            <a:r>
              <a:rPr lang="en-US" dirty="0"/>
              <a:t> long programs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11327848" y="2272608"/>
            <a:ext cx="691622" cy="339539"/>
          </a:xfrm>
          <a:prstGeom prst="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11407" y="2257711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Baseline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27848" y="2863869"/>
            <a:ext cx="691622" cy="3395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594359" y="2863869"/>
            <a:ext cx="633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Ours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97568" y="2393277"/>
            <a:ext cx="691622" cy="1839415"/>
          </a:xfrm>
          <a:prstGeom prst="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52377" y="2368499"/>
            <a:ext cx="691622" cy="1864193"/>
          </a:xfrm>
          <a:prstGeom prst="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93491" y="2380689"/>
            <a:ext cx="691622" cy="18520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E58C26-343E-E747-9EE5-D149BB28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17"/>
    </mc:Choice>
    <mc:Fallback xmlns="">
      <p:transition spd="slow" advTm="4591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B75967B1-4C70-485F-B55E-9FC8EC716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3572"/>
            <a:ext cx="12104176" cy="110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F34741-681B-45D1-9E0A-E25A20279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4342"/>
            <a:ext cx="12192000" cy="111561"/>
          </a:xfrm>
          <a:prstGeom prst="rect">
            <a:avLst/>
          </a:prstGeom>
        </p:spPr>
      </p:pic>
      <p:sp>
        <p:nvSpPr>
          <p:cNvPr id="19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160940" y="161163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TW" sz="4400" b="1" i="0" kern="0" dirty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pitchFamily="34" charset="0"/>
              </a:rPr>
              <a:t>Results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B8E000C3-74D9-4384-BBDF-F5B5D5C15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004" y="6184154"/>
            <a:ext cx="2562763" cy="14715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37C5BE3-C635-4625-A56C-1BC26C186672}"/>
              </a:ext>
            </a:extLst>
          </p:cNvPr>
          <p:cNvSpPr txBox="1">
            <a:spLocks/>
          </p:cNvSpPr>
          <p:nvPr/>
        </p:nvSpPr>
        <p:spPr>
          <a:xfrm>
            <a:off x="1307445" y="1202540"/>
            <a:ext cx="10562502" cy="197310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 Traditional </a:t>
            </a:r>
            <a:r>
              <a:rPr lang="en-US" sz="2800" b="1" dirty="0" err="1">
                <a:solidFill>
                  <a:schemeClr val="tx1"/>
                </a:solidFill>
              </a:rPr>
              <a:t>decompiler</a:t>
            </a:r>
            <a:r>
              <a:rPr lang="en-US" sz="2800" b="1" dirty="0">
                <a:solidFill>
                  <a:schemeClr val="tx1"/>
                </a:solidFill>
              </a:rPr>
              <a:t> (</a:t>
            </a:r>
            <a:r>
              <a:rPr lang="en-US" sz="2800" b="1" dirty="0" err="1">
                <a:solidFill>
                  <a:schemeClr val="tx1"/>
                </a:solidFill>
              </a:rPr>
              <a:t>RetDec</a:t>
            </a:r>
            <a:r>
              <a:rPr lang="en-US" sz="2800" b="1" dirty="0">
                <a:solidFill>
                  <a:schemeClr val="tx1"/>
                </a:solidFill>
              </a:rPr>
              <a:t>) vs Coda: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~500K lines of code vs ~10K lines of code. -- </a:t>
            </a:r>
            <a:r>
              <a:rPr lang="en-US" sz="2600" b="1" dirty="0">
                <a:solidFill>
                  <a:srgbClr val="FF0000"/>
                </a:solidFill>
              </a:rPr>
              <a:t>50x</a:t>
            </a:r>
            <a:r>
              <a:rPr lang="en-US" sz="2600" dirty="0">
                <a:solidFill>
                  <a:schemeClr val="tx1"/>
                </a:solidFill>
              </a:rPr>
              <a:t> more coding workloads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~5GB toolkit size vs ~10MB Neural network size </a:t>
            </a:r>
            <a:r>
              <a:rPr lang="mr-IN" sz="2600" dirty="0">
                <a:solidFill>
                  <a:schemeClr val="tx1"/>
                </a:solidFill>
              </a:rPr>
              <a:t>–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b="1" dirty="0">
                <a:solidFill>
                  <a:srgbClr val="FF0000"/>
                </a:solidFill>
              </a:rPr>
              <a:t>500x</a:t>
            </a:r>
            <a:r>
              <a:rPr lang="en-US" sz="2600" dirty="0">
                <a:solidFill>
                  <a:schemeClr val="tx1"/>
                </a:solidFill>
              </a:rPr>
              <a:t> reduce in toolkit size</a:t>
            </a:r>
            <a:endParaRPr lang="en-US" sz="2600" b="1" dirty="0">
              <a:solidFill>
                <a:srgbClr val="FF0000"/>
              </a:solidFill>
            </a:endParaRPr>
          </a:p>
          <a:p>
            <a:pPr lvl="1"/>
            <a:r>
              <a:rPr lang="en-US" sz="2600" b="1" dirty="0">
                <a:solidFill>
                  <a:srgbClr val="FF0000"/>
                </a:solidFill>
              </a:rPr>
              <a:t>0%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b="1" dirty="0">
                <a:solidFill>
                  <a:schemeClr val="tx1"/>
                </a:solidFill>
              </a:rPr>
              <a:t>program accuracy of traditional </a:t>
            </a:r>
            <a:r>
              <a:rPr lang="en-US" sz="2600" b="1" dirty="0" err="1">
                <a:solidFill>
                  <a:schemeClr val="tx1"/>
                </a:solidFill>
              </a:rPr>
              <a:t>decompiler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vs </a:t>
            </a:r>
            <a:r>
              <a:rPr lang="en-US" sz="2600" b="1" dirty="0">
                <a:solidFill>
                  <a:srgbClr val="FF0000"/>
                </a:solidFill>
              </a:rPr>
              <a:t>82%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b="1" dirty="0">
                <a:solidFill>
                  <a:schemeClr val="tx1"/>
                </a:solidFill>
              </a:rPr>
              <a:t>program accuracy </a:t>
            </a:r>
            <a:r>
              <a:rPr lang="en-US" sz="2600" dirty="0">
                <a:solidFill>
                  <a:schemeClr val="tx1"/>
                </a:solidFill>
              </a:rPr>
              <a:t>of coda.</a:t>
            </a:r>
          </a:p>
          <a:p>
            <a:pPr lvl="1"/>
            <a:endParaRPr lang="en-US" sz="2600" b="1" i="1" u="sng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22917" y="2794717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21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400" b="1" kern="0" dirty="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pitchFamily="34" charset="0"/>
              </a:rPr>
              <a:t>Conclusions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2916" y="3665468"/>
            <a:ext cx="112956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In this work, </a:t>
            </a:r>
            <a:r>
              <a:rPr lang="en-US" sz="2400" dirty="0"/>
              <a:t> we present the first neural-based </a:t>
            </a:r>
            <a:r>
              <a:rPr lang="en-US" sz="2400" dirty="0" err="1"/>
              <a:t>decompilation</a:t>
            </a:r>
            <a:r>
              <a:rPr lang="en-US" sz="2400" dirty="0"/>
              <a:t> framework which preserves both the </a:t>
            </a:r>
            <a:r>
              <a:rPr lang="en-US" sz="2400" b="1" i="1" u="sng" dirty="0"/>
              <a:t>semantics</a:t>
            </a:r>
            <a:r>
              <a:rPr lang="en-US" sz="2400" dirty="0"/>
              <a:t> and the </a:t>
            </a:r>
            <a:r>
              <a:rPr lang="en-US" sz="2400" b="1" i="1" u="sng" dirty="0"/>
              <a:t>functionality</a:t>
            </a:r>
            <a:r>
              <a:rPr lang="en-US" sz="2400" dirty="0"/>
              <a:t> of the high-level program.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400" dirty="0"/>
              <a:t> Coda decomposes the </a:t>
            </a:r>
            <a:r>
              <a:rPr lang="en-US" sz="2400" dirty="0" err="1"/>
              <a:t>decompilation</a:t>
            </a:r>
            <a:r>
              <a:rPr lang="en-US" sz="2400" dirty="0"/>
              <a:t> task into of two key phases, namely,  </a:t>
            </a:r>
            <a:r>
              <a:rPr lang="en-US" sz="2400" b="1" i="1" u="sng" dirty="0"/>
              <a:t>code sketch generation </a:t>
            </a:r>
            <a:r>
              <a:rPr lang="en-US" sz="2400" dirty="0"/>
              <a:t>and </a:t>
            </a:r>
            <a:r>
              <a:rPr lang="en-US" sz="2400" b="1" i="1" u="sng" dirty="0"/>
              <a:t>iterative errors correction</a:t>
            </a:r>
            <a:r>
              <a:rPr lang="en-US" sz="2400" dirty="0"/>
              <a:t>.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400" dirty="0"/>
              <a:t> Coda outperforms the Seq2Seq model and traditional </a:t>
            </a:r>
            <a:r>
              <a:rPr lang="en-US" sz="2400" dirty="0" err="1"/>
              <a:t>decompilers</a:t>
            </a:r>
            <a:r>
              <a:rPr lang="en-US" sz="2400" dirty="0"/>
              <a:t> by a large margin.</a:t>
            </a:r>
          </a:p>
          <a:p>
            <a:pPr lvl="1"/>
            <a:endParaRPr lang="en-US" sz="2400" b="1" i="1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433A17F-9643-3145-A530-6A344C0852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9078147"/>
      </p:ext>
    </p:extLst>
  </p:cSld>
  <p:clrMapOvr>
    <a:masterClrMapping/>
  </p:clrMapOvr>
  <p:transition spd="slow" advTm="55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  <a:r>
              <a:rPr lang="en-US" altLang="zh-TW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Decompilation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802" y="1864587"/>
            <a:ext cx="100584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of </a:t>
            </a:r>
            <a:r>
              <a:rPr lang="en-US" sz="2800" b="1" i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Decompilation</a:t>
            </a:r>
            <a:r>
              <a:rPr lang="en-US" sz="28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executables to High-level programming language</a:t>
            </a:r>
            <a:endParaRPr lang="en-US" sz="2600" b="1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i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Decompilation</a:t>
            </a:r>
            <a:r>
              <a:rPr lang="en-US" sz="28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SW defense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detection and fixing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comparison/verification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i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Decompilation</a:t>
            </a:r>
            <a:r>
              <a:rPr lang="en-US" sz="28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SW attacking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engineering software binary with copyright protection for illegal usage.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64" y="2741167"/>
            <a:ext cx="4946854" cy="2270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9A9F8-9B03-0F42-B720-FED6C8BD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05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3"/>
    </mc:Choice>
    <mc:Fallback>
      <p:transition spd="slow" advTm="18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F34741-681B-45D1-9E0A-E25A20279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2575"/>
            <a:ext cx="12192000" cy="111561"/>
          </a:xfrm>
          <a:prstGeom prst="rect">
            <a:avLst/>
          </a:prstGeom>
        </p:spPr>
      </p:pic>
      <p:sp>
        <p:nvSpPr>
          <p:cNvPr id="19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160940" y="161163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en-US" altLang="zh-TW" sz="4800" b="1" i="0" kern="0" dirty="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37C5BE3-C635-4625-A56C-1BC26C186672}"/>
              </a:ext>
            </a:extLst>
          </p:cNvPr>
          <p:cNvSpPr txBox="1">
            <a:spLocks/>
          </p:cNvSpPr>
          <p:nvPr/>
        </p:nvSpPr>
        <p:spPr>
          <a:xfrm>
            <a:off x="1359203" y="3770722"/>
            <a:ext cx="10370427" cy="186441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goals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both the </a:t>
            </a:r>
            <a:r>
              <a:rPr lang="en-US" sz="26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6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binary executables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the design process </a:t>
            </a:r>
            <a:r>
              <a:rPr lang="en-US" sz="26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easily generalized to various ISAs and PLs</a:t>
            </a:r>
            <a:endParaRPr lang="en-US" sz="2600" b="1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B8E000C3-74D9-4384-BBDF-F5B5D5C15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004" y="6184154"/>
            <a:ext cx="2562763" cy="1471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EB4990-A4E2-4CDA-8362-DFEC134A082B}"/>
              </a:ext>
            </a:extLst>
          </p:cNvPr>
          <p:cNvSpPr/>
          <p:nvPr/>
        </p:nvSpPr>
        <p:spPr>
          <a:xfrm>
            <a:off x="1359203" y="5694681"/>
            <a:ext cx="8894460" cy="4154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0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HexRey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2018, </a:t>
            </a:r>
            <a:r>
              <a:rPr lang="en-US" sz="1050" dirty="0">
                <a:hlinkClick r:id="rId6"/>
              </a:rPr>
              <a:t>https://www.hex-rays.com/products/decompiler</a:t>
            </a:r>
            <a:r>
              <a:rPr lang="en-US" sz="1050" dirty="0" smtClean="0">
                <a:hlinkClick r:id="rId6"/>
              </a:rPr>
              <a:t>/</a:t>
            </a:r>
            <a:endParaRPr lang="en-US" sz="1050" dirty="0" smtClean="0"/>
          </a:p>
          <a:p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050" i="1" dirty="0" err="1">
                <a:latin typeface="Arial" panose="020B0604020202020204" pitchFamily="34" charset="0"/>
                <a:cs typeface="Arial" panose="020B0604020202020204" pitchFamily="34" charset="0"/>
              </a:rPr>
              <a:t>RetDec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, 2019,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https://retdec.com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n-US" sz="10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37C5BE3-C635-4625-A56C-1BC26C186672}"/>
              </a:ext>
            </a:extLst>
          </p:cNvPr>
          <p:cNvSpPr txBox="1">
            <a:spLocks/>
          </p:cNvSpPr>
          <p:nvPr/>
        </p:nvSpPr>
        <p:spPr>
          <a:xfrm>
            <a:off x="1359203" y="1157612"/>
            <a:ext cx="10370427" cy="2736955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Prior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decompilers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(e.g. Hex-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rey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[1],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RetDec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  <a:r>
              <a:rPr lang="mr-IN" sz="2800" dirty="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focus on reverse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engineering the </a:t>
            </a:r>
            <a:r>
              <a:rPr lang="en-US" sz="28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binary executables: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Semantics not guaranteed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Many hardware architectures (ISA): x86, MIPS, ARM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Many Programming Languages (PL)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 Human effort to extend to the new version of the hardware architectures or programming languages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C4CFC3A-7CC2-F540-8C39-FE52B3F2439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875065"/>
      </p:ext>
    </p:extLst>
  </p:cSld>
  <p:clrMapOvr>
    <a:masterClrMapping/>
  </p:clrMapOvr>
  <p:transition spd="slow" advTm="17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xmlns="" id="{D3782A55-9124-495C-B849-DF0A0BB65D45}"/>
              </a:ext>
            </a:extLst>
          </p:cNvPr>
          <p:cNvSpPr/>
          <p:nvPr/>
        </p:nvSpPr>
        <p:spPr>
          <a:xfrm>
            <a:off x="4083458" y="5076177"/>
            <a:ext cx="3949594" cy="90612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B7521-EDE6-42EE-9A76-9883DEC9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16" y="114228"/>
            <a:ext cx="11453567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Coda Design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both syntax and dynamic information</a:t>
            </a:r>
            <a:endParaRPr lang="en-US" sz="4400" b="1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0C67AE-8229-40DE-BCC4-719CA52D7EC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49EEC0F6-22BC-47A1-981F-226F21C5EA0A}"/>
              </a:ext>
            </a:extLst>
          </p:cNvPr>
          <p:cNvGrpSpPr/>
          <p:nvPr/>
        </p:nvGrpSpPr>
        <p:grpSpPr>
          <a:xfrm>
            <a:off x="3241495" y="1698355"/>
            <a:ext cx="5709010" cy="3671495"/>
            <a:chOff x="3200400" y="1970016"/>
            <a:chExt cx="5709010" cy="3671495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xmlns="" id="{718038AC-22AD-4FB0-98E7-BD20680F1B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64266639"/>
                </p:ext>
              </p:extLst>
            </p:nvPr>
          </p:nvGraphicFramePr>
          <p:xfrm>
            <a:off x="3200400" y="1970016"/>
            <a:ext cx="5709010" cy="36714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80AFF3D6-99AD-4E58-98E1-949B8776211A}"/>
                </a:ext>
              </a:extLst>
            </p:cNvPr>
            <p:cNvSpPr/>
            <p:nvPr/>
          </p:nvSpPr>
          <p:spPr>
            <a:xfrm>
              <a:off x="5563082" y="3072772"/>
              <a:ext cx="2428875" cy="16626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Stage 2</a:t>
              </a:r>
            </a:p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iterative      </a:t>
              </a:r>
            </a:p>
            <a:p>
              <a:pPr algn="ctr"/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</a:p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Correction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3279A26D-F8C8-43A6-8B9F-5193EB71EA54}"/>
                </a:ext>
              </a:extLst>
            </p:cNvPr>
            <p:cNvSpPr/>
            <p:nvPr/>
          </p:nvSpPr>
          <p:spPr>
            <a:xfrm>
              <a:off x="4381970" y="3139122"/>
              <a:ext cx="1865560" cy="14272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Stage 1</a:t>
              </a:r>
            </a:p>
            <a:p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Sketch </a:t>
              </a: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B670E32-1E07-4320-9F8F-3B67D016D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42575"/>
            <a:ext cx="12192000" cy="1115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96343" y="5344572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End-to-End Framework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366" y="3514732"/>
            <a:ext cx="247375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Low-level code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44954" y="3514733"/>
            <a:ext cx="29706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High level program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247047" y="3652500"/>
            <a:ext cx="1051270" cy="280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893684" y="3642904"/>
            <a:ext cx="1051270" cy="280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0BA2B90-0045-8247-A7C3-46738DBD26D8}"/>
              </a:ext>
            </a:extLst>
          </p:cNvPr>
          <p:cNvSpPr/>
          <p:nvPr/>
        </p:nvSpPr>
        <p:spPr>
          <a:xfrm>
            <a:off x="1338168" y="2080877"/>
            <a:ext cx="2637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Find good candidates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2A8793A-5CFE-654C-904E-44A7A6455E0F}"/>
              </a:ext>
            </a:extLst>
          </p:cNvPr>
          <p:cNvSpPr/>
          <p:nvPr/>
        </p:nvSpPr>
        <p:spPr>
          <a:xfrm>
            <a:off x="7858058" y="1873022"/>
            <a:ext cx="3868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Iteratively correct the candidates towards perfect match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05B3CEC-1987-ED47-B11D-61433244CE92}"/>
              </a:ext>
            </a:extLst>
          </p:cNvPr>
          <p:cNvCxnSpPr>
            <a:cxnSpLocks/>
          </p:cNvCxnSpPr>
          <p:nvPr/>
        </p:nvCxnSpPr>
        <p:spPr>
          <a:xfrm>
            <a:off x="3748875" y="2447319"/>
            <a:ext cx="937849" cy="527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DD3FE7D5-E352-704B-B847-8575B618325C}"/>
              </a:ext>
            </a:extLst>
          </p:cNvPr>
          <p:cNvCxnSpPr>
            <a:cxnSpLocks/>
          </p:cNvCxnSpPr>
          <p:nvPr/>
        </p:nvCxnSpPr>
        <p:spPr>
          <a:xfrm flipV="1">
            <a:off x="7389133" y="2532715"/>
            <a:ext cx="750569" cy="42630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99513303"/>
      </p:ext>
    </p:extLst>
  </p:cSld>
  <p:clrMapOvr>
    <a:masterClrMapping/>
  </p:clrMapOvr>
  <p:transition spd="med" advTm="5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810986" y="174741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/>
          </a:bodyPr>
          <a:lstStyle/>
          <a:p>
            <a:pPr>
              <a:defRPr/>
            </a:pPr>
            <a:r>
              <a:rPr lang="en-US" altLang="zh-TW" sz="4400" b="1" kern="0" dirty="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Stage 1: Code Sketch Generation</a:t>
            </a:r>
            <a:endParaRPr lang="en-US" altLang="zh-TW" sz="4400" b="1" i="0" kern="0" dirty="0">
              <a:solidFill>
                <a:schemeClr val="tx1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399" y="1420280"/>
            <a:ext cx="104666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Intuitively,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decompilation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is translation problem and can be solved using auto-encoder for machine translation: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However, a naïve </a:t>
            </a:r>
            <a:r>
              <a:rPr lang="en-US" altLang="zh-CN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sequence-to-sequence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model is hard to capture the meaning of low-level code and learn the grammar of high-level PL.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41" y="2331358"/>
            <a:ext cx="89535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428" y="315676"/>
            <a:ext cx="1293586" cy="1211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0941" y="2438402"/>
            <a:ext cx="413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Encoder Recurrent Neural Network (RNN)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7691" y="3836326"/>
            <a:ext cx="413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Decoder Recurrent Neural Network (RNN)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DD8521F-A655-6645-BCA2-838DE3C7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2296"/>
      </p:ext>
    </p:extLst>
  </p:cSld>
  <p:clrMapOvr>
    <a:masterClrMapping/>
  </p:clrMapOvr>
  <p:transition spd="slow" advTm="90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428" y="315676"/>
            <a:ext cx="1293586" cy="1211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399" y="1710564"/>
            <a:ext cx="78550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Instruction-aware Encoder :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Coda leverages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ary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Tree 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Encoder [3]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capture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the low-level code.</a:t>
            </a:r>
          </a:p>
          <a:p>
            <a:pPr marL="1371600" lvl="2" indent="-457200">
              <a:buFont typeface="Courier New" charset="0"/>
              <a:buChar char="o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Opcode and its operands are encoded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together.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encoders are used for encoding different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instruction types,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namely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memory (mem), branch 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and arithmetic (art).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191" y="1710564"/>
            <a:ext cx="2362404" cy="46115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69402" y="3345200"/>
            <a:ext cx="2292193" cy="173251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69400" y="3518451"/>
            <a:ext cx="2292195" cy="182937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11043145" y="3428746"/>
            <a:ext cx="119270" cy="19878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15" y="2840114"/>
            <a:ext cx="799080" cy="337793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0C8658D4-E261-1946-A457-1088AE07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86" y="174741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400" b="1" kern="0" dirty="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Stage 1: </a:t>
            </a:r>
            <a:r>
              <a:rPr lang="en-US" altLang="zh-TW" sz="44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Sketch Generation</a:t>
            </a:r>
            <a:endParaRPr lang="en-US" altLang="zh-TW" sz="4400" b="1" kern="0" dirty="0">
              <a:solidFill>
                <a:schemeClr val="tx1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5F4D03-28DA-8F41-8C3E-479C81C7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AEB4990-A4E2-4CDA-8362-DFEC134A082B}"/>
              </a:ext>
            </a:extLst>
          </p:cNvPr>
          <p:cNvSpPr/>
          <p:nvPr/>
        </p:nvSpPr>
        <p:spPr>
          <a:xfrm>
            <a:off x="1359203" y="5694681"/>
            <a:ext cx="8894460" cy="5770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1050" dirty="0"/>
              <a:t>Tai, Kai Sheng, Richard </a:t>
            </a:r>
            <a:r>
              <a:rPr lang="en-US" sz="1050" dirty="0" err="1"/>
              <a:t>Socher</a:t>
            </a:r>
            <a:r>
              <a:rPr lang="en-US" sz="1050" dirty="0"/>
              <a:t>, and Christopher D. Manning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 </a:t>
            </a:r>
            <a:r>
              <a:rPr lang="en-US" sz="1050" dirty="0"/>
              <a:t>"Improved semantic representations from tree-structured long short-term memory networks." </a:t>
            </a:r>
            <a:endParaRPr lang="en-US" sz="1050" dirty="0" smtClean="0"/>
          </a:p>
          <a:p>
            <a:r>
              <a:rPr lang="en-US" sz="1050" i="1" dirty="0" err="1" smtClean="0"/>
              <a:t>arXiv</a:t>
            </a:r>
            <a:r>
              <a:rPr lang="en-US" sz="1050" i="1" dirty="0" smtClean="0"/>
              <a:t> </a:t>
            </a:r>
            <a:r>
              <a:rPr lang="en-US" sz="1050" i="1" dirty="0"/>
              <a:t>preprint arXiv:1503.00075</a:t>
            </a:r>
            <a:r>
              <a:rPr lang="en-US" sz="1050" dirty="0"/>
              <a:t> (2015).</a:t>
            </a:r>
            <a:endParaRPr lang="en-US" sz="105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236473"/>
      </p:ext>
    </p:extLst>
  </p:cSld>
  <p:clrMapOvr>
    <a:masterClrMapping/>
  </p:clrMapOvr>
  <p:transition spd="slow" advTm="17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428" y="315676"/>
            <a:ext cx="1293586" cy="1211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1334462"/>
            <a:ext cx="1127760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Tree decoder for Abstract Syntax Tree (AST) generation: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AST can be equivalently translated into its corresponding high level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Advantages:</a:t>
            </a:r>
          </a:p>
          <a:p>
            <a:pPr marL="1371600" lvl="2" indent="-457200">
              <a:buFont typeface="Courier New" charset="0"/>
              <a:buChar char="o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Prevent error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propagation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 Preserve node dependency /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capture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PL grammar</a:t>
            </a:r>
          </a:p>
          <a:p>
            <a:pPr marL="1371600" lvl="2" indent="-457200">
              <a:buFont typeface="Courier New" charset="0"/>
              <a:buChar char="o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Boundaries are more explicit (terminal nodes)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Parent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nput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attention feeding mechanism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7" y="3598317"/>
            <a:ext cx="3057200" cy="2933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80" y="3598318"/>
            <a:ext cx="4175554" cy="3000573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flipV="1">
            <a:off x="5237217" y="3773401"/>
            <a:ext cx="2366967" cy="2053816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2515D42E-C805-DC47-A3A3-2160EE256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86" y="174741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400" b="1" kern="0" dirty="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Stage 1: </a:t>
            </a:r>
            <a:r>
              <a:rPr lang="en-US" altLang="zh-TW" sz="44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Sketch Generation</a:t>
            </a:r>
            <a:endParaRPr lang="en-US" altLang="zh-TW" sz="4400" b="1" kern="0" dirty="0">
              <a:solidFill>
                <a:schemeClr val="tx1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718C92D-C305-2344-9209-E947EAC3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3113153"/>
      </p:ext>
    </p:extLst>
  </p:cSld>
  <p:clrMapOvr>
    <a:masterClrMapping/>
  </p:clrMapOvr>
  <p:transition spd="slow" advTm="13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666206" y="200430"/>
            <a:ext cx="92342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en-US" altLang="zh-TW" sz="4400" b="1" i="0" kern="0" dirty="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Stage 2: Iterative Error Correction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452" y="1266993"/>
            <a:ext cx="108857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The sketch generated in Stage 1 may contain errors: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mispredicted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tokens,  missing lines, redundant lines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Correct the error using an </a:t>
            </a:r>
            <a:r>
              <a:rPr lang="en-US" altLang="zh-CN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Error Correction machine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(EC machine) guided by </a:t>
            </a:r>
            <a:r>
              <a:rPr lang="en-US" altLang="zh-CN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the Error Predictor (EP)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Optimization techniques: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Prevent the false alarm by recompile the updated sketch code and check its </a:t>
            </a:r>
            <a:r>
              <a:rPr lang="en-US" altLang="zh-CN" sz="2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Levenshtein</a:t>
            </a:r>
            <a:r>
              <a:rPr lang="en-US" altLang="zh-CN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edit loss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from the golden input.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Ensemble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multiple error predictors to cover more potential errors for updates.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191" y="257725"/>
            <a:ext cx="1482921" cy="1453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3790" y="2002403"/>
            <a:ext cx="19543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Golden program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If( a &gt; c ) {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	a = b + c * a;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	b = a </a:t>
            </a:r>
            <a:r>
              <a:rPr lang="mr-IN" dirty="0">
                <a:latin typeface="Arial" panose="020B0604020202020204" pitchFamily="34" charset="0"/>
                <a:ea typeface="Consolas" charset="0"/>
                <a:cs typeface="Consolas" charset="0"/>
              </a:rPr>
              <a:t>–</a:t>
            </a:r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 c ;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1006" y="2002403"/>
            <a:ext cx="19543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Mispredicted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If( a &gt;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 ) {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	a = b + c * a;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	b = a -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8222" y="2002403"/>
            <a:ext cx="1954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lines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If( a &gt; c ) {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	a = b + c * a;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12922" y="1959490"/>
            <a:ext cx="1954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Redundant lines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If( a &gt; c ) {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	a = b + c * a;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	b = a;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	b = a;</a:t>
            </a:r>
          </a:p>
          <a:p>
            <a:r>
              <a:rPr lang="en-US" dirty="0">
                <a:latin typeface="Arial" panose="020B0604020202020204" pitchFamily="34" charset="0"/>
                <a:ea typeface="Consolas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BA3753-43F6-7244-A8B6-C761FBF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7638947"/>
      </p:ext>
    </p:extLst>
  </p:cSld>
  <p:clrMapOvr>
    <a:masterClrMapping/>
  </p:clrMapOvr>
  <p:transition spd="slow" advTm="876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3485D-2F17-49E2-8219-16EA5E30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56" y="367645"/>
            <a:ext cx="10058400" cy="7946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Setup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623715-3E45-4E5C-817F-CA8E8850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236"/>
            <a:ext cx="12104176" cy="11075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3A32455-F5C6-40D4-82B3-5E4D27DC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56" y="1437348"/>
            <a:ext cx="10365935" cy="4516437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Compiler configuration :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clang </a:t>
            </a:r>
            <a:r>
              <a:rPr lang="mr-IN" sz="2800" b="1" i="1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O0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disabled optimization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Benchmarks: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programs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Wingdings" charset="2"/>
              <a:buChar char="q"/>
            </a:pP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Karel library (Karel) </a:t>
            </a:r>
            <a:r>
              <a:rPr lang="mr-IN" sz="2400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function calls</a:t>
            </a:r>
          </a:p>
          <a:p>
            <a:pPr lvl="2">
              <a:buFont typeface="Wingdings" charset="2"/>
              <a:buChar char="q"/>
            </a:pP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 library (Math) </a:t>
            </a:r>
            <a:r>
              <a:rPr lang="mr-IN" sz="2400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calls with arguments</a:t>
            </a:r>
          </a:p>
          <a:p>
            <a:pPr lvl="2">
              <a:buFont typeface="Wingdings" charset="2"/>
              <a:buChar char="q"/>
            </a:pP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expressions (NE) </a:t>
            </a:r>
            <a:r>
              <a:rPr lang="mr-IN" sz="2400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(^,&amp;,*,-,&lt;&lt;,&gt;&gt;,|,% </a:t>
            </a:r>
            <a:r>
              <a:rPr lang="mr-IN" sz="2400" dirty="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pPr lvl="2">
              <a:buFont typeface="Wingdings" charset="2"/>
              <a:buChar char="q"/>
            </a:pP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 library + Normal expressions (</a:t>
            </a:r>
            <a:r>
              <a:rPr lang="en-US" sz="2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Math+NE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mr-IN" sz="2400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replaces the variables in NE with a return value of math function.</a:t>
            </a:r>
          </a:p>
          <a:p>
            <a:pPr lvl="1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Metrics:</a:t>
            </a:r>
          </a:p>
          <a:p>
            <a:pPr lvl="2">
              <a:buFont typeface="Wingdings" charset="2"/>
              <a:buChar char="q"/>
            </a:pP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Accuracy :  </a:t>
            </a:r>
            <a:r>
              <a:rPr lang="en-US" sz="2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percentage of predicted tokens that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with the ground-truth ones.</a:t>
            </a:r>
          </a:p>
          <a:p>
            <a:pPr lvl="2">
              <a:buFont typeface="Wingdings" charset="2"/>
              <a:buChar char="q"/>
            </a:pP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Accuracy: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percentage of </a:t>
            </a:r>
            <a:r>
              <a:rPr lang="en-US" sz="2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yields 100% </a:t>
            </a:r>
            <a:r>
              <a:rPr lang="en-US" sz="20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</a:t>
            </a:r>
            <a:r>
              <a:rPr lang="en-US" sz="2000" b="1" i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accuracy.</a:t>
            </a:r>
            <a:endParaRPr lang="en-US" sz="2000" b="1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charset="2"/>
              <a:buChar char="q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05AAC74-33B4-D946-B253-D6F2E05E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B5DB-5167-455C-9730-30662D86AF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8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07"/>
    </mc:Choice>
    <mc:Fallback>
      <p:transition spd="slow" advTm="5140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2|0.1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8.5|6.4|34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6688</TotalTime>
  <Words>1268</Words>
  <Application>Microsoft Macintosh PowerPoint</Application>
  <PresentationFormat>Widescreen</PresentationFormat>
  <Paragraphs>228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Calibri Light</vt:lpstr>
      <vt:lpstr>Consolas</vt:lpstr>
      <vt:lpstr>Courier New</vt:lpstr>
      <vt:lpstr>Mangal</vt:lpstr>
      <vt:lpstr>Wingdings</vt:lpstr>
      <vt:lpstr>宋体</vt:lpstr>
      <vt:lpstr>新細明體</vt:lpstr>
      <vt:lpstr>Arial</vt:lpstr>
      <vt:lpstr>Retrospect</vt:lpstr>
      <vt:lpstr>PowerPoint Presentation</vt:lpstr>
      <vt:lpstr>Background: Decompilation</vt:lpstr>
      <vt:lpstr>Challenges</vt:lpstr>
      <vt:lpstr>Coda Design Leverage both syntax and dynamic information</vt:lpstr>
      <vt:lpstr>Stage 1: Code Sketch Generation</vt:lpstr>
      <vt:lpstr>PowerPoint Presentation</vt:lpstr>
      <vt:lpstr>PowerPoint Presentation</vt:lpstr>
      <vt:lpstr>Stage 2: Iterative Error Correction </vt:lpstr>
      <vt:lpstr>Experimental Setup</vt:lpstr>
      <vt:lpstr>Results – Stage 1 Performance</vt:lpstr>
      <vt:lpstr>Results – Stage 2 Performance</vt:lpstr>
      <vt:lpstr>Results -- Overall</vt:lpstr>
      <vt:lpstr>PowerPoint Presentation</vt:lpstr>
      <vt:lpstr>Backup </vt:lpstr>
      <vt:lpstr>PowerPoint Presentation</vt:lpstr>
      <vt:lpstr>Two-stage framework which leverages both syntax and dynamic information</vt:lpstr>
      <vt:lpstr>Results</vt:lpstr>
      <vt:lpstr>Results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DeepSigns: A Generic Framework for Watermarking and IP Protection of  Deep Learning Models  </dc:title>
  <dc:creator>chen huili</dc:creator>
  <cp:lastModifiedBy>付 成</cp:lastModifiedBy>
  <cp:revision>1304</cp:revision>
  <dcterms:created xsi:type="dcterms:W3CDTF">2018-08-12T22:34:15Z</dcterms:created>
  <dcterms:modified xsi:type="dcterms:W3CDTF">2019-06-22T20:39:03Z</dcterms:modified>
</cp:coreProperties>
</file>