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284D-2CA7-4386-ACFA-346B73813EC9}" type="datetimeFigureOut">
              <a:rPr lang="fr-FR" smtClean="0"/>
              <a:pPr/>
              <a:t>12/09/2019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5E69-15C2-47E7-9570-25C3C9C7C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Éric GRIMA</a:t>
            </a:r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L’objectif est d’avoir un backup de votre code sur une autre machine. Après avoir effectué vos </a:t>
            </a:r>
            <a:r>
              <a:rPr lang="fr-FR" dirty="0" err="1" smtClean="0"/>
              <a:t>commits</a:t>
            </a:r>
            <a:r>
              <a:rPr lang="fr-FR" dirty="0" smtClean="0"/>
              <a:t>, vous allez donc les envoyer sur un </a:t>
            </a:r>
            <a:r>
              <a:rPr lang="fr-FR" dirty="0" err="1" smtClean="0"/>
              <a:t>remote</a:t>
            </a:r>
            <a:r>
              <a:rPr lang="fr-FR" dirty="0" smtClean="0"/>
              <a:t>, c'est-à-dire une autre machine qui peut être : </a:t>
            </a:r>
          </a:p>
          <a:p>
            <a:pPr lvl="1"/>
            <a:r>
              <a:rPr lang="fr-FR" dirty="0" smtClean="0"/>
              <a:t>interne (parc composé de plusieurs ordinateurs)</a:t>
            </a:r>
          </a:p>
          <a:p>
            <a:pPr lvl="1"/>
            <a:r>
              <a:rPr lang="fr-FR" dirty="0" smtClean="0"/>
              <a:t>ou externe (grâce à des services comme </a:t>
            </a:r>
            <a:r>
              <a:rPr lang="fr-FR" dirty="0" err="1" smtClean="0"/>
              <a:t>GitHub</a:t>
            </a:r>
            <a:r>
              <a:rPr lang="fr-FR" dirty="0" smtClean="0"/>
              <a:t> ou </a:t>
            </a:r>
            <a:r>
              <a:rPr lang="fr-FR" dirty="0" err="1" smtClean="0"/>
              <a:t>BitBucket</a:t>
            </a:r>
            <a:r>
              <a:rPr lang="fr-FR" dirty="0" smtClean="0"/>
              <a:t>). Utiliser un </a:t>
            </a:r>
            <a:r>
              <a:rPr lang="fr-FR" dirty="0" err="1" smtClean="0"/>
              <a:t>remote</a:t>
            </a:r>
            <a:r>
              <a:rPr lang="fr-FR" dirty="0" smtClean="0"/>
              <a:t> externe va aussi vous permettre de travailler sur des projets à plusieurs, pour que tout le monde ait accès aux dernières modifications de chacun sur un </a:t>
            </a:r>
            <a:r>
              <a:rPr lang="fr-FR" dirty="0" err="1" smtClean="0"/>
              <a:t>remote</a:t>
            </a:r>
            <a:r>
              <a:rPr lang="fr-FR" dirty="0" smtClean="0"/>
              <a:t> partagé.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GitHub</a:t>
            </a:r>
            <a:r>
              <a:rPr lang="fr-FR" dirty="0" smtClean="0"/>
              <a:t> est un service en ligne gratuit qui permet d'héberger ses </a:t>
            </a:r>
            <a:r>
              <a:rPr lang="fr-FR" dirty="0" err="1" smtClean="0"/>
              <a:t>repositories</a:t>
            </a:r>
            <a:r>
              <a:rPr lang="fr-FR" dirty="0" smtClean="0"/>
              <a:t> de code.</a:t>
            </a:r>
          </a:p>
          <a:p>
            <a:r>
              <a:rPr lang="fr-FR" dirty="0" smtClean="0"/>
              <a:t>Communiquer avec d'autres développeurs et signaler des problèmes de code en déclarant des "issues" ;</a:t>
            </a:r>
          </a:p>
          <a:p>
            <a:r>
              <a:rPr lang="fr-FR" dirty="0" smtClean="0"/>
              <a:t>Partager des morceaux de code en ligne à l'aide de "</a:t>
            </a:r>
            <a:r>
              <a:rPr lang="fr-FR" dirty="0" err="1" smtClean="0"/>
              <a:t>gists</a:t>
            </a:r>
            <a:r>
              <a:rPr lang="fr-FR" dirty="0" smtClean="0"/>
              <a:t>" ;</a:t>
            </a:r>
          </a:p>
          <a:p>
            <a:r>
              <a:rPr lang="fr-FR" dirty="0" smtClean="0"/>
              <a:t>Proposer des modifications de code à d'autres repos en faisant des "pull </a:t>
            </a:r>
            <a:r>
              <a:rPr lang="fr-FR" dirty="0" err="1" smtClean="0"/>
              <a:t>requests</a:t>
            </a:r>
            <a:r>
              <a:rPr lang="fr-FR" dirty="0" smtClean="0"/>
              <a:t>" ;</a:t>
            </a:r>
          </a:p>
          <a:p>
            <a:r>
              <a:rPr lang="fr-FR" dirty="0" smtClean="0"/>
              <a:t>Et même récupérer du code depuis un autre </a:t>
            </a:r>
            <a:r>
              <a:rPr lang="fr-FR" dirty="0" err="1" smtClean="0"/>
              <a:t>repository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r>
              <a:rPr lang="fr-FR" dirty="0" smtClean="0"/>
              <a:t> sur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Création d’un compte sur https://github.com/</a:t>
            </a:r>
          </a:p>
          <a:p>
            <a:r>
              <a:rPr lang="fr-FR" dirty="0" smtClean="0"/>
              <a:t>Rechercher un </a:t>
            </a:r>
            <a:r>
              <a:rPr lang="fr-FR" dirty="0" err="1" smtClean="0"/>
              <a:t>repository</a:t>
            </a:r>
            <a:r>
              <a:rPr lang="fr-FR" dirty="0" smtClean="0"/>
              <a:t> existant et cliquer « Clone  or </a:t>
            </a:r>
            <a:r>
              <a:rPr lang="fr-FR" dirty="0" err="1" smtClean="0"/>
              <a:t>download</a:t>
            </a:r>
            <a:r>
              <a:rPr lang="fr-FR" dirty="0" smtClean="0"/>
              <a:t> » dans le dossier local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git clone </a:t>
            </a:r>
            <a:r>
              <a:rPr lang="fr-FR" dirty="0" err="1" smtClean="0">
                <a:sym typeface="Wingdings" pitchFamily="2" charset="2"/>
              </a:rPr>
              <a:t>liencopié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Créer votre </a:t>
            </a:r>
            <a:r>
              <a:rPr lang="fr-FR" dirty="0" err="1" smtClean="0">
                <a:sym typeface="Wingdings" pitchFamily="2" charset="2"/>
              </a:rPr>
              <a:t>repository</a:t>
            </a:r>
            <a:r>
              <a:rPr lang="fr-FR" dirty="0" smtClean="0">
                <a:sym typeface="Wingdings" pitchFamily="2" charset="2"/>
              </a:rPr>
              <a:t> cliquer sur le « + »</a:t>
            </a:r>
          </a:p>
          <a:p>
            <a:r>
              <a:rPr lang="fr-FR" dirty="0" smtClean="0">
                <a:sym typeface="Wingdings" pitchFamily="2" charset="2"/>
              </a:rPr>
              <a:t>« </a:t>
            </a:r>
            <a:r>
              <a:rPr lang="en-US" dirty="0" smtClean="0"/>
              <a:t>Initialize this repository with a README </a:t>
            </a:r>
            <a:r>
              <a:rPr lang="fr-FR" dirty="0" smtClean="0">
                <a:sym typeface="Wingdings" pitchFamily="2" charset="2"/>
              </a:rPr>
              <a:t>» permet de cloner</a:t>
            </a:r>
            <a:r>
              <a:rPr lang="fr-FR" dirty="0" smtClean="0"/>
              <a:t> votre </a:t>
            </a:r>
            <a:r>
              <a:rPr lang="fr-FR" dirty="0" err="1" smtClean="0"/>
              <a:t>repository</a:t>
            </a:r>
            <a:r>
              <a:rPr lang="fr-FR" dirty="0" smtClean="0"/>
              <a:t> sur votre machine</a:t>
            </a:r>
          </a:p>
          <a:p>
            <a:r>
              <a:rPr lang="fr-FR" dirty="0" smtClean="0"/>
              <a:t>Exemple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err="1" smtClean="0"/>
              <a:t>echo</a:t>
            </a:r>
            <a:r>
              <a:rPr lang="fr-FR" dirty="0" smtClean="0"/>
              <a:t> "# formulaire" &gt;&gt; README.md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init</a:t>
            </a:r>
            <a:r>
              <a:rPr lang="fr-FR" dirty="0" smtClean="0"/>
              <a:t> git </a:t>
            </a:r>
            <a:r>
              <a:rPr lang="fr-FR" dirty="0" err="1" smtClean="0"/>
              <a:t>add</a:t>
            </a:r>
            <a:r>
              <a:rPr lang="fr-FR" dirty="0" smtClean="0"/>
              <a:t> README.md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commit -m "first commit" 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https://github.com/James-T-KIRK/formulaire.git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err="1" smtClean="0"/>
              <a:t>git</a:t>
            </a:r>
            <a:r>
              <a:rPr lang="fr-FR" dirty="0" smtClean="0"/>
              <a:t> push -u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Synchronisation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Synchroniser les modifications de la </a:t>
            </a:r>
            <a:r>
              <a:rPr lang="fr-FR" dirty="0" err="1" smtClean="0"/>
              <a:t>repository</a:t>
            </a:r>
            <a:r>
              <a:rPr lang="fr-FR" dirty="0" smtClean="0"/>
              <a:t> locale avec la </a:t>
            </a:r>
            <a:r>
              <a:rPr lang="fr-FR" dirty="0" err="1" smtClean="0"/>
              <a:t>repository</a:t>
            </a:r>
            <a:r>
              <a:rPr lang="fr-FR" dirty="0" smtClean="0"/>
              <a:t> distante sur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Envoyer local vers distant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  <a:p>
            <a:pPr lvl="1"/>
            <a:r>
              <a:rPr lang="fr-FR" dirty="0" smtClean="0"/>
              <a:t>La branche master est la branche qui contient le code courant de la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remote</a:t>
            </a:r>
            <a:r>
              <a:rPr lang="fr-FR" dirty="0" smtClean="0"/>
              <a:t> sur lequel est envoyé le code est appelé </a:t>
            </a:r>
            <a:r>
              <a:rPr lang="fr-FR" dirty="0" err="1" smtClean="0"/>
              <a:t>origin</a:t>
            </a:r>
            <a:r>
              <a:rPr lang="fr-FR" dirty="0" smtClean="0"/>
              <a:t> par défaut. Ici, ce </a:t>
            </a:r>
            <a:r>
              <a:rPr lang="fr-FR" dirty="0" err="1" smtClean="0"/>
              <a:t>remote</a:t>
            </a:r>
            <a:r>
              <a:rPr lang="fr-FR" dirty="0" smtClean="0"/>
              <a:t> est </a:t>
            </a:r>
            <a:r>
              <a:rPr lang="fr-FR" dirty="0" err="1" smtClean="0"/>
              <a:t>GitHub</a:t>
            </a:r>
            <a:r>
              <a:rPr lang="fr-FR" dirty="0" smtClean="0"/>
              <a:t>. Si vous aviez plusieurs </a:t>
            </a:r>
            <a:r>
              <a:rPr lang="fr-FR" dirty="0" err="1" smtClean="0"/>
              <a:t>remotes</a:t>
            </a:r>
            <a:r>
              <a:rPr lang="fr-FR" dirty="0" smtClean="0"/>
              <a:t> (par exemple, votre téléphone portable ou un 2e ordinateur), vous pourriez envoyer votre code sur un </a:t>
            </a:r>
            <a:r>
              <a:rPr lang="fr-FR" dirty="0" err="1" smtClean="0"/>
              <a:t>remote</a:t>
            </a:r>
            <a:r>
              <a:rPr lang="fr-FR" dirty="0" smtClean="0"/>
              <a:t> "téléphone" ou "ordi2".</a:t>
            </a:r>
          </a:p>
          <a:p>
            <a:r>
              <a:rPr lang="fr-FR" dirty="0" smtClean="0"/>
              <a:t>Acquérir du distant vers le local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pull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des branches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Les branches permettent de travailler sur des versions de code qui divergent de la branche principale contenant votre code courant.</a:t>
            </a:r>
          </a:p>
          <a:p>
            <a:r>
              <a:rPr lang="fr-FR" dirty="0" smtClean="0"/>
              <a:t>Lorsque vous initialisez un </a:t>
            </a:r>
            <a:r>
              <a:rPr lang="fr-FR" dirty="0" err="1" smtClean="0"/>
              <a:t>repository</a:t>
            </a:r>
            <a:r>
              <a:rPr lang="fr-FR" dirty="0" smtClean="0"/>
              <a:t> (repo) Git, votre code est placé dans la branche principale appelée </a:t>
            </a:r>
            <a:r>
              <a:rPr lang="fr-FR" b="1" dirty="0" smtClean="0"/>
              <a:t>master</a:t>
            </a:r>
            <a:r>
              <a:rPr lang="fr-FR" dirty="0" smtClean="0"/>
              <a:t> par défaut. </a:t>
            </a:r>
          </a:p>
          <a:p>
            <a:r>
              <a:rPr lang="fr-FR" dirty="0" smtClean="0"/>
              <a:t>Pour voir les branches présentes dans votre repo, utilisez la commande 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b="1" dirty="0" smtClean="0"/>
              <a:t>git </a:t>
            </a:r>
            <a:r>
              <a:rPr lang="fr-FR" b="1" dirty="0" err="1" smtClean="0"/>
              <a:t>branch</a:t>
            </a:r>
            <a:r>
              <a:rPr lang="fr-FR" dirty="0" smtClean="0"/>
              <a:t>. Elle vous retournera les branches présentes, et ajoutera une étoile devant la branche dans laquelle vous êtes placés.  </a:t>
            </a:r>
          </a:p>
          <a:p>
            <a:r>
              <a:rPr lang="fr-FR" dirty="0" smtClean="0"/>
              <a:t>Pour créer une nouvelle branche, il vous suffit d'ajouter le nom de la branche à créer à la suite de la commande précédente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branch</a:t>
            </a:r>
            <a:r>
              <a:rPr lang="fr-FR" dirty="0" smtClean="0"/>
              <a:t> nouvelle-branche</a:t>
            </a:r>
          </a:p>
          <a:p>
            <a:r>
              <a:rPr lang="fr-FR" dirty="0" smtClean="0"/>
              <a:t>Pour vous placer dans une autre branche à l'intérieur de votre repo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nouvelle-branche</a:t>
            </a:r>
          </a:p>
          <a:p>
            <a:r>
              <a:rPr lang="fr-FR" dirty="0" smtClean="0"/>
              <a:t>Pour fusionner les deux dernières commandes (création et placement dans votre nouvelle branche) on </a:t>
            </a:r>
            <a:r>
              <a:rPr lang="fr-FR" smtClean="0"/>
              <a:t>a l’alternative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git </a:t>
            </a:r>
            <a:r>
              <a:rPr lang="fr-FR" dirty="0" err="1" smtClean="0"/>
              <a:t>checkout</a:t>
            </a:r>
            <a:r>
              <a:rPr lang="fr-FR" dirty="0" smtClean="0"/>
              <a:t> -b nouvelle-branche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Fusionner des branches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4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Pour mettre à jour une branche B depuis une autre branche A, on se place dans la branche source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brancheB</a:t>
            </a:r>
            <a:endParaRPr lang="fr-FR" dirty="0" smtClean="0"/>
          </a:p>
          <a:p>
            <a:r>
              <a:rPr lang="fr-FR" dirty="0" smtClean="0"/>
              <a:t>Puis on fusionne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git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smtClean="0"/>
              <a:t>brancheA</a:t>
            </a:r>
            <a:endParaRPr lang="fr-FR" dirty="0" smtClean="0"/>
          </a:p>
          <a:p>
            <a:r>
              <a:rPr lang="fr-FR" dirty="0" smtClean="0"/>
              <a:t>Attention à toujours mettre à jour la branche principale (master)</a:t>
            </a:r>
            <a:endParaRPr lang="fr-FR" dirty="0"/>
          </a:p>
        </p:txBody>
      </p:sp>
      <p:pic>
        <p:nvPicPr>
          <p:cNvPr id="1026" name="Picture 2" descr="Une autre br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4445" y="4365104"/>
            <a:ext cx="5857875" cy="23050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55000" lnSpcReduction="20000"/>
          </a:bodyPr>
          <a:lstStyle/>
          <a:p>
            <a:r>
              <a:rPr lang="fr-FR" b="1" dirty="0" err="1" smtClean="0"/>
              <a:t>Merge</a:t>
            </a:r>
            <a:r>
              <a:rPr lang="fr-FR" b="1" dirty="0" smtClean="0"/>
              <a:t> « </a:t>
            </a:r>
            <a:r>
              <a:rPr lang="fr-FR" b="1" dirty="0" err="1" smtClean="0"/>
              <a:t>fast</a:t>
            </a:r>
            <a:r>
              <a:rPr lang="fr-FR" b="1" dirty="0" smtClean="0"/>
              <a:t>-</a:t>
            </a:r>
            <a:r>
              <a:rPr lang="fr-FR" b="1" dirty="0" err="1" smtClean="0"/>
              <a:t>forward</a:t>
            </a:r>
            <a:r>
              <a:rPr lang="fr-FR" b="1" dirty="0" smtClean="0"/>
              <a:t> »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checkout -b new-feature master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&lt;file&gt;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commit -m "Start a feature“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&lt;file&gt;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commit -m "Finish a feature“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merge new-feature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branch -d new-feature</a:t>
            </a:r>
          </a:p>
          <a:p>
            <a:r>
              <a:rPr lang="fr-FR" b="1" dirty="0" err="1" smtClean="0"/>
              <a:t>Merge</a:t>
            </a:r>
            <a:r>
              <a:rPr lang="fr-FR" b="1" dirty="0" smtClean="0"/>
              <a:t> 'à trois sources' (3-</a:t>
            </a:r>
            <a:r>
              <a:rPr lang="fr-FR" b="1" dirty="0" err="1" smtClean="0"/>
              <a:t>way</a:t>
            </a:r>
            <a:r>
              <a:rPr lang="fr-FR" b="1" dirty="0" smtClean="0"/>
              <a:t> </a:t>
            </a:r>
            <a:r>
              <a:rPr lang="fr-FR" b="1" dirty="0" err="1" smtClean="0"/>
              <a:t>merge</a:t>
            </a:r>
            <a:r>
              <a:rPr lang="fr-FR" b="1" dirty="0" smtClean="0"/>
              <a:t>)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checkout -b new-feature master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&lt;file&gt;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commit -m "Start a feature“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commit -m "Finish a feature“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&lt;file&gt;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commit -m "Make some super-stable changes to master“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merge new-feature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git</a:t>
            </a:r>
            <a:r>
              <a:rPr lang="en-US" dirty="0" smtClean="0"/>
              <a:t> branch -d new-feature</a:t>
            </a:r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modifications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Pour identifier celui qui a fait une modification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blame</a:t>
            </a:r>
            <a:r>
              <a:rPr lang="fr-FR" dirty="0" smtClean="0"/>
              <a:t> </a:t>
            </a:r>
            <a:r>
              <a:rPr lang="fr-FR" dirty="0" err="1" smtClean="0"/>
              <a:t>nomdufichier.extension</a:t>
            </a:r>
            <a:endParaRPr lang="fr-FR" dirty="0" smtClean="0"/>
          </a:p>
          <a:p>
            <a:r>
              <a:rPr lang="fr-FR" dirty="0" smtClean="0"/>
              <a:t>Pour savoir pourquoi ces modifications sont réalisées faire un « git log » et récupérer le début du SHA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show 9414d90</a:t>
            </a:r>
          </a:p>
          <a:p>
            <a:r>
              <a:rPr lang="fr-FR" dirty="0" smtClean="0"/>
              <a:t>Pour ignorer des fichiers (surtout de </a:t>
            </a:r>
            <a:r>
              <a:rPr lang="fr-FR" dirty="0" err="1" smtClean="0"/>
              <a:t>configuation</a:t>
            </a:r>
            <a:r>
              <a:rPr lang="fr-FR" dirty="0" smtClean="0"/>
              <a:t> pour des raisons sécuritaires) il faut créer le fichier .</a:t>
            </a:r>
            <a:r>
              <a:rPr lang="fr-FR" dirty="0" err="1" smtClean="0"/>
              <a:t>gitignore</a:t>
            </a:r>
            <a:r>
              <a:rPr lang="fr-FR" dirty="0" smtClean="0"/>
              <a:t> et y lister les fichiers que l’on ne souhaite pas </a:t>
            </a:r>
            <a:r>
              <a:rPr lang="fr-FR" dirty="0" err="1" smtClean="0"/>
              <a:t>versionner</a:t>
            </a:r>
            <a:r>
              <a:rPr lang="fr-FR" dirty="0" smtClean="0"/>
              <a:t> dans Git (Le fichier .</a:t>
            </a:r>
            <a:r>
              <a:rPr lang="fr-FR" dirty="0" err="1" smtClean="0"/>
              <a:t>gitignore</a:t>
            </a:r>
            <a:r>
              <a:rPr lang="fr-FR" dirty="0" smtClean="0"/>
              <a:t> doit être </a:t>
            </a:r>
            <a:r>
              <a:rPr lang="fr-FR" dirty="0" err="1" smtClean="0"/>
              <a:t>tracké</a:t>
            </a:r>
            <a:r>
              <a:rPr lang="fr-FR" dirty="0" smtClean="0"/>
              <a:t> comme vos autres fichiers dans Git : vous devez donc l'ajouter à l'index et le </a:t>
            </a:r>
            <a:r>
              <a:rPr lang="fr-FR" dirty="0" err="1" smtClean="0"/>
              <a:t>committer</a:t>
            </a:r>
            <a:r>
              <a:rPr lang="fr-FR" dirty="0" smtClean="0"/>
              <a:t>) comme :</a:t>
            </a:r>
          </a:p>
          <a:p>
            <a:pPr lvl="1"/>
            <a:r>
              <a:rPr lang="fr-FR" dirty="0" smtClean="0"/>
              <a:t>connexion.php</a:t>
            </a:r>
          </a:p>
          <a:p>
            <a:pPr lvl="1"/>
            <a:r>
              <a:rPr lang="fr-FR" dirty="0" err="1" smtClean="0"/>
              <a:t>include</a:t>
            </a:r>
            <a:r>
              <a:rPr lang="fr-FR" dirty="0" smtClean="0"/>
              <a:t>/.config</a:t>
            </a:r>
          </a:p>
          <a:p>
            <a:r>
              <a:rPr lang="fr-FR" dirty="0" smtClean="0"/>
              <a:t>Pour mettre de côté vos modifications en cours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stash</a:t>
            </a:r>
            <a:endParaRPr lang="fr-FR" dirty="0" smtClean="0"/>
          </a:p>
          <a:p>
            <a:r>
              <a:rPr lang="fr-FR" dirty="0" smtClean="0"/>
              <a:t>Pour récupérer les modifications que vous aviez mises de côté (il vide le </a:t>
            </a:r>
            <a:r>
              <a:rPr lang="fr-FR" dirty="0" err="1" smtClean="0"/>
              <a:t>stash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pop</a:t>
            </a:r>
          </a:p>
          <a:p>
            <a:r>
              <a:rPr lang="fr-FR" dirty="0" smtClean="0"/>
              <a:t>Pour garder les modifications dans votre </a:t>
            </a:r>
            <a:r>
              <a:rPr lang="fr-FR" dirty="0" err="1" smtClean="0"/>
              <a:t>stash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fr-FR" dirty="0" smtClean="0"/>
              <a:t>Compléments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544616"/>
          </a:xfrm>
        </p:spPr>
        <p:txBody>
          <a:bodyPr>
            <a:noAutofit/>
          </a:bodyPr>
          <a:lstStyle/>
          <a:p>
            <a:r>
              <a:rPr lang="fr-FR" sz="1600" dirty="0" smtClean="0"/>
              <a:t>Pour éviter d’avoir à faire un commit au milieu d’un travail en cours on fait « git </a:t>
            </a:r>
            <a:r>
              <a:rPr lang="fr-FR" sz="1600" dirty="0" err="1" smtClean="0"/>
              <a:t>stash</a:t>
            </a:r>
            <a:r>
              <a:rPr lang="fr-FR" sz="1600" dirty="0" smtClean="0"/>
              <a:t> » puis</a:t>
            </a:r>
          </a:p>
          <a:p>
            <a:pPr lvl="1"/>
            <a:r>
              <a:rPr lang="fr-FR" sz="1400" dirty="0" smtClean="0">
                <a:sym typeface="Wingdings" pitchFamily="2" charset="2"/>
              </a:rPr>
              <a:t></a:t>
            </a:r>
            <a:r>
              <a:rPr lang="fr-FR" sz="1400" dirty="0" smtClean="0"/>
              <a:t>git </a:t>
            </a:r>
            <a:r>
              <a:rPr lang="fr-FR" sz="1400" dirty="0" err="1" smtClean="0"/>
              <a:t>checkout</a:t>
            </a:r>
            <a:r>
              <a:rPr lang="fr-FR" sz="1400" dirty="0" smtClean="0"/>
              <a:t> master</a:t>
            </a:r>
          </a:p>
          <a:p>
            <a:pPr lvl="1"/>
            <a:r>
              <a:rPr lang="fr-FR" sz="1400" dirty="0" smtClean="0"/>
              <a:t>(modifier des fichiers)</a:t>
            </a:r>
          </a:p>
          <a:p>
            <a:pPr lvl="1"/>
            <a:r>
              <a:rPr lang="fr-FR" sz="1400" dirty="0" smtClean="0">
                <a:sym typeface="Wingdings" pitchFamily="2" charset="2"/>
              </a:rPr>
              <a:t></a:t>
            </a:r>
            <a:r>
              <a:rPr lang="fr-FR" sz="1400" dirty="0" smtClean="0"/>
              <a:t>git commit -a</a:t>
            </a:r>
          </a:p>
          <a:p>
            <a:pPr lvl="1"/>
            <a:r>
              <a:rPr lang="fr-FR" sz="1400" dirty="0" smtClean="0">
                <a:sym typeface="Wingdings" pitchFamily="2" charset="2"/>
              </a:rPr>
              <a:t></a:t>
            </a:r>
            <a:r>
              <a:rPr lang="fr-FR" sz="1400" dirty="0" smtClean="0"/>
              <a:t>git </a:t>
            </a:r>
            <a:r>
              <a:rPr lang="fr-FR" sz="1400" dirty="0" err="1" smtClean="0"/>
              <a:t>checkout</a:t>
            </a:r>
            <a:r>
              <a:rPr lang="fr-FR" sz="1400" dirty="0" smtClean="0"/>
              <a:t> 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r>
              <a:rPr lang="fr-FR" sz="1600" dirty="0" smtClean="0"/>
              <a:t>Pour récupérer les changements que vous aviez mis de côté dans « </a:t>
            </a:r>
            <a:r>
              <a:rPr lang="fr-FR" sz="1600" dirty="0" err="1" smtClean="0"/>
              <a:t>mabranche</a:t>
            </a:r>
            <a:r>
              <a:rPr lang="fr-FR" sz="1600" dirty="0" smtClean="0"/>
              <a:t> », tapez</a:t>
            </a:r>
          </a:p>
          <a:p>
            <a:pPr lvl="1"/>
            <a:r>
              <a:rPr lang="fr-FR" sz="1400" dirty="0" smtClean="0"/>
              <a:t>git </a:t>
            </a:r>
            <a:r>
              <a:rPr lang="fr-FR" sz="1400" dirty="0" err="1" smtClean="0"/>
              <a:t>stash</a:t>
            </a:r>
            <a:r>
              <a:rPr lang="fr-FR" sz="1400" dirty="0" smtClean="0"/>
              <a:t> </a:t>
            </a:r>
            <a:r>
              <a:rPr lang="fr-FR" sz="1400" dirty="0" err="1" smtClean="0"/>
              <a:t>apply</a:t>
            </a:r>
            <a:endParaRPr lang="fr-FR" sz="1400" dirty="0" smtClean="0"/>
          </a:p>
          <a:p>
            <a:r>
              <a:rPr lang="fr-FR" sz="1600" dirty="0" smtClean="0"/>
              <a:t>Les branches partagées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$ </a:t>
            </a:r>
            <a:r>
              <a:rPr lang="en-US" sz="1400" dirty="0" err="1" smtClean="0"/>
              <a:t>git</a:t>
            </a:r>
            <a:r>
              <a:rPr lang="en-US" sz="1400" dirty="0" smtClean="0"/>
              <a:t> branch -r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 origin/HEAD 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  origin/master</a:t>
            </a:r>
          </a:p>
          <a:p>
            <a:r>
              <a:rPr lang="fr-FR" sz="1600" dirty="0" smtClean="0"/>
              <a:t>Si le serveur possède une autre branche, comme « </a:t>
            </a:r>
            <a:r>
              <a:rPr lang="fr-FR" sz="1600" dirty="0" err="1" smtClean="0"/>
              <a:t>origin</a:t>
            </a:r>
            <a:r>
              <a:rPr lang="fr-FR" sz="1600" dirty="0" smtClean="0"/>
              <a:t>/</a:t>
            </a:r>
            <a:r>
              <a:rPr lang="fr-FR" sz="1600" dirty="0" err="1" smtClean="0"/>
              <a:t>options_membres</a:t>
            </a:r>
            <a:r>
              <a:rPr lang="fr-FR" sz="1600" dirty="0" smtClean="0"/>
              <a:t> », pour travailler dessus, il faut une copie locale de cette branche qui va « suivre » (</a:t>
            </a:r>
            <a:r>
              <a:rPr lang="fr-FR" sz="1600" dirty="0" err="1" smtClean="0"/>
              <a:t>tracker</a:t>
            </a:r>
            <a:r>
              <a:rPr lang="fr-FR" sz="1600" dirty="0" smtClean="0"/>
              <a:t>) les changements du serveur</a:t>
            </a:r>
          </a:p>
          <a:p>
            <a:pPr lvl="1"/>
            <a:r>
              <a:rPr lang="fr-FR" sz="1400" dirty="0" smtClean="0">
                <a:sym typeface="Wingdings" pitchFamily="2" charset="2"/>
              </a:rPr>
              <a:t></a:t>
            </a:r>
            <a:r>
              <a:rPr lang="fr-FR" sz="1400" dirty="0" smtClean="0"/>
              <a:t>git </a:t>
            </a:r>
            <a:r>
              <a:rPr lang="fr-FR" sz="1400" dirty="0" err="1" smtClean="0"/>
              <a:t>branch</a:t>
            </a:r>
            <a:r>
              <a:rPr lang="fr-FR" sz="1400" dirty="0" smtClean="0"/>
              <a:t> --</a:t>
            </a:r>
            <a:r>
              <a:rPr lang="fr-FR" sz="1400" dirty="0" err="1" smtClean="0"/>
              <a:t>track</a:t>
            </a:r>
            <a:r>
              <a:rPr lang="fr-FR" sz="1400" dirty="0" smtClean="0"/>
              <a:t> </a:t>
            </a:r>
            <a:r>
              <a:rPr lang="fr-FR" sz="1400" dirty="0" err="1" smtClean="0"/>
              <a:t>options_membres</a:t>
            </a:r>
            <a:r>
              <a:rPr lang="fr-FR" sz="1400" dirty="0" smtClean="0"/>
              <a:t> </a:t>
            </a:r>
            <a:r>
              <a:rPr lang="fr-FR" sz="1400" dirty="0" err="1" smtClean="0"/>
              <a:t>origin</a:t>
            </a:r>
            <a:r>
              <a:rPr lang="fr-FR" sz="1400" dirty="0" smtClean="0"/>
              <a:t>/</a:t>
            </a:r>
            <a:r>
              <a:rPr lang="fr-FR" sz="1400" dirty="0" err="1" smtClean="0"/>
              <a:t>options_membres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Lorsque on fait un pull depuis la branche « </a:t>
            </a:r>
            <a:r>
              <a:rPr lang="fr-FR" sz="1400" dirty="0" err="1" smtClean="0"/>
              <a:t>options_membres</a:t>
            </a:r>
            <a:r>
              <a:rPr lang="fr-FR" sz="1400" dirty="0" smtClean="0"/>
              <a:t> » distante, les changements seront fusionnés avec local</a:t>
            </a:r>
          </a:p>
          <a:p>
            <a:pPr lvl="1"/>
            <a:r>
              <a:rPr lang="fr-FR" sz="1400" dirty="0" smtClean="0"/>
              <a:t>Il est possible d’ajouter des branches sur le serveur pour y travailler à plusieurs</a:t>
            </a:r>
            <a:br>
              <a:rPr lang="fr-FR" sz="1400" dirty="0" smtClean="0"/>
            </a:br>
            <a:r>
              <a:rPr lang="fr-FR" sz="1400" dirty="0" smtClean="0">
                <a:sym typeface="Wingdings" pitchFamily="2" charset="2"/>
              </a:rPr>
              <a:t></a:t>
            </a:r>
            <a:r>
              <a:rPr lang="fr-FR" sz="1400" dirty="0" smtClean="0"/>
              <a:t>git push </a:t>
            </a:r>
            <a:r>
              <a:rPr lang="fr-FR" sz="1400" dirty="0" err="1" smtClean="0"/>
              <a:t>origin</a:t>
            </a:r>
            <a:r>
              <a:rPr lang="fr-FR" sz="1400" dirty="0" smtClean="0"/>
              <a:t> </a:t>
            </a:r>
            <a:r>
              <a:rPr lang="fr-FR" sz="1400" dirty="0" err="1" smtClean="0"/>
              <a:t>origin:refs</a:t>
            </a:r>
            <a:r>
              <a:rPr lang="fr-FR" sz="1400" dirty="0" smtClean="0"/>
              <a:t>/</a:t>
            </a:r>
            <a:r>
              <a:rPr lang="fr-FR" sz="1400" dirty="0" err="1" smtClean="0"/>
              <a:t>heads</a:t>
            </a:r>
            <a:r>
              <a:rPr lang="fr-FR" sz="1400" dirty="0" smtClean="0"/>
              <a:t>/</a:t>
            </a:r>
            <a:r>
              <a:rPr lang="fr-FR" sz="1400" dirty="0" err="1" smtClean="0"/>
              <a:t>nom_nouvelle_branche</a:t>
            </a:r>
            <a:endParaRPr lang="fr-FR" sz="1400" dirty="0" smtClean="0"/>
          </a:p>
          <a:p>
            <a:pPr lvl="1"/>
            <a:r>
              <a:rPr lang="fr-FR" sz="1400" dirty="0" smtClean="0"/>
              <a:t>Pour supprimer une branche sur le serveur</a:t>
            </a:r>
            <a:br>
              <a:rPr lang="fr-FR" sz="1400" dirty="0" smtClean="0"/>
            </a:br>
            <a:r>
              <a:rPr lang="fr-FR" sz="1400" dirty="0" smtClean="0">
                <a:sym typeface="Wingdings" pitchFamily="2" charset="2"/>
              </a:rPr>
              <a:t></a:t>
            </a:r>
            <a:r>
              <a:rPr lang="fr-FR" sz="1400" dirty="0" smtClean="0"/>
              <a:t>git push </a:t>
            </a:r>
            <a:r>
              <a:rPr lang="fr-FR" sz="1400" dirty="0" err="1" smtClean="0"/>
              <a:t>origin</a:t>
            </a:r>
            <a:r>
              <a:rPr lang="fr-FR" sz="1400" dirty="0" smtClean="0"/>
              <a:t> :</a:t>
            </a:r>
            <a:r>
              <a:rPr lang="fr-FR" sz="1400" dirty="0" err="1" smtClean="0"/>
              <a:t>heads</a:t>
            </a:r>
            <a:r>
              <a:rPr lang="fr-FR" sz="1400" dirty="0" smtClean="0"/>
              <a:t>/</a:t>
            </a:r>
            <a:r>
              <a:rPr lang="fr-FR" sz="1400" dirty="0" err="1" smtClean="0"/>
              <a:t>nom_branche_a_supprimer</a:t>
            </a:r>
            <a:endParaRPr lang="fr-FR" sz="1400" dirty="0" smtClean="0"/>
          </a:p>
          <a:p>
            <a:pPr lvl="1"/>
            <a:r>
              <a:rPr lang="fr-FR" sz="1400" dirty="0" smtClean="0"/>
              <a:t>À noter que les « </a:t>
            </a:r>
            <a:r>
              <a:rPr lang="fr-FR" sz="1400" dirty="0" err="1" smtClean="0"/>
              <a:t>remote</a:t>
            </a:r>
            <a:r>
              <a:rPr lang="fr-FR" sz="1400" dirty="0" smtClean="0"/>
              <a:t> </a:t>
            </a:r>
            <a:r>
              <a:rPr lang="fr-FR" sz="1400" dirty="0" err="1" smtClean="0"/>
              <a:t>tracking</a:t>
            </a:r>
            <a:r>
              <a:rPr lang="fr-FR" sz="1400" dirty="0" smtClean="0"/>
              <a:t> branches ne seront pas supprimées chez les autres clients</a:t>
            </a:r>
            <a:br>
              <a:rPr lang="fr-FR" sz="1400" dirty="0" smtClean="0"/>
            </a:br>
            <a:r>
              <a:rPr lang="fr-FR" sz="1400" dirty="0" smtClean="0">
                <a:sym typeface="Wingdings" pitchFamily="2" charset="2"/>
              </a:rPr>
              <a:t>git </a:t>
            </a:r>
            <a:r>
              <a:rPr lang="fr-FR" sz="1400" dirty="0" err="1" smtClean="0">
                <a:sym typeface="Wingdings" pitchFamily="2" charset="2"/>
              </a:rPr>
              <a:t>branch</a:t>
            </a:r>
            <a:r>
              <a:rPr lang="fr-FR" sz="1400" dirty="0" smtClean="0">
                <a:sym typeface="Wingdings" pitchFamily="2" charset="2"/>
              </a:rPr>
              <a:t> -r -d </a:t>
            </a:r>
            <a:r>
              <a:rPr lang="fr-FR" sz="1400" dirty="0" err="1" smtClean="0">
                <a:sym typeface="Wingdings" pitchFamily="2" charset="2"/>
              </a:rPr>
              <a:t>origin</a:t>
            </a:r>
            <a:r>
              <a:rPr lang="fr-FR" sz="1400" dirty="0" smtClean="0">
                <a:sym typeface="Wingdings" pitchFamily="2" charset="2"/>
              </a:rPr>
              <a:t>/</a:t>
            </a:r>
            <a:r>
              <a:rPr lang="fr-FR" sz="1400" dirty="0" err="1" smtClean="0">
                <a:sym typeface="Wingdings" pitchFamily="2" charset="2"/>
              </a:rPr>
              <a:t>nom_branche_a_supprimer</a:t>
            </a:r>
            <a:endParaRPr lang="fr-FR" sz="14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Logiciel de gestion de version indispensable pour</a:t>
            </a:r>
          </a:p>
          <a:p>
            <a:pPr lvl="1"/>
            <a:r>
              <a:rPr lang="fr-FR" dirty="0" smtClean="0"/>
              <a:t>Transposition </a:t>
            </a:r>
            <a:r>
              <a:rPr lang="fr-FR" smtClean="0"/>
              <a:t>du </a:t>
            </a:r>
            <a:r>
              <a:rPr lang="fr-FR" smtClean="0"/>
              <a:t>développement </a:t>
            </a:r>
            <a:r>
              <a:rPr lang="fr-FR" dirty="0" smtClean="0"/>
              <a:t>sur une machine locale à distante (ou vice-versa)</a:t>
            </a:r>
          </a:p>
          <a:p>
            <a:pPr lvl="1"/>
            <a:r>
              <a:rPr lang="fr-FR" dirty="0" smtClean="0"/>
              <a:t>Gestion du code (annulation, remplacement, copier-coller…)</a:t>
            </a:r>
          </a:p>
          <a:p>
            <a:pPr lvl="1"/>
            <a:r>
              <a:rPr lang="fr-FR" dirty="0" smtClean="0"/>
              <a:t>Partage et suivi des modifications en travail collaboratif</a:t>
            </a:r>
          </a:p>
          <a:p>
            <a:pPr lvl="1"/>
            <a:r>
              <a:rPr lang="fr-FR" dirty="0" smtClean="0"/>
              <a:t>Problème matériel ou logiciel (crash du DD, virus, OS ou éditeur du code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Logiciel créé par Linus </a:t>
            </a:r>
            <a:r>
              <a:rPr lang="fr-FR" dirty="0" err="1" smtClean="0"/>
              <a:t>Torvald</a:t>
            </a:r>
            <a:r>
              <a:rPr lang="fr-FR" dirty="0" smtClean="0"/>
              <a:t>, auteur du </a:t>
            </a:r>
            <a:r>
              <a:rPr lang="fr-FR" dirty="0" err="1" smtClean="0"/>
              <a:t>Kernel</a:t>
            </a:r>
            <a:r>
              <a:rPr lang="fr-FR" dirty="0" smtClean="0"/>
              <a:t> Linux</a:t>
            </a:r>
          </a:p>
          <a:p>
            <a:r>
              <a:rPr lang="fr-FR" dirty="0" smtClean="0"/>
              <a:t>Git (</a:t>
            </a:r>
            <a:r>
              <a:rPr lang="fr-FR" dirty="0" err="1" smtClean="0"/>
              <a:t>argo</a:t>
            </a:r>
            <a:r>
              <a:rPr lang="fr-FR" dirty="0" smtClean="0"/>
              <a:t> </a:t>
            </a:r>
            <a:r>
              <a:rPr lang="fr-FR" dirty="0" err="1" smtClean="0"/>
              <a:t>britanique</a:t>
            </a:r>
            <a:r>
              <a:rPr lang="fr-FR" dirty="0" smtClean="0"/>
              <a:t>) est un logiciel de </a:t>
            </a:r>
            <a:r>
              <a:rPr lang="fr-FR" dirty="0" err="1" smtClean="0"/>
              <a:t>versioning</a:t>
            </a:r>
            <a:r>
              <a:rPr lang="fr-FR" dirty="0" smtClean="0"/>
              <a:t> qui permet de garder la trace de toutes les modifications faites sur votre code pour pouvoir vous y retrouver à tout moment</a:t>
            </a:r>
          </a:p>
          <a:p>
            <a:r>
              <a:rPr lang="fr-FR" dirty="0" smtClean="0"/>
              <a:t>Chaque modifications (créer un fichier, supprimer un fichier, modifier un texte dans un fichier, etc.),  seront enregistrées dans un </a:t>
            </a:r>
            <a:r>
              <a:rPr lang="fr-FR" b="1" dirty="0" smtClean="0"/>
              <a:t>commit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Un </a:t>
            </a:r>
            <a:r>
              <a:rPr lang="fr-FR" b="1" dirty="0" smtClean="0"/>
              <a:t>commit</a:t>
            </a:r>
            <a:r>
              <a:rPr lang="fr-FR" dirty="0" smtClean="0"/>
              <a:t> correspond à une </a:t>
            </a:r>
            <a:r>
              <a:rPr lang="fr-FR" b="1" dirty="0" smtClean="0"/>
              <a:t>version</a:t>
            </a:r>
            <a:r>
              <a:rPr lang="fr-FR" dirty="0" smtClean="0"/>
              <a:t> de votre code à un instant t. La somme de tous les </a:t>
            </a:r>
            <a:r>
              <a:rPr lang="fr-FR" dirty="0" err="1" smtClean="0"/>
              <a:t>commits</a:t>
            </a:r>
            <a:r>
              <a:rPr lang="fr-FR" dirty="0" smtClean="0"/>
              <a:t> constitue l'historique de votre projet. Exemple d’un formulaire :</a:t>
            </a:r>
          </a:p>
          <a:p>
            <a:pPr lvl="1"/>
            <a:r>
              <a:rPr lang="fr-FR" dirty="0" smtClean="0"/>
              <a:t>Création de la base HTML/CSS de votre formulaire.</a:t>
            </a:r>
            <a:br>
              <a:rPr lang="fr-FR" dirty="0" smtClean="0"/>
            </a:br>
            <a:r>
              <a:rPr lang="fr-FR" dirty="0" smtClean="0"/>
              <a:t>=&gt; 1</a:t>
            </a:r>
            <a:r>
              <a:rPr lang="fr-FR" baseline="30000" dirty="0" smtClean="0"/>
              <a:t>er</a:t>
            </a:r>
            <a:r>
              <a:rPr lang="fr-FR" dirty="0" smtClean="0"/>
              <a:t> commit dans Git nommé « 1</a:t>
            </a:r>
            <a:r>
              <a:rPr lang="fr-FR" baseline="30000" dirty="0" smtClean="0"/>
              <a:t>ère</a:t>
            </a:r>
            <a:r>
              <a:rPr lang="fr-FR" dirty="0" smtClean="0"/>
              <a:t> passe ».</a:t>
            </a:r>
          </a:p>
          <a:p>
            <a:pPr lvl="1"/>
            <a:r>
              <a:rPr lang="fr-FR" dirty="0" smtClean="0"/>
              <a:t>Ensuite, formulaire dynamique avec du PHP.  </a:t>
            </a:r>
            <a:br>
              <a:rPr lang="fr-FR" dirty="0" smtClean="0"/>
            </a:br>
            <a:r>
              <a:rPr lang="fr-FR" dirty="0" smtClean="0"/>
              <a:t>=&gt; 2e commit : "PHP ajouté".</a:t>
            </a:r>
          </a:p>
          <a:p>
            <a:pPr lvl="1"/>
            <a:r>
              <a:rPr lang="fr-FR" dirty="0" smtClean="0"/>
              <a:t>Enfin, un collègue vous demandera de modifier le champs du formulaire.</a:t>
            </a:r>
            <a:br>
              <a:rPr lang="fr-FR" dirty="0" smtClean="0"/>
            </a:br>
            <a:r>
              <a:rPr lang="fr-FR" dirty="0" smtClean="0"/>
              <a:t>=&gt; 3e commit : « Texte reformulé ».</a:t>
            </a:r>
          </a:p>
        </p:txBody>
      </p:sp>
      <p:pic>
        <p:nvPicPr>
          <p:cNvPr id="1026" name="Picture 2" descr="https://s3-eu-west-1.amazonaws.com/sdz-upload/prod/upload/Screen%20Shot%202016-08-02%20at%2011.52.54%20a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5133975"/>
            <a:ext cx="3810000" cy="17240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de 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Plusieurs logiciels de gestion de version sont basés sur différents modèles :</a:t>
            </a:r>
          </a:p>
          <a:p>
            <a:pPr lvl="1"/>
            <a:r>
              <a:rPr lang="fr-FR" b="1" dirty="0" smtClean="0"/>
              <a:t>Modèle centralisé</a:t>
            </a:r>
            <a:r>
              <a:rPr lang="fr-FR" dirty="0" smtClean="0"/>
              <a:t> : un serveur central contrôle toute la base de code du logiciel. </a:t>
            </a:r>
            <a:br>
              <a:rPr lang="fr-FR" dirty="0" smtClean="0"/>
            </a:br>
            <a:r>
              <a:rPr lang="fr-FR" i="1" dirty="0" smtClean="0"/>
              <a:t>Exemples de logiciels de </a:t>
            </a:r>
            <a:r>
              <a:rPr lang="fr-FR" i="1" dirty="0" err="1" smtClean="0"/>
              <a:t>versioning</a:t>
            </a:r>
            <a:r>
              <a:rPr lang="fr-FR" i="1" dirty="0" smtClean="0"/>
              <a:t> utilisant un modèle centralisé : </a:t>
            </a:r>
            <a:r>
              <a:rPr lang="fr-FR" dirty="0" smtClean="0"/>
              <a:t>SVN, CVS.</a:t>
            </a:r>
          </a:p>
          <a:p>
            <a:pPr lvl="1"/>
            <a:r>
              <a:rPr lang="fr-FR" b="1" dirty="0" smtClean="0"/>
              <a:t>Modèle</a:t>
            </a:r>
            <a:r>
              <a:rPr lang="fr-FR" dirty="0" smtClean="0"/>
              <a:t> </a:t>
            </a:r>
            <a:r>
              <a:rPr lang="fr-FR" b="1" dirty="0" smtClean="0"/>
              <a:t>distribué</a:t>
            </a:r>
            <a:r>
              <a:rPr lang="fr-FR" dirty="0" smtClean="0"/>
              <a:t> : toutes les machines ont accès à la base de code, pas besoin de passer par un serveur central. </a:t>
            </a:r>
            <a:br>
              <a:rPr lang="fr-FR" dirty="0" smtClean="0"/>
            </a:br>
            <a:r>
              <a:rPr lang="fr-FR" i="1" dirty="0" smtClean="0"/>
              <a:t>Exemples de logiciels de </a:t>
            </a:r>
            <a:r>
              <a:rPr lang="fr-FR" i="1" dirty="0" err="1" smtClean="0"/>
              <a:t>versioning</a:t>
            </a:r>
            <a:r>
              <a:rPr lang="fr-FR" i="1" dirty="0" smtClean="0"/>
              <a:t> utilisant un modèle distribué : </a:t>
            </a:r>
            <a:r>
              <a:rPr lang="fr-FR" dirty="0" smtClean="0"/>
              <a:t>Git, </a:t>
            </a:r>
            <a:r>
              <a:rPr lang="fr-FR" dirty="0" err="1" smtClean="0"/>
              <a:t>Mercurial</a:t>
            </a:r>
            <a:r>
              <a:rPr lang="fr-FR" dirty="0" smtClean="0"/>
              <a:t>, </a:t>
            </a:r>
            <a:r>
              <a:rPr lang="fr-FR" dirty="0" err="1" smtClean="0"/>
              <a:t>Bazaar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 modèle distribué présente plusieurs avantages : </a:t>
            </a:r>
          </a:p>
          <a:p>
            <a:pPr lvl="1"/>
            <a:r>
              <a:rPr lang="fr-FR" dirty="0" smtClean="0"/>
              <a:t>Moins de risques de perdre son code puisqu'il est accessible par plusieurs sources.</a:t>
            </a:r>
          </a:p>
          <a:p>
            <a:pPr lvl="1"/>
            <a:r>
              <a:rPr lang="fr-FR" dirty="0" smtClean="0"/>
              <a:t>On peut travailler plus rapidement et sans être connecté à Internet puisqu'il n'y a pas besoin de se connecter à un serveur central.</a:t>
            </a:r>
          </a:p>
          <a:p>
            <a:r>
              <a:rPr lang="fr-FR" dirty="0" smtClean="0"/>
              <a:t>En plus des avantages du modèle distribué, Git a un autre atout : une grande communauté !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Télécharger la dernière version de Git : http://msysgit.github.io</a:t>
            </a:r>
          </a:p>
          <a:p>
            <a:r>
              <a:rPr lang="fr-FR" dirty="0" smtClean="0"/>
              <a:t>Installation de Git et d’une console émulant le comportement de </a:t>
            </a:r>
            <a:r>
              <a:rPr lang="fr-FR" dirty="0" err="1" smtClean="0"/>
              <a:t>Bash</a:t>
            </a:r>
            <a:r>
              <a:rPr lang="fr-FR" dirty="0" smtClean="0"/>
              <a:t>, la console sous Linux (laisser les propositions d’installation par défaut)</a:t>
            </a:r>
          </a:p>
          <a:p>
            <a:r>
              <a:rPr lang="fr-FR" dirty="0" smtClean="0"/>
              <a:t>Lancer depuis le menu « git </a:t>
            </a:r>
            <a:r>
              <a:rPr lang="fr-FR" dirty="0" err="1" smtClean="0"/>
              <a:t>bash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Création de votre </a:t>
            </a:r>
            <a:r>
              <a:rPr lang="fr-FR" smtClean="0"/>
              <a:t>compte local</a:t>
            </a:r>
            <a:endParaRPr lang="fr-FR" dirty="0" smtClean="0"/>
          </a:p>
          <a:p>
            <a:pPr lvl="1"/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config --global user.name « nom/ pseudo »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config --global </a:t>
            </a:r>
            <a:r>
              <a:rPr lang="fr-FR" dirty="0" err="1" smtClean="0"/>
              <a:t>user.email</a:t>
            </a:r>
            <a:r>
              <a:rPr lang="fr-FR" dirty="0" smtClean="0"/>
              <a:t> « nom@email.fr »</a:t>
            </a:r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Premiers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Shift + Insert permet de coller les instructions</a:t>
            </a:r>
          </a:p>
          <a:p>
            <a:r>
              <a:rPr lang="fr-FR" dirty="0" smtClean="0"/>
              <a:t>Vérification de l’installation, depuis la console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</a:t>
            </a:r>
          </a:p>
          <a:p>
            <a:r>
              <a:rPr lang="fr-FR" dirty="0" smtClean="0"/>
              <a:t>Désormais, les commandes Linux seront exploitées par Git</a:t>
            </a:r>
          </a:p>
          <a:p>
            <a:r>
              <a:rPr lang="fr-FR" dirty="0" smtClean="0"/>
              <a:t>Quelques commandes de base sous Linux (</a:t>
            </a:r>
            <a:r>
              <a:rPr lang="fr-FR" dirty="0" err="1" smtClean="0"/>
              <a:t>ls</a:t>
            </a:r>
            <a:r>
              <a:rPr lang="fr-FR" dirty="0" smtClean="0"/>
              <a:t>, </a:t>
            </a:r>
            <a:r>
              <a:rPr lang="fr-FR" dirty="0" err="1" smtClean="0"/>
              <a:t>cp</a:t>
            </a:r>
            <a:r>
              <a:rPr lang="fr-FR" dirty="0" smtClean="0"/>
              <a:t>, </a:t>
            </a:r>
            <a:r>
              <a:rPr lang="fr-FR" dirty="0" err="1" smtClean="0"/>
              <a:t>mv</a:t>
            </a:r>
            <a:r>
              <a:rPr lang="fr-FR" dirty="0" smtClean="0"/>
              <a:t>, cd, </a:t>
            </a:r>
            <a:r>
              <a:rPr lang="fr-FR" dirty="0" err="1" smtClean="0"/>
              <a:t>pwd</a:t>
            </a:r>
            <a:r>
              <a:rPr lang="fr-FR" dirty="0" smtClean="0"/>
              <a:t>…)</a:t>
            </a:r>
          </a:p>
          <a:p>
            <a:r>
              <a:rPr lang="fr-FR" dirty="0" smtClean="0"/>
              <a:t>Possibilité de pouvoir exploiter votre éditeur préféré (Notepad++, </a:t>
            </a:r>
            <a:r>
              <a:rPr lang="fr-FR" dirty="0" err="1" smtClean="0"/>
              <a:t>SublimeText</a:t>
            </a:r>
            <a:r>
              <a:rPr lang="fr-FR" dirty="0" smtClean="0"/>
              <a:t>) au lieu de </a:t>
            </a:r>
            <a:r>
              <a:rPr lang="fr-FR" dirty="0" err="1" smtClean="0"/>
              <a:t>Vim</a:t>
            </a:r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ycle de développement avec G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34891"/>
            <a:ext cx="3419872" cy="2262261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Commit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Création du dossier de travail Git </a:t>
            </a:r>
            <a:r>
              <a:rPr lang="fr-FR" dirty="0" err="1" smtClean="0"/>
              <a:t>repository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err="1" smtClean="0">
                <a:sym typeface="Wingdings" pitchFamily="2" charset="2"/>
              </a:rPr>
              <a:t>mkdir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nomdudossier</a:t>
            </a:r>
            <a:r>
              <a:rPr lang="fr-FR" dirty="0" smtClean="0">
                <a:sym typeface="Wingdings" pitchFamily="2" charset="2"/>
              </a:rPr>
              <a:t/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cd </a:t>
            </a:r>
            <a:r>
              <a:rPr lang="fr-FR" dirty="0" err="1" smtClean="0">
                <a:sym typeface="Wingdings" pitchFamily="2" charset="2"/>
              </a:rPr>
              <a:t>nomdudossier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smtClean="0"/>
              <a:t>Activation du dossier comme </a:t>
            </a:r>
            <a:r>
              <a:rPr lang="fr-FR" dirty="0" err="1" smtClean="0"/>
              <a:t>repository</a:t>
            </a:r>
            <a:r>
              <a:rPr lang="fr-FR" dirty="0" smtClean="0"/>
              <a:t> Git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err="1" smtClean="0">
                <a:sym typeface="Wingdings" pitchFamily="2" charset="2"/>
              </a:rPr>
              <a:t>git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init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Indexation des fichiers dans le </a:t>
            </a:r>
            <a:r>
              <a:rPr lang="fr-FR" dirty="0" err="1" smtClean="0">
                <a:sym typeface="Wingdings" pitchFamily="2" charset="2"/>
              </a:rPr>
              <a:t>repository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Pour un fichier</a:t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git </a:t>
            </a:r>
            <a:r>
              <a:rPr lang="fr-FR" dirty="0" err="1" smtClean="0">
                <a:sym typeface="Wingdings" pitchFamily="2" charset="2"/>
              </a:rPr>
              <a:t>add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nomDeVotreFichier.extension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Pour tous les fichiers</a:t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</a:p>
          <a:p>
            <a:r>
              <a:rPr lang="fr-FR" dirty="0" smtClean="0"/>
              <a:t>Gestion des modifications</a:t>
            </a:r>
          </a:p>
          <a:p>
            <a:pPr lvl="1"/>
            <a:r>
              <a:rPr lang="fr-FR" dirty="0" smtClean="0"/>
              <a:t>Visualisation des fichiers modifiés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 </a:t>
            </a:r>
            <a:r>
              <a:rPr lang="fr-FR" dirty="0" err="1" smtClean="0"/>
              <a:t>status</a:t>
            </a:r>
            <a:endParaRPr lang="fr-FR" dirty="0" smtClean="0"/>
          </a:p>
          <a:p>
            <a:pPr lvl="1"/>
            <a:r>
              <a:rPr lang="fr-FR" dirty="0" smtClean="0"/>
              <a:t>Pour visualiser les modifications des fichiers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 </a:t>
            </a:r>
            <a:r>
              <a:rPr lang="fr-FR" dirty="0" err="1" smtClean="0"/>
              <a:t>diff</a:t>
            </a:r>
            <a:endParaRPr lang="fr-FR" dirty="0" smtClean="0"/>
          </a:p>
          <a:p>
            <a:pPr lvl="1"/>
            <a:r>
              <a:rPr lang="fr-FR" dirty="0" smtClean="0"/>
              <a:t>Modification d’un fichier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commit -m "</a:t>
            </a:r>
            <a:r>
              <a:rPr lang="fr-FR" dirty="0" err="1" smtClean="0">
                <a:sym typeface="Wingdings" pitchFamily="2" charset="2"/>
              </a:rPr>
              <a:t>nomDeVotreFichier.extension</a:t>
            </a:r>
            <a:r>
              <a:rPr lang="fr-FR" dirty="0" smtClean="0">
                <a:sym typeface="Wingdings" pitchFamily="2" charset="2"/>
              </a:rPr>
              <a:t> (à vérifier)"</a:t>
            </a:r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Parcourir l’historique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Pour afficher la liste des </a:t>
            </a:r>
            <a:r>
              <a:rPr lang="fr-FR" dirty="0" err="1" smtClean="0"/>
              <a:t>commits</a:t>
            </a:r>
            <a:r>
              <a:rPr lang="fr-FR" dirty="0" smtClean="0"/>
              <a:t> réalisés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git log</a:t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git log –p (pour lister le détail du contenu des fichiers)</a:t>
            </a:r>
          </a:p>
          <a:p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 log --stat (pour afficher un résumé plus court)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smtClean="0"/>
              <a:t>Pour  mettre à jour les fichiers déjà existants dans l’index de Git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commit -a -m "</a:t>
            </a:r>
            <a:r>
              <a:rPr lang="fr-FR" dirty="0" err="1" smtClean="0">
                <a:sym typeface="Wingdings" pitchFamily="2" charset="2"/>
              </a:rPr>
              <a:t>nomDeVotreFichier.extension</a:t>
            </a:r>
            <a:r>
              <a:rPr lang="fr-FR" dirty="0" smtClean="0">
                <a:sym typeface="Wingdings" pitchFamily="2" charset="2"/>
              </a:rPr>
              <a:t> (à vérifier)" </a:t>
            </a:r>
          </a:p>
          <a:p>
            <a:r>
              <a:rPr lang="fr-FR" dirty="0" smtClean="0"/>
              <a:t>Pour vous positionner sur un commit donné de votre historique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SHADuCommit</a:t>
            </a:r>
            <a:endParaRPr lang="fr-FR" dirty="0" smtClean="0"/>
          </a:p>
          <a:p>
            <a:r>
              <a:rPr lang="fr-FR" dirty="0" smtClean="0"/>
              <a:t>Pour revenir à votre branche principale (au commit le plus récent)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master</a:t>
            </a:r>
          </a:p>
          <a:p>
            <a:r>
              <a:rPr lang="fr-FR" dirty="0" smtClean="0"/>
              <a:t>Pour « annuler » un Commit, on en crée un nouveau qui est l’inverse du précédent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</a:t>
            </a:r>
            <a:r>
              <a:rPr lang="fr-FR" dirty="0" err="1" smtClean="0"/>
              <a:t>revert</a:t>
            </a:r>
            <a:r>
              <a:rPr lang="fr-FR" dirty="0" smtClean="0"/>
              <a:t> </a:t>
            </a:r>
            <a:r>
              <a:rPr lang="fr-FR" dirty="0" err="1" smtClean="0"/>
              <a:t>SHADuCommit</a:t>
            </a:r>
            <a:endParaRPr lang="fr-FR" dirty="0" smtClean="0"/>
          </a:p>
          <a:p>
            <a:r>
              <a:rPr lang="fr-FR" dirty="0" smtClean="0"/>
              <a:t>Pour modifier le message du précédent Commit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commit --</a:t>
            </a:r>
            <a:r>
              <a:rPr lang="fr-FR" dirty="0" err="1" smtClean="0"/>
              <a:t>amend</a:t>
            </a:r>
            <a:r>
              <a:rPr lang="fr-FR" dirty="0" smtClean="0"/>
              <a:t> -m "</a:t>
            </a:r>
            <a:r>
              <a:rPr lang="fr-FR" dirty="0" err="1" smtClean="0">
                <a:sym typeface="Wingdings" pitchFamily="2" charset="2"/>
              </a:rPr>
              <a:t>nomDeVotreFichier.extension</a:t>
            </a:r>
            <a:r>
              <a:rPr lang="fr-FR" dirty="0" smtClean="0">
                <a:sym typeface="Wingdings" pitchFamily="2" charset="2"/>
              </a:rPr>
              <a:t> (validé)</a:t>
            </a:r>
            <a:r>
              <a:rPr lang="fr-FR" dirty="0" smtClean="0"/>
              <a:t>" </a:t>
            </a:r>
          </a:p>
          <a:p>
            <a:r>
              <a:rPr lang="fr-FR" dirty="0" smtClean="0"/>
              <a:t>Annuler tous les changements que je n'ai pas encore </a:t>
            </a:r>
            <a:r>
              <a:rPr lang="fr-FR" dirty="0" err="1" smtClean="0"/>
              <a:t>commités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 reset --hard‌</a:t>
            </a:r>
            <a:br>
              <a:rPr lang="fr-FR" dirty="0" smtClean="0"/>
            </a:br>
            <a:r>
              <a:rPr lang="fr-FR" dirty="0" smtClean="0"/>
              <a:t>Pour annuler le dernier commit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 reset HEAD ou git reset HEAD~2 (avant </a:t>
            </a:r>
            <a:r>
              <a:rPr lang="fr-FR" dirty="0" err="1" smtClean="0"/>
              <a:t>avant</a:t>
            </a:r>
            <a:r>
              <a:rPr lang="fr-FR" dirty="0" smtClean="0"/>
              <a:t> dernier commit annulé)</a:t>
            </a:r>
          </a:p>
          <a:p>
            <a:r>
              <a:rPr lang="fr-FR" dirty="0" smtClean="0"/>
              <a:t>Pour retirer un fichier qui avait été ajouté pour être « </a:t>
            </a:r>
            <a:r>
              <a:rPr lang="fr-FR" dirty="0" err="1" smtClean="0"/>
              <a:t>commité</a:t>
            </a:r>
            <a:r>
              <a:rPr lang="fr-FR" dirty="0" smtClean="0"/>
              <a:t> »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 reset HEAD -- </a:t>
            </a:r>
            <a:r>
              <a:rPr lang="fr-FR" dirty="0" err="1" smtClean="0"/>
              <a:t>fichier_a_supprimer</a:t>
            </a:r>
            <a:endParaRPr lang="fr-FR" dirty="0" smtClean="0"/>
          </a:p>
          <a:p>
            <a:r>
              <a:rPr lang="fr-FR" dirty="0" smtClean="0"/>
              <a:t>Pour restaurer un fichier depuis son dernier commit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git </a:t>
            </a:r>
            <a:r>
              <a:rPr lang="fr-FR" dirty="0" err="1" smtClean="0"/>
              <a:t>checkout</a:t>
            </a:r>
            <a:r>
              <a:rPr lang="fr-FR" dirty="0" smtClean="0"/>
              <a:t> </a:t>
            </a:r>
            <a:r>
              <a:rPr lang="fr-FR" dirty="0" err="1" smtClean="0"/>
              <a:t>nomfichier</a:t>
            </a:r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9411</TotalTime>
  <Words>505</Words>
  <Application>Microsoft Office PowerPoint</Application>
  <PresentationFormat>Affichage à l'écran (4:3)</PresentationFormat>
  <Paragraphs>139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Thème Office</vt:lpstr>
      <vt:lpstr>GIT</vt:lpstr>
      <vt:lpstr>Présentation</vt:lpstr>
      <vt:lpstr>Git</vt:lpstr>
      <vt:lpstr>Commit</vt:lpstr>
      <vt:lpstr>Modèles de logiciels</vt:lpstr>
      <vt:lpstr>Installation</vt:lpstr>
      <vt:lpstr>Premiers pas</vt:lpstr>
      <vt:lpstr>Premier Commit</vt:lpstr>
      <vt:lpstr>Parcourir l’historique</vt:lpstr>
      <vt:lpstr>Remotes</vt:lpstr>
      <vt:lpstr>GitHub</vt:lpstr>
      <vt:lpstr>Repository sur GitHub</vt:lpstr>
      <vt:lpstr>Synchronisation</vt:lpstr>
      <vt:lpstr>Créer des branches</vt:lpstr>
      <vt:lpstr>Fusionner des branches</vt:lpstr>
      <vt:lpstr>Types de fusion</vt:lpstr>
      <vt:lpstr>Gestion des modifications</vt:lpstr>
      <vt:lpstr>Compléments</vt:lpstr>
    </vt:vector>
  </TitlesOfParts>
  <Company>USS-ENTERPRISE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James-T-KIRK</dc:creator>
  <cp:lastModifiedBy>stagiaire</cp:lastModifiedBy>
  <cp:revision>134</cp:revision>
  <dcterms:created xsi:type="dcterms:W3CDTF">2017-05-22T10:21:33Z</dcterms:created>
  <dcterms:modified xsi:type="dcterms:W3CDTF">2019-09-12T08:16:16Z</dcterms:modified>
</cp:coreProperties>
</file>