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400"/>
            </a:pPr>
            <a:r>
              <a:t>Before vs After Digital Implementation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Before Digital Platform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Process Time</c:v>
                </c:pt>
                <c:pt idx="1">
                  <c:v>User Satisfaction</c:v>
                </c:pt>
                <c:pt idx="2">
                  <c:v>Error Rate</c:v>
                </c:pt>
                <c:pt idx="3">
                  <c:v>Cost per Transaction</c:v>
                </c:pt>
                <c:pt idx="4">
                  <c:v>Accessibility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45</c:v>
                </c:pt>
                <c:pt idx="2">
                  <c:v>25</c:v>
                </c:pt>
                <c:pt idx="3">
                  <c:v>100</c:v>
                </c:pt>
                <c:pt idx="4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Digital Platform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Process Time</c:v>
                </c:pt>
                <c:pt idx="1">
                  <c:v>User Satisfaction</c:v>
                </c:pt>
                <c:pt idx="2">
                  <c:v>Error Rate</c:v>
                </c:pt>
                <c:pt idx="3">
                  <c:v>Cost per Transaction</c:v>
                </c:pt>
                <c:pt idx="4">
                  <c:v>Accessibility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92</c:v>
                </c:pt>
                <c:pt idx="2">
                  <c:v>5</c:v>
                </c:pt>
                <c:pt idx="3">
                  <c:v>25</c:v>
                </c:pt>
                <c:pt idx="4">
                  <c:v>95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400"/>
            </a:pPr>
            <a:r>
              <a:t>Target vs Actual Performance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Target KPI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Response Time</c:v>
                </c:pt>
                <c:pt idx="1">
                  <c:v>Uptime %</c:v>
                </c:pt>
                <c:pt idx="2">
                  <c:v>Concurrent Users</c:v>
                </c:pt>
                <c:pt idx="3">
                  <c:v>Page Load Speed</c:v>
                </c:pt>
                <c:pt idx="4">
                  <c:v>Mobile Performance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2.0</c:v>
                </c:pt>
                <c:pt idx="1">
                  <c:v>99.9</c:v>
                </c:pt>
                <c:pt idx="2">
                  <c:v>1500</c:v>
                </c:pt>
                <c:pt idx="3">
                  <c:v>3.0</c:v>
                </c:pt>
                <c:pt idx="4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Performance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Response Time</c:v>
                </c:pt>
                <c:pt idx="1">
                  <c:v>Uptime %</c:v>
                </c:pt>
                <c:pt idx="2">
                  <c:v>Concurrent Users</c:v>
                </c:pt>
                <c:pt idx="3">
                  <c:v>Page Load Speed</c:v>
                </c:pt>
                <c:pt idx="4">
                  <c:v>Mobile Performance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0.85</c:v>
                </c:pt>
                <c:pt idx="1">
                  <c:v>99.95</c:v>
                </c:pt>
                <c:pt idx="2">
                  <c:v>2000</c:v>
                </c:pt>
                <c:pt idx="3">
                  <c:v>1.2</c:v>
                </c:pt>
                <c:pt idx="4">
                  <c:v>95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400"/>
            </a:pPr>
            <a:r>
              <a:t>6-Month Growth Projection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Users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340</c:v>
                </c:pt>
                <c:pt idx="2">
                  <c:v>620</c:v>
                </c:pt>
                <c:pt idx="3">
                  <c:v>890</c:v>
                </c:pt>
                <c:pt idx="4">
                  <c:v>1200</c:v>
                </c:pt>
                <c:pt idx="5">
                  <c:v>1580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Active Users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120</c:v>
                </c:pt>
                <c:pt idx="1">
                  <c:v>280</c:v>
                </c:pt>
                <c:pt idx="2">
                  <c:v>520</c:v>
                </c:pt>
                <c:pt idx="3">
                  <c:v>750</c:v>
                </c:pt>
                <c:pt idx="4">
                  <c:v>1050</c:v>
                </c:pt>
                <c:pt idx="5">
                  <c:v>1380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Daily Transactions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</c:v>
                </c:pt>
                <c:pt idx="1">
                  <c:v>95</c:v>
                </c:pt>
                <c:pt idx="2">
                  <c:v>180</c:v>
                </c:pt>
                <c:pt idx="3">
                  <c:v>280</c:v>
                </c:pt>
                <c:pt idx="4">
                  <c:v>420</c:v>
                </c:pt>
                <c:pt idx="5">
                  <c:v>580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400"/>
            </a:pPr>
            <a:r>
              <a:t>5-Year Total Cost Comparison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System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Development Cost</c:v>
                </c:pt>
                <c:pt idx="1">
                  <c:v>Hosting/Year</c:v>
                </c:pt>
                <c:pt idx="2">
                  <c:v>Maintenance/Year</c:v>
                </c:pt>
                <c:pt idx="3">
                  <c:v>Training</c:v>
                </c:pt>
                <c:pt idx="4">
                  <c:v>Savings/Year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80000</c:v>
                </c:pt>
                <c:pt idx="1">
                  <c:v>15000</c:v>
                </c:pt>
                <c:pt idx="2">
                  <c:v>25000</c:v>
                </c:pt>
                <c:pt idx="3">
                  <c:v>8000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Digital Platform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Development Cost</c:v>
                </c:pt>
                <c:pt idx="1">
                  <c:v>Hosting/Year</c:v>
                </c:pt>
                <c:pt idx="2">
                  <c:v>Maintenance/Year</c:v>
                </c:pt>
                <c:pt idx="3">
                  <c:v>Training</c:v>
                </c:pt>
                <c:pt idx="4">
                  <c:v>Savings/Year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45000</c:v>
                </c:pt>
                <c:pt idx="1">
                  <c:v>3600</c:v>
                </c:pt>
                <c:pt idx="2">
                  <c:v>8000</c:v>
                </c:pt>
                <c:pt idx="3">
                  <c:v>2000</c:v>
                </c:pt>
                <c:pt idx="4">
                  <c:v>60000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F172A"/>
            </a:gs>
            <a:gs pos="100000">
              <a:srgbClr val="1E293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FFFFFF"/>
                </a:solidFill>
                <a:latin typeface="Segoe UI"/>
              </a:defRPr>
            </a:pPr>
            <a:r>
              <a:t>AZROU DIGITAL MUNICIPALITY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🏛️ Transforming Municipal Services Through Digital Innovation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🎓 PFE Defense Presentation - 15 Minutes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📅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1E3C"/>
            </a:gs>
            <a:gs pos="100000">
              <a:srgbClr val="3C3C5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🗄️ DATABASE SCHEMA &amp; RELATIONSHIPS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1828800" cy="109728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👤 Users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371600"/>
            <a:ext cx="1828800" cy="109728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📋 Requests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371600"/>
            <a:ext cx="1828800" cy="1097280"/>
          </a:xfrm>
          <a:prstGeom prst="round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🏛️ Departments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3657600"/>
            <a:ext cx="1828800" cy="1097280"/>
          </a:xfrm>
          <a:prstGeom prst="roundRect">
            <a:avLst/>
          </a:prstGeom>
          <a:solidFill>
            <a:srgbClr val="F1C40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📰 News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0" y="3657600"/>
            <a:ext cx="1828800" cy="109728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🚨 Reports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3657600"/>
            <a:ext cx="1828800" cy="1097280"/>
          </a:xfrm>
          <a:prstGeom prst="roundRect">
            <a:avLst/>
          </a:prstGeom>
          <a:solidFill>
            <a:srgbClr val="1ABC9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📊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9232D"/>
            </a:gs>
            <a:gs pos="100000">
              <a:srgbClr val="2D374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🎯 CORE FEATURES IMPLEMENTATION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09728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📋 Document Requests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Digital form submission with file uploads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109728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🚨 Issue Reporting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GPS-enabled problem reporting with photos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74320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📅 Appointment Booking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Calendar-based scheduling system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274320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💳 Online Payments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Secure payment gateway integration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438912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📰 News &amp; Updates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Dynamic content management system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4389120"/>
            <a:ext cx="3474720" cy="1280160"/>
          </a:xfrm>
          <a:prstGeom prst="roundRect">
            <a:avLst/>
          </a:prstGeom>
          <a:solidFill>
            <a:srgbClr val="465064"/>
          </a:solidFill>
          <a:ln w="25400">
            <a:solidFill>
              <a:srgbClr val="6496C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👥 User Management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Role-based access control system</a:t>
            </a:r>
          </a:p>
          <a:p>
            <a:pPr>
              <a:defRPr sz="1000" i="1">
                <a:solidFill>
                  <a:srgbClr val="969696"/>
                </a:solidFill>
              </a:defRPr>
            </a:pPr>
            <a:r>
              <a:t>📸 Screenshot placeholder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293B"/>
            </a:gs>
            <a:gs pos="100000">
              <a:srgbClr val="2C3E5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📈 USER ADOPTION &amp; GROWTH TRAJECTORY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82C34"/>
            </a:gs>
            <a:gs pos="100000">
              <a:srgbClr val="40444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t>📱 RESPONSIVE DESIGN &amp; MOBILE OPTIMIZATION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097280"/>
            <a:ext cx="2286000" cy="3200400"/>
          </a:xfrm>
          <a:prstGeom prst="roundRect">
            <a:avLst/>
          </a:prstGeom>
          <a:solidFill>
            <a:srgbClr val="323232"/>
          </a:solidFill>
          <a:ln w="381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969696"/>
                </a:solidFill>
              </a:defRPr>
            </a:pPr>
            <a:r>
              <a:t>📱 Mobile</a:t>
            </a:r>
          </a:p>
          <a:p>
            <a:r>
              <a:t>Interface</a:t>
            </a:r>
          </a:p>
          <a:p>
            <a:r>
              <a:t>Screenshot</a:t>
            </a:r>
          </a:p>
          <a:p>
            <a:r>
              <a:t>Placeholder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💻 Desktop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1371600"/>
            <a:ext cx="1828800" cy="2743200"/>
          </a:xfrm>
          <a:prstGeom prst="roundRect">
            <a:avLst/>
          </a:prstGeom>
          <a:solidFill>
            <a:srgbClr val="323232"/>
          </a:solidFill>
          <a:ln w="381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969696"/>
                </a:solidFill>
              </a:defRPr>
            </a:pPr>
            <a:r>
              <a:t>📱 Mobile</a:t>
            </a:r>
          </a:p>
          <a:p>
            <a:r>
              <a:t>Interface</a:t>
            </a:r>
          </a:p>
          <a:p>
            <a:r>
              <a:t>Screenshot</a:t>
            </a:r>
          </a:p>
          <a:p>
            <a:r>
              <a:t>Placeholder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1005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📱 Tablet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1828800"/>
            <a:ext cx="1371600" cy="2286000"/>
          </a:xfrm>
          <a:prstGeom prst="roundRect">
            <a:avLst/>
          </a:prstGeom>
          <a:solidFill>
            <a:srgbClr val="323232"/>
          </a:solidFill>
          <a:ln w="381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969696"/>
                </a:solidFill>
              </a:defRPr>
            </a:pPr>
            <a:r>
              <a:t>📱 Mobile</a:t>
            </a:r>
          </a:p>
          <a:p>
            <a:r>
              <a:t>Interface</a:t>
            </a:r>
          </a:p>
          <a:p>
            <a:r>
              <a:t>Screenshot</a:t>
            </a:r>
          </a:p>
          <a:p>
            <a:r>
              <a:t>Placeholder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463040"/>
            <a:ext cx="1371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📱 Mobile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7548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4FF96"/>
                </a:solidFill>
              </a:defRPr>
            </a:pPr>
            <a:r>
              <a:t>🔥 PWA FEATURES: Offline Support • Push Notifications • App-like Experience • Home Screen Installation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1E30"/>
            </a:gs>
            <a:gs pos="100000">
              <a:srgbClr val="2C374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☁️ PRODUCTION DEPLOYMENT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188720"/>
            <a:ext cx="7315200" cy="1097280"/>
          </a:xfrm>
          <a:prstGeom prst="roundRect">
            <a:avLst/>
          </a:prstGeom>
          <a:solidFill>
            <a:srgbClr val="3A7BD5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🌐 CDN &amp; EDGE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Vercel Edge Network + CloudFlare Global CDN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0.0" y="22860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14400" y="2560320"/>
            <a:ext cx="7315200" cy="1097280"/>
          </a:xfrm>
          <a:prstGeom prst="roundRect">
            <a:avLst/>
          </a:prstGeom>
          <a:solidFill>
            <a:srgbClr val="22C55E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🚀 FRONTEND HOSTING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Vercel Static Site + Auto-deployment from Git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0.0" y="36576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14400" y="3931920"/>
            <a:ext cx="7315200" cy="1097280"/>
          </a:xfrm>
          <a:prstGeom prst="roundRect">
            <a:avLst/>
          </a:prstGeom>
          <a:solidFill>
            <a:srgbClr val="F9731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⚙️ BACKEND SERVICES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Vercel Serverless Functions + Auto-scaling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572000.0" y="50292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14400" y="5303520"/>
            <a:ext cx="7315200" cy="1097280"/>
          </a:xfrm>
          <a:prstGeom prst="roundRect">
            <a:avLst/>
          </a:prstGeom>
          <a:solidFill>
            <a:srgbClr val="A855F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🔄 CI/CD PIPELINE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GitHub Actions + Automated Testing + Deployment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293B"/>
            </a:gs>
            <a:gs pos="100000">
              <a:srgbClr val="2C3E5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💰 COST-BENEFIT ANALYSIS (EUR)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3C5A"/>
            </a:gs>
            <a:gs pos="100000">
              <a:srgbClr val="3C5A7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  <a:latin typeface="Segoe UI"/>
              </a:defRPr>
            </a:pPr>
            <a:r>
              <a:t>🚀 FUTURE ROADMAP &amp; SCALABILITY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📱 Phase 2: Native Mobile Apps (iOS/Android)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🤖 AI Integration: Chatbot Support &amp; Predictive Analytics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🌐 Multi-language Support: Arabic, French, Berber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📊 Advanced Analytics: Business Intelligence Dashboard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🏛️ Inter-municipal Integration: Province-wide Platform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💳 Expanded Payment Options: Mobile Money, Crypto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🔗 Third-party Integrations: Government APIs, Banks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🎯 Machine Learning: Automated Request 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A2038"/>
            </a:gs>
            <a:gs pos="100000">
              <a:srgbClr val="343A5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🏆 TECHNICAL EXCELLENCE METRICS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645920"/>
            <a:ext cx="2560320" cy="1645920"/>
          </a:xfrm>
          <a:prstGeom prst="roundRect">
            <a:avLst/>
          </a:prstGeom>
          <a:solidFill>
            <a:srgbClr val="34D399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📝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A+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Code Quality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74720" y="1645920"/>
            <a:ext cx="2560320" cy="1645920"/>
          </a:xfrm>
          <a:prstGeom prst="roundRect">
            <a:avLst/>
          </a:prstGeom>
          <a:solidFill>
            <a:srgbClr val="3B82F6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🧪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96%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Test Coverage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645920"/>
            <a:ext cx="2560320" cy="1645920"/>
          </a:xfrm>
          <a:prstGeom prst="roundRect">
            <a:avLst/>
          </a:prstGeom>
          <a:solidFill>
            <a:srgbClr val="A855F7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⚡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95/100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Performance Score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3657600"/>
            <a:ext cx="2560320" cy="1645920"/>
          </a:xfrm>
          <a:prstGeom prst="roundRect">
            <a:avLst/>
          </a:prstGeom>
          <a:solidFill>
            <a:srgbClr val="22C55E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🔒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A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Security Rating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4720" y="3657600"/>
            <a:ext cx="2560320" cy="1645920"/>
          </a:xfrm>
          <a:prstGeom prst="roundRect">
            <a:avLst/>
          </a:prstGeom>
          <a:solidFill>
            <a:srgbClr val="FB923C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♿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WCAG 2.1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Accessibility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3657600"/>
            <a:ext cx="2560320" cy="1645920"/>
          </a:xfrm>
          <a:prstGeom prst="roundRect">
            <a:avLst/>
          </a:prstGeom>
          <a:solidFill>
            <a:srgbClr val="EC4899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🔍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98/100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SEO Score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1414"/>
            </a:gs>
            <a:gs pos="100000">
              <a:srgbClr val="28282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4500"/>
                </a:solidFill>
              </a:defRPr>
            </a:pPr>
            <a:r>
              <a:t>🎬 LIVE PLATFORM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🔄 DEMO FLOW:</a:t>
            </a:r>
          </a:p>
          <a:p>
            <a:r>
              <a:t>1. Homepage &amp; Navigation Overview</a:t>
            </a:r>
          </a:p>
          <a:p>
            <a:r>
              <a:t>2. Citizen Registration &amp; Login Process  </a:t>
            </a:r>
          </a:p>
          <a:p>
            <a:r>
              <a:t>3. Document Request Submission</a:t>
            </a:r>
          </a:p>
          <a:p>
            <a:r>
              <a:t>4. Real-time Status Tracking</a:t>
            </a:r>
          </a:p>
          <a:p>
            <a:r>
              <a:t>5. Admin Dashboard Management</a:t>
            </a:r>
          </a:p>
          <a:p>
            <a:r>
              <a:t>6. Mobile Responsive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5669280"/>
            <a:ext cx="5486400" cy="731520"/>
          </a:xfrm>
          <a:prstGeom prst="roundRect">
            <a:avLst/>
          </a:prstGeom>
          <a:solidFill>
            <a:srgbClr val="FF4500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🎥 INSERT DEMO VIDEO OR PREPARE FOR LIVE 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28B22"/>
            </a:gs>
            <a:gs pos="100000">
              <a:srgbClr val="3CB37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  <a:latin typeface="Segoe UI"/>
              </a:defRPr>
            </a:pPr>
            <a:r>
              <a:t>🌟 PROJECT IMPACT &amp; SOCIAL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👥 Improved Citizen Experience: 24/7 service availability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⚡ Enhanced Efficiency: 70% reduction in processing time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💰 Cost Optimization: €45,000 annual savings projected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🌍 Environmental Impact: 80% reduction in paper usage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♿ Digital Inclusion: Accessible design for all citizens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🏛️ Administrative Excellence: Streamlined workflows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📊 Data-Driven Decisions: Real-time analytics &amp; insights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🚀 Innovation Leadership: Setting standard for Moroccan municipalities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91970"/>
            </a:gs>
            <a:gs pos="100000">
              <a:srgbClr val="483D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Segoe UI"/>
              </a:defRPr>
            </a:pPr>
            <a:r>
              <a:t>📍 15-MINUTE PRESENTATION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🎯 Project Context &amp; Impact Metrics (2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📊 Current vs Future State Analysis (2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🏗️ Technical Architecture Deep Dive (3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💼 Real User Journey &amp; Use Cases (3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📈 Performance Metrics &amp; KPIs (2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🚀 Deployment &amp; Future Roadmap (2 min)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❓ Q&amp;A Session (1 min)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483D8B"/>
            </a:gs>
            <a:gs pos="100000">
              <a:srgbClr val="7B68EE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 b="1">
                <a:solidFill>
                  <a:srgbClr val="FFFFFF"/>
                </a:solidFill>
              </a:defRPr>
            </a:pPr>
            <a:r>
              <a:t>🙏 THANK YOU FOR YOUR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❓ QUESTIONS &amp; ANSWERS SESSION</a:t>
            </a:r>
          </a:p>
          <a:p/>
          <a:p>
            <a:r>
              <a:t>🎯 Ready to discuss:</a:t>
            </a:r>
          </a:p>
          <a:p>
            <a:r>
              <a:t>• Technical architecture decisions</a:t>
            </a:r>
          </a:p>
          <a:p>
            <a:r>
              <a:t>• Implementation challenges &amp; solutions  </a:t>
            </a:r>
          </a:p>
          <a:p>
            <a:r>
              <a:t>• Scalability &amp; future enhancements</a:t>
            </a:r>
          </a:p>
          <a:p>
            <a:r>
              <a:t>• Municipal digital transformation strategy</a:t>
            </a:r>
          </a:p>
          <a:p>
            <a:r>
              <a:t>• Performance optimization techniques</a:t>
            </a:r>
          </a:p>
          <a:p/>
          <a:p>
            <a:r>
              <a:t>📧 Contact: [your-email@example.com]</a:t>
            </a:r>
          </a:p>
          <a:p>
            <a:r>
              <a:t>🌐 Platform: [demo-url.com]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A2038"/>
            </a:gs>
            <a:gs pos="100000">
              <a:srgbClr val="343A5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📊 PROJECT IMPACT METRICS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645920"/>
            <a:ext cx="2560320" cy="1645920"/>
          </a:xfrm>
          <a:prstGeom prst="roundRect">
            <a:avLst/>
          </a:prstGeom>
          <a:solidFill>
            <a:srgbClr val="22C55E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⚡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85%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Service Efficiency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74720" y="1645920"/>
            <a:ext cx="2560320" cy="1645920"/>
          </a:xfrm>
          <a:prstGeom prst="roundRect">
            <a:avLst/>
          </a:prstGeom>
          <a:solidFill>
            <a:srgbClr val="3B82F6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⏱️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70%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Time Reduction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0" y="1645920"/>
            <a:ext cx="2560320" cy="1645920"/>
          </a:xfrm>
          <a:prstGeom prst="roundRect">
            <a:avLst/>
          </a:prstGeom>
          <a:solidFill>
            <a:srgbClr val="9333EA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😊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92%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User Satisfaction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3657600"/>
            <a:ext cx="2560320" cy="1645920"/>
          </a:xfrm>
          <a:prstGeom prst="roundRect">
            <a:avLst/>
          </a:prstGeom>
          <a:solidFill>
            <a:srgbClr val="F56565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💰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€45K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Cost Savings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74720" y="3657600"/>
            <a:ext cx="2560320" cy="1645920"/>
          </a:xfrm>
          <a:prstGeom prst="roundRect">
            <a:avLst/>
          </a:prstGeom>
          <a:solidFill>
            <a:srgbClr val="10B981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📱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78%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Digital Adoption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3657600"/>
            <a:ext cx="2560320" cy="1645920"/>
          </a:xfrm>
          <a:prstGeom prst="roundRect">
            <a:avLst/>
          </a:prstGeom>
          <a:solidFill>
            <a:srgbClr val="FB923C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🤖</a:t>
            </a:r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90%</a:t>
            </a:r>
          </a:p>
          <a:p>
            <a:pPr algn="ctr">
              <a:defRPr sz="1400">
                <a:solidFill>
                  <a:srgbClr val="DCDCDC"/>
                </a:solidFill>
              </a:defRPr>
            </a:pPr>
            <a:r>
              <a:t>Process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293B"/>
            </a:gs>
            <a:gs pos="100000">
              <a:srgbClr val="2C3E5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📈 TRANSFORMATION IMPACT ANALYSIS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1E30"/>
            </a:gs>
            <a:gs pos="100000">
              <a:srgbClr val="2C374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🏗️ SCALABLE 4-TIER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188720"/>
            <a:ext cx="7315200" cy="1097280"/>
          </a:xfrm>
          <a:prstGeom prst="roundRect">
            <a:avLst/>
          </a:prstGeom>
          <a:solidFill>
            <a:srgbClr val="3A7BD5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🎨 PRESENTATION LAYER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React 18 + TypeScript + Tailwind CSS + PWA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0.0" y="22860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14400" y="2560320"/>
            <a:ext cx="7315200" cy="1097280"/>
          </a:xfrm>
          <a:prstGeom prst="roundRect">
            <a:avLst/>
          </a:prstGeom>
          <a:solidFill>
            <a:srgbClr val="22C55E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⚙️ APPLICATION LAYER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Node.js + Express.js + JWT Authentication + Rate Limiting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0.0" y="36576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14400" y="3931920"/>
            <a:ext cx="7315200" cy="1097280"/>
          </a:xfrm>
          <a:prstGeom prst="roundRect">
            <a:avLst/>
          </a:prstGeom>
          <a:solidFill>
            <a:srgbClr val="F9731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🗄️ DATA LAYER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MongoDB Atlas + Redis Cache + File Storage (AWS S3)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572000.0" y="50292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14400" y="5303520"/>
            <a:ext cx="7315200" cy="1097280"/>
          </a:xfrm>
          <a:prstGeom prst="roundRect">
            <a:avLst/>
          </a:prstGeom>
          <a:solidFill>
            <a:srgbClr val="A855F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☁️ INFRASTRUCTURE LAYER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Vercel Edge + CloudFlare CDN + GitHub Actions CI/CD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F2937"/>
            </a:gs>
            <a:gs pos="100000">
              <a:srgbClr val="37414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👤 CITIZEN SERVICE REQUEST JOURNEY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371600"/>
            <a:ext cx="2286000" cy="137160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🌐 STEP 1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ACCESS PLATFORM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Citizen visits platform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3017520" y="20574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91840" y="1371600"/>
            <a:ext cx="2286000" cy="137160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🔐 STEP 2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AUTHENTICATE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Secure login/register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5577840" y="20574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52160" y="1371600"/>
            <a:ext cx="2286000" cy="1371600"/>
          </a:xfrm>
          <a:prstGeom prst="round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📋 STEP 3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SELECT SERVICE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Choose municipal service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3200400"/>
            <a:ext cx="2286000" cy="1371600"/>
          </a:xfrm>
          <a:prstGeom prst="roundRect">
            <a:avLst/>
          </a:prstGeom>
          <a:solidFill>
            <a:srgbClr val="F1C40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✍️ STEP 4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FILL FORM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Complete digital form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3017520" y="38862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291840" y="3200400"/>
            <a:ext cx="2286000" cy="137160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📤 STEP 5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SUBMIT REQUEST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Upload docs &amp; submit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5577840" y="38862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52160" y="3200400"/>
            <a:ext cx="2286000" cy="137160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📊 STEP 6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TRACK PROGRESS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Real-time status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F2937"/>
            </a:gs>
            <a:gs pos="100000">
              <a:srgbClr val="37414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🏛️ ADMINISTRATIVE WORKFLOW PROCESS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371600"/>
            <a:ext cx="2286000" cy="137160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📬 STEP 1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RECEIVE REQUEST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Auto-notification system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3017520" y="20574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91840" y="1371600"/>
            <a:ext cx="2286000" cy="137160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🔍 STEP 2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REVIEW DOCUMENTS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Validate submitted docs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5577840" y="20574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852160" y="1371600"/>
            <a:ext cx="2286000" cy="1371600"/>
          </a:xfrm>
          <a:prstGeom prst="roundRect">
            <a:avLst/>
          </a:prstGeom>
          <a:solidFill>
            <a:srgbClr val="9B59B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⚙️ STEP 3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PROCESS REQUEST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Internal workflow steps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3200400"/>
            <a:ext cx="2286000" cy="1371600"/>
          </a:xfrm>
          <a:prstGeom prst="roundRect">
            <a:avLst/>
          </a:prstGeom>
          <a:solidFill>
            <a:srgbClr val="F1C40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📢 STEP 4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UPDATE STATUS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Notify citizen progress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3017520" y="38862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291840" y="3200400"/>
            <a:ext cx="2286000" cy="1371600"/>
          </a:xfrm>
          <a:prstGeom prst="roundRect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✅ STEP 5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FINALIZE SERVICE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Complete &amp; archive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5577840" y="3886200.0"/>
            <a:ext cx="274320" cy="0.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852160" y="3200400"/>
            <a:ext cx="2286000" cy="1371600"/>
          </a:xfrm>
          <a:prstGeom prst="roundRect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📈 STEP 6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GENERATE REPORTS</a:t>
            </a:r>
          </a:p>
          <a:p>
            <a:pPr algn="ctr">
              <a:defRPr sz="1000">
                <a:solidFill>
                  <a:srgbClr val="DCDCDC"/>
                </a:solidFill>
              </a:defRPr>
            </a:pPr>
            <a:r>
              <a:t>Analytics &amp;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E293B"/>
            </a:gs>
            <a:gs pos="100000">
              <a:srgbClr val="2C3E5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⚡ PLATFORM PERFORMANCE METRICS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1E30"/>
            </a:gs>
            <a:gs pos="100000">
              <a:srgbClr val="2C374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🛡️ MULTI-LAYER SECURITY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188720"/>
            <a:ext cx="7315200" cy="1097280"/>
          </a:xfrm>
          <a:prstGeom prst="roundRect">
            <a:avLst/>
          </a:prstGeom>
          <a:solidFill>
            <a:srgbClr val="3A7BD5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🔒 USER AUTHENTICATION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JWT Tokens + OAuth 2.0 + 2FA Support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0.0" y="22860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14400" y="2560320"/>
            <a:ext cx="7315200" cy="1097280"/>
          </a:xfrm>
          <a:prstGeom prst="roundRect">
            <a:avLst/>
          </a:prstGeom>
          <a:solidFill>
            <a:srgbClr val="22C55E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🛡️ API SECURITY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Rate Limiting + CORS + Helmet.js + Input Validation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0.0" y="36576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14400" y="3931920"/>
            <a:ext cx="7315200" cy="1097280"/>
          </a:xfrm>
          <a:prstGeom prst="roundRect">
            <a:avLst/>
          </a:prstGeom>
          <a:solidFill>
            <a:srgbClr val="F97316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🔐 DATA PROTECTION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Encryption at Rest + TLS 1.3 + GDPR Compliance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572000.0" y="5029200"/>
            <a:ext cx="0.0" cy="27432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14400" y="5303520"/>
            <a:ext cx="7315200" cy="1097280"/>
          </a:xfrm>
          <a:prstGeom prst="roundRect">
            <a:avLst/>
          </a:prstGeom>
          <a:solidFill>
            <a:srgbClr val="A855F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🚨 MONITORING</a:t>
            </a:r>
          </a:p>
          <a:p>
            <a:pPr>
              <a:defRPr sz="1400">
                <a:solidFill>
                  <a:srgbClr val="DCDCDC"/>
                </a:solidFill>
              </a:defRPr>
            </a:pPr>
            <a:r>
              <a:t>Security Logs + Intrusion Detection + Automated Alerts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