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1F3F"/>
              </a:gs>
              <a:gs pos="100000">
                <a:srgbClr val="006494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Municipal Digital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1800">
                <a:solidFill>
                  <a:srgbClr val="F0F0F0"/>
                </a:solidFill>
              </a:defRPr>
            </a:pPr>
            <a:r>
              <a:t>Revolutionizing Public Services in Azrou</a:t>
            </a:r>
          </a:p>
          <a:p>
            <a:pPr algn="ctr">
              <a:defRPr sz="1800">
                <a:solidFill>
                  <a:srgbClr val="F0F0F0"/>
                </a:solidFill>
              </a:defRPr>
            </a:pPr>
            <a:r>
              <a:t>    </a:t>
            </a:r>
          </a:p>
          <a:p>
            <a:pPr algn="ctr">
              <a:defRPr sz="1800">
                <a:solidFill>
                  <a:srgbClr val="F0F0F0"/>
                </a:solidFill>
              </a:defRPr>
            </a:pPr>
            <a:r>
              <a:t>Presented by: Anas BENOMAR</a:t>
            </a:r>
          </a:p>
          <a:p>
            <a:pPr algn="ctr">
              <a:defRPr sz="1800">
                <a:solidFill>
                  <a:srgbClr val="F0F0F0"/>
                </a:solidFill>
              </a:defRPr>
            </a:pPr>
            <a:r>
              <a:t>Academic Supervisor: Mr. MEKOUAR Othmane</a:t>
            </a:r>
          </a:p>
          <a:p>
            <a:pPr algn="ctr">
              <a:defRPr sz="1800">
                <a:solidFill>
                  <a:srgbClr val="F0F0F0"/>
                </a:solidFill>
              </a:defRPr>
            </a:pPr>
            <a:r>
              <a:t>Professional Mentor: Municipality IT Department</a:t>
            </a:r>
          </a:p>
          <a:p>
            <a:pPr algn="ctr">
              <a:defRPr sz="1800">
                <a:solidFill>
                  <a:srgbClr val="F0F0F0"/>
                </a:solidFill>
              </a:defRPr>
            </a:pPr>
          </a:p>
          <a:p>
            <a:pPr algn="ctr">
              <a:defRPr sz="1800">
                <a:solidFill>
                  <a:srgbClr val="F0F0F0"/>
                </a:solidFill>
              </a:defRPr>
            </a:pPr>
            <a:r>
              <a:t>Higher School of Engineering in Applied Sciences (ESISA)</a:t>
            </a:r>
          </a:p>
          <a:p>
            <a:pPr algn="ctr">
              <a:defRPr sz="1800">
                <a:solidFill>
                  <a:srgbClr val="F0F0F0"/>
                </a:solidFill>
              </a:defRPr>
            </a:pPr>
            <a:r>
              <a:t>Final Year Project Defense • 2024/2025</a:t>
            </a:r>
          </a:p>
        </p:txBody>
      </p:sp>
      <p:sp>
        <p:nvSpPr>
          <p:cNvPr id="5" name="Oval 4"/>
          <p:cNvSpPr/>
          <p:nvPr/>
        </p:nvSpPr>
        <p:spPr>
          <a:xfrm>
            <a:off x="7772400" y="457200"/>
            <a:ext cx="914400" cy="914400"/>
          </a:xfrm>
          <a:prstGeom prst="ellipse">
            <a:avLst/>
          </a:prstGeom>
          <a:solidFill>
            <a:srgbClr val="FFFFFF"/>
          </a:solidFill>
          <a:ln>
            <a:solidFill>
              <a:srgbClr val="001F3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C143C"/>
              </a:gs>
              <a:gs pos="100000">
                <a:srgbClr val="FF4500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🚀 Sub-2 second response time guarantee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👥 Concurrent support for 1500+ users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🔒 Enterprise-grade security protocols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📱 100% responsive across all devices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♿ WCAG 2.1 AA accessibility compliance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🌐 99.9% uptime service availability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💾 Automated backup &amp; disaster recovery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🔧 Microservices architecture for scalability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8080"/>
              </a:gs>
              <a:gs pos="100000">
                <a:srgbClr val="20B2AA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Global 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🇫🇷 France: Démarches Simplifiées Platform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🇪🇸 Spain: Carpeta Ciudadana Digital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🇨🇦 Canada: Digital Citizen Portal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🇲🇦 Morocco: Chikaya.ma Reporting System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🌍 Nordic Countries: Comprehensive e-Gov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💼 Commercial GovTech solutions analysis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🔍 Gap analysis &amp; differentiation opportunities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🎯 Best practices integration strategy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191970"/>
              </a:gs>
              <a:gs pos="100000">
                <a:srgbClr val="4169E1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Modern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⚛️ Frontend: React 18 + TypeScript + Tailwind CSS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🚀 Backend: Node.js + Express.js + Helmet.js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🗄️ Database: MongoDB Atlas + Redis Cache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☁️ Cloud: Vercel + AWS S3 + CloudFlare CDN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🔐 Security: JWT + bcrypt + OAuth 2.0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📧 Communications: SendGrid + Socket.io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📱 Mobile: PWA + Responsive Design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🔧 DevOps: GitHub Actions + Docker + Monitoring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191970"/>
              </a:gs>
              <a:gs pos="100000">
                <a:srgbClr val="4682B4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SYSTEM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DCDCDC"/>
                </a:solidFill>
              </a:defRPr>
            </a:pPr>
            <a:r>
              <a:t>Scalable &amp; Secure Design Patterns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483D8B"/>
              </a:gs>
              <a:gs pos="100000">
                <a:srgbClr val="7B68EE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Enterprise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🎨 Presentation Layer: React SPA with PWA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⚙️ Business Logic: Node.js RESTful API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🗄️ Data Layer: MongoDB with Redis caching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🔄 API Gateway: Centralized request routing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🔐 Security Layer: Multi-level authentication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📡 Real-time: WebSocket integration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🌐 CDN: Global content delivery network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📊 Monitoring: Application performance tracking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A0522D"/>
              </a:gs>
              <a:gs pos="100000">
                <a:srgbClr val="CD853F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Database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👤 Users Collection: Citizen &amp; admin profiles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📄 Requests Collection: Service applications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🚨 Reports Collection: Issue tracking system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📰 Content Collection: News &amp; announcements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📅 Events Collection: Municipal calendar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🔗 Relationships: Optimized cross-references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📊 Indexing: Query performance optimization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🔄 Schemas: Flexible document structures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8B0000"/>
              </a:gs>
              <a:gs pos="100000">
                <a:srgbClr val="DC143C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Security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🔐 JWT tokens with refresh mechanism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🛡️ bcrypt password hashing (12+ rounds)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🌐 HTTPS/TLS 1.3 encryption everywhere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🔒 Input validation &amp; sanitization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🚫 CSRF, XSS &amp; injection prevention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⏱️ Rate limiting &amp; DDoS protection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📝 Comprehensive audit logging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🔑 Environment variable encryption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F1493"/>
              </a:gs>
              <a:gs pos="100000">
                <a:srgbClr val="FF69B4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UX/UI Design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🎨 Material Design 3.0 principles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📱 Mobile-first responsive framework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🧭 Intuitive navigation &amp; information architecture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♿ Accessibility-first design (WCAG 2.1)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🔍 Integrated search &amp; filtering system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📋 Smart forms with real-time validation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🔔 Contextual notifications &amp; feedback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⚡ Optimized loading states &amp; animations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191970"/>
              </a:gs>
              <a:gs pos="100000">
                <a:srgbClr val="4682B4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DEVELOPMENT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DCDCDC"/>
                </a:solidFill>
              </a:defRPr>
            </a:pPr>
            <a:r>
              <a:t>Agile Implementation &amp; Best Practices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FFF"/>
              </a:gs>
              <a:gs pos="100000">
                <a:srgbClr val="1E90FF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Agile 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🔄 2-week sprint cycles with daily standups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📋 User story mapping &amp; backlog management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👥 Continuous stakeholder feedback loops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🧪 Test-driven development (TDD) approach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🔍 Code reviews &amp; pair programming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📊 Velocity tracking &amp; burndown charts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🚀 Continuous integration/deployment (CI/CD)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📝 Living documentation &amp; knowledge sharing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191970"/>
              </a:gs>
              <a:gs pos="100000">
                <a:srgbClr val="483D8B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Presentation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🎯 Project Context &amp; Problem Definition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🔍 Requirements Analysis &amp; Market Research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🏗️ System Architecture &amp; Design Patterns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⚙️ Development Process &amp; Implementation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🎬 Live Platform Demonstration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🧪 Quality Assurance &amp; Testing Results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🚀 Deployment Strategy &amp; Cloud Integration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📊 Impact Assessment &amp; Success Metrics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🌟 Future Roadmap &amp; Scaling Plans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💬 Q&amp;A Session &amp; Technical Discussion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32CD32"/>
              </a:gs>
              <a:gs pos="100000">
                <a:srgbClr val="228B22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Frontend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⚛️ React 18 with Hooks &amp; Context API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🎨 Tailwind CSS utility-first framework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🧭 React Router v6 for SPA navigation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📡 Axios with interceptors &amp; error handling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🔔 React Query for server state management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📱 Progressive Web App (PWA) features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🚀 Code splitting &amp; lazy loading optimization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🎭 Framer Motion for smooth animations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FA500"/>
              </a:gs>
              <a:gs pos="100000">
                <a:srgbClr val="FF8C00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Backend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🚀 Node.js + Express.js RESTful APIs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🗄️ Mongoose ODM with schema validation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🔐 Passport.js authentication strategies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📧 Email services with template engine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📁 Multer file upload with validation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🔒 Helmet.js security middleware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⚡ Express rate limiting &amp; CORS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📊 Winston logging with log rotation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8A2BE2"/>
              </a:gs>
              <a:gs pos="100000">
                <a:srgbClr val="9370DB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Core Features Delivered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📝 Intelligent document request system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🚨 Real-time citizen reporting platform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📰 Dynamic content management system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👤 Personalized citizen dashboard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📊 Advanced administrative analytics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🔍 Global search with smart filters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📧 Automated email notification system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📱 Fully responsive mobile interface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141414"/>
              </a:gs>
              <a:gs pos="100000">
                <a:srgbClr val="323232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4500"/>
                </a:solidFill>
              </a:defRPr>
            </a:pPr>
            <a:r>
              <a:t>🎬 LIVE PLATFORM DEMONSTRATION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1645920"/>
            <a:ext cx="6400800" cy="3657600"/>
          </a:xfrm>
          <a:prstGeom prst="roundRect">
            <a:avLst/>
          </a:prstGeom>
          <a:solidFill>
            <a:srgbClr val="282828"/>
          </a:solidFill>
          <a:ln w="38100">
            <a:solidFill>
              <a:srgbClr val="FF45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828800" y="22860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🎥 INSERT YOUR DEMO VIDEO HERE</a:t>
            </a:r>
          </a:p>
          <a:p>
            <a:pPr algn="l">
              <a:defRPr sz="1600">
                <a:solidFill>
                  <a:srgbClr val="FFFFFF"/>
                </a:solidFill>
              </a:defRPr>
            </a:pPr>
            <a:r>
              <a:t>    </a:t>
            </a: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💡 Demo Guidelines:</a:t>
            </a:r>
          </a:p>
          <a:p>
            <a:pPr algn="l">
              <a:defRPr sz="1600">
                <a:solidFill>
                  <a:srgbClr val="FFFFFF"/>
                </a:solidFill>
              </a:defRPr>
            </a:pPr>
            <a:r>
              <a:t>• Duration: 4-6 minutes maximum</a:t>
            </a:r>
          </a:p>
          <a:p>
            <a:pPr algn="l">
              <a:defRPr sz="1600">
                <a:solidFill>
                  <a:srgbClr val="FFFFFF"/>
                </a:solidFill>
              </a:defRPr>
            </a:pPr>
            <a:r>
              <a:t>• Show complete user journey</a:t>
            </a:r>
          </a:p>
          <a:p>
            <a:pPr algn="l">
              <a:defRPr sz="1600">
                <a:solidFill>
                  <a:srgbClr val="FFFFFF"/>
                </a:solidFill>
              </a:defRPr>
            </a:pPr>
            <a:r>
              <a:t>• Highlight key features</a:t>
            </a:r>
          </a:p>
          <a:p>
            <a:pPr algn="l">
              <a:defRPr sz="1600">
                <a:solidFill>
                  <a:srgbClr val="FFFFFF"/>
                </a:solidFill>
              </a:defRPr>
            </a:pPr>
            <a:r>
              <a:t>• Include admin dashboard</a:t>
            </a:r>
          </a:p>
          <a:p>
            <a:pPr algn="l">
              <a:defRPr sz="1600">
                <a:solidFill>
                  <a:srgbClr val="FFFFFF"/>
                </a:solidFill>
              </a:defRPr>
            </a:pPr>
            <a:r>
              <a:t>• Demonstrate mobile responsiveness</a:t>
            </a:r>
          </a:p>
          <a:p>
            <a:pPr algn="l">
              <a:defRPr sz="1600">
                <a:solidFill>
                  <a:srgbClr val="FFFFFF"/>
                </a:solidFill>
              </a:defRPr>
            </a:pPr>
          </a:p>
          <a:p>
            <a:pPr algn="l">
              <a:defRPr sz="1400">
                <a:solidFill>
                  <a:srgbClr val="FFFFFF"/>
                </a:solidFill>
              </a:defRPr>
            </a:pPr>
            <a:r>
              <a:t>📱 Key Scenarios:</a:t>
            </a:r>
          </a:p>
          <a:p>
            <a:pPr algn="l">
              <a:defRPr sz="1600">
                <a:solidFill>
                  <a:srgbClr val="FFFFFF"/>
                </a:solidFill>
              </a:defRPr>
            </a:pPr>
            <a:r>
              <a:t>→ User registration &amp; login</a:t>
            </a:r>
          </a:p>
          <a:p>
            <a:pPr algn="l">
              <a:defRPr sz="1600">
                <a:solidFill>
                  <a:srgbClr val="FFFFFF"/>
                </a:solidFill>
              </a:defRPr>
            </a:pPr>
            <a:r>
              <a:t>→ Document request process  </a:t>
            </a:r>
          </a:p>
          <a:p>
            <a:pPr algn="l">
              <a:defRPr sz="1600">
                <a:solidFill>
                  <a:srgbClr val="FFFFFF"/>
                </a:solidFill>
              </a:defRPr>
            </a:pPr>
            <a:r>
              <a:t>→ Problem reporting system</a:t>
            </a:r>
          </a:p>
          <a:p>
            <a:pPr algn="l">
              <a:defRPr sz="1600">
                <a:solidFill>
                  <a:srgbClr val="FFFFFF"/>
                </a:solidFill>
              </a:defRPr>
            </a:pPr>
            <a:r>
              <a:t>→ Request tracking features</a:t>
            </a:r>
          </a:p>
          <a:p>
            <a:pPr algn="l">
              <a:defRPr sz="1600">
                <a:solidFill>
                  <a:srgbClr val="FFFFFF"/>
                </a:solidFill>
              </a:defRPr>
            </a:pPr>
            <a:r>
              <a:t>→ Administrative interface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191970"/>
              </a:gs>
              <a:gs pos="100000">
                <a:srgbClr val="4682B4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QUALITY ASSURANCE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DCDCDC"/>
                </a:solidFill>
              </a:defRPr>
            </a:pPr>
            <a:r>
              <a:t>Comprehensive Testing &amp; Validation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6400"/>
              </a:gs>
              <a:gs pos="100000">
                <a:srgbClr val="32CD32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Multi-Layer 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🧪 Unit Testing: Jest + React Testing Library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🔗 Integration Testing: API endpoint validation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👤 User Acceptance Testing: Real user scenarios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📱 Cross-device Testing: All screen sizes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🔒 Security Testing: Penetration &amp; vulnerability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⚡ Performance Testing: Load &amp; stress testing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♿ Accessibility Testing: Screen reader compatibility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🌐 Cross-browser Testing: All major browsers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0B2AA"/>
              </a:gs>
              <a:gs pos="100000">
                <a:srgbClr val="5F9EA0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Testing Results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✅ 96% code coverage (unit + integration tests)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⚡ Average response time: 850ms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👥 Load tested: 2000 concurrent users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🔒 Zero critical security vulnerabilities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📱 100% compatibility: Chrome, Firefox, Safari, Edge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♿ Lighthouse Accessibility Score: 95/100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🚀 Google PageSpeed Score: 92/100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✅ W3C HTML5/CSS3 validation passed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191970"/>
              </a:gs>
              <a:gs pos="100000">
                <a:srgbClr val="4682B4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DEPLOYMENT &amp; DEVOPS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DCDCDC"/>
                </a:solidFill>
              </a:defRPr>
            </a:pPr>
            <a:r>
              <a:t>Cloud-Native Production Strategy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4682B4"/>
              </a:gs>
              <a:gs pos="100000">
                <a:srgbClr val="B0C4DE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Cloud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☁️ Frontend: Vercel Edge Network (Global CDN)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🚀 Backend: Vercel Serverless Functions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🗄️ Database: MongoDB Atlas (Multi-region)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📧 Email: SendGrid transactional service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🔒 SSL: Auto-renewing TLS certificates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🌐 DNS: Cloudflare with DDoS protection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📊 Monitoring: Real-time application insights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🔄 CI/CD: GitHub Actions automated pipeline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F6347"/>
              </a:gs>
              <a:gs pos="100000">
                <a:srgbClr val="FF7F50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Operations &amp;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🔄 Automated security updates &amp; patches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📊 24/7 application performance monitoring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💾 Daily automated backups with retention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🛠️ Quarterly preventive maintenance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📞 Dedicated technical support channel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📈 Usage analytics &amp; optimization reports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🔐 Semi-annual security audits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📚 Maintained technical documentation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191970"/>
              </a:gs>
              <a:gs pos="100000">
                <a:srgbClr val="4682B4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PROJECT CONTEXT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DCDCDC"/>
                </a:solidFill>
              </a:defRPr>
            </a:pPr>
            <a:r>
              <a:t>Understanding the Digital Transformation Need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191970"/>
              </a:gs>
              <a:gs pos="100000">
                <a:srgbClr val="4682B4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IMPACT &amp; BENEFITS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DCDCDC"/>
                </a:solidFill>
              </a:defRPr>
            </a:pPr>
            <a:r>
              <a:t>Measurable Value Creation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CED1"/>
              </a:gs>
              <a:gs pos="100000">
                <a:srgbClr val="40E0D0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Citizen Experience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🏠 24/7 service access from any location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⏱️ 75% reduction in processing time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📱 Intuitive mobile-first experience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🔍 Real-time request tracking &amp; updates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💸 Eliminated travel costs &amp; time waste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📧 Proactive status notifications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♿ Enhanced accessibility for all citizens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🤝 Direct communication with officials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FD700"/>
              </a:gs>
              <a:gs pos="100000">
                <a:srgbClr val="FFB90F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Administrative Efficiency Gains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📊 Complete process digitalization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⚡ 60% faster request processing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📈 Real-time KPI dashboards &amp; analytics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💾 Secure digital archive system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👥 50% reduction in front-desk workload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🔄 Standardized &amp; optimized workflows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📧 Automated citizen communications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💰 40% operational cost reduction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28B22"/>
              </a:gs>
              <a:gs pos="100000">
                <a:srgbClr val="3CB371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Economic &amp; Environmental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💰 $150K+ annual operational savings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⏰ 2.5 hours saved per citizen interaction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🌱 85% reduction in paper consumption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🚗 Decreased carbon footprint from travel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👥 95% citizen satisfaction improvement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🎯 Enhanced municipal brand reputation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🤝 Increased public trust &amp; transparency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🏆 Azrou recognized as digital leader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191970"/>
              </a:gs>
              <a:gs pos="100000">
                <a:srgbClr val="4682B4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FUTURE ROADMAP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DCDCDC"/>
                </a:solidFill>
              </a:defRPr>
            </a:pPr>
            <a:r>
              <a:t>Scaling &amp; Evolution Strategy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6A5ACD"/>
              </a:gs>
              <a:gs pos="100000">
                <a:srgbClr val="9370DB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Phase 2: Enhanced Features (6 months)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📱 Native mobile apps (iOS/Android)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💳 Integrated online payment gateway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🔔 Push notifications &amp; real-time alerts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🗂️ Advanced document management system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📊 Executive dashboard with AI insights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🤖 AI-powered chatbot for 24/7 support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🌐 Integration with national e-gov APIs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📧 Advanced email marketing automation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F1493"/>
              </a:gs>
              <a:gs pos="100000">
                <a:srgbClr val="FF4500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Smart City Vision (2-5 years)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🏙️ Comprehensive Smart City platform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📡 IoT sensor network integration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🚦 AI-driven traffic management system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♻️ Smart waste collection optimization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💡 Intelligent street lighting control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📊 Predictive analytics &amp; 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🤖 Advanced AI assistant integration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🌍 Replicable model for other municipalities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DC143C"/>
              </a:gs>
              <a:gs pos="100000">
                <a:srgbClr val="FF6347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Success Factors &amp; 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📚 Comprehensive staff training programs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👥 Change management &amp; citizen education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🔒 Continuous cybersecurity enhancement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💰 Dedicated innovation budget allocation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🤝 Strategic tech partnerships in Morocco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📊 Regular user satisfaction monitoring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🔄 Agile technology stack updates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🎯 Alignment with Morocco Digital 2030 strategy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191970"/>
              </a:gs>
              <a:gs pos="100000">
                <a:srgbClr val="4682B4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PROJECT 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DCDCDC"/>
                </a:solidFill>
              </a:defRPr>
            </a:pPr>
            <a:r>
              <a:t>Results &amp; Professional Growth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8080"/>
              </a:gs>
              <a:gs pos="100000">
                <a:srgbClr val="48D1CC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Project Achievement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✅ All project objectives exceeded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🚀 Modern, scalable platform delivered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💡 Cutting-edge technologies mastered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🎯 User needs comprehensively addressed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📊 Quantifiable impact demonstrated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🤝 Positive stakeholder feedback received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🌱 Strong foundation for future growth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🏆 Significant contribution to digital Morocco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F4F4F"/>
              </a:gs>
              <a:gs pos="100000">
                <a:srgbClr val="5F9EA0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Municipality of Azrou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🏛️ Strategic urban center in Ifrane Province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👥 Dynamic population of 60,000+ residents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🌍 Gateway to Middle Atlas economic zone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💼 Hub for regional business &amp; tourism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📈 Rapid modernization and urban development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🎯 Vision for smart city transformation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🤝 Strong commitment to citizen-centric services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💡 Pioneer in Moroccan municipal digitalization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7B68EE"/>
              </a:gs>
              <a:gs pos="100000">
                <a:srgbClr val="9370DB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Personal Development &amp; Skills Acquired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💻 Full-stack MERN development mastery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🏛️ Deep understanding of public sector needs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👥 Independent project management skills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🔍 User-centric requirements analysis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🎨 Modern UX/UI design principles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🔒 Enterprise security implementation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☁️ Cloud architecture &amp; DevOps practices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🤝 Professional stakeholder communication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191970"/>
              </a:gs>
              <a:gs pos="100000">
                <a:srgbClr val="483D8B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FFFFFF"/>
                </a:solidFill>
              </a:defRPr>
            </a:pPr>
            <a:r>
              <a:t>THANK YOU FOR YOUR ATTENTION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F0F0F0"/>
                </a:solidFill>
              </a:defRPr>
            </a:pPr>
            <a:r>
              <a:t>Questions &amp; Technical Discussion</a:t>
            </a:r>
          </a:p>
          <a:p>
            <a:pPr algn="ctr">
              <a:defRPr sz="2000">
                <a:solidFill>
                  <a:srgbClr val="F0F0F0"/>
                </a:solidFill>
              </a:defRPr>
            </a:pPr>
          </a:p>
          <a:p>
            <a:pPr algn="ctr">
              <a:defRPr sz="2000">
                <a:solidFill>
                  <a:srgbClr val="F0F0F0"/>
                </a:solidFill>
              </a:defRPr>
            </a:pPr>
            <a:r>
              <a:t>🤔 Your Questions Welcome</a:t>
            </a:r>
          </a:p>
          <a:p>
            <a:pPr algn="ctr">
              <a:defRPr sz="2000">
                <a:solidFill>
                  <a:srgbClr val="F0F0F0"/>
                </a:solidFill>
              </a:defRPr>
            </a:pPr>
            <a:r>
              <a:t>💭 Feedback &amp; Suggestions Appreciated  </a:t>
            </a:r>
          </a:p>
          <a:p>
            <a:pPr algn="ctr">
              <a:defRPr sz="2000">
                <a:solidFill>
                  <a:srgbClr val="F0F0F0"/>
                </a:solidFill>
              </a:defRPr>
            </a:pPr>
            <a:r>
              <a:t>🔍 Technical Deep-Dives Available</a:t>
            </a:r>
          </a:p>
          <a:p>
            <a:pPr algn="ctr">
              <a:defRPr sz="2000">
                <a:solidFill>
                  <a:srgbClr val="F0F0F0"/>
                </a:solidFill>
              </a:defRPr>
            </a:pPr>
          </a:p>
          <a:p>
            <a:pPr algn="ctr">
              <a:defRPr sz="2000">
                <a:solidFill>
                  <a:srgbClr val="F0F0F0"/>
                </a:solidFill>
              </a:defRPr>
            </a:pPr>
            <a:r>
              <a:t>Anas BENOMAR</a:t>
            </a:r>
          </a:p>
          <a:p>
            <a:pPr algn="ctr">
              <a:defRPr sz="2000">
                <a:solidFill>
                  <a:srgbClr val="F0F0F0"/>
                </a:solidFill>
              </a:defRPr>
            </a:pPr>
            <a:r>
              <a:t>Full-Stack Developer &amp; Digital Innovation Enthusiast</a:t>
            </a:r>
          </a:p>
          <a:p>
            <a:pPr algn="ctr">
              <a:defRPr sz="2000">
                <a:solidFill>
                  <a:srgbClr val="F0F0F0"/>
                </a:solidFill>
              </a:defRPr>
            </a:pPr>
            <a:r>
              <a:t>📧 Ready for detailed technical demonstration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8B4513"/>
              </a:gs>
              <a:gs pos="100000">
                <a:srgbClr val="A0522D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Digital Transformation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⏳ Time-consuming bureaucratic processes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📄 Heavy reliance on paper-based workflows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🚶‍♂️ Mandatory physical presence for services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📞 Limited digital communication channels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🔍 Lack of transparent request tracking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📊 Insufficient data analytics capabilities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💸 High operational costs and inefficiencies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🌐 Minimal digital presence and accessibility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228B22"/>
              </a:gs>
              <a:gs pos="100000">
                <a:srgbClr val="32CD32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Project Vision &amp; Strategic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🎯 Digitalize core municipal services end-to-end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⚡ Streamline administrative procedures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🏠 Enable 24/7 online service accessibility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📱 Create intuitive, mobile-first user experience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🔧 Optimize internal workflow management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📈 Boost operational efficiency by 60%+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🤝 Strengthen citizen-government engagement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🌱 Establish foundation for Smart City ecosystem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191970"/>
              </a:gs>
              <a:gs pos="100000">
                <a:srgbClr val="4682B4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REQUIREMENTS &amp;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DCDCDC"/>
                </a:solidFill>
              </a:defRPr>
            </a:pPr>
            <a:r>
              <a:t>Deep Dive into User Needs &amp; Market Solutions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4682B4"/>
              </a:gs>
              <a:gs pos="100000">
                <a:srgbClr val="6495ED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Research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🎤 In-depth interviews with 25+ municipal staff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📊 Citizen surveys (500+ responses collected)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🔍 Process observation &amp; workflow mapping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📈 Historical data analysis (2+ years)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⏱️ Time-motion studies for efficiency metrics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💻 Current IT infrastructure audit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🌐 Competitive analysis of 10+ platforms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📋 Best practices research &amp; documentation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9400D3"/>
              </a:gs>
              <a:gs pos="100000">
                <a:srgbClr val="BA55D3"/>
              </a:gs>
            </a:gsLst>
            <a:lin scaled="0"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Core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📝 Digital document request &amp; processing system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🏗️ Construction permit application workflow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🚨 Citizen issue reporting &amp; tracking platform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📰 Municipal news &amp; announcement portal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📅 Public event &amp; meeting management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👤 Comprehensive citizen profile management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🔐 Multi-factor authentication &amp; security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  <a:latin typeface="Segoe UI"/>
              </a:defRPr>
            </a:pPr>
            <a:r>
              <a:t>📊 Real-time analytics &amp; reporting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