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Montserrat Bold" charset="1" panose="00000800000000000000"/>
      <p:regular r:id="rId26"/>
    </p:embeddedFont>
    <p:embeddedFont>
      <p:font typeface="Montserrat" charset="1" panose="00000500000000000000"/>
      <p:regular r:id="rId32"/>
    </p:embeddedFont>
    <p:embeddedFont>
      <p:font typeface="Open Sans" charset="1" panose="00000000000000000000"/>
      <p:regular r:id="rId33"/>
    </p:embeddedFont>
    <p:embeddedFont>
      <p:font typeface="Open Sans Bold" charset="1" panose="000000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fonts/font26.fntdata" Type="http://schemas.openxmlformats.org/officeDocument/2006/relationships/font"/><Relationship Id="rId27" Target="notesSlides/notesSlide2.xml" Type="http://schemas.openxmlformats.org/officeDocument/2006/relationships/notesSlide"/><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31" Target="notesSlides/notesSlide6.xml" Type="http://schemas.openxmlformats.org/officeDocument/2006/relationships/notesSlide"/><Relationship Id="rId32" Target="fonts/font32.fntdata" Type="http://schemas.openxmlformats.org/officeDocument/2006/relationships/font"/><Relationship Id="rId33" Target="fonts/font33.fntdata" Type="http://schemas.openxmlformats.org/officeDocument/2006/relationships/font"/><Relationship Id="rId34" Target="notesSlides/notesSlide7.xml" Type="http://schemas.openxmlformats.org/officeDocument/2006/relationships/notesSlide"/><Relationship Id="rId35" Target="notesSlides/notesSlide8.xml" Type="http://schemas.openxmlformats.org/officeDocument/2006/relationships/notesSlide"/><Relationship Id="rId36" Target="fonts/font36.fntdata" Type="http://schemas.openxmlformats.org/officeDocument/2006/relationships/font"/><Relationship Id="rId37" Target="notesSlides/notesSlide9.xml" Type="http://schemas.openxmlformats.org/officeDocument/2006/relationships/notesSlide"/><Relationship Id="rId38" Target="notesSlides/notesSlide10.xml" Type="http://schemas.openxmlformats.org/officeDocument/2006/relationships/notesSlide"/><Relationship Id="rId39" Target="notesSlides/notesSlide11.xml" Type="http://schemas.openxmlformats.org/officeDocument/2006/relationships/notesSlide"/><Relationship Id="rId4" Target="theme/theme1.xml" Type="http://schemas.openxmlformats.org/officeDocument/2006/relationships/theme"/><Relationship Id="rId40" Target="notesSlides/notesSlide12.xml" Type="http://schemas.openxmlformats.org/officeDocument/2006/relationships/notesSlide"/><Relationship Id="rId41" Target="notesSlides/notesSlide13.xml" Type="http://schemas.openxmlformats.org/officeDocument/2006/relationships/notesSlide"/><Relationship Id="rId42" Target="notesSlides/notesSlide14.xml" Type="http://schemas.openxmlformats.org/officeDocument/2006/relationships/notesSlide"/><Relationship Id="rId43" Target="notesSlides/notesSlide15.xml" Type="http://schemas.openxmlformats.org/officeDocument/2006/relationships/notesSlide"/><Relationship Id="rId44" Target="notesSlides/notesSlide16.xml" Type="http://schemas.openxmlformats.org/officeDocument/2006/relationships/notesSlide"/><Relationship Id="rId45" Target="notesSlides/notesSlide17.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3.jpeg" Type="http://schemas.openxmlformats.org/officeDocument/2006/relationships/image"/><Relationship Id="rId8" Target="../media/image64.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3.jpeg" Type="http://schemas.openxmlformats.org/officeDocument/2006/relationships/image"/><Relationship Id="rId8" Target="../media/image64.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8.png" Type="http://schemas.openxmlformats.org/officeDocument/2006/relationships/image"/><Relationship Id="rId2" Target="../notesSlides/notesSlide13.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5.jpeg" Type="http://schemas.openxmlformats.org/officeDocument/2006/relationships/image"/><Relationship Id="rId8" Target="../media/image66.jpeg" Type="http://schemas.openxmlformats.org/officeDocument/2006/relationships/image"/><Relationship Id="rId9" Target="../media/image6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6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7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4.png" Type="http://schemas.openxmlformats.org/officeDocument/2006/relationships/image"/><Relationship Id="rId11" Target="../media/image75.png" Type="http://schemas.openxmlformats.org/officeDocument/2006/relationships/image"/><Relationship Id="rId2" Target="../notesSlides/notesSlide16.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1.jpeg" Type="http://schemas.openxmlformats.org/officeDocument/2006/relationships/image"/><Relationship Id="rId8" Target="../media/image72.jpeg" Type="http://schemas.openxmlformats.org/officeDocument/2006/relationships/image"/><Relationship Id="rId9" Target="../media/image7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80.jpe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81.png" Type="http://schemas.openxmlformats.org/officeDocument/2006/relationships/image"/><Relationship Id="rId16" Target="../media/image82.svg" Type="http://schemas.openxmlformats.org/officeDocument/2006/relationships/image"/><Relationship Id="rId2" Target="../notesSlides/notesSlide17.xml" Type="http://schemas.openxmlformats.org/officeDocument/2006/relationships/notesSlide"/><Relationship Id="rId3" Target="../media/image76.png" Type="http://schemas.openxmlformats.org/officeDocument/2006/relationships/image"/><Relationship Id="rId4" Target="../media/image77.svg" Type="http://schemas.openxmlformats.org/officeDocument/2006/relationships/image"/><Relationship Id="rId5" Target="../media/image78.png" Type="http://schemas.openxmlformats.org/officeDocument/2006/relationships/image"/><Relationship Id="rId6" Target="../media/image79.svg" Type="http://schemas.openxmlformats.org/officeDocument/2006/relationships/image"/><Relationship Id="rId7" Target="../media/image74.pn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2.png" Type="http://schemas.openxmlformats.org/officeDocument/2006/relationships/image"/><Relationship Id="rId16" Target="../media/image23.svg" Type="http://schemas.openxmlformats.org/officeDocument/2006/relationships/image"/><Relationship Id="rId17" Target="../media/image24.png" Type="http://schemas.openxmlformats.org/officeDocument/2006/relationships/image"/><Relationship Id="rId18" Target="../media/image25.svg" Type="http://schemas.openxmlformats.org/officeDocument/2006/relationships/image"/><Relationship Id="rId2" Target="../notesSlides/notesSlide2.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4.png" Type="http://schemas.openxmlformats.org/officeDocument/2006/relationships/image"/><Relationship Id="rId13" Target="../media/image5.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2" Target="../notesSlides/notesSlide3.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jpe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37.png" Type="http://schemas.openxmlformats.org/officeDocument/2006/relationships/image"/><Relationship Id="rId12" Target="../media/image4.png" Type="http://schemas.openxmlformats.org/officeDocument/2006/relationships/image"/><Relationship Id="rId13" Target="../media/image5.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2" Target="../notesSlides/notesSlide4.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35.jpeg" Type="http://schemas.openxmlformats.org/officeDocument/2006/relationships/image"/><Relationship Id="rId6" Target="../media/image36.jpe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8.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2" Target="../notesSlides/notesSlide6.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3.png" Type="http://schemas.openxmlformats.org/officeDocument/2006/relationships/image"/><Relationship Id="rId8" Target="../media/image41.png" Type="http://schemas.openxmlformats.org/officeDocument/2006/relationships/image"/><Relationship Id="rId9" Target="../media/image4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notesSlides/notesSlide7.xml" Type="http://schemas.openxmlformats.org/officeDocument/2006/relationships/notesSlide"/><Relationship Id="rId3" Target="../media/image44.png" Type="http://schemas.openxmlformats.org/officeDocument/2006/relationships/image"/><Relationship Id="rId4" Target="../media/image45.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png" Type="http://schemas.openxmlformats.org/officeDocument/2006/relationships/image"/><Relationship Id="rId12" Target="../media/image53.png" Type="http://schemas.openxmlformats.org/officeDocument/2006/relationships/image"/><Relationship Id="rId13" Target="../media/image54.png" Type="http://schemas.openxmlformats.org/officeDocument/2006/relationships/image"/><Relationship Id="rId14" Target="../media/image55.png" Type="http://schemas.openxmlformats.org/officeDocument/2006/relationships/image"/><Relationship Id="rId15" Target="../media/image56.png" Type="http://schemas.openxmlformats.org/officeDocument/2006/relationships/image"/><Relationship Id="rId16" Target="../media/image57.png" Type="http://schemas.openxmlformats.org/officeDocument/2006/relationships/image"/><Relationship Id="rId17" Target="../media/image58.png" Type="http://schemas.openxmlformats.org/officeDocument/2006/relationships/image"/><Relationship Id="rId18" Target="../media/image59.png" Type="http://schemas.openxmlformats.org/officeDocument/2006/relationships/image"/><Relationship Id="rId19" Target="../media/image18.png" Type="http://schemas.openxmlformats.org/officeDocument/2006/relationships/image"/><Relationship Id="rId2" Target="../notesSlides/notesSlide8.xml" Type="http://schemas.openxmlformats.org/officeDocument/2006/relationships/notesSlide"/><Relationship Id="rId20" Target="../media/image19.sv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 Id="rId7" Target="../media/image48.png" Type="http://schemas.openxmlformats.org/officeDocument/2006/relationships/image"/><Relationship Id="rId8" Target="../media/image49.svg" Type="http://schemas.openxmlformats.org/officeDocument/2006/relationships/image"/><Relationship Id="rId9" Target="../media/image5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60.png" Type="http://schemas.openxmlformats.org/officeDocument/2006/relationships/image"/><Relationship Id="rId8" Target="http://drive.google.com/file/d/13G_NYFzkp7SdUBPD0wbEucCb-_N3aWzE/view" TargetMode="External" Type="http://schemas.openxmlformats.org/officeDocument/2006/relationships/hyperlink"/><Relationship Id="rId9" Target="../media/image6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7126" y="1393228"/>
            <a:ext cx="7103353" cy="7103353"/>
          </a:xfrm>
          <a:custGeom>
            <a:avLst/>
            <a:gdLst/>
            <a:ahLst/>
            <a:cxnLst/>
            <a:rect r="r" b="b" t="t" l="l"/>
            <a:pathLst>
              <a:path h="7103353" w="7103353">
                <a:moveTo>
                  <a:pt x="0" y="0"/>
                </a:moveTo>
                <a:lnTo>
                  <a:pt x="7103353" y="0"/>
                </a:lnTo>
                <a:lnTo>
                  <a:pt x="7103353" y="7103353"/>
                </a:lnTo>
                <a:lnTo>
                  <a:pt x="0" y="71033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531478" y="2896006"/>
            <a:ext cx="4097797" cy="4097797"/>
            <a:chOff x="0" y="0"/>
            <a:chExt cx="5463729" cy="5463729"/>
          </a:xfrm>
        </p:grpSpPr>
        <p:sp>
          <p:nvSpPr>
            <p:cNvPr name="Freeform 4" id="4"/>
            <p:cNvSpPr/>
            <p:nvPr/>
          </p:nvSpPr>
          <p:spPr>
            <a:xfrm flipH="false" flipV="false" rot="0">
              <a:off x="0" y="0"/>
              <a:ext cx="5463794" cy="5463667"/>
            </a:xfrm>
            <a:custGeom>
              <a:avLst/>
              <a:gdLst/>
              <a:ahLst/>
              <a:cxnLst/>
              <a:rect r="r" b="b" t="t" l="l"/>
              <a:pathLst>
                <a:path h="5463667" w="5463794">
                  <a:moveTo>
                    <a:pt x="2731897" y="0"/>
                  </a:moveTo>
                  <a:cubicBezTo>
                    <a:pt x="1223137" y="0"/>
                    <a:pt x="0" y="1223137"/>
                    <a:pt x="0" y="2731897"/>
                  </a:cubicBezTo>
                  <a:cubicBezTo>
                    <a:pt x="0" y="4240657"/>
                    <a:pt x="1223137" y="5463667"/>
                    <a:pt x="2731897" y="5463667"/>
                  </a:cubicBezTo>
                  <a:cubicBezTo>
                    <a:pt x="4240657" y="5463667"/>
                    <a:pt x="5463794" y="4240530"/>
                    <a:pt x="5463794" y="2731770"/>
                  </a:cubicBezTo>
                  <a:cubicBezTo>
                    <a:pt x="5463794" y="1223010"/>
                    <a:pt x="4240657" y="0"/>
                    <a:pt x="2731897" y="0"/>
                  </a:cubicBezTo>
                  <a:close/>
                </a:path>
              </a:pathLst>
            </a:custGeom>
            <a:blipFill>
              <a:blip r:embed="rId5"/>
              <a:stretch>
                <a:fillRect l="0" t="0" r="1" b="-1"/>
              </a:stretch>
            </a:blipFill>
          </p:spPr>
        </p:sp>
      </p:grpSp>
      <p:sp>
        <p:nvSpPr>
          <p:cNvPr name="Freeform 5" id="5"/>
          <p:cNvSpPr/>
          <p:nvPr/>
        </p:nvSpPr>
        <p:spPr>
          <a:xfrm flipH="false" flipV="false" rot="0">
            <a:off x="10112545" y="893878"/>
            <a:ext cx="1141032" cy="471175"/>
          </a:xfrm>
          <a:custGeom>
            <a:avLst/>
            <a:gdLst/>
            <a:ahLst/>
            <a:cxnLst/>
            <a:rect r="r" b="b" t="t" l="l"/>
            <a:pathLst>
              <a:path h="471175" w="1141032">
                <a:moveTo>
                  <a:pt x="0" y="0"/>
                </a:moveTo>
                <a:lnTo>
                  <a:pt x="1141032" y="0"/>
                </a:lnTo>
                <a:lnTo>
                  <a:pt x="1141032" y="471175"/>
                </a:lnTo>
                <a:lnTo>
                  <a:pt x="0" y="4711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28213" y="8800265"/>
            <a:ext cx="916071" cy="916071"/>
          </a:xfrm>
          <a:custGeom>
            <a:avLst/>
            <a:gdLst/>
            <a:ahLst/>
            <a:cxnLst/>
            <a:rect r="r" b="b" t="t" l="l"/>
            <a:pathLst>
              <a:path h="916071" w="916071">
                <a:moveTo>
                  <a:pt x="0" y="0"/>
                </a:moveTo>
                <a:lnTo>
                  <a:pt x="916071" y="0"/>
                </a:lnTo>
                <a:lnTo>
                  <a:pt x="916071" y="916071"/>
                </a:lnTo>
                <a:lnTo>
                  <a:pt x="0" y="9160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8333353" y="7620469"/>
            <a:ext cx="601574" cy="601574"/>
          </a:xfrm>
          <a:custGeom>
            <a:avLst/>
            <a:gdLst/>
            <a:ahLst/>
            <a:cxnLst/>
            <a:rect r="r" b="b" t="t" l="l"/>
            <a:pathLst>
              <a:path h="601574" w="601574">
                <a:moveTo>
                  <a:pt x="0" y="0"/>
                </a:moveTo>
                <a:lnTo>
                  <a:pt x="601574" y="0"/>
                </a:lnTo>
                <a:lnTo>
                  <a:pt x="601574" y="601574"/>
                </a:lnTo>
                <a:lnTo>
                  <a:pt x="0" y="6015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727913" y="8800265"/>
            <a:ext cx="601574" cy="601574"/>
          </a:xfrm>
          <a:custGeom>
            <a:avLst/>
            <a:gdLst/>
            <a:ahLst/>
            <a:cxnLst/>
            <a:rect r="r" b="b" t="t" l="l"/>
            <a:pathLst>
              <a:path h="601574" w="601574">
                <a:moveTo>
                  <a:pt x="0" y="0"/>
                </a:moveTo>
                <a:lnTo>
                  <a:pt x="601574" y="0"/>
                </a:lnTo>
                <a:lnTo>
                  <a:pt x="601574" y="601574"/>
                </a:lnTo>
                <a:lnTo>
                  <a:pt x="0" y="6015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8488047" y="3791355"/>
            <a:ext cx="9653513" cy="3501699"/>
          </a:xfrm>
          <a:prstGeom prst="rect">
            <a:avLst/>
          </a:prstGeom>
        </p:spPr>
        <p:txBody>
          <a:bodyPr anchor="t" rtlCol="false" tIns="0" lIns="0" bIns="0" rIns="0">
            <a:spAutoFit/>
          </a:bodyPr>
          <a:lstStyle/>
          <a:p>
            <a:pPr algn="l">
              <a:lnSpc>
                <a:spcPts val="11078"/>
              </a:lnSpc>
            </a:pPr>
            <a:r>
              <a:rPr lang="en-US" b="true" sz="8547">
                <a:solidFill>
                  <a:srgbClr val="000000"/>
                </a:solidFill>
                <a:latin typeface="Montserrat Bold"/>
                <a:ea typeface="Montserrat Bold"/>
                <a:cs typeface="Montserrat Bold"/>
                <a:sym typeface="Montserrat Bold"/>
              </a:rPr>
              <a:t>"        </a:t>
            </a:r>
            <a:r>
              <a:rPr lang="en-US" b="true" sz="8547">
                <a:solidFill>
                  <a:srgbClr val="A82400"/>
                </a:solidFill>
                <a:latin typeface="Montserrat Bold"/>
                <a:ea typeface="Montserrat Bold"/>
                <a:cs typeface="Montserrat Bold"/>
                <a:sym typeface="Montserrat Bold"/>
              </a:rPr>
              <a:t>Quora Knowl</a:t>
            </a:r>
            <a:r>
              <a:rPr lang="en-US" b="true" sz="8547">
                <a:solidFill>
                  <a:srgbClr val="000000"/>
                </a:solidFill>
                <a:latin typeface="Montserrat Bold"/>
                <a:ea typeface="Montserrat Bold"/>
                <a:cs typeface="Montserrat Bold"/>
                <a:sym typeface="Montserrat Bold"/>
              </a:rPr>
              <a:t>edge Hub</a:t>
            </a:r>
            <a:r>
              <a:rPr lang="en-US" b="true" sz="8547">
                <a:solidFill>
                  <a:srgbClr val="A82400"/>
                </a:solidFill>
                <a:latin typeface="Montserrat Bold"/>
                <a:ea typeface="Montserrat Bold"/>
                <a:cs typeface="Montserrat Bold"/>
                <a:sym typeface="Montserrat Bold"/>
              </a:rPr>
              <a:t>"</a:t>
            </a:r>
          </a:p>
          <a:p>
            <a:pPr algn="l">
              <a:lnSpc>
                <a:spcPts val="1814"/>
              </a:lnSpc>
            </a:pPr>
          </a:p>
          <a:p>
            <a:pPr algn="l">
              <a:lnSpc>
                <a:spcPts val="1814"/>
              </a:lnSpc>
            </a:pPr>
          </a:p>
          <a:p>
            <a:pPr algn="l">
              <a:lnSpc>
                <a:spcPts val="1814"/>
              </a:lnSpc>
            </a:pPr>
          </a:p>
        </p:txBody>
      </p:sp>
      <p:sp>
        <p:nvSpPr>
          <p:cNvPr name="TextBox 10" id="10"/>
          <p:cNvSpPr txBox="true"/>
          <p:nvPr/>
        </p:nvSpPr>
        <p:spPr>
          <a:xfrm rot="0">
            <a:off x="11380748" y="702978"/>
            <a:ext cx="6567370" cy="700560"/>
          </a:xfrm>
          <a:prstGeom prst="rect">
            <a:avLst/>
          </a:prstGeom>
        </p:spPr>
        <p:txBody>
          <a:bodyPr anchor="t" rtlCol="false" tIns="0" lIns="0" bIns="0" rIns="0">
            <a:spAutoFit/>
          </a:bodyPr>
          <a:lstStyle/>
          <a:p>
            <a:pPr algn="l">
              <a:lnSpc>
                <a:spcPts val="5319"/>
              </a:lnSpc>
            </a:pPr>
            <a:r>
              <a:rPr lang="en-US" b="true" sz="3165">
                <a:solidFill>
                  <a:srgbClr val="000000"/>
                </a:solidFill>
                <a:latin typeface="Montserrat Bold"/>
                <a:ea typeface="Montserrat Bold"/>
                <a:cs typeface="Montserrat Bold"/>
                <a:sym typeface="Montserrat Bold"/>
              </a:rPr>
              <a:t>@BENOUALI ABDELKADER</a:t>
            </a:r>
          </a:p>
        </p:txBody>
      </p:sp>
      <p:sp>
        <p:nvSpPr>
          <p:cNvPr name="Freeform 11" id="11"/>
          <p:cNvSpPr/>
          <p:nvPr/>
        </p:nvSpPr>
        <p:spPr>
          <a:xfrm flipH="false" flipV="false" rot="0">
            <a:off x="727913" y="570665"/>
            <a:ext cx="916071" cy="916071"/>
          </a:xfrm>
          <a:custGeom>
            <a:avLst/>
            <a:gdLst/>
            <a:ahLst/>
            <a:cxnLst/>
            <a:rect r="r" b="b" t="t" l="l"/>
            <a:pathLst>
              <a:path h="916071" w="916071">
                <a:moveTo>
                  <a:pt x="0" y="0"/>
                </a:moveTo>
                <a:lnTo>
                  <a:pt x="916071" y="0"/>
                </a:lnTo>
                <a:lnTo>
                  <a:pt x="916071" y="916071"/>
                </a:lnTo>
                <a:lnTo>
                  <a:pt x="0" y="9160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2885" y="664191"/>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2527545" y="2738987"/>
            <a:ext cx="13258790" cy="6519313"/>
            <a:chOff x="0" y="0"/>
            <a:chExt cx="17678387" cy="8692417"/>
          </a:xfrm>
        </p:grpSpPr>
        <p:sp>
          <p:nvSpPr>
            <p:cNvPr name="Freeform 5" id="5"/>
            <p:cNvSpPr/>
            <p:nvPr/>
          </p:nvSpPr>
          <p:spPr>
            <a:xfrm flipH="false" flipV="false" rot="0">
              <a:off x="0" y="0"/>
              <a:ext cx="17678400" cy="8692388"/>
            </a:xfrm>
            <a:custGeom>
              <a:avLst/>
              <a:gdLst/>
              <a:ahLst/>
              <a:cxnLst/>
              <a:rect r="r" b="b" t="t" l="l"/>
              <a:pathLst>
                <a:path h="8692388" w="17678400">
                  <a:moveTo>
                    <a:pt x="0" y="0"/>
                  </a:moveTo>
                  <a:lnTo>
                    <a:pt x="17678400" y="0"/>
                  </a:lnTo>
                  <a:lnTo>
                    <a:pt x="17678400" y="8692388"/>
                  </a:lnTo>
                  <a:lnTo>
                    <a:pt x="0" y="8692388"/>
                  </a:lnTo>
                  <a:lnTo>
                    <a:pt x="0" y="0"/>
                  </a:lnTo>
                  <a:close/>
                </a:path>
              </a:pathLst>
            </a:custGeom>
            <a:blipFill>
              <a:blip r:embed="rId7"/>
              <a:stretch>
                <a:fillRect l="0" t="0" r="0" b="0"/>
              </a:stretch>
            </a:blipFill>
          </p:spPr>
        </p:sp>
      </p:grpSp>
      <p:sp>
        <p:nvSpPr>
          <p:cNvPr name="TextBox 6" id="6"/>
          <p:cNvSpPr txBox="true"/>
          <p:nvPr/>
        </p:nvSpPr>
        <p:spPr>
          <a:xfrm rot="0">
            <a:off x="1028700" y="328082"/>
            <a:ext cx="6207468" cy="1262477"/>
          </a:xfrm>
          <a:prstGeom prst="rect">
            <a:avLst/>
          </a:prstGeom>
        </p:spPr>
        <p:txBody>
          <a:bodyPr anchor="t" rtlCol="false" tIns="0" lIns="0" bIns="0" rIns="0">
            <a:spAutoFit/>
          </a:bodyPr>
          <a:lstStyle/>
          <a:p>
            <a:pPr algn="l">
              <a:lnSpc>
                <a:spcPts val="5319"/>
              </a:lnSpc>
            </a:pPr>
            <a:r>
              <a:rPr lang="en-US" b="true" sz="3165">
                <a:solidFill>
                  <a:srgbClr val="A82400"/>
                </a:solidFill>
                <a:latin typeface="Montserrat Bold"/>
                <a:ea typeface="Montserrat Bold"/>
                <a:cs typeface="Montserrat Bold"/>
                <a:sym typeface="Montserrat Bold"/>
              </a:rPr>
              <a:t>Quora Users By Country</a:t>
            </a:r>
          </a:p>
          <a:p>
            <a:pPr algn="l">
              <a:lnSpc>
                <a:spcPts val="2352"/>
              </a:lnSpc>
            </a:pPr>
          </a:p>
        </p:txBody>
      </p:sp>
      <p:sp>
        <p:nvSpPr>
          <p:cNvPr name="TextBox 7" id="7"/>
          <p:cNvSpPr txBox="true"/>
          <p:nvPr/>
        </p:nvSpPr>
        <p:spPr>
          <a:xfrm rot="0">
            <a:off x="887596" y="1295390"/>
            <a:ext cx="16538689" cy="1852316"/>
          </a:xfrm>
          <a:prstGeom prst="rect">
            <a:avLst/>
          </a:prstGeom>
        </p:spPr>
        <p:txBody>
          <a:bodyPr anchor="t" rtlCol="false" tIns="0" lIns="0" bIns="0" rIns="0">
            <a:spAutoFit/>
          </a:bodyPr>
          <a:lstStyle/>
          <a:p>
            <a:pPr algn="ctr">
              <a:lnSpc>
                <a:spcPts val="3261"/>
              </a:lnSpc>
            </a:pPr>
            <a:r>
              <a:rPr lang="en-US" b="true" sz="1941">
                <a:solidFill>
                  <a:srgbClr val="000000"/>
                </a:solidFill>
                <a:latin typeface="Montserrat Bold"/>
                <a:ea typeface="Montserrat Bold"/>
                <a:cs typeface="Montserrat Bold"/>
                <a:sym typeface="Montserrat Bold"/>
              </a:rPr>
              <a:t>With 148 million users, the United States has the most number of Quora users. Second on the list is India, with 100 million users.</a:t>
            </a:r>
          </a:p>
          <a:p>
            <a:pPr algn="ctr">
              <a:lnSpc>
                <a:spcPts val="3261"/>
              </a:lnSpc>
            </a:pPr>
            <a:r>
              <a:rPr lang="en-US" b="true" sz="1941">
                <a:solidFill>
                  <a:srgbClr val="000000"/>
                </a:solidFill>
                <a:latin typeface="Montserrat Bold"/>
                <a:ea typeface="Montserrat Bold"/>
                <a:cs typeface="Montserrat Bold"/>
                <a:sym typeface="Montserrat Bold"/>
              </a:rPr>
              <a:t>In addition to the United States and India, Quora has a notable user base in other countries, such as the United Kingdom, with 22.5 million users, and Canada, with 15 million users.</a:t>
            </a:r>
          </a:p>
          <a:p>
            <a:pPr algn="ctr">
              <a:lnSpc>
                <a:spcPts val="2352"/>
              </a:lnSpc>
            </a:pPr>
          </a:p>
          <a:p>
            <a:pPr algn="ctr">
              <a:lnSpc>
                <a:spcPts val="2667"/>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2885" y="664191"/>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9213964" y="3851202"/>
            <a:ext cx="7932608" cy="5407098"/>
            <a:chOff x="0" y="0"/>
            <a:chExt cx="10576811" cy="7209464"/>
          </a:xfrm>
        </p:grpSpPr>
        <p:sp>
          <p:nvSpPr>
            <p:cNvPr name="Freeform 5" id="5"/>
            <p:cNvSpPr/>
            <p:nvPr/>
          </p:nvSpPr>
          <p:spPr>
            <a:xfrm flipH="false" flipV="false" rot="0">
              <a:off x="0" y="0"/>
              <a:ext cx="10576814" cy="7209409"/>
            </a:xfrm>
            <a:custGeom>
              <a:avLst/>
              <a:gdLst/>
              <a:ahLst/>
              <a:cxnLst/>
              <a:rect r="r" b="b" t="t" l="l"/>
              <a:pathLst>
                <a:path h="7209409" w="10576814">
                  <a:moveTo>
                    <a:pt x="0" y="0"/>
                  </a:moveTo>
                  <a:lnTo>
                    <a:pt x="10576814" y="0"/>
                  </a:lnTo>
                  <a:lnTo>
                    <a:pt x="10576814" y="7209409"/>
                  </a:lnTo>
                  <a:lnTo>
                    <a:pt x="0" y="7209409"/>
                  </a:lnTo>
                  <a:lnTo>
                    <a:pt x="0" y="0"/>
                  </a:lnTo>
                  <a:close/>
                </a:path>
              </a:pathLst>
            </a:custGeom>
            <a:blipFill>
              <a:blip r:embed="rId7"/>
              <a:stretch>
                <a:fillRect l="-1122" t="0" r="-1122" b="0"/>
              </a:stretch>
            </a:blipFill>
          </p:spPr>
        </p:sp>
      </p:grpSp>
      <p:grpSp>
        <p:nvGrpSpPr>
          <p:cNvPr name="Group 6" id="6"/>
          <p:cNvGrpSpPr>
            <a:grpSpLocks noChangeAspect="true"/>
          </p:cNvGrpSpPr>
          <p:nvPr/>
        </p:nvGrpSpPr>
        <p:grpSpPr>
          <a:xfrm rot="0">
            <a:off x="1785317" y="3851202"/>
            <a:ext cx="6526917" cy="5535416"/>
            <a:chOff x="0" y="0"/>
            <a:chExt cx="8702556" cy="7380555"/>
          </a:xfrm>
        </p:grpSpPr>
        <p:sp>
          <p:nvSpPr>
            <p:cNvPr name="Freeform 7" id="7"/>
            <p:cNvSpPr/>
            <p:nvPr/>
          </p:nvSpPr>
          <p:spPr>
            <a:xfrm flipH="false" flipV="false" rot="0">
              <a:off x="0" y="0"/>
              <a:ext cx="8702548" cy="7380605"/>
            </a:xfrm>
            <a:custGeom>
              <a:avLst/>
              <a:gdLst/>
              <a:ahLst/>
              <a:cxnLst/>
              <a:rect r="r" b="b" t="t" l="l"/>
              <a:pathLst>
                <a:path h="7380605" w="8702548">
                  <a:moveTo>
                    <a:pt x="0" y="0"/>
                  </a:moveTo>
                  <a:lnTo>
                    <a:pt x="8702548" y="0"/>
                  </a:lnTo>
                  <a:lnTo>
                    <a:pt x="8702548" y="7380605"/>
                  </a:lnTo>
                  <a:lnTo>
                    <a:pt x="0" y="7380605"/>
                  </a:lnTo>
                  <a:lnTo>
                    <a:pt x="0" y="0"/>
                  </a:lnTo>
                  <a:close/>
                </a:path>
              </a:pathLst>
            </a:custGeom>
            <a:blipFill>
              <a:blip r:embed="rId8"/>
              <a:stretch>
                <a:fillRect l="-6539" t="0" r="-6539" b="0"/>
              </a:stretch>
            </a:blipFill>
          </p:spPr>
        </p:sp>
      </p:grpSp>
      <p:sp>
        <p:nvSpPr>
          <p:cNvPr name="TextBox 8" id="8"/>
          <p:cNvSpPr txBox="true"/>
          <p:nvPr/>
        </p:nvSpPr>
        <p:spPr>
          <a:xfrm rot="0">
            <a:off x="1028700" y="328082"/>
            <a:ext cx="6207468" cy="700560"/>
          </a:xfrm>
          <a:prstGeom prst="rect">
            <a:avLst/>
          </a:prstGeom>
        </p:spPr>
        <p:txBody>
          <a:bodyPr anchor="t" rtlCol="false" tIns="0" lIns="0" bIns="0" rIns="0">
            <a:spAutoFit/>
          </a:bodyPr>
          <a:lstStyle/>
          <a:p>
            <a:pPr algn="l">
              <a:lnSpc>
                <a:spcPts val="5319"/>
              </a:lnSpc>
            </a:pPr>
            <a:r>
              <a:rPr lang="en-US" b="true" sz="3165">
                <a:solidFill>
                  <a:srgbClr val="A82400"/>
                </a:solidFill>
                <a:latin typeface="Montserrat Bold"/>
                <a:ea typeface="Montserrat Bold"/>
                <a:cs typeface="Montserrat Bold"/>
                <a:sym typeface="Montserrat Bold"/>
              </a:rPr>
              <a:t>knowledge is essential</a:t>
            </a:r>
          </a:p>
        </p:txBody>
      </p:sp>
      <p:sp>
        <p:nvSpPr>
          <p:cNvPr name="TextBox 9" id="9"/>
          <p:cNvSpPr txBox="true"/>
          <p:nvPr/>
        </p:nvSpPr>
        <p:spPr>
          <a:xfrm rot="0">
            <a:off x="720611" y="1035923"/>
            <a:ext cx="16538689" cy="2308765"/>
          </a:xfrm>
          <a:prstGeom prst="rect">
            <a:avLst/>
          </a:prstGeom>
        </p:spPr>
        <p:txBody>
          <a:bodyPr anchor="t" rtlCol="false" tIns="0" lIns="0" bIns="0" rIns="0">
            <a:spAutoFit/>
          </a:bodyPr>
          <a:lstStyle/>
          <a:p>
            <a:pPr algn="ctr">
              <a:lnSpc>
                <a:spcPts val="3530"/>
              </a:lnSpc>
            </a:pPr>
            <a:r>
              <a:rPr lang="en-US" sz="2101">
                <a:solidFill>
                  <a:srgbClr val="000000"/>
                </a:solidFill>
                <a:latin typeface="Montserrat"/>
                <a:ea typeface="Montserrat"/>
                <a:cs typeface="Montserrat"/>
                <a:sym typeface="Montserrat"/>
              </a:rPr>
              <a:t>On July 20, 2024,</a:t>
            </a:r>
            <a:r>
              <a:rPr lang="en-US" sz="2101">
                <a:solidFill>
                  <a:srgbClr val="A82400"/>
                </a:solidFill>
                <a:latin typeface="Montserrat"/>
                <a:ea typeface="Montserrat"/>
                <a:cs typeface="Montserrat"/>
                <a:sym typeface="Montserrat"/>
              </a:rPr>
              <a:t> the Israeli occupation</a:t>
            </a:r>
            <a:r>
              <a:rPr lang="en-US" sz="2101">
                <a:solidFill>
                  <a:srgbClr val="000000"/>
                </a:solidFill>
                <a:latin typeface="Montserrat"/>
                <a:ea typeface="Montserrat"/>
                <a:cs typeface="Montserrat"/>
                <a:sym typeface="Montserrat"/>
              </a:rPr>
              <a:t> launched its first airstrikes on </a:t>
            </a:r>
            <a:r>
              <a:rPr lang="en-US" b="true" sz="2101">
                <a:solidFill>
                  <a:srgbClr val="000000"/>
                </a:solidFill>
                <a:latin typeface="Montserrat Bold"/>
                <a:ea typeface="Montserrat Bold"/>
                <a:cs typeface="Montserrat Bold"/>
                <a:sym typeface="Montserrat Bold"/>
              </a:rPr>
              <a:t>Yemen</a:t>
            </a:r>
            <a:r>
              <a:rPr lang="en-US" sz="2101">
                <a:solidFill>
                  <a:srgbClr val="000000"/>
                </a:solidFill>
                <a:latin typeface="Montserrat"/>
                <a:ea typeface="Montserrat"/>
                <a:cs typeface="Montserrat"/>
                <a:sym typeface="Montserrat"/>
              </a:rPr>
              <a:t>, specifically targeting </a:t>
            </a:r>
            <a:r>
              <a:rPr lang="en-US" b="true" sz="2101">
                <a:solidFill>
                  <a:srgbClr val="000000"/>
                </a:solidFill>
                <a:latin typeface="Montserrat Bold"/>
                <a:ea typeface="Montserrat Bold"/>
                <a:cs typeface="Montserrat Bold"/>
                <a:sym typeface="Montserrat Bold"/>
              </a:rPr>
              <a:t>the port of Hodeidah</a:t>
            </a:r>
            <a:r>
              <a:rPr lang="en-US" sz="2101">
                <a:solidFill>
                  <a:srgbClr val="000000"/>
                </a:solidFill>
                <a:latin typeface="Montserrat"/>
                <a:ea typeface="Montserrat"/>
                <a:cs typeface="Montserrat"/>
                <a:sym typeface="Montserrat"/>
              </a:rPr>
              <a:t>. The aircraft flew more than </a:t>
            </a:r>
            <a:r>
              <a:rPr lang="en-US" b="true" sz="2101">
                <a:solidFill>
                  <a:srgbClr val="000000"/>
                </a:solidFill>
                <a:latin typeface="Montserrat Bold"/>
                <a:ea typeface="Montserrat Bold"/>
                <a:cs typeface="Montserrat Bold"/>
                <a:sym typeface="Montserrat Bold"/>
              </a:rPr>
              <a:t>1,800 kilometers</a:t>
            </a:r>
            <a:r>
              <a:rPr lang="en-US" sz="2101">
                <a:solidFill>
                  <a:srgbClr val="000000"/>
                </a:solidFill>
                <a:latin typeface="Montserrat"/>
                <a:ea typeface="Montserrat"/>
                <a:cs typeface="Montserrat"/>
                <a:sym typeface="Montserrat"/>
              </a:rPr>
              <a:t>, crossing </a:t>
            </a:r>
            <a:r>
              <a:rPr lang="en-US" b="true" sz="2101">
                <a:solidFill>
                  <a:srgbClr val="000000"/>
                </a:solidFill>
                <a:latin typeface="Montserrat Bold"/>
                <a:ea typeface="Montserrat Bold"/>
                <a:cs typeface="Montserrat Bold"/>
                <a:sym typeface="Montserrat Bold"/>
              </a:rPr>
              <a:t>the Red Sea</a:t>
            </a:r>
            <a:r>
              <a:rPr lang="en-US" sz="2101">
                <a:solidFill>
                  <a:srgbClr val="000000"/>
                </a:solidFill>
                <a:latin typeface="Montserrat"/>
                <a:ea typeface="Montserrat"/>
                <a:cs typeface="Montserrat"/>
                <a:sym typeface="Montserrat"/>
              </a:rPr>
              <a:t>. </a:t>
            </a:r>
            <a:r>
              <a:rPr lang="en-US" b="true" sz="2101">
                <a:solidFill>
                  <a:srgbClr val="000000"/>
                </a:solidFill>
                <a:latin typeface="Montserrat Bold"/>
                <a:ea typeface="Montserrat Bold"/>
                <a:cs typeface="Montserrat Bold"/>
                <a:sym typeface="Montserrat Bold"/>
              </a:rPr>
              <a:t>The Israeli Defense Minister</a:t>
            </a:r>
            <a:r>
              <a:rPr lang="en-US" sz="2101">
                <a:solidFill>
                  <a:srgbClr val="000000"/>
                </a:solidFill>
                <a:latin typeface="Montserrat"/>
                <a:ea typeface="Montserrat"/>
                <a:cs typeface="Montserrat"/>
                <a:sym typeface="Montserrat"/>
              </a:rPr>
              <a:t> declared that their military influence extends across the Middle East, supported by advanced defense systems such as </a:t>
            </a:r>
            <a:r>
              <a:rPr lang="en-US" b="true" sz="2101">
                <a:solidFill>
                  <a:srgbClr val="000000"/>
                </a:solidFill>
                <a:latin typeface="Montserrat Bold"/>
                <a:ea typeface="Montserrat Bold"/>
                <a:cs typeface="Montserrat Bold"/>
                <a:sym typeface="Montserrat Bold"/>
              </a:rPr>
              <a:t>the Iron Dome</a:t>
            </a:r>
            <a:r>
              <a:rPr lang="en-US" sz="2101">
                <a:solidFill>
                  <a:srgbClr val="000000"/>
                </a:solidFill>
                <a:latin typeface="Montserrat"/>
                <a:ea typeface="Montserrat"/>
                <a:cs typeface="Montserrat"/>
                <a:sym typeface="Montserrat"/>
              </a:rPr>
              <a:t>, </a:t>
            </a:r>
            <a:r>
              <a:rPr lang="en-US" b="true" sz="2101">
                <a:solidFill>
                  <a:srgbClr val="000000"/>
                </a:solidFill>
                <a:latin typeface="Montserrat Bold"/>
                <a:ea typeface="Montserrat Bold"/>
                <a:cs typeface="Montserrat Bold"/>
                <a:sym typeface="Montserrat Bold"/>
              </a:rPr>
              <a:t>David’s Sling</a:t>
            </a:r>
            <a:r>
              <a:rPr lang="en-US" sz="2101">
                <a:solidFill>
                  <a:srgbClr val="000000"/>
                </a:solidFill>
                <a:latin typeface="Montserrat"/>
                <a:ea typeface="Montserrat"/>
                <a:cs typeface="Montserrat"/>
                <a:sym typeface="Montserrat"/>
              </a:rPr>
              <a:t>, </a:t>
            </a:r>
            <a:r>
              <a:rPr lang="en-US" b="true" sz="2101">
                <a:solidFill>
                  <a:srgbClr val="000000"/>
                </a:solidFill>
                <a:latin typeface="Montserrat Bold"/>
                <a:ea typeface="Montserrat Bold"/>
                <a:cs typeface="Montserrat Bold"/>
                <a:sym typeface="Montserrat Bold"/>
              </a:rPr>
              <a:t>THAAD</a:t>
            </a:r>
            <a:r>
              <a:rPr lang="en-US" sz="2101">
                <a:solidFill>
                  <a:srgbClr val="000000"/>
                </a:solidFill>
                <a:latin typeface="Montserrat"/>
                <a:ea typeface="Montserrat"/>
                <a:cs typeface="Montserrat"/>
                <a:sym typeface="Montserrat"/>
              </a:rPr>
              <a:t>, and </a:t>
            </a:r>
            <a:r>
              <a:rPr lang="en-US" b="true" sz="2101">
                <a:solidFill>
                  <a:srgbClr val="000000"/>
                </a:solidFill>
                <a:latin typeface="Montserrat Bold"/>
                <a:ea typeface="Montserrat Bold"/>
                <a:cs typeface="Montserrat Bold"/>
                <a:sym typeface="Montserrat Bold"/>
              </a:rPr>
              <a:t>hypersonic missiles</a:t>
            </a:r>
            <a:r>
              <a:rPr lang="en-US" sz="2101">
                <a:solidFill>
                  <a:srgbClr val="000000"/>
                </a:solidFill>
                <a:latin typeface="Montserrat"/>
                <a:ea typeface="Montserrat"/>
                <a:cs typeface="Montserrat"/>
                <a:sym typeface="Montserrat"/>
              </a:rPr>
              <a:t>. He stressed that Israel’s dominance is rooted in decades of investment in science, technology, and artificial intelligence, sending a clear message that </a:t>
            </a:r>
            <a:r>
              <a:rPr lang="en-US" b="true" sz="2101">
                <a:solidFill>
                  <a:srgbClr val="000000"/>
                </a:solidFill>
                <a:latin typeface="Montserrat Bold"/>
                <a:ea typeface="Montserrat Bold"/>
                <a:cs typeface="Montserrat Bold"/>
                <a:sym typeface="Montserrat Bold"/>
              </a:rPr>
              <a:t>acquiring knowledge is essential to national deterrence, not just a luxury</a:t>
            </a:r>
            <a:r>
              <a:rPr lang="en-US" sz="2101">
                <a:solidFill>
                  <a:srgbClr val="000000"/>
                </a:solidFill>
                <a:latin typeface="Montserrat"/>
                <a:ea typeface="Montserrat"/>
                <a:cs typeface="Montserrat"/>
                <a:sym typeface="Montserrat"/>
              </a:rPr>
              <a:t>. Knowledge is </a:t>
            </a:r>
            <a:r>
              <a:rPr lang="en-US" b="true" sz="2101">
                <a:solidFill>
                  <a:srgbClr val="000000"/>
                </a:solidFill>
                <a:latin typeface="Montserrat Bold"/>
                <a:ea typeface="Montserrat Bold"/>
                <a:cs typeface="Montserrat Bold"/>
                <a:sym typeface="Montserrat Bold"/>
              </a:rPr>
              <a:t>power</a:t>
            </a:r>
            <a:r>
              <a:rPr lang="en-US" sz="2101">
                <a:solidFill>
                  <a:srgbClr val="000000"/>
                </a:solidFill>
                <a:latin typeface="Montserrat"/>
                <a:ea typeface="Montserrat"/>
                <a:cs typeface="Montserrat"/>
                <a:sym typeface="Montserrat"/>
              </a:rPr>
              <a:t> in the hands of its owner, even if he is a criminal.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2885" y="664191"/>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9213964" y="3851202"/>
            <a:ext cx="7932608" cy="5407098"/>
            <a:chOff x="0" y="0"/>
            <a:chExt cx="10576811" cy="7209464"/>
          </a:xfrm>
        </p:grpSpPr>
        <p:sp>
          <p:nvSpPr>
            <p:cNvPr name="Freeform 5" id="5"/>
            <p:cNvSpPr/>
            <p:nvPr/>
          </p:nvSpPr>
          <p:spPr>
            <a:xfrm flipH="false" flipV="false" rot="0">
              <a:off x="0" y="0"/>
              <a:ext cx="10576814" cy="7209409"/>
            </a:xfrm>
            <a:custGeom>
              <a:avLst/>
              <a:gdLst/>
              <a:ahLst/>
              <a:cxnLst/>
              <a:rect r="r" b="b" t="t" l="l"/>
              <a:pathLst>
                <a:path h="7209409" w="10576814">
                  <a:moveTo>
                    <a:pt x="0" y="0"/>
                  </a:moveTo>
                  <a:lnTo>
                    <a:pt x="10576814" y="0"/>
                  </a:lnTo>
                  <a:lnTo>
                    <a:pt x="10576814" y="7209409"/>
                  </a:lnTo>
                  <a:lnTo>
                    <a:pt x="0" y="7209409"/>
                  </a:lnTo>
                  <a:lnTo>
                    <a:pt x="0" y="0"/>
                  </a:lnTo>
                  <a:close/>
                </a:path>
              </a:pathLst>
            </a:custGeom>
            <a:blipFill>
              <a:blip r:embed="rId7"/>
              <a:stretch>
                <a:fillRect l="-1122" t="0" r="-1122" b="0"/>
              </a:stretch>
            </a:blipFill>
          </p:spPr>
        </p:sp>
      </p:grpSp>
      <p:grpSp>
        <p:nvGrpSpPr>
          <p:cNvPr name="Group 6" id="6"/>
          <p:cNvGrpSpPr>
            <a:grpSpLocks noChangeAspect="true"/>
          </p:cNvGrpSpPr>
          <p:nvPr/>
        </p:nvGrpSpPr>
        <p:grpSpPr>
          <a:xfrm rot="0">
            <a:off x="780240" y="3890846"/>
            <a:ext cx="8032287" cy="5327810"/>
            <a:chOff x="0" y="0"/>
            <a:chExt cx="10709716" cy="7103747"/>
          </a:xfrm>
        </p:grpSpPr>
        <p:sp>
          <p:nvSpPr>
            <p:cNvPr name="Freeform 7" id="7"/>
            <p:cNvSpPr/>
            <p:nvPr/>
          </p:nvSpPr>
          <p:spPr>
            <a:xfrm flipH="false" flipV="false" rot="0">
              <a:off x="0" y="0"/>
              <a:ext cx="10709656" cy="7103745"/>
            </a:xfrm>
            <a:custGeom>
              <a:avLst/>
              <a:gdLst/>
              <a:ahLst/>
              <a:cxnLst/>
              <a:rect r="r" b="b" t="t" l="l"/>
              <a:pathLst>
                <a:path h="7103745" w="10709656">
                  <a:moveTo>
                    <a:pt x="0" y="0"/>
                  </a:moveTo>
                  <a:lnTo>
                    <a:pt x="10709656" y="0"/>
                  </a:lnTo>
                  <a:lnTo>
                    <a:pt x="10709656" y="7103745"/>
                  </a:lnTo>
                  <a:lnTo>
                    <a:pt x="0" y="7103745"/>
                  </a:lnTo>
                  <a:lnTo>
                    <a:pt x="0" y="0"/>
                  </a:lnTo>
                  <a:close/>
                </a:path>
              </a:pathLst>
            </a:custGeom>
            <a:blipFill>
              <a:blip r:embed="rId8"/>
              <a:stretch>
                <a:fillRect l="0" t="-6535" r="0" b="-6535"/>
              </a:stretch>
            </a:blipFill>
          </p:spPr>
        </p:sp>
      </p:grpSp>
      <p:sp>
        <p:nvSpPr>
          <p:cNvPr name="TextBox 8" id="8"/>
          <p:cNvSpPr txBox="true"/>
          <p:nvPr/>
        </p:nvSpPr>
        <p:spPr>
          <a:xfrm rot="0">
            <a:off x="1028700" y="328082"/>
            <a:ext cx="6207468" cy="700560"/>
          </a:xfrm>
          <a:prstGeom prst="rect">
            <a:avLst/>
          </a:prstGeom>
        </p:spPr>
        <p:txBody>
          <a:bodyPr anchor="t" rtlCol="false" tIns="0" lIns="0" bIns="0" rIns="0">
            <a:spAutoFit/>
          </a:bodyPr>
          <a:lstStyle/>
          <a:p>
            <a:pPr algn="l">
              <a:lnSpc>
                <a:spcPts val="5319"/>
              </a:lnSpc>
            </a:pPr>
            <a:r>
              <a:rPr lang="en-US" b="true" sz="3165">
                <a:solidFill>
                  <a:srgbClr val="A82400"/>
                </a:solidFill>
                <a:latin typeface="Montserrat Bold"/>
                <a:ea typeface="Montserrat Bold"/>
                <a:cs typeface="Montserrat Bold"/>
                <a:sym typeface="Montserrat Bold"/>
              </a:rPr>
              <a:t>Knowledge is power </a:t>
            </a:r>
          </a:p>
        </p:txBody>
      </p:sp>
      <p:sp>
        <p:nvSpPr>
          <p:cNvPr name="TextBox 9" id="9"/>
          <p:cNvSpPr txBox="true"/>
          <p:nvPr/>
        </p:nvSpPr>
        <p:spPr>
          <a:xfrm rot="0">
            <a:off x="720611" y="1143994"/>
            <a:ext cx="16538689" cy="2308765"/>
          </a:xfrm>
          <a:prstGeom prst="rect">
            <a:avLst/>
          </a:prstGeom>
        </p:spPr>
        <p:txBody>
          <a:bodyPr anchor="t" rtlCol="false" tIns="0" lIns="0" bIns="0" rIns="0">
            <a:spAutoFit/>
          </a:bodyPr>
          <a:lstStyle/>
          <a:p>
            <a:pPr algn="ctr">
              <a:lnSpc>
                <a:spcPts val="3530"/>
              </a:lnSpc>
            </a:pPr>
            <a:r>
              <a:rPr lang="en-US" sz="2101">
                <a:solidFill>
                  <a:srgbClr val="000000"/>
                </a:solidFill>
                <a:latin typeface="Montserrat"/>
                <a:ea typeface="Montserrat"/>
                <a:cs typeface="Montserrat"/>
                <a:sym typeface="Montserrat"/>
              </a:rPr>
              <a:t>On July 20, 2024, the Israeli occupation launched its first airstrikes on Yemen, specifically targeting the port of Hodeidah. The aircraft flew more than 1,800 kilometers, crossing the Red Sea. The Israeli Defense Minister declared that their military influence extends across the Middle East, supported by advanced defense systems such as the Iron Dome, David’s Sling, THAAD, and hypersonic missiles. He stressed that Israel’s dominance is rooted in decades of investment in science, technology, and artificial intelligence, sending a clear message that </a:t>
            </a:r>
            <a:r>
              <a:rPr lang="en-US" b="true" sz="2101">
                <a:solidFill>
                  <a:srgbClr val="000000"/>
                </a:solidFill>
                <a:latin typeface="Montserrat Bold"/>
                <a:ea typeface="Montserrat Bold"/>
                <a:cs typeface="Montserrat Bold"/>
                <a:sym typeface="Montserrat Bold"/>
              </a:rPr>
              <a:t>acquiring knowledge is essential to national deterrence, not just a luxury</a:t>
            </a:r>
            <a:r>
              <a:rPr lang="en-US" sz="2101">
                <a:solidFill>
                  <a:srgbClr val="000000"/>
                </a:solidFill>
                <a:latin typeface="Montserrat"/>
                <a:ea typeface="Montserrat"/>
                <a:cs typeface="Montserrat"/>
                <a:sym typeface="Montserrat"/>
              </a:rPr>
              <a:t>. Knowledge is </a:t>
            </a:r>
            <a:r>
              <a:rPr lang="en-US" b="true" sz="2101">
                <a:solidFill>
                  <a:srgbClr val="000000"/>
                </a:solidFill>
                <a:latin typeface="Montserrat Bold"/>
                <a:ea typeface="Montserrat Bold"/>
                <a:cs typeface="Montserrat Bold"/>
                <a:sym typeface="Montserrat Bold"/>
              </a:rPr>
              <a:t>power</a:t>
            </a:r>
            <a:r>
              <a:rPr lang="en-US" sz="2101">
                <a:solidFill>
                  <a:srgbClr val="000000"/>
                </a:solidFill>
                <a:latin typeface="Montserrat"/>
                <a:ea typeface="Montserrat"/>
                <a:cs typeface="Montserrat"/>
                <a:sym typeface="Montserrat"/>
              </a:rPr>
              <a:t> in the hands of its owner, even if he is a criminal.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2885" y="664191"/>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0678417" y="3934169"/>
            <a:ext cx="5826998" cy="5289965"/>
            <a:chOff x="0" y="0"/>
            <a:chExt cx="7769331" cy="7053287"/>
          </a:xfrm>
        </p:grpSpPr>
        <p:sp>
          <p:nvSpPr>
            <p:cNvPr name="Freeform 5" id="5"/>
            <p:cNvSpPr/>
            <p:nvPr/>
          </p:nvSpPr>
          <p:spPr>
            <a:xfrm flipH="false" flipV="false" rot="0">
              <a:off x="0" y="0"/>
              <a:ext cx="7769352" cy="7053326"/>
            </a:xfrm>
            <a:custGeom>
              <a:avLst/>
              <a:gdLst/>
              <a:ahLst/>
              <a:cxnLst/>
              <a:rect r="r" b="b" t="t" l="l"/>
              <a:pathLst>
                <a:path h="7053326" w="7769352">
                  <a:moveTo>
                    <a:pt x="0" y="0"/>
                  </a:moveTo>
                  <a:lnTo>
                    <a:pt x="7769352" y="0"/>
                  </a:lnTo>
                  <a:lnTo>
                    <a:pt x="7769352" y="7053326"/>
                  </a:lnTo>
                  <a:lnTo>
                    <a:pt x="0" y="7053326"/>
                  </a:lnTo>
                  <a:lnTo>
                    <a:pt x="0" y="0"/>
                  </a:lnTo>
                  <a:close/>
                </a:path>
              </a:pathLst>
            </a:custGeom>
            <a:blipFill>
              <a:blip r:embed="rId7"/>
              <a:stretch>
                <a:fillRect l="0" t="-4481" r="0" b="-4481"/>
              </a:stretch>
            </a:blipFill>
          </p:spPr>
        </p:sp>
      </p:grpSp>
      <p:grpSp>
        <p:nvGrpSpPr>
          <p:cNvPr name="Group 6" id="6"/>
          <p:cNvGrpSpPr/>
          <p:nvPr/>
        </p:nvGrpSpPr>
        <p:grpSpPr>
          <a:xfrm rot="0">
            <a:off x="1142663" y="3820266"/>
            <a:ext cx="8718291" cy="5438034"/>
            <a:chOff x="0" y="0"/>
            <a:chExt cx="11624388" cy="7250712"/>
          </a:xfrm>
        </p:grpSpPr>
        <p:sp>
          <p:nvSpPr>
            <p:cNvPr name="Freeform 7" id="7"/>
            <p:cNvSpPr/>
            <p:nvPr/>
          </p:nvSpPr>
          <p:spPr>
            <a:xfrm flipH="false" flipV="false" rot="0">
              <a:off x="0" y="0"/>
              <a:ext cx="11624437" cy="7250684"/>
            </a:xfrm>
            <a:custGeom>
              <a:avLst/>
              <a:gdLst/>
              <a:ahLst/>
              <a:cxnLst/>
              <a:rect r="r" b="b" t="t" l="l"/>
              <a:pathLst>
                <a:path h="7250684" w="11624437">
                  <a:moveTo>
                    <a:pt x="0" y="0"/>
                  </a:moveTo>
                  <a:lnTo>
                    <a:pt x="11624437" y="0"/>
                  </a:lnTo>
                  <a:lnTo>
                    <a:pt x="11624437" y="7250684"/>
                  </a:lnTo>
                  <a:lnTo>
                    <a:pt x="0" y="7250684"/>
                  </a:lnTo>
                  <a:lnTo>
                    <a:pt x="0" y="0"/>
                  </a:lnTo>
                  <a:close/>
                </a:path>
              </a:pathLst>
            </a:custGeom>
            <a:blipFill>
              <a:blip r:embed="rId8"/>
              <a:stretch>
                <a:fillRect l="0" t="-28" r="0" b="-28"/>
              </a:stretch>
            </a:blipFill>
          </p:spPr>
        </p:sp>
      </p:grpSp>
      <p:grpSp>
        <p:nvGrpSpPr>
          <p:cNvPr name="Group 8" id="8"/>
          <p:cNvGrpSpPr/>
          <p:nvPr/>
        </p:nvGrpSpPr>
        <p:grpSpPr>
          <a:xfrm rot="0">
            <a:off x="11796279" y="9372203"/>
            <a:ext cx="354556" cy="530177"/>
            <a:chOff x="0" y="0"/>
            <a:chExt cx="472741" cy="706903"/>
          </a:xfrm>
        </p:grpSpPr>
        <p:sp>
          <p:nvSpPr>
            <p:cNvPr name="Freeform 9" id="9"/>
            <p:cNvSpPr/>
            <p:nvPr/>
          </p:nvSpPr>
          <p:spPr>
            <a:xfrm flipH="false" flipV="false" rot="0">
              <a:off x="0" y="0"/>
              <a:ext cx="472694" cy="706882"/>
            </a:xfrm>
            <a:custGeom>
              <a:avLst/>
              <a:gdLst/>
              <a:ahLst/>
              <a:cxnLst/>
              <a:rect r="r" b="b" t="t" l="l"/>
              <a:pathLst>
                <a:path h="706882" w="472694">
                  <a:moveTo>
                    <a:pt x="0" y="0"/>
                  </a:moveTo>
                  <a:lnTo>
                    <a:pt x="472694" y="0"/>
                  </a:lnTo>
                  <a:lnTo>
                    <a:pt x="472694" y="706882"/>
                  </a:lnTo>
                  <a:lnTo>
                    <a:pt x="0" y="706882"/>
                  </a:lnTo>
                  <a:lnTo>
                    <a:pt x="0" y="0"/>
                  </a:lnTo>
                  <a:close/>
                </a:path>
              </a:pathLst>
            </a:custGeom>
            <a:blipFill>
              <a:blip r:embed="rId9"/>
              <a:stretch>
                <a:fillRect l="0" t="-38" r="-10" b="-41"/>
              </a:stretch>
            </a:blipFill>
          </p:spPr>
        </p:sp>
      </p:grpSp>
      <p:grpSp>
        <p:nvGrpSpPr>
          <p:cNvPr name="Group 10" id="10"/>
          <p:cNvGrpSpPr/>
          <p:nvPr/>
        </p:nvGrpSpPr>
        <p:grpSpPr>
          <a:xfrm rot="0">
            <a:off x="2970571" y="9372203"/>
            <a:ext cx="354556" cy="530177"/>
            <a:chOff x="0" y="0"/>
            <a:chExt cx="472741" cy="706903"/>
          </a:xfrm>
        </p:grpSpPr>
        <p:sp>
          <p:nvSpPr>
            <p:cNvPr name="Freeform 11" id="11"/>
            <p:cNvSpPr/>
            <p:nvPr/>
          </p:nvSpPr>
          <p:spPr>
            <a:xfrm flipH="false" flipV="false" rot="0">
              <a:off x="0" y="0"/>
              <a:ext cx="472694" cy="706882"/>
            </a:xfrm>
            <a:custGeom>
              <a:avLst/>
              <a:gdLst/>
              <a:ahLst/>
              <a:cxnLst/>
              <a:rect r="r" b="b" t="t" l="l"/>
              <a:pathLst>
                <a:path h="706882" w="472694">
                  <a:moveTo>
                    <a:pt x="0" y="0"/>
                  </a:moveTo>
                  <a:lnTo>
                    <a:pt x="472694" y="0"/>
                  </a:lnTo>
                  <a:lnTo>
                    <a:pt x="472694" y="706882"/>
                  </a:lnTo>
                  <a:lnTo>
                    <a:pt x="0" y="706882"/>
                  </a:lnTo>
                  <a:lnTo>
                    <a:pt x="0" y="0"/>
                  </a:lnTo>
                  <a:close/>
                </a:path>
              </a:pathLst>
            </a:custGeom>
            <a:blipFill>
              <a:blip r:embed="rId9"/>
              <a:stretch>
                <a:fillRect l="0" t="-38" r="-10" b="-41"/>
              </a:stretch>
            </a:blipFill>
          </p:spPr>
        </p:sp>
      </p:grpSp>
      <p:grpSp>
        <p:nvGrpSpPr>
          <p:cNvPr name="Group 12" id="12"/>
          <p:cNvGrpSpPr/>
          <p:nvPr/>
        </p:nvGrpSpPr>
        <p:grpSpPr>
          <a:xfrm rot="0">
            <a:off x="5676411" y="9423252"/>
            <a:ext cx="431215" cy="479128"/>
            <a:chOff x="0" y="0"/>
            <a:chExt cx="574953" cy="638837"/>
          </a:xfrm>
        </p:grpSpPr>
        <p:sp>
          <p:nvSpPr>
            <p:cNvPr name="Freeform 13" id="13"/>
            <p:cNvSpPr/>
            <p:nvPr/>
          </p:nvSpPr>
          <p:spPr>
            <a:xfrm flipH="false" flipV="false" rot="0">
              <a:off x="0" y="0"/>
              <a:ext cx="574929" cy="638810"/>
            </a:xfrm>
            <a:custGeom>
              <a:avLst/>
              <a:gdLst/>
              <a:ahLst/>
              <a:cxnLst/>
              <a:rect r="r" b="b" t="t" l="l"/>
              <a:pathLst>
                <a:path h="638810" w="574929">
                  <a:moveTo>
                    <a:pt x="0" y="0"/>
                  </a:moveTo>
                  <a:lnTo>
                    <a:pt x="574929" y="0"/>
                  </a:lnTo>
                  <a:lnTo>
                    <a:pt x="574929" y="638810"/>
                  </a:lnTo>
                  <a:lnTo>
                    <a:pt x="0" y="638810"/>
                  </a:lnTo>
                  <a:lnTo>
                    <a:pt x="0" y="0"/>
                  </a:lnTo>
                  <a:close/>
                </a:path>
              </a:pathLst>
            </a:custGeom>
            <a:blipFill>
              <a:blip r:embed="rId10"/>
              <a:stretch>
                <a:fillRect l="0" t="0" r="-4" b="-4"/>
              </a:stretch>
            </a:blipFill>
          </p:spPr>
        </p:sp>
      </p:grpSp>
      <p:sp>
        <p:nvSpPr>
          <p:cNvPr name="TextBox 14" id="14"/>
          <p:cNvSpPr txBox="true"/>
          <p:nvPr/>
        </p:nvSpPr>
        <p:spPr>
          <a:xfrm rot="0">
            <a:off x="1028700" y="328082"/>
            <a:ext cx="6751317" cy="700560"/>
          </a:xfrm>
          <a:prstGeom prst="rect">
            <a:avLst/>
          </a:prstGeom>
        </p:spPr>
        <p:txBody>
          <a:bodyPr anchor="t" rtlCol="false" tIns="0" lIns="0" bIns="0" rIns="0">
            <a:spAutoFit/>
          </a:bodyPr>
          <a:lstStyle/>
          <a:p>
            <a:pPr algn="l">
              <a:lnSpc>
                <a:spcPts val="5319"/>
              </a:lnSpc>
            </a:pPr>
            <a:r>
              <a:rPr lang="en-US" b="true" sz="3165">
                <a:solidFill>
                  <a:srgbClr val="A82400"/>
                </a:solidFill>
                <a:latin typeface="Montserrat Bold"/>
                <a:ea typeface="Montserrat Bold"/>
                <a:cs typeface="Montserrat Bold"/>
                <a:sym typeface="Montserrat Bold"/>
              </a:rPr>
              <a:t>From the stone to the rocket</a:t>
            </a:r>
          </a:p>
        </p:txBody>
      </p:sp>
      <p:sp>
        <p:nvSpPr>
          <p:cNvPr name="TextBox 15" id="15"/>
          <p:cNvSpPr txBox="true"/>
          <p:nvPr/>
        </p:nvSpPr>
        <p:spPr>
          <a:xfrm rot="0">
            <a:off x="191508" y="1369526"/>
            <a:ext cx="18096492" cy="3015849"/>
          </a:xfrm>
          <a:prstGeom prst="rect">
            <a:avLst/>
          </a:prstGeom>
        </p:spPr>
        <p:txBody>
          <a:bodyPr anchor="t" rtlCol="false" tIns="0" lIns="0" bIns="0" rIns="0">
            <a:spAutoFit/>
          </a:bodyPr>
          <a:lstStyle/>
          <a:p>
            <a:pPr algn="l">
              <a:lnSpc>
                <a:spcPts val="4034"/>
              </a:lnSpc>
            </a:pPr>
            <a:r>
              <a:rPr lang="en-US" sz="2401">
                <a:solidFill>
                  <a:srgbClr val="000000"/>
                </a:solidFill>
                <a:latin typeface="Montserrat"/>
                <a:ea typeface="Montserrat"/>
                <a:cs typeface="Montserrat"/>
                <a:sym typeface="Montserrat"/>
              </a:rPr>
              <a:t>Knowledge is acquired even in the most difficult circumstances, as evidenced by the development of Palestinian resistance in Gaza, which has been under siege for 17 years, where 80% of the population lives below the poverty line and unemployment stands at 57%. Despite these challenges, Palestinians have been able to produce knowledge and technology, as Fares Odeh did, using stones against tanks and then developing missiles in 2024. Knowledge is thus a force that can bring about change even in the most difficult times.</a:t>
            </a:r>
          </a:p>
          <a:p>
            <a:pPr algn="l">
              <a:lnSpc>
                <a:spcPts val="2352"/>
              </a:lnSpc>
            </a:pPr>
          </a:p>
          <a:p>
            <a:pPr algn="ctr">
              <a:lnSpc>
                <a:spcPts val="2352"/>
              </a:lnSpc>
            </a:pPr>
          </a:p>
        </p:txBody>
      </p:sp>
      <p:sp>
        <p:nvSpPr>
          <p:cNvPr name="TextBox 16" id="16"/>
          <p:cNvSpPr txBox="true"/>
          <p:nvPr/>
        </p:nvSpPr>
        <p:spPr>
          <a:xfrm rot="0">
            <a:off x="12281035" y="9162653"/>
            <a:ext cx="943991" cy="677358"/>
          </a:xfrm>
          <a:prstGeom prst="rect">
            <a:avLst/>
          </a:prstGeom>
        </p:spPr>
        <p:txBody>
          <a:bodyPr anchor="t" rtlCol="false" tIns="0" lIns="0" bIns="0" rIns="0">
            <a:spAutoFit/>
          </a:bodyPr>
          <a:lstStyle/>
          <a:p>
            <a:pPr algn="ctr">
              <a:lnSpc>
                <a:spcPts val="5159"/>
              </a:lnSpc>
            </a:pPr>
            <a:r>
              <a:rPr lang="en-US" b="true" sz="3071">
                <a:solidFill>
                  <a:srgbClr val="000000"/>
                </a:solidFill>
                <a:latin typeface="Open Sans Bold"/>
                <a:ea typeface="Open Sans Bold"/>
                <a:cs typeface="Open Sans Bold"/>
                <a:sym typeface="Open Sans Bold"/>
              </a:rPr>
              <a:t>Gaza</a:t>
            </a:r>
          </a:p>
        </p:txBody>
      </p:sp>
      <p:sp>
        <p:nvSpPr>
          <p:cNvPr name="TextBox 17" id="17"/>
          <p:cNvSpPr txBox="true"/>
          <p:nvPr/>
        </p:nvSpPr>
        <p:spPr>
          <a:xfrm rot="0">
            <a:off x="3460367" y="9193837"/>
            <a:ext cx="943991" cy="677358"/>
          </a:xfrm>
          <a:prstGeom prst="rect">
            <a:avLst/>
          </a:prstGeom>
        </p:spPr>
        <p:txBody>
          <a:bodyPr anchor="t" rtlCol="false" tIns="0" lIns="0" bIns="0" rIns="0">
            <a:spAutoFit/>
          </a:bodyPr>
          <a:lstStyle/>
          <a:p>
            <a:pPr algn="ctr">
              <a:lnSpc>
                <a:spcPts val="5159"/>
              </a:lnSpc>
            </a:pPr>
            <a:r>
              <a:rPr lang="en-US" b="true" sz="3071">
                <a:solidFill>
                  <a:srgbClr val="000000"/>
                </a:solidFill>
                <a:latin typeface="Open Sans Bold"/>
                <a:ea typeface="Open Sans Bold"/>
                <a:cs typeface="Open Sans Bold"/>
                <a:sym typeface="Open Sans Bold"/>
              </a:rPr>
              <a:t>Gaza</a:t>
            </a:r>
          </a:p>
        </p:txBody>
      </p:sp>
      <p:sp>
        <p:nvSpPr>
          <p:cNvPr name="TextBox 18" id="18"/>
          <p:cNvSpPr txBox="true"/>
          <p:nvPr/>
        </p:nvSpPr>
        <p:spPr>
          <a:xfrm rot="0">
            <a:off x="6240976" y="9225022"/>
            <a:ext cx="2103430" cy="677358"/>
          </a:xfrm>
          <a:prstGeom prst="rect">
            <a:avLst/>
          </a:prstGeom>
        </p:spPr>
        <p:txBody>
          <a:bodyPr anchor="t" rtlCol="false" tIns="0" lIns="0" bIns="0" rIns="0">
            <a:spAutoFit/>
          </a:bodyPr>
          <a:lstStyle/>
          <a:p>
            <a:pPr algn="ctr">
              <a:lnSpc>
                <a:spcPts val="5159"/>
              </a:lnSpc>
            </a:pPr>
            <a:r>
              <a:rPr lang="en-US" b="true" sz="3071">
                <a:solidFill>
                  <a:srgbClr val="000000"/>
                </a:solidFill>
                <a:latin typeface="Open Sans Bold"/>
                <a:ea typeface="Open Sans Bold"/>
                <a:cs typeface="Open Sans Bold"/>
                <a:sym typeface="Open Sans Bold"/>
              </a:rPr>
              <a:t>2024/01/29</a:t>
            </a:r>
          </a:p>
        </p:txBody>
      </p:sp>
      <p:grpSp>
        <p:nvGrpSpPr>
          <p:cNvPr name="Group 19" id="19"/>
          <p:cNvGrpSpPr/>
          <p:nvPr/>
        </p:nvGrpSpPr>
        <p:grpSpPr>
          <a:xfrm rot="0">
            <a:off x="13591916" y="9392067"/>
            <a:ext cx="431215" cy="479128"/>
            <a:chOff x="0" y="0"/>
            <a:chExt cx="574953" cy="638837"/>
          </a:xfrm>
        </p:grpSpPr>
        <p:sp>
          <p:nvSpPr>
            <p:cNvPr name="Freeform 20" id="20"/>
            <p:cNvSpPr/>
            <p:nvPr/>
          </p:nvSpPr>
          <p:spPr>
            <a:xfrm flipH="false" flipV="false" rot="0">
              <a:off x="0" y="0"/>
              <a:ext cx="574929" cy="638810"/>
            </a:xfrm>
            <a:custGeom>
              <a:avLst/>
              <a:gdLst/>
              <a:ahLst/>
              <a:cxnLst/>
              <a:rect r="r" b="b" t="t" l="l"/>
              <a:pathLst>
                <a:path h="638810" w="574929">
                  <a:moveTo>
                    <a:pt x="0" y="0"/>
                  </a:moveTo>
                  <a:lnTo>
                    <a:pt x="574929" y="0"/>
                  </a:lnTo>
                  <a:lnTo>
                    <a:pt x="574929" y="638810"/>
                  </a:lnTo>
                  <a:lnTo>
                    <a:pt x="0" y="638810"/>
                  </a:lnTo>
                  <a:lnTo>
                    <a:pt x="0" y="0"/>
                  </a:lnTo>
                  <a:close/>
                </a:path>
              </a:pathLst>
            </a:custGeom>
            <a:blipFill>
              <a:blip r:embed="rId10"/>
              <a:stretch>
                <a:fillRect l="0" t="0" r="-4" b="-4"/>
              </a:stretch>
            </a:blipFill>
          </p:spPr>
        </p:sp>
      </p:grpSp>
      <p:sp>
        <p:nvSpPr>
          <p:cNvPr name="TextBox 21" id="21"/>
          <p:cNvSpPr txBox="true"/>
          <p:nvPr/>
        </p:nvSpPr>
        <p:spPr>
          <a:xfrm rot="0">
            <a:off x="14217125" y="9193837"/>
            <a:ext cx="2103430" cy="677358"/>
          </a:xfrm>
          <a:prstGeom prst="rect">
            <a:avLst/>
          </a:prstGeom>
        </p:spPr>
        <p:txBody>
          <a:bodyPr anchor="t" rtlCol="false" tIns="0" lIns="0" bIns="0" rIns="0">
            <a:spAutoFit/>
          </a:bodyPr>
          <a:lstStyle/>
          <a:p>
            <a:pPr algn="ctr">
              <a:lnSpc>
                <a:spcPts val="5159"/>
              </a:lnSpc>
            </a:pPr>
            <a:r>
              <a:rPr lang="en-US" b="true" sz="3071">
                <a:solidFill>
                  <a:srgbClr val="000000"/>
                </a:solidFill>
                <a:latin typeface="Open Sans Bold"/>
                <a:ea typeface="Open Sans Bold"/>
                <a:cs typeface="Open Sans Bold"/>
                <a:sym typeface="Open Sans Bold"/>
              </a:rPr>
              <a:t>2000/10/29</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624115" y="782745"/>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213096" y="1187201"/>
            <a:ext cx="13790738" cy="7731623"/>
          </a:xfrm>
          <a:prstGeom prst="rect">
            <a:avLst/>
          </a:prstGeom>
        </p:spPr>
        <p:txBody>
          <a:bodyPr anchor="t" rtlCol="false" tIns="0" lIns="0" bIns="0" rIns="0">
            <a:spAutoFit/>
          </a:bodyPr>
          <a:lstStyle/>
          <a:p>
            <a:pPr algn="l">
              <a:lnSpc>
                <a:spcPts val="4586"/>
              </a:lnSpc>
            </a:pPr>
            <a:r>
              <a:rPr lang="en-US" b="true" sz="2729">
                <a:solidFill>
                  <a:srgbClr val="000000"/>
                </a:solidFill>
                <a:latin typeface="Montserrat Bold"/>
                <a:ea typeface="Montserrat Bold"/>
                <a:cs typeface="Montserrat Bold"/>
                <a:sym typeface="Montserrat Bold"/>
              </a:rPr>
              <a:t>Do you know me </a:t>
            </a:r>
            <a:r>
              <a:rPr lang="en-US" b="true" sz="2729">
                <a:solidFill>
                  <a:srgbClr val="A82400"/>
                </a:solidFill>
                <a:latin typeface="Montserrat Bold"/>
                <a:ea typeface="Montserrat Bold"/>
                <a:cs typeface="Montserrat Bold"/>
                <a:sym typeface="Montserrat Bold"/>
              </a:rPr>
              <a:t>now</a:t>
            </a:r>
            <a:r>
              <a:rPr lang="en-US" b="true" sz="2729">
                <a:solidFill>
                  <a:srgbClr val="000000"/>
                </a:solidFill>
                <a:latin typeface="Montserrat Bold"/>
                <a:ea typeface="Montserrat Bold"/>
                <a:cs typeface="Montserrat Bold"/>
                <a:sym typeface="Montserrat Bold"/>
              </a:rPr>
              <a:t>? Let me tell you who</a:t>
            </a:r>
            <a:r>
              <a:rPr lang="en-US" b="true" sz="2729">
                <a:solidFill>
                  <a:srgbClr val="A82400"/>
                </a:solidFill>
                <a:latin typeface="Montserrat Bold"/>
                <a:ea typeface="Montserrat Bold"/>
                <a:cs typeface="Montserrat Bold"/>
                <a:sym typeface="Montserrat Bold"/>
              </a:rPr>
              <a:t> I am</a:t>
            </a:r>
            <a:r>
              <a:rPr lang="en-US" b="true" sz="2729">
                <a:solidFill>
                  <a:srgbClr val="000000"/>
                </a:solidFill>
                <a:latin typeface="Montserrat Bold"/>
                <a:ea typeface="Montserrat Bold"/>
                <a:cs typeface="Montserrat Bold"/>
                <a:sym typeface="Montserrat Bold"/>
              </a:rPr>
              <a:t>:</a:t>
            </a:r>
          </a:p>
          <a:p>
            <a:pPr algn="l">
              <a:lnSpc>
                <a:spcPts val="4586"/>
              </a:lnSpc>
            </a:pPr>
            <a:r>
              <a:rPr lang="en-US" b="true" sz="2729">
                <a:solidFill>
                  <a:srgbClr val="000000"/>
                </a:solidFill>
                <a:latin typeface="Montserrat Bold"/>
                <a:ea typeface="Montserrat Bold"/>
                <a:cs typeface="Montserrat Bold"/>
                <a:sym typeface="Montserrat Bold"/>
              </a:rPr>
              <a:t>I am</a:t>
            </a:r>
            <a:r>
              <a:rPr lang="en-US" b="true" sz="2729">
                <a:solidFill>
                  <a:srgbClr val="A82400"/>
                </a:solidFill>
                <a:latin typeface="Montserrat Bold"/>
                <a:ea typeface="Montserrat Bold"/>
                <a:cs typeface="Montserrat Bold"/>
                <a:sym typeface="Montserrat Bold"/>
              </a:rPr>
              <a:t> your enemy</a:t>
            </a:r>
            <a:r>
              <a:rPr lang="en-US" b="true" sz="2729">
                <a:solidFill>
                  <a:srgbClr val="000000"/>
                </a:solidFill>
                <a:latin typeface="Montserrat Bold"/>
                <a:ea typeface="Montserrat Bold"/>
                <a:cs typeface="Montserrat Bold"/>
                <a:sym typeface="Montserrat Bold"/>
              </a:rPr>
              <a:t>, the one you </a:t>
            </a:r>
            <a:r>
              <a:rPr lang="en-US" b="true" sz="2729">
                <a:solidFill>
                  <a:srgbClr val="A82400"/>
                </a:solidFill>
                <a:latin typeface="Montserrat Bold"/>
                <a:ea typeface="Montserrat Bold"/>
                <a:cs typeface="Montserrat Bold"/>
                <a:sym typeface="Montserrat Bold"/>
              </a:rPr>
              <a:t>despise</a:t>
            </a:r>
            <a:r>
              <a:rPr lang="en-US" b="true" sz="2729">
                <a:solidFill>
                  <a:srgbClr val="000000"/>
                </a:solidFill>
                <a:latin typeface="Montserrat Bold"/>
                <a:ea typeface="Montserrat Bold"/>
                <a:cs typeface="Montserrat Bold"/>
                <a:sym typeface="Montserrat Bold"/>
              </a:rPr>
              <a:t>.</a:t>
            </a:r>
          </a:p>
          <a:p>
            <a:pPr algn="l">
              <a:lnSpc>
                <a:spcPts val="4586"/>
              </a:lnSpc>
            </a:pPr>
            <a:r>
              <a:rPr lang="en-US" b="true" sz="2729">
                <a:solidFill>
                  <a:srgbClr val="000000"/>
                </a:solidFill>
                <a:latin typeface="Montserrat Bold"/>
                <a:ea typeface="Montserrat Bold"/>
                <a:cs typeface="Montserrat Bold"/>
                <a:sym typeface="Montserrat Bold"/>
              </a:rPr>
              <a:t>I brought you down from </a:t>
            </a:r>
            <a:r>
              <a:rPr lang="en-US" b="true" sz="2729">
                <a:solidFill>
                  <a:srgbClr val="A82400"/>
                </a:solidFill>
                <a:latin typeface="Montserrat Bold"/>
                <a:ea typeface="Montserrat Bold"/>
                <a:cs typeface="Montserrat Bold"/>
                <a:sym typeface="Montserrat Bold"/>
              </a:rPr>
              <a:t>ruling </a:t>
            </a:r>
            <a:r>
              <a:rPr lang="en-US" b="true" sz="2729">
                <a:solidFill>
                  <a:srgbClr val="000000"/>
                </a:solidFill>
                <a:latin typeface="Montserrat Bold"/>
                <a:ea typeface="Montserrat Bold"/>
                <a:cs typeface="Montserrat Bold"/>
                <a:sym typeface="Montserrat Bold"/>
              </a:rPr>
              <a:t>the world to defeat, took </a:t>
            </a:r>
            <a:r>
              <a:rPr lang="en-US" b="true" sz="2729">
                <a:solidFill>
                  <a:srgbClr val="A82400"/>
                </a:solidFill>
                <a:latin typeface="Montserrat Bold"/>
                <a:ea typeface="Montserrat Bold"/>
                <a:cs typeface="Montserrat Bold"/>
                <a:sym typeface="Montserrat Bold"/>
              </a:rPr>
              <a:t>Andalusia </a:t>
            </a:r>
            <a:r>
              <a:rPr lang="en-US" b="true" sz="2729">
                <a:solidFill>
                  <a:srgbClr val="000000"/>
                </a:solidFill>
                <a:latin typeface="Montserrat Bold"/>
                <a:ea typeface="Montserrat Bold"/>
                <a:cs typeface="Montserrat Bold"/>
                <a:sym typeface="Montserrat Bold"/>
              </a:rPr>
              <a:t>and </a:t>
            </a:r>
            <a:r>
              <a:rPr lang="en-US" b="true" sz="2729">
                <a:solidFill>
                  <a:srgbClr val="A82400"/>
                </a:solidFill>
                <a:latin typeface="Montserrat Bold"/>
                <a:ea typeface="Montserrat Bold"/>
                <a:cs typeface="Montserrat Bold"/>
                <a:sym typeface="Montserrat Bold"/>
              </a:rPr>
              <a:t>Palestine</a:t>
            </a:r>
            <a:r>
              <a:rPr lang="en-US" b="true" sz="2729">
                <a:solidFill>
                  <a:srgbClr val="000000"/>
                </a:solidFill>
                <a:latin typeface="Montserrat Bold"/>
                <a:ea typeface="Montserrat Bold"/>
                <a:cs typeface="Montserrat Bold"/>
                <a:sym typeface="Montserrat Bold"/>
              </a:rPr>
              <a:t>, and divided you into</a:t>
            </a:r>
            <a:r>
              <a:rPr lang="en-US" b="true" sz="2729">
                <a:solidFill>
                  <a:srgbClr val="A82400"/>
                </a:solidFill>
                <a:latin typeface="Montserrat Bold"/>
                <a:ea typeface="Montserrat Bold"/>
                <a:cs typeface="Montserrat Bold"/>
                <a:sym typeface="Montserrat Bold"/>
              </a:rPr>
              <a:t> scattered nations</a:t>
            </a:r>
            <a:r>
              <a:rPr lang="en-US" b="true" sz="2729">
                <a:solidFill>
                  <a:srgbClr val="000000"/>
                </a:solidFill>
                <a:latin typeface="Montserrat Bold"/>
                <a:ea typeface="Montserrat Bold"/>
                <a:cs typeface="Montserrat Bold"/>
                <a:sym typeface="Montserrat Bold"/>
              </a:rPr>
              <a:t>.</a:t>
            </a:r>
          </a:p>
          <a:p>
            <a:pPr algn="l">
              <a:lnSpc>
                <a:spcPts val="4586"/>
              </a:lnSpc>
            </a:pPr>
            <a:r>
              <a:rPr lang="en-US" b="true" sz="2729">
                <a:solidFill>
                  <a:srgbClr val="000000"/>
                </a:solidFill>
                <a:latin typeface="Montserrat Bold"/>
                <a:ea typeface="Montserrat Bold"/>
                <a:cs typeface="Montserrat Bold"/>
                <a:sym typeface="Montserrat Bold"/>
              </a:rPr>
              <a:t>I made you fight </a:t>
            </a:r>
            <a:r>
              <a:rPr lang="en-US" b="true" sz="2729">
                <a:solidFill>
                  <a:srgbClr val="A82400"/>
                </a:solidFill>
                <a:latin typeface="Montserrat Bold"/>
                <a:ea typeface="Montserrat Bold"/>
                <a:cs typeface="Montserrat Bold"/>
                <a:sym typeface="Montserrat Bold"/>
              </a:rPr>
              <a:t>your brother</a:t>
            </a:r>
            <a:r>
              <a:rPr lang="en-US" b="true" sz="2729">
                <a:solidFill>
                  <a:srgbClr val="000000"/>
                </a:solidFill>
                <a:latin typeface="Montserrat Bold"/>
                <a:ea typeface="Montserrat Bold"/>
                <a:cs typeface="Montserrat Bold"/>
                <a:sym typeface="Montserrat Bold"/>
              </a:rPr>
              <a:t> who shares your </a:t>
            </a:r>
            <a:r>
              <a:rPr lang="en-US" b="true" sz="2729">
                <a:solidFill>
                  <a:srgbClr val="A82400"/>
                </a:solidFill>
                <a:latin typeface="Montserrat Bold"/>
                <a:ea typeface="Montserrat Bold"/>
                <a:cs typeface="Montserrat Bold"/>
                <a:sym typeface="Montserrat Bold"/>
              </a:rPr>
              <a:t>faith</a:t>
            </a:r>
            <a:r>
              <a:rPr lang="en-US" b="true" sz="2729">
                <a:solidFill>
                  <a:srgbClr val="000000"/>
                </a:solidFill>
                <a:latin typeface="Montserrat Bold"/>
                <a:ea typeface="Montserrat Bold"/>
                <a:cs typeface="Montserrat Bold"/>
                <a:sym typeface="Montserrat Bold"/>
              </a:rPr>
              <a:t>, </a:t>
            </a:r>
            <a:r>
              <a:rPr lang="en-US" b="true" sz="2729">
                <a:solidFill>
                  <a:srgbClr val="A82400"/>
                </a:solidFill>
                <a:latin typeface="Montserrat Bold"/>
                <a:ea typeface="Montserrat Bold"/>
                <a:cs typeface="Montserrat Bold"/>
                <a:sym typeface="Montserrat Bold"/>
              </a:rPr>
              <a:t>origin</a:t>
            </a:r>
            <a:r>
              <a:rPr lang="en-US" b="true" sz="2729">
                <a:solidFill>
                  <a:srgbClr val="000000"/>
                </a:solidFill>
                <a:latin typeface="Montserrat Bold"/>
                <a:ea typeface="Montserrat Bold"/>
                <a:cs typeface="Montserrat Bold"/>
                <a:sym typeface="Montserrat Bold"/>
              </a:rPr>
              <a:t>, and </a:t>
            </a:r>
            <a:r>
              <a:rPr lang="en-US" b="true" sz="2729">
                <a:solidFill>
                  <a:srgbClr val="A82400"/>
                </a:solidFill>
                <a:latin typeface="Montserrat Bold"/>
                <a:ea typeface="Montserrat Bold"/>
                <a:cs typeface="Montserrat Bold"/>
                <a:sym typeface="Montserrat Bold"/>
              </a:rPr>
              <a:t>language</a:t>
            </a:r>
            <a:r>
              <a:rPr lang="en-US" b="true" sz="2729">
                <a:solidFill>
                  <a:srgbClr val="000000"/>
                </a:solidFill>
                <a:latin typeface="Montserrat Bold"/>
                <a:ea typeface="Montserrat Bold"/>
                <a:cs typeface="Montserrat Bold"/>
                <a:sym typeface="Montserrat Bold"/>
              </a:rPr>
              <a:t>.</a:t>
            </a:r>
          </a:p>
          <a:p>
            <a:pPr algn="l">
              <a:lnSpc>
                <a:spcPts val="4586"/>
              </a:lnSpc>
            </a:pPr>
            <a:r>
              <a:rPr lang="en-US" b="true" sz="2729">
                <a:solidFill>
                  <a:srgbClr val="000000"/>
                </a:solidFill>
                <a:latin typeface="Montserrat Bold"/>
                <a:ea typeface="Montserrat Bold"/>
                <a:cs typeface="Montserrat Bold"/>
                <a:sym typeface="Montserrat Bold"/>
              </a:rPr>
              <a:t>I stripped you of knowledge, turned </a:t>
            </a:r>
            <a:r>
              <a:rPr lang="en-US" b="true" sz="2729">
                <a:solidFill>
                  <a:srgbClr val="A82400"/>
                </a:solidFill>
                <a:latin typeface="Montserrat Bold"/>
                <a:ea typeface="Montserrat Bold"/>
                <a:cs typeface="Montserrat Bold"/>
                <a:sym typeface="Montserrat Bold"/>
              </a:rPr>
              <a:t>Baghdad </a:t>
            </a:r>
            <a:r>
              <a:rPr lang="en-US" b="true" sz="2729">
                <a:solidFill>
                  <a:srgbClr val="000000"/>
                </a:solidFill>
                <a:latin typeface="Montserrat Bold"/>
                <a:ea typeface="Montserrat Bold"/>
                <a:cs typeface="Montserrat Bold"/>
                <a:sym typeface="Montserrat Bold"/>
              </a:rPr>
              <a:t>into ruins, and own </a:t>
            </a:r>
            <a:r>
              <a:rPr lang="en-US" b="true" sz="2729">
                <a:solidFill>
                  <a:srgbClr val="A82400"/>
                </a:solidFill>
                <a:latin typeface="Montserrat Bold"/>
                <a:ea typeface="Montserrat Bold"/>
                <a:cs typeface="Montserrat Bold"/>
                <a:sym typeface="Montserrat Bold"/>
              </a:rPr>
              <a:t>universities </a:t>
            </a:r>
            <a:r>
              <a:rPr lang="en-US" b="true" sz="2729">
                <a:solidFill>
                  <a:srgbClr val="000000"/>
                </a:solidFill>
                <a:latin typeface="Montserrat Bold"/>
                <a:ea typeface="Montserrat Bold"/>
                <a:cs typeface="Montserrat Bold"/>
                <a:sym typeface="Montserrat Bold"/>
              </a:rPr>
              <a:t>you struggle to enter.</a:t>
            </a:r>
          </a:p>
          <a:p>
            <a:pPr algn="l">
              <a:lnSpc>
                <a:spcPts val="4586"/>
              </a:lnSpc>
            </a:pPr>
            <a:r>
              <a:rPr lang="en-US" b="true" sz="2729">
                <a:solidFill>
                  <a:srgbClr val="000000"/>
                </a:solidFill>
                <a:latin typeface="Montserrat Bold"/>
                <a:ea typeface="Montserrat Bold"/>
                <a:cs typeface="Montserrat Bold"/>
                <a:sym typeface="Montserrat Bold"/>
              </a:rPr>
              <a:t>I wield B-52 bombers, F-16s, and nuclear power, and I produce the movies you admire.</a:t>
            </a:r>
          </a:p>
          <a:p>
            <a:pPr algn="l">
              <a:lnSpc>
                <a:spcPts val="4586"/>
              </a:lnSpc>
            </a:pPr>
            <a:r>
              <a:rPr lang="en-US" b="true" sz="2729">
                <a:solidFill>
                  <a:srgbClr val="A82400"/>
                </a:solidFill>
                <a:latin typeface="Montserrat Bold"/>
                <a:ea typeface="Montserrat Bold"/>
                <a:cs typeface="Montserrat Bold"/>
                <a:sym typeface="Montserrat Bold"/>
              </a:rPr>
              <a:t>My elections</a:t>
            </a:r>
            <a:r>
              <a:rPr lang="en-US" b="true" sz="2729">
                <a:solidFill>
                  <a:srgbClr val="000000"/>
                </a:solidFill>
                <a:latin typeface="Montserrat Bold"/>
                <a:ea typeface="Montserrat Bold"/>
                <a:cs typeface="Montserrat Bold"/>
                <a:sym typeface="Montserrat Bold"/>
              </a:rPr>
              <a:t> decide your fate for years, and </a:t>
            </a:r>
            <a:r>
              <a:rPr lang="en-US" b="true" sz="2729">
                <a:solidFill>
                  <a:srgbClr val="A82400"/>
                </a:solidFill>
                <a:latin typeface="Montserrat Bold"/>
                <a:ea typeface="Montserrat Bold"/>
                <a:cs typeface="Montserrat Bold"/>
                <a:sym typeface="Montserrat Bold"/>
              </a:rPr>
              <a:t>my citizen’s </a:t>
            </a:r>
            <a:r>
              <a:rPr lang="en-US" b="true" sz="2729">
                <a:solidFill>
                  <a:srgbClr val="000000"/>
                </a:solidFill>
                <a:latin typeface="Montserrat Bold"/>
                <a:ea typeface="Montserrat Bold"/>
                <a:cs typeface="Montserrat Bold"/>
                <a:sym typeface="Montserrat Bold"/>
              </a:rPr>
              <a:t>whims can shape your destiny.</a:t>
            </a:r>
          </a:p>
          <a:p>
            <a:pPr algn="l">
              <a:lnSpc>
                <a:spcPts val="4586"/>
              </a:lnSpc>
            </a:pPr>
            <a:r>
              <a:rPr lang="en-US" b="true" sz="2729">
                <a:solidFill>
                  <a:srgbClr val="000000"/>
                </a:solidFill>
                <a:latin typeface="Montserrat Bold"/>
                <a:ea typeface="Montserrat Bold"/>
                <a:cs typeface="Montserrat Bold"/>
                <a:sym typeface="Montserrat Bold"/>
              </a:rPr>
              <a:t>Even </a:t>
            </a:r>
            <a:r>
              <a:rPr lang="en-US" b="true" sz="2729">
                <a:solidFill>
                  <a:srgbClr val="A82400"/>
                </a:solidFill>
                <a:latin typeface="Montserrat Bold"/>
                <a:ea typeface="Montserrat Bold"/>
                <a:cs typeface="Montserrat Bold"/>
                <a:sym typeface="Montserrat Bold"/>
              </a:rPr>
              <a:t>the screen</a:t>
            </a:r>
            <a:r>
              <a:rPr lang="en-US" b="true" sz="2729">
                <a:solidFill>
                  <a:srgbClr val="000000"/>
                </a:solidFill>
                <a:latin typeface="Montserrat Bold"/>
                <a:ea typeface="Montserrat Bold"/>
                <a:cs typeface="Montserrat Bold"/>
                <a:sym typeface="Montserrat Bold"/>
              </a:rPr>
              <a:t> you’re reading this on? I invented it.</a:t>
            </a:r>
          </a:p>
          <a:p>
            <a:pPr algn="l">
              <a:lnSpc>
                <a:spcPts val="4586"/>
              </a:lnSpc>
            </a:pPr>
            <a:r>
              <a:rPr lang="en-US" b="true" sz="2729">
                <a:solidFill>
                  <a:srgbClr val="000000"/>
                </a:solidFill>
                <a:latin typeface="Montserrat Bold"/>
                <a:ea typeface="Montserrat Bold"/>
                <a:cs typeface="Montserrat Bold"/>
                <a:sym typeface="Montserrat Bold"/>
              </a:rPr>
              <a:t>And to be honest, nothing in </a:t>
            </a:r>
            <a:r>
              <a:rPr lang="en-US" b="true" sz="2729">
                <a:solidFill>
                  <a:srgbClr val="A82400"/>
                </a:solidFill>
                <a:latin typeface="Montserrat Bold"/>
                <a:ea typeface="Montserrat Bold"/>
                <a:cs typeface="Montserrat Bold"/>
                <a:sym typeface="Montserrat Bold"/>
              </a:rPr>
              <a:t>your room</a:t>
            </a:r>
            <a:r>
              <a:rPr lang="en-US" b="true" sz="2729">
                <a:solidFill>
                  <a:srgbClr val="000000"/>
                </a:solidFill>
                <a:latin typeface="Montserrat Bold"/>
                <a:ea typeface="Montserrat Bold"/>
                <a:cs typeface="Montserrat Bold"/>
                <a:sym typeface="Montserrat Bold"/>
              </a:rPr>
              <a:t> truly </a:t>
            </a:r>
            <a:r>
              <a:rPr lang="en-US" b="true" sz="2729">
                <a:solidFill>
                  <a:srgbClr val="A82400"/>
                </a:solidFill>
                <a:latin typeface="Montserrat Bold"/>
                <a:ea typeface="Montserrat Bold"/>
                <a:cs typeface="Montserrat Bold"/>
                <a:sym typeface="Montserrat Bold"/>
              </a:rPr>
              <a:t>belongs to you</a:t>
            </a:r>
            <a:r>
              <a:rPr lang="en-US" b="true" sz="2729">
                <a:solidFill>
                  <a:srgbClr val="000000"/>
                </a:solidFill>
                <a:latin typeface="Montserrat Bold"/>
                <a:ea typeface="Montserrat Bold"/>
                <a:cs typeface="Montserrat Bold"/>
                <a:sym typeface="Montserrat Bold"/>
              </a:rPr>
              <a:t>.</a:t>
            </a:r>
          </a:p>
          <a:p>
            <a:pPr algn="l">
              <a:lnSpc>
                <a:spcPts val="4586"/>
              </a:lnSpc>
            </a:pPr>
            <a:r>
              <a:rPr lang="en-US" b="true" sz="2729">
                <a:solidFill>
                  <a:srgbClr val="000000"/>
                </a:solidFill>
                <a:latin typeface="Montserrat Bold"/>
                <a:ea typeface="Montserrat Bold"/>
                <a:cs typeface="Montserrat Bold"/>
                <a:sym typeface="Montserrat Bold"/>
              </a:rPr>
              <a:t>Now that you've heard all this, tell me </a:t>
            </a:r>
            <a:r>
              <a:rPr lang="en-US" b="true" sz="2729">
                <a:solidFill>
                  <a:srgbClr val="A82400"/>
                </a:solidFill>
                <a:latin typeface="Montserrat Bold"/>
                <a:ea typeface="Montserrat Bold"/>
                <a:cs typeface="Montserrat Bold"/>
                <a:sym typeface="Montserrat Bold"/>
              </a:rPr>
              <a:t>who you are?</a:t>
            </a:r>
          </a:p>
          <a:p>
            <a:pPr algn="l">
              <a:lnSpc>
                <a:spcPts val="2351"/>
              </a:lnSpc>
            </a:pPr>
          </a:p>
          <a:p>
            <a:pPr algn="l">
              <a:lnSpc>
                <a:spcPts val="2351"/>
              </a:lnSpc>
            </a:pPr>
          </a:p>
        </p:txBody>
      </p:sp>
      <p:grpSp>
        <p:nvGrpSpPr>
          <p:cNvPr name="Group 5" id="5"/>
          <p:cNvGrpSpPr/>
          <p:nvPr/>
        </p:nvGrpSpPr>
        <p:grpSpPr>
          <a:xfrm rot="0">
            <a:off x="11382872" y="2579630"/>
            <a:ext cx="11052261" cy="7914891"/>
            <a:chOff x="0" y="0"/>
            <a:chExt cx="14736348" cy="10553188"/>
          </a:xfrm>
        </p:grpSpPr>
        <p:sp>
          <p:nvSpPr>
            <p:cNvPr name="Freeform 6" id="6"/>
            <p:cNvSpPr/>
            <p:nvPr/>
          </p:nvSpPr>
          <p:spPr>
            <a:xfrm flipH="false" flipV="false" rot="0">
              <a:off x="0" y="0"/>
              <a:ext cx="14736318" cy="10553192"/>
            </a:xfrm>
            <a:custGeom>
              <a:avLst/>
              <a:gdLst/>
              <a:ahLst/>
              <a:cxnLst/>
              <a:rect r="r" b="b" t="t" l="l"/>
              <a:pathLst>
                <a:path h="10553192" w="14736318">
                  <a:moveTo>
                    <a:pt x="0" y="0"/>
                  </a:moveTo>
                  <a:lnTo>
                    <a:pt x="14736318" y="0"/>
                  </a:lnTo>
                  <a:lnTo>
                    <a:pt x="14736318" y="10553192"/>
                  </a:lnTo>
                  <a:lnTo>
                    <a:pt x="0" y="10553192"/>
                  </a:lnTo>
                  <a:lnTo>
                    <a:pt x="0" y="0"/>
                  </a:lnTo>
                  <a:close/>
                </a:path>
              </a:pathLst>
            </a:custGeom>
            <a:blipFill>
              <a:blip r:embed="rId7"/>
              <a:stretch>
                <a:fillRect l="-3929" t="0" r="-3930" b="0"/>
              </a:stretch>
            </a:blipFill>
          </p:spPr>
        </p:sp>
      </p:grpSp>
      <p:sp>
        <p:nvSpPr>
          <p:cNvPr name="TextBox 7" id="7"/>
          <p:cNvSpPr txBox="true"/>
          <p:nvPr/>
        </p:nvSpPr>
        <p:spPr>
          <a:xfrm rot="0">
            <a:off x="1035515" y="318557"/>
            <a:ext cx="6384910" cy="766716"/>
          </a:xfrm>
          <a:prstGeom prst="rect">
            <a:avLst/>
          </a:prstGeom>
        </p:spPr>
        <p:txBody>
          <a:bodyPr anchor="t" rtlCol="false" tIns="0" lIns="0" bIns="0" rIns="0">
            <a:spAutoFit/>
          </a:bodyPr>
          <a:lstStyle/>
          <a:p>
            <a:pPr algn="l">
              <a:lnSpc>
                <a:spcPts val="5991"/>
              </a:lnSpc>
            </a:pPr>
            <a:r>
              <a:rPr lang="en-US" b="true" sz="3565">
                <a:solidFill>
                  <a:srgbClr val="A82400"/>
                </a:solidFill>
                <a:latin typeface="Montserrat Bold"/>
                <a:ea typeface="Montserrat Bold"/>
                <a:cs typeface="Montserrat Bold"/>
                <a:sym typeface="Montserrat Bold"/>
              </a:rPr>
              <a:t>Message from an enemy</a:t>
            </a:r>
          </a:p>
        </p:txBody>
      </p:sp>
      <p:sp>
        <p:nvSpPr>
          <p:cNvPr name="TextBox 8" id="8"/>
          <p:cNvSpPr txBox="true"/>
          <p:nvPr/>
        </p:nvSpPr>
        <p:spPr>
          <a:xfrm rot="0">
            <a:off x="213096" y="8292311"/>
            <a:ext cx="13790738" cy="3223953"/>
          </a:xfrm>
          <a:prstGeom prst="rect">
            <a:avLst/>
          </a:prstGeom>
        </p:spPr>
        <p:txBody>
          <a:bodyPr anchor="t" rtlCol="false" tIns="0" lIns="0" bIns="0" rIns="0">
            <a:spAutoFit/>
          </a:bodyPr>
          <a:lstStyle/>
          <a:p>
            <a:pPr algn="l">
              <a:lnSpc>
                <a:spcPts val="7274"/>
              </a:lnSpc>
            </a:pPr>
            <a:r>
              <a:rPr lang="en-US" b="true" sz="4330">
                <a:solidFill>
                  <a:srgbClr val="000000"/>
                </a:solidFill>
                <a:latin typeface="Montserrat Bold"/>
                <a:ea typeface="Montserrat Bold"/>
                <a:cs typeface="Montserrat Bold"/>
                <a:sym typeface="Montserrat Bold"/>
              </a:rPr>
              <a:t>“</a:t>
            </a:r>
          </a:p>
          <a:p>
            <a:pPr algn="l">
              <a:lnSpc>
                <a:spcPts val="7274"/>
              </a:lnSpc>
            </a:pPr>
            <a:r>
              <a:rPr lang="en-US" b="true" sz="4330">
                <a:solidFill>
                  <a:srgbClr val="000000"/>
                </a:solidFill>
                <a:latin typeface="Montserrat Bold"/>
                <a:ea typeface="Montserrat Bold"/>
                <a:cs typeface="Montserrat Bold"/>
                <a:sym typeface="Montserrat Bold"/>
              </a:rPr>
              <a:t>I own </a:t>
            </a:r>
            <a:r>
              <a:rPr lang="en-US" b="true" sz="4330">
                <a:solidFill>
                  <a:srgbClr val="A82400"/>
                </a:solidFill>
                <a:latin typeface="Montserrat Bold"/>
                <a:ea typeface="Montserrat Bold"/>
                <a:cs typeface="Montserrat Bold"/>
                <a:sym typeface="Montserrat Bold"/>
              </a:rPr>
              <a:t>knowledge</a:t>
            </a:r>
            <a:r>
              <a:rPr lang="en-US" b="true" sz="4330">
                <a:solidFill>
                  <a:srgbClr val="000000"/>
                </a:solidFill>
                <a:latin typeface="Montserrat Bold"/>
                <a:ea typeface="Montserrat Bold"/>
                <a:cs typeface="Montserrat Bold"/>
                <a:sym typeface="Montserrat Bold"/>
              </a:rPr>
              <a:t>. I own </a:t>
            </a:r>
            <a:r>
              <a:rPr lang="en-US" b="true" sz="4330">
                <a:solidFill>
                  <a:srgbClr val="A82400"/>
                </a:solidFill>
                <a:latin typeface="Montserrat Bold"/>
                <a:ea typeface="Montserrat Bold"/>
                <a:cs typeface="Montserrat Bold"/>
                <a:sym typeface="Montserrat Bold"/>
              </a:rPr>
              <a:t>the world</a:t>
            </a:r>
            <a:r>
              <a:rPr lang="en-US" b="true" sz="4330">
                <a:solidFill>
                  <a:srgbClr val="000000"/>
                </a:solidFill>
                <a:latin typeface="Montserrat Bold"/>
                <a:ea typeface="Montserrat Bold"/>
                <a:cs typeface="Montserrat Bold"/>
                <a:sym typeface="Montserrat Bold"/>
              </a:rPr>
              <a:t>   </a:t>
            </a:r>
          </a:p>
          <a:p>
            <a:pPr algn="l">
              <a:lnSpc>
                <a:spcPts val="7274"/>
              </a:lnSpc>
            </a:pPr>
            <a:r>
              <a:rPr lang="en-US" b="true" sz="4330">
                <a:solidFill>
                  <a:srgbClr val="000000"/>
                </a:solidFill>
                <a:latin typeface="Montserrat Bold"/>
                <a:ea typeface="Montserrat Bold"/>
                <a:cs typeface="Montserrat Bold"/>
                <a:sym typeface="Montserrat Bold"/>
              </a:rPr>
              <a:t>                                                              “</a:t>
            </a:r>
          </a:p>
          <a:p>
            <a:pPr algn="l">
              <a:lnSpc>
                <a:spcPts val="2351"/>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624115" y="782745"/>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3168327" y="997455"/>
            <a:ext cx="14793954" cy="8424956"/>
            <a:chOff x="0" y="0"/>
            <a:chExt cx="19725272" cy="11233275"/>
          </a:xfrm>
        </p:grpSpPr>
        <p:sp>
          <p:nvSpPr>
            <p:cNvPr name="Freeform 5" id="5"/>
            <p:cNvSpPr/>
            <p:nvPr/>
          </p:nvSpPr>
          <p:spPr>
            <a:xfrm flipH="false" flipV="false" rot="0">
              <a:off x="0" y="0"/>
              <a:ext cx="19725260" cy="11233277"/>
            </a:xfrm>
            <a:custGeom>
              <a:avLst/>
              <a:gdLst/>
              <a:ahLst/>
              <a:cxnLst/>
              <a:rect r="r" b="b" t="t" l="l"/>
              <a:pathLst>
                <a:path h="11233277" w="19725260">
                  <a:moveTo>
                    <a:pt x="0" y="0"/>
                  </a:moveTo>
                  <a:lnTo>
                    <a:pt x="19725260" y="0"/>
                  </a:lnTo>
                  <a:lnTo>
                    <a:pt x="19725260" y="11233277"/>
                  </a:lnTo>
                  <a:lnTo>
                    <a:pt x="0" y="11233277"/>
                  </a:lnTo>
                  <a:lnTo>
                    <a:pt x="0" y="0"/>
                  </a:lnTo>
                  <a:close/>
                </a:path>
              </a:pathLst>
            </a:custGeom>
            <a:blipFill>
              <a:blip r:embed="rId7"/>
              <a:stretch>
                <a:fillRect l="0" t="0" r="0" b="0"/>
              </a:stretch>
            </a:blipFill>
          </p:spPr>
        </p:sp>
      </p:grpSp>
      <p:sp>
        <p:nvSpPr>
          <p:cNvPr name="TextBox 6" id="6"/>
          <p:cNvSpPr txBox="true"/>
          <p:nvPr/>
        </p:nvSpPr>
        <p:spPr>
          <a:xfrm rot="0">
            <a:off x="6827169" y="3546426"/>
            <a:ext cx="11203563" cy="5228693"/>
          </a:xfrm>
          <a:prstGeom prst="rect">
            <a:avLst/>
          </a:prstGeom>
        </p:spPr>
        <p:txBody>
          <a:bodyPr anchor="t" rtlCol="false" tIns="0" lIns="0" bIns="0" rIns="0">
            <a:spAutoFit/>
          </a:bodyPr>
          <a:lstStyle/>
          <a:p>
            <a:pPr algn="ctr">
              <a:lnSpc>
                <a:spcPts val="6923"/>
              </a:lnSpc>
            </a:pPr>
            <a:r>
              <a:rPr lang="en-US" b="true" sz="4121">
                <a:solidFill>
                  <a:srgbClr val="000000"/>
                </a:solidFill>
                <a:latin typeface="Montserrat Bold"/>
                <a:ea typeface="Montserrat Bold"/>
                <a:cs typeface="Montserrat Bold"/>
                <a:sym typeface="Montserrat Bold"/>
              </a:rPr>
              <a:t>"The greatest enemy of knowledge is not ignorance, it is the illusion of knowledge." </a:t>
            </a:r>
            <a:r>
              <a:rPr lang="en-US" b="true" sz="4121">
                <a:solidFill>
                  <a:srgbClr val="A82400"/>
                </a:solidFill>
                <a:latin typeface="Montserrat Bold"/>
                <a:ea typeface="Montserrat Bold"/>
                <a:cs typeface="Montserrat Bold"/>
                <a:sym typeface="Montserrat Bold"/>
              </a:rPr>
              <a:t>Stephen Hawking</a:t>
            </a:r>
          </a:p>
          <a:p>
            <a:pPr algn="ctr">
              <a:lnSpc>
                <a:spcPts val="6923"/>
              </a:lnSpc>
            </a:pPr>
            <a:r>
              <a:rPr lang="en-US" sz="4121">
                <a:solidFill>
                  <a:srgbClr val="948A8F"/>
                </a:solidFill>
                <a:latin typeface="Montserrat"/>
                <a:ea typeface="Montserrat"/>
                <a:cs typeface="Montserrat"/>
                <a:sym typeface="Montserrat"/>
              </a:rPr>
              <a:t>1942-2018</a:t>
            </a:r>
          </a:p>
          <a:p>
            <a:pPr algn="ctr">
              <a:lnSpc>
                <a:spcPts val="2352"/>
              </a:lnSpc>
            </a:pPr>
          </a:p>
          <a:p>
            <a:pPr algn="ctr">
              <a:lnSpc>
                <a:spcPts val="2352"/>
              </a:lnSpc>
            </a:pPr>
          </a:p>
          <a:p>
            <a:pPr algn="ctr">
              <a:lnSpc>
                <a:spcPts val="2352"/>
              </a:lnSpc>
            </a:pPr>
          </a:p>
        </p:txBody>
      </p:sp>
      <p:sp>
        <p:nvSpPr>
          <p:cNvPr name="TextBox 7" id="7"/>
          <p:cNvSpPr txBox="true"/>
          <p:nvPr/>
        </p:nvSpPr>
        <p:spPr>
          <a:xfrm rot="0">
            <a:off x="1035515" y="318557"/>
            <a:ext cx="5037790" cy="766716"/>
          </a:xfrm>
          <a:prstGeom prst="rect">
            <a:avLst/>
          </a:prstGeom>
        </p:spPr>
        <p:txBody>
          <a:bodyPr anchor="t" rtlCol="false" tIns="0" lIns="0" bIns="0" rIns="0">
            <a:spAutoFit/>
          </a:bodyPr>
          <a:lstStyle/>
          <a:p>
            <a:pPr algn="l">
              <a:lnSpc>
                <a:spcPts val="5991"/>
              </a:lnSpc>
            </a:pPr>
            <a:r>
              <a:rPr lang="en-US" b="true" sz="3565">
                <a:solidFill>
                  <a:srgbClr val="A82400"/>
                </a:solidFill>
                <a:latin typeface="Montserrat Bold"/>
                <a:ea typeface="Montserrat Bold"/>
                <a:cs typeface="Montserrat Bold"/>
                <a:sym typeface="Montserrat Bold"/>
              </a:rPr>
              <a:t>Message to us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2885" y="664191"/>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3866097" y="3147706"/>
            <a:ext cx="2697963" cy="2697963"/>
            <a:chOff x="0" y="0"/>
            <a:chExt cx="3597284" cy="3597284"/>
          </a:xfrm>
        </p:grpSpPr>
        <p:sp>
          <p:nvSpPr>
            <p:cNvPr name="Freeform 5" id="5"/>
            <p:cNvSpPr/>
            <p:nvPr/>
          </p:nvSpPr>
          <p:spPr>
            <a:xfrm flipH="false" flipV="false" rot="0">
              <a:off x="0" y="0"/>
              <a:ext cx="3597275" cy="3597275"/>
            </a:xfrm>
            <a:custGeom>
              <a:avLst/>
              <a:gdLst/>
              <a:ahLst/>
              <a:cxnLst/>
              <a:rect r="r" b="b" t="t" l="l"/>
              <a:pathLst>
                <a:path h="3597275" w="3597275">
                  <a:moveTo>
                    <a:pt x="0" y="0"/>
                  </a:moveTo>
                  <a:lnTo>
                    <a:pt x="3597275" y="0"/>
                  </a:lnTo>
                  <a:lnTo>
                    <a:pt x="3597275" y="3597275"/>
                  </a:lnTo>
                  <a:lnTo>
                    <a:pt x="0" y="3597275"/>
                  </a:lnTo>
                  <a:lnTo>
                    <a:pt x="0" y="0"/>
                  </a:lnTo>
                  <a:close/>
                </a:path>
              </a:pathLst>
            </a:custGeom>
            <a:blipFill>
              <a:blip r:embed="rId7"/>
              <a:stretch>
                <a:fillRect l="0" t="0" r="0" b="0"/>
              </a:stretch>
            </a:blipFill>
          </p:spPr>
        </p:sp>
      </p:grpSp>
      <p:grpSp>
        <p:nvGrpSpPr>
          <p:cNvPr name="Group 6" id="6"/>
          <p:cNvGrpSpPr/>
          <p:nvPr/>
        </p:nvGrpSpPr>
        <p:grpSpPr>
          <a:xfrm rot="0">
            <a:off x="7793100" y="3147706"/>
            <a:ext cx="2697963" cy="2697963"/>
            <a:chOff x="0" y="0"/>
            <a:chExt cx="3597284" cy="3597284"/>
          </a:xfrm>
        </p:grpSpPr>
        <p:sp>
          <p:nvSpPr>
            <p:cNvPr name="Freeform 7" id="7"/>
            <p:cNvSpPr/>
            <p:nvPr/>
          </p:nvSpPr>
          <p:spPr>
            <a:xfrm flipH="false" flipV="false" rot="0">
              <a:off x="0" y="0"/>
              <a:ext cx="3597275" cy="3597275"/>
            </a:xfrm>
            <a:custGeom>
              <a:avLst/>
              <a:gdLst/>
              <a:ahLst/>
              <a:cxnLst/>
              <a:rect r="r" b="b" t="t" l="l"/>
              <a:pathLst>
                <a:path h="3597275" w="3597275">
                  <a:moveTo>
                    <a:pt x="0" y="0"/>
                  </a:moveTo>
                  <a:lnTo>
                    <a:pt x="3597275" y="0"/>
                  </a:lnTo>
                  <a:lnTo>
                    <a:pt x="3597275" y="3597275"/>
                  </a:lnTo>
                  <a:lnTo>
                    <a:pt x="0" y="3597275"/>
                  </a:lnTo>
                  <a:lnTo>
                    <a:pt x="0" y="0"/>
                  </a:lnTo>
                  <a:close/>
                </a:path>
              </a:pathLst>
            </a:custGeom>
            <a:blipFill>
              <a:blip r:embed="rId8"/>
              <a:stretch>
                <a:fillRect l="0" t="0" r="0" b="0"/>
              </a:stretch>
            </a:blipFill>
          </p:spPr>
        </p:sp>
      </p:grpSp>
      <p:grpSp>
        <p:nvGrpSpPr>
          <p:cNvPr name="Group 8" id="8"/>
          <p:cNvGrpSpPr/>
          <p:nvPr/>
        </p:nvGrpSpPr>
        <p:grpSpPr>
          <a:xfrm rot="0">
            <a:off x="11720102" y="3147706"/>
            <a:ext cx="2697963" cy="2697963"/>
            <a:chOff x="0" y="0"/>
            <a:chExt cx="3597284" cy="3597284"/>
          </a:xfrm>
        </p:grpSpPr>
        <p:sp>
          <p:nvSpPr>
            <p:cNvPr name="Freeform 9" id="9"/>
            <p:cNvSpPr/>
            <p:nvPr/>
          </p:nvSpPr>
          <p:spPr>
            <a:xfrm flipH="false" flipV="false" rot="0">
              <a:off x="0" y="0"/>
              <a:ext cx="3597275" cy="3597275"/>
            </a:xfrm>
            <a:custGeom>
              <a:avLst/>
              <a:gdLst/>
              <a:ahLst/>
              <a:cxnLst/>
              <a:rect r="r" b="b" t="t" l="l"/>
              <a:pathLst>
                <a:path h="3597275" w="3597275">
                  <a:moveTo>
                    <a:pt x="0" y="0"/>
                  </a:moveTo>
                  <a:lnTo>
                    <a:pt x="3597275" y="0"/>
                  </a:lnTo>
                  <a:lnTo>
                    <a:pt x="3597275" y="3597275"/>
                  </a:lnTo>
                  <a:lnTo>
                    <a:pt x="0" y="3597275"/>
                  </a:lnTo>
                  <a:lnTo>
                    <a:pt x="0" y="0"/>
                  </a:lnTo>
                  <a:close/>
                </a:path>
              </a:pathLst>
            </a:custGeom>
            <a:blipFill>
              <a:blip r:embed="rId9"/>
              <a:stretch>
                <a:fillRect l="0" t="0" r="0" b="0"/>
              </a:stretch>
            </a:blipFill>
          </p:spPr>
        </p:sp>
      </p:grpSp>
      <p:grpSp>
        <p:nvGrpSpPr>
          <p:cNvPr name="Group 10" id="10"/>
          <p:cNvGrpSpPr/>
          <p:nvPr/>
        </p:nvGrpSpPr>
        <p:grpSpPr>
          <a:xfrm rot="0">
            <a:off x="5215079" y="6564504"/>
            <a:ext cx="2693796" cy="2693796"/>
            <a:chOff x="0" y="0"/>
            <a:chExt cx="3591728" cy="3591728"/>
          </a:xfrm>
        </p:grpSpPr>
        <p:sp>
          <p:nvSpPr>
            <p:cNvPr name="Freeform 11" id="11"/>
            <p:cNvSpPr/>
            <p:nvPr/>
          </p:nvSpPr>
          <p:spPr>
            <a:xfrm flipH="false" flipV="false" rot="0">
              <a:off x="0" y="0"/>
              <a:ext cx="3591687" cy="3591687"/>
            </a:xfrm>
            <a:custGeom>
              <a:avLst/>
              <a:gdLst/>
              <a:ahLst/>
              <a:cxnLst/>
              <a:rect r="r" b="b" t="t" l="l"/>
              <a:pathLst>
                <a:path h="3591687" w="3591687">
                  <a:moveTo>
                    <a:pt x="0" y="0"/>
                  </a:moveTo>
                  <a:lnTo>
                    <a:pt x="3591687" y="0"/>
                  </a:lnTo>
                  <a:lnTo>
                    <a:pt x="3591687" y="3591687"/>
                  </a:lnTo>
                  <a:lnTo>
                    <a:pt x="0" y="3591687"/>
                  </a:lnTo>
                  <a:lnTo>
                    <a:pt x="0" y="0"/>
                  </a:lnTo>
                  <a:close/>
                </a:path>
              </a:pathLst>
            </a:custGeom>
            <a:blipFill>
              <a:blip r:embed="rId10"/>
              <a:stretch>
                <a:fillRect l="0" t="0" r="-1" b="-1"/>
              </a:stretch>
            </a:blipFill>
          </p:spPr>
        </p:sp>
      </p:grpSp>
      <p:grpSp>
        <p:nvGrpSpPr>
          <p:cNvPr name="Group 12" id="12"/>
          <p:cNvGrpSpPr/>
          <p:nvPr/>
        </p:nvGrpSpPr>
        <p:grpSpPr>
          <a:xfrm rot="0">
            <a:off x="9934131" y="6564504"/>
            <a:ext cx="2881669" cy="2697963"/>
            <a:chOff x="0" y="0"/>
            <a:chExt cx="3842225" cy="3597284"/>
          </a:xfrm>
        </p:grpSpPr>
        <p:sp>
          <p:nvSpPr>
            <p:cNvPr name="Freeform 13" id="13"/>
            <p:cNvSpPr/>
            <p:nvPr/>
          </p:nvSpPr>
          <p:spPr>
            <a:xfrm flipH="false" flipV="false" rot="0">
              <a:off x="0" y="0"/>
              <a:ext cx="3842258" cy="3597275"/>
            </a:xfrm>
            <a:custGeom>
              <a:avLst/>
              <a:gdLst/>
              <a:ahLst/>
              <a:cxnLst/>
              <a:rect r="r" b="b" t="t" l="l"/>
              <a:pathLst>
                <a:path h="3597275" w="3842258">
                  <a:moveTo>
                    <a:pt x="0" y="0"/>
                  </a:moveTo>
                  <a:lnTo>
                    <a:pt x="3842258" y="0"/>
                  </a:lnTo>
                  <a:lnTo>
                    <a:pt x="3842258" y="3597275"/>
                  </a:lnTo>
                  <a:lnTo>
                    <a:pt x="0" y="3597275"/>
                  </a:lnTo>
                  <a:lnTo>
                    <a:pt x="0" y="0"/>
                  </a:lnTo>
                  <a:close/>
                </a:path>
              </a:pathLst>
            </a:custGeom>
            <a:blipFill>
              <a:blip r:embed="rId11"/>
              <a:stretch>
                <a:fillRect l="-13" t="0" r="-12" b="0"/>
              </a:stretch>
            </a:blipFill>
          </p:spPr>
        </p:sp>
      </p:grpSp>
      <p:sp>
        <p:nvSpPr>
          <p:cNvPr name="TextBox 14" id="14"/>
          <p:cNvSpPr txBox="true"/>
          <p:nvPr/>
        </p:nvSpPr>
        <p:spPr>
          <a:xfrm rot="0">
            <a:off x="1028700" y="231121"/>
            <a:ext cx="6207468" cy="783052"/>
          </a:xfrm>
          <a:prstGeom prst="rect">
            <a:avLst/>
          </a:prstGeom>
        </p:spPr>
        <p:txBody>
          <a:bodyPr anchor="t" rtlCol="false" tIns="0" lIns="0" bIns="0" rIns="0">
            <a:spAutoFit/>
          </a:bodyPr>
          <a:lstStyle/>
          <a:p>
            <a:pPr algn="l">
              <a:lnSpc>
                <a:spcPts val="6159"/>
              </a:lnSpc>
            </a:pPr>
            <a:r>
              <a:rPr lang="en-US" b="true" sz="3666">
                <a:solidFill>
                  <a:srgbClr val="A82400"/>
                </a:solidFill>
                <a:latin typeface="Montserrat Bold"/>
                <a:ea typeface="Montserrat Bold"/>
                <a:cs typeface="Montserrat Bold"/>
                <a:sym typeface="Montserrat Bold"/>
              </a:rPr>
              <a:t>Our sources</a:t>
            </a:r>
          </a:p>
        </p:txBody>
      </p:sp>
      <p:sp>
        <p:nvSpPr>
          <p:cNvPr name="TextBox 15" id="15"/>
          <p:cNvSpPr txBox="true"/>
          <p:nvPr/>
        </p:nvSpPr>
        <p:spPr>
          <a:xfrm rot="0">
            <a:off x="887596" y="1261931"/>
            <a:ext cx="16538689" cy="1413577"/>
          </a:xfrm>
          <a:prstGeom prst="rect">
            <a:avLst/>
          </a:prstGeom>
        </p:spPr>
        <p:txBody>
          <a:bodyPr anchor="t" rtlCol="false" tIns="0" lIns="0" bIns="0" rIns="0">
            <a:spAutoFit/>
          </a:bodyPr>
          <a:lstStyle/>
          <a:p>
            <a:pPr algn="ctr">
              <a:lnSpc>
                <a:spcPts val="6049"/>
              </a:lnSpc>
            </a:pPr>
            <a:r>
              <a:rPr lang="en-US" b="true" sz="3600">
                <a:solidFill>
                  <a:srgbClr val="000000"/>
                </a:solidFill>
                <a:latin typeface="Montserrat Bold"/>
                <a:ea typeface="Montserrat Bold"/>
                <a:cs typeface="Montserrat Bold"/>
                <a:sym typeface="Montserrat Bold"/>
              </a:rPr>
              <a:t>We strive to offer the best, and that's why we rely on the best sources worldwide.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94704" y="6564599"/>
            <a:ext cx="7444801" cy="7444801"/>
          </a:xfrm>
          <a:custGeom>
            <a:avLst/>
            <a:gdLst/>
            <a:ahLst/>
            <a:cxnLst/>
            <a:rect r="r" b="b" t="t" l="l"/>
            <a:pathLst>
              <a:path h="7444801" w="7444801">
                <a:moveTo>
                  <a:pt x="0" y="0"/>
                </a:moveTo>
                <a:lnTo>
                  <a:pt x="7444802" y="0"/>
                </a:lnTo>
                <a:lnTo>
                  <a:pt x="7444802" y="7444802"/>
                </a:lnTo>
                <a:lnTo>
                  <a:pt x="0" y="74448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774240" y="-3891704"/>
            <a:ext cx="11918240" cy="12148871"/>
          </a:xfrm>
          <a:custGeom>
            <a:avLst/>
            <a:gdLst/>
            <a:ahLst/>
            <a:cxnLst/>
            <a:rect r="r" b="b" t="t" l="l"/>
            <a:pathLst>
              <a:path h="12148871" w="11918240">
                <a:moveTo>
                  <a:pt x="0" y="0"/>
                </a:moveTo>
                <a:lnTo>
                  <a:pt x="11918240" y="0"/>
                </a:lnTo>
                <a:lnTo>
                  <a:pt x="11918240" y="12148871"/>
                </a:lnTo>
                <a:lnTo>
                  <a:pt x="0" y="121488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413246" y="-1677475"/>
            <a:ext cx="7426882" cy="7426882"/>
            <a:chOff x="0" y="0"/>
            <a:chExt cx="9902509" cy="9902509"/>
          </a:xfrm>
        </p:grpSpPr>
        <p:sp>
          <p:nvSpPr>
            <p:cNvPr name="Freeform 5" id="5"/>
            <p:cNvSpPr/>
            <p:nvPr/>
          </p:nvSpPr>
          <p:spPr>
            <a:xfrm flipH="false" flipV="false" rot="0">
              <a:off x="0" y="0"/>
              <a:ext cx="9902571" cy="9902571"/>
            </a:xfrm>
            <a:custGeom>
              <a:avLst/>
              <a:gdLst/>
              <a:ahLst/>
              <a:cxnLst/>
              <a:rect r="r" b="b" t="t" l="l"/>
              <a:pathLst>
                <a:path h="9902571" w="9902571">
                  <a:moveTo>
                    <a:pt x="4951222" y="0"/>
                  </a:moveTo>
                  <a:cubicBezTo>
                    <a:pt x="2216785" y="0"/>
                    <a:pt x="0" y="2216785"/>
                    <a:pt x="0" y="4951222"/>
                  </a:cubicBezTo>
                  <a:cubicBezTo>
                    <a:pt x="0" y="7685659"/>
                    <a:pt x="2216785" y="9902571"/>
                    <a:pt x="4951222" y="9902571"/>
                  </a:cubicBezTo>
                  <a:cubicBezTo>
                    <a:pt x="7685659" y="9902571"/>
                    <a:pt x="9902571" y="7685786"/>
                    <a:pt x="9902571" y="4951222"/>
                  </a:cubicBezTo>
                  <a:cubicBezTo>
                    <a:pt x="9902571" y="2216658"/>
                    <a:pt x="7685786" y="0"/>
                    <a:pt x="4951222" y="0"/>
                  </a:cubicBezTo>
                  <a:close/>
                </a:path>
              </a:pathLst>
            </a:custGeom>
            <a:blipFill>
              <a:blip r:embed="rId7"/>
              <a:stretch>
                <a:fillRect l="0" t="0" r="0" b="0"/>
              </a:stretch>
            </a:blipFill>
          </p:spPr>
        </p:sp>
      </p:grpSp>
      <p:sp>
        <p:nvSpPr>
          <p:cNvPr name="Freeform 6" id="6"/>
          <p:cNvSpPr/>
          <p:nvPr/>
        </p:nvSpPr>
        <p:spPr>
          <a:xfrm flipH="false" flipV="false" rot="0">
            <a:off x="10097270" y="1403596"/>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078584" y="8831583"/>
            <a:ext cx="916071" cy="916071"/>
          </a:xfrm>
          <a:custGeom>
            <a:avLst/>
            <a:gdLst/>
            <a:ahLst/>
            <a:cxnLst/>
            <a:rect r="r" b="b" t="t" l="l"/>
            <a:pathLst>
              <a:path h="916071" w="916071">
                <a:moveTo>
                  <a:pt x="0" y="0"/>
                </a:moveTo>
                <a:lnTo>
                  <a:pt x="916071" y="0"/>
                </a:lnTo>
                <a:lnTo>
                  <a:pt x="916071" y="916071"/>
                </a:lnTo>
                <a:lnTo>
                  <a:pt x="0" y="9160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6304687" y="7691073"/>
            <a:ext cx="5024836" cy="5024836"/>
            <a:chOff x="0" y="0"/>
            <a:chExt cx="6699781" cy="6699781"/>
          </a:xfrm>
        </p:grpSpPr>
        <p:sp>
          <p:nvSpPr>
            <p:cNvPr name="Freeform 9" id="9"/>
            <p:cNvSpPr/>
            <p:nvPr/>
          </p:nvSpPr>
          <p:spPr>
            <a:xfrm flipH="false" flipV="false" rot="0">
              <a:off x="0" y="0"/>
              <a:ext cx="6699758" cy="6699758"/>
            </a:xfrm>
            <a:custGeom>
              <a:avLst/>
              <a:gdLst/>
              <a:ahLst/>
              <a:cxnLst/>
              <a:rect r="r" b="b" t="t" l="l"/>
              <a:pathLst>
                <a:path h="6699758" w="6699758">
                  <a:moveTo>
                    <a:pt x="3349879" y="0"/>
                  </a:moveTo>
                  <a:cubicBezTo>
                    <a:pt x="1499743" y="0"/>
                    <a:pt x="0" y="1499743"/>
                    <a:pt x="0" y="3349879"/>
                  </a:cubicBezTo>
                  <a:cubicBezTo>
                    <a:pt x="0" y="5200015"/>
                    <a:pt x="1499743" y="6699758"/>
                    <a:pt x="3349879" y="6699758"/>
                  </a:cubicBezTo>
                  <a:cubicBezTo>
                    <a:pt x="5200015" y="6699758"/>
                    <a:pt x="6699758" y="5200015"/>
                    <a:pt x="6699758" y="3349879"/>
                  </a:cubicBezTo>
                  <a:cubicBezTo>
                    <a:pt x="6699758" y="1499743"/>
                    <a:pt x="5200015" y="0"/>
                    <a:pt x="3349879" y="0"/>
                  </a:cubicBezTo>
                  <a:close/>
                </a:path>
              </a:pathLst>
            </a:custGeom>
            <a:blipFill>
              <a:blip r:embed="rId12"/>
              <a:stretch>
                <a:fillRect l="-25000" t="0" r="-25000" b="0"/>
              </a:stretch>
            </a:blipFill>
          </p:spPr>
        </p:sp>
      </p:grpSp>
      <p:sp>
        <p:nvSpPr>
          <p:cNvPr name="Freeform 10" id="10"/>
          <p:cNvSpPr/>
          <p:nvPr/>
        </p:nvSpPr>
        <p:spPr>
          <a:xfrm flipH="false" flipV="false" rot="0">
            <a:off x="8516318" y="5880946"/>
            <a:ext cx="601574" cy="601574"/>
          </a:xfrm>
          <a:custGeom>
            <a:avLst/>
            <a:gdLst/>
            <a:ahLst/>
            <a:cxnLst/>
            <a:rect r="r" b="b" t="t" l="l"/>
            <a:pathLst>
              <a:path h="601574" w="601574">
                <a:moveTo>
                  <a:pt x="0" y="0"/>
                </a:moveTo>
                <a:lnTo>
                  <a:pt x="601574" y="0"/>
                </a:lnTo>
                <a:lnTo>
                  <a:pt x="601574" y="601574"/>
                </a:lnTo>
                <a:lnTo>
                  <a:pt x="0" y="6015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427126" y="8230010"/>
            <a:ext cx="601574" cy="601574"/>
          </a:xfrm>
          <a:custGeom>
            <a:avLst/>
            <a:gdLst/>
            <a:ahLst/>
            <a:cxnLst/>
            <a:rect r="r" b="b" t="t" l="l"/>
            <a:pathLst>
              <a:path h="601574" w="601574">
                <a:moveTo>
                  <a:pt x="0" y="0"/>
                </a:moveTo>
                <a:lnTo>
                  <a:pt x="601574" y="0"/>
                </a:lnTo>
                <a:lnTo>
                  <a:pt x="601574" y="601574"/>
                </a:lnTo>
                <a:lnTo>
                  <a:pt x="0" y="6015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9705901" y="2788386"/>
            <a:ext cx="8662965" cy="3393347"/>
          </a:xfrm>
          <a:prstGeom prst="rect">
            <a:avLst/>
          </a:prstGeom>
        </p:spPr>
        <p:txBody>
          <a:bodyPr anchor="t" rtlCol="false" tIns="0" lIns="0" bIns="0" rIns="0">
            <a:spAutoFit/>
          </a:bodyPr>
          <a:lstStyle/>
          <a:p>
            <a:pPr algn="l">
              <a:lnSpc>
                <a:spcPts val="6500"/>
              </a:lnSpc>
            </a:pPr>
            <a:r>
              <a:rPr lang="en-US" b="true" sz="5014">
                <a:solidFill>
                  <a:srgbClr val="000000"/>
                </a:solidFill>
                <a:latin typeface="Montserrat Bold"/>
                <a:ea typeface="Montserrat Bold"/>
                <a:cs typeface="Montserrat Bold"/>
                <a:sym typeface="Montserrat Bold"/>
              </a:rPr>
              <a:t>"Thank you for watching our presentation."</a:t>
            </a:r>
          </a:p>
          <a:p>
            <a:pPr algn="l">
              <a:lnSpc>
                <a:spcPts val="1814"/>
              </a:lnSpc>
            </a:pPr>
          </a:p>
          <a:p>
            <a:pPr algn="l">
              <a:lnSpc>
                <a:spcPts val="1814"/>
              </a:lnSpc>
            </a:pPr>
          </a:p>
          <a:p>
            <a:pPr algn="l">
              <a:lnSpc>
                <a:spcPts val="1640"/>
              </a:lnSpc>
            </a:pPr>
          </a:p>
        </p:txBody>
      </p:sp>
      <p:sp>
        <p:nvSpPr>
          <p:cNvPr name="Freeform 13" id="13"/>
          <p:cNvSpPr/>
          <p:nvPr/>
        </p:nvSpPr>
        <p:spPr>
          <a:xfrm flipH="false" flipV="false" rot="0">
            <a:off x="10132147" y="5017404"/>
            <a:ext cx="2566956" cy="1016016"/>
          </a:xfrm>
          <a:custGeom>
            <a:avLst/>
            <a:gdLst/>
            <a:ahLst/>
            <a:cxnLst/>
            <a:rect r="r" b="b" t="t" l="l"/>
            <a:pathLst>
              <a:path h="1016016" w="2566956">
                <a:moveTo>
                  <a:pt x="0" y="0"/>
                </a:moveTo>
                <a:lnTo>
                  <a:pt x="2566956" y="0"/>
                </a:lnTo>
                <a:lnTo>
                  <a:pt x="2566956" y="1016016"/>
                </a:lnTo>
                <a:lnTo>
                  <a:pt x="0" y="101601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4" id="14"/>
          <p:cNvSpPr txBox="true"/>
          <p:nvPr/>
        </p:nvSpPr>
        <p:spPr>
          <a:xfrm rot="0">
            <a:off x="10132147" y="5017239"/>
            <a:ext cx="2566956" cy="885289"/>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93364" y="-1865992"/>
            <a:ext cx="28397197" cy="3230761"/>
          </a:xfrm>
          <a:custGeom>
            <a:avLst/>
            <a:gdLst/>
            <a:ahLst/>
            <a:cxnLst/>
            <a:rect r="r" b="b" t="t" l="l"/>
            <a:pathLst>
              <a:path h="3230761" w="28397197">
                <a:moveTo>
                  <a:pt x="0" y="0"/>
                </a:moveTo>
                <a:lnTo>
                  <a:pt x="28397197" y="0"/>
                </a:lnTo>
                <a:lnTo>
                  <a:pt x="28397197" y="3230761"/>
                </a:lnTo>
                <a:lnTo>
                  <a:pt x="0" y="32307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28700" y="4609348"/>
            <a:ext cx="16230600" cy="3506946"/>
          </a:xfrm>
          <a:custGeom>
            <a:avLst/>
            <a:gdLst/>
            <a:ahLst/>
            <a:cxnLst/>
            <a:rect r="r" b="b" t="t" l="l"/>
            <a:pathLst>
              <a:path h="3506946" w="16230600">
                <a:moveTo>
                  <a:pt x="0" y="0"/>
                </a:moveTo>
                <a:lnTo>
                  <a:pt x="16230600" y="0"/>
                </a:lnTo>
                <a:lnTo>
                  <a:pt x="16230600" y="3506946"/>
                </a:lnTo>
                <a:lnTo>
                  <a:pt x="0" y="35069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985478" y="218828"/>
            <a:ext cx="4592742" cy="809872"/>
          </a:xfrm>
          <a:prstGeom prst="rect">
            <a:avLst/>
          </a:prstGeom>
        </p:spPr>
        <p:txBody>
          <a:bodyPr anchor="t" rtlCol="false" tIns="0" lIns="0" bIns="0" rIns="0">
            <a:spAutoFit/>
          </a:bodyPr>
          <a:lstStyle/>
          <a:p>
            <a:pPr algn="l">
              <a:lnSpc>
                <a:spcPts val="6315"/>
              </a:lnSpc>
            </a:pPr>
            <a:r>
              <a:rPr lang="en-US" b="true" sz="3759">
                <a:solidFill>
                  <a:srgbClr val="A82400"/>
                </a:solidFill>
                <a:latin typeface="Montserrat Bold"/>
                <a:ea typeface="Montserrat Bold"/>
                <a:cs typeface="Montserrat Bold"/>
                <a:sym typeface="Montserrat Bold"/>
              </a:rPr>
              <a:t>Summary</a:t>
            </a:r>
          </a:p>
        </p:txBody>
      </p:sp>
      <p:sp>
        <p:nvSpPr>
          <p:cNvPr name="TextBox 5" id="5"/>
          <p:cNvSpPr txBox="true"/>
          <p:nvPr/>
        </p:nvSpPr>
        <p:spPr>
          <a:xfrm rot="0">
            <a:off x="2766368" y="4898704"/>
            <a:ext cx="4516365" cy="861306"/>
          </a:xfrm>
          <a:prstGeom prst="rect">
            <a:avLst/>
          </a:prstGeom>
        </p:spPr>
        <p:txBody>
          <a:bodyPr anchor="t" rtlCol="false" tIns="0" lIns="0" bIns="0" rIns="0">
            <a:spAutoFit/>
          </a:bodyPr>
          <a:lstStyle/>
          <a:p>
            <a:pPr algn="l">
              <a:lnSpc>
                <a:spcPts val="6667"/>
              </a:lnSpc>
            </a:pPr>
            <a:r>
              <a:rPr lang="en-US" b="true" sz="3968">
                <a:solidFill>
                  <a:srgbClr val="000000"/>
                </a:solidFill>
                <a:latin typeface="Montserrat Bold"/>
                <a:ea typeface="Montserrat Bold"/>
                <a:cs typeface="Montserrat Bold"/>
                <a:sym typeface="Montserrat Bold"/>
              </a:rPr>
              <a:t> Type of Tool</a:t>
            </a:r>
          </a:p>
        </p:txBody>
      </p:sp>
      <p:sp>
        <p:nvSpPr>
          <p:cNvPr name="TextBox 6" id="6"/>
          <p:cNvSpPr txBox="true"/>
          <p:nvPr/>
        </p:nvSpPr>
        <p:spPr>
          <a:xfrm rot="0">
            <a:off x="2711061" y="6079264"/>
            <a:ext cx="8203474" cy="639017"/>
          </a:xfrm>
          <a:prstGeom prst="rect">
            <a:avLst/>
          </a:prstGeom>
        </p:spPr>
        <p:txBody>
          <a:bodyPr anchor="t" rtlCol="false" tIns="0" lIns="0" bIns="0" rIns="0">
            <a:spAutoFit/>
          </a:bodyPr>
          <a:lstStyle/>
          <a:p>
            <a:pPr algn="l">
              <a:lnSpc>
                <a:spcPts val="4987"/>
              </a:lnSpc>
            </a:pPr>
            <a:r>
              <a:rPr lang="en-US" b="true" sz="2968">
                <a:solidFill>
                  <a:srgbClr val="000000"/>
                </a:solidFill>
                <a:latin typeface="Montserrat Bold"/>
                <a:ea typeface="Montserrat Bold"/>
                <a:cs typeface="Montserrat Bold"/>
                <a:sym typeface="Montserrat Bold"/>
              </a:rPr>
              <a:t>Famous Personalities on Quora</a:t>
            </a:r>
          </a:p>
        </p:txBody>
      </p:sp>
      <p:sp>
        <p:nvSpPr>
          <p:cNvPr name="TextBox 7" id="7"/>
          <p:cNvSpPr txBox="true"/>
          <p:nvPr/>
        </p:nvSpPr>
        <p:spPr>
          <a:xfrm rot="0">
            <a:off x="2835760" y="6969310"/>
            <a:ext cx="5832984" cy="861306"/>
          </a:xfrm>
          <a:prstGeom prst="rect">
            <a:avLst/>
          </a:prstGeom>
        </p:spPr>
        <p:txBody>
          <a:bodyPr anchor="t" rtlCol="false" tIns="0" lIns="0" bIns="0" rIns="0">
            <a:spAutoFit/>
          </a:bodyPr>
          <a:lstStyle/>
          <a:p>
            <a:pPr algn="l">
              <a:lnSpc>
                <a:spcPts val="6667"/>
              </a:lnSpc>
            </a:pPr>
            <a:r>
              <a:rPr lang="en-US" b="true" sz="3968">
                <a:solidFill>
                  <a:srgbClr val="000000"/>
                </a:solidFill>
                <a:latin typeface="Montserrat Bold"/>
                <a:ea typeface="Montserrat Bold"/>
                <a:cs typeface="Montserrat Bold"/>
                <a:sym typeface="Montserrat Bold"/>
              </a:rPr>
              <a:t>The purpose of Quora</a:t>
            </a:r>
          </a:p>
        </p:txBody>
      </p:sp>
      <p:sp>
        <p:nvSpPr>
          <p:cNvPr name="TextBox 8" id="8"/>
          <p:cNvSpPr txBox="true"/>
          <p:nvPr/>
        </p:nvSpPr>
        <p:spPr>
          <a:xfrm rot="0">
            <a:off x="10447724" y="4912273"/>
            <a:ext cx="6120257" cy="861306"/>
          </a:xfrm>
          <a:prstGeom prst="rect">
            <a:avLst/>
          </a:prstGeom>
        </p:spPr>
        <p:txBody>
          <a:bodyPr anchor="t" rtlCol="false" tIns="0" lIns="0" bIns="0" rIns="0">
            <a:spAutoFit/>
          </a:bodyPr>
          <a:lstStyle/>
          <a:p>
            <a:pPr algn="l">
              <a:lnSpc>
                <a:spcPts val="6667"/>
              </a:lnSpc>
            </a:pPr>
            <a:r>
              <a:rPr lang="en-US" b="true" sz="3968">
                <a:solidFill>
                  <a:srgbClr val="000000"/>
                </a:solidFill>
                <a:latin typeface="Montserrat Bold"/>
                <a:ea typeface="Montserrat Bold"/>
                <a:cs typeface="Montserrat Bold"/>
                <a:sym typeface="Montserrat Bold"/>
              </a:rPr>
              <a:t>Knowledge is power </a:t>
            </a:r>
          </a:p>
        </p:txBody>
      </p:sp>
      <p:sp>
        <p:nvSpPr>
          <p:cNvPr name="TextBox 9" id="9"/>
          <p:cNvSpPr txBox="true"/>
          <p:nvPr/>
        </p:nvSpPr>
        <p:spPr>
          <a:xfrm rot="0">
            <a:off x="10447724" y="6004016"/>
            <a:ext cx="7456834" cy="750084"/>
          </a:xfrm>
          <a:prstGeom prst="rect">
            <a:avLst/>
          </a:prstGeom>
        </p:spPr>
        <p:txBody>
          <a:bodyPr anchor="t" rtlCol="false" tIns="0" lIns="0" bIns="0" rIns="0">
            <a:spAutoFit/>
          </a:bodyPr>
          <a:lstStyle/>
          <a:p>
            <a:pPr algn="l">
              <a:lnSpc>
                <a:spcPts val="5827"/>
              </a:lnSpc>
            </a:pPr>
            <a:r>
              <a:rPr lang="en-US" b="true" sz="3467">
                <a:solidFill>
                  <a:srgbClr val="000000"/>
                </a:solidFill>
                <a:latin typeface="Montserrat Bold"/>
                <a:ea typeface="Montserrat Bold"/>
                <a:cs typeface="Montserrat Bold"/>
                <a:sym typeface="Montserrat Bold"/>
              </a:rPr>
              <a:t>From the stone to the rocket</a:t>
            </a:r>
          </a:p>
        </p:txBody>
      </p:sp>
      <p:sp>
        <p:nvSpPr>
          <p:cNvPr name="TextBox 10" id="10"/>
          <p:cNvSpPr txBox="true"/>
          <p:nvPr/>
        </p:nvSpPr>
        <p:spPr>
          <a:xfrm rot="0">
            <a:off x="10641911" y="7067001"/>
            <a:ext cx="9020492" cy="700505"/>
          </a:xfrm>
          <a:prstGeom prst="rect">
            <a:avLst/>
          </a:prstGeom>
        </p:spPr>
        <p:txBody>
          <a:bodyPr anchor="t" rtlCol="false" tIns="0" lIns="0" bIns="0" rIns="0">
            <a:spAutoFit/>
          </a:bodyPr>
          <a:lstStyle/>
          <a:p>
            <a:pPr algn="l">
              <a:lnSpc>
                <a:spcPts val="5323"/>
              </a:lnSpc>
            </a:pPr>
            <a:r>
              <a:rPr lang="en-US" b="true" sz="3167">
                <a:solidFill>
                  <a:srgbClr val="000000"/>
                </a:solidFill>
                <a:latin typeface="Montserrat Bold"/>
                <a:ea typeface="Montserrat Bold"/>
                <a:cs typeface="Montserrat Bold"/>
                <a:sym typeface="Montserrat Bold"/>
              </a:rPr>
              <a:t>Our sources</a:t>
            </a:r>
          </a:p>
        </p:txBody>
      </p:sp>
      <p:sp>
        <p:nvSpPr>
          <p:cNvPr name="Freeform 11" id="11"/>
          <p:cNvSpPr/>
          <p:nvPr/>
        </p:nvSpPr>
        <p:spPr>
          <a:xfrm flipH="false" flipV="false" rot="0">
            <a:off x="1337849" y="4886888"/>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337849" y="4886723"/>
            <a:ext cx="1193111" cy="885215"/>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04</a:t>
            </a:r>
          </a:p>
        </p:txBody>
      </p:sp>
      <p:sp>
        <p:nvSpPr>
          <p:cNvPr name="Freeform 13" id="13"/>
          <p:cNvSpPr/>
          <p:nvPr/>
        </p:nvSpPr>
        <p:spPr>
          <a:xfrm flipH="false" flipV="false" rot="0">
            <a:off x="1337849" y="5922966"/>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1337849" y="5922801"/>
            <a:ext cx="1193111" cy="885215"/>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05</a:t>
            </a:r>
          </a:p>
        </p:txBody>
      </p:sp>
      <p:sp>
        <p:nvSpPr>
          <p:cNvPr name="Freeform 15" id="15"/>
          <p:cNvSpPr/>
          <p:nvPr/>
        </p:nvSpPr>
        <p:spPr>
          <a:xfrm flipH="false" flipV="false" rot="0">
            <a:off x="1337849" y="6955762"/>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1337849" y="6955596"/>
            <a:ext cx="1193111" cy="885215"/>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06</a:t>
            </a:r>
          </a:p>
        </p:txBody>
      </p:sp>
      <p:sp>
        <p:nvSpPr>
          <p:cNvPr name="Freeform 17" id="17"/>
          <p:cNvSpPr/>
          <p:nvPr/>
        </p:nvSpPr>
        <p:spPr>
          <a:xfrm flipH="false" flipV="false" rot="0">
            <a:off x="9144000" y="4888529"/>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9144000" y="4888364"/>
            <a:ext cx="1193111" cy="885215"/>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10</a:t>
            </a:r>
          </a:p>
        </p:txBody>
      </p:sp>
      <p:sp>
        <p:nvSpPr>
          <p:cNvPr name="Freeform 19" id="19"/>
          <p:cNvSpPr/>
          <p:nvPr/>
        </p:nvSpPr>
        <p:spPr>
          <a:xfrm flipH="false" flipV="false" rot="0">
            <a:off x="9144000" y="5924608"/>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9144000" y="5924442"/>
            <a:ext cx="1193111" cy="885215"/>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11</a:t>
            </a:r>
          </a:p>
        </p:txBody>
      </p:sp>
      <p:sp>
        <p:nvSpPr>
          <p:cNvPr name="Freeform 21" id="21"/>
          <p:cNvSpPr/>
          <p:nvPr/>
        </p:nvSpPr>
        <p:spPr>
          <a:xfrm flipH="false" flipV="false" rot="0">
            <a:off x="9144000" y="6957403"/>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9144000" y="6957238"/>
            <a:ext cx="1193111" cy="885215"/>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12</a:t>
            </a:r>
          </a:p>
        </p:txBody>
      </p:sp>
      <p:sp>
        <p:nvSpPr>
          <p:cNvPr name="Freeform 23" id="23"/>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4" id="24"/>
          <p:cNvSpPr/>
          <p:nvPr/>
        </p:nvSpPr>
        <p:spPr>
          <a:xfrm flipH="false" flipV="false" rot="0">
            <a:off x="593544" y="675390"/>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5" id="25"/>
          <p:cNvSpPr/>
          <p:nvPr/>
        </p:nvSpPr>
        <p:spPr>
          <a:xfrm flipH="false" flipV="false" rot="0">
            <a:off x="-4463047" y="1282038"/>
            <a:ext cx="24125450" cy="3071921"/>
          </a:xfrm>
          <a:custGeom>
            <a:avLst/>
            <a:gdLst/>
            <a:ahLst/>
            <a:cxnLst/>
            <a:rect r="r" b="b" t="t" l="l"/>
            <a:pathLst>
              <a:path h="3071921" w="24125450">
                <a:moveTo>
                  <a:pt x="0" y="0"/>
                </a:moveTo>
                <a:lnTo>
                  <a:pt x="24125450" y="0"/>
                </a:lnTo>
                <a:lnTo>
                  <a:pt x="24125450" y="3071921"/>
                </a:lnTo>
                <a:lnTo>
                  <a:pt x="0" y="307192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6" id="26"/>
          <p:cNvSpPr/>
          <p:nvPr/>
        </p:nvSpPr>
        <p:spPr>
          <a:xfrm flipH="false" flipV="false" rot="0">
            <a:off x="1028700" y="1305934"/>
            <a:ext cx="16230600" cy="3506946"/>
          </a:xfrm>
          <a:custGeom>
            <a:avLst/>
            <a:gdLst/>
            <a:ahLst/>
            <a:cxnLst/>
            <a:rect r="r" b="b" t="t" l="l"/>
            <a:pathLst>
              <a:path h="3506946" w="16230600">
                <a:moveTo>
                  <a:pt x="0" y="0"/>
                </a:moveTo>
                <a:lnTo>
                  <a:pt x="16230600" y="0"/>
                </a:lnTo>
                <a:lnTo>
                  <a:pt x="16230600" y="3506946"/>
                </a:lnTo>
                <a:lnTo>
                  <a:pt x="0" y="35069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7" id="27"/>
          <p:cNvSpPr txBox="true"/>
          <p:nvPr/>
        </p:nvSpPr>
        <p:spPr>
          <a:xfrm rot="0">
            <a:off x="2840110" y="1536462"/>
            <a:ext cx="4516365" cy="861306"/>
          </a:xfrm>
          <a:prstGeom prst="rect">
            <a:avLst/>
          </a:prstGeom>
        </p:spPr>
        <p:txBody>
          <a:bodyPr anchor="t" rtlCol="false" tIns="0" lIns="0" bIns="0" rIns="0">
            <a:spAutoFit/>
          </a:bodyPr>
          <a:lstStyle/>
          <a:p>
            <a:pPr algn="l">
              <a:lnSpc>
                <a:spcPts val="6667"/>
              </a:lnSpc>
            </a:pPr>
            <a:r>
              <a:rPr lang="en-US" b="true" sz="3968">
                <a:solidFill>
                  <a:srgbClr val="000000"/>
                </a:solidFill>
                <a:latin typeface="Montserrat Bold"/>
                <a:ea typeface="Montserrat Bold"/>
                <a:cs typeface="Montserrat Bold"/>
                <a:sym typeface="Montserrat Bold"/>
              </a:rPr>
              <a:t>Summary</a:t>
            </a:r>
          </a:p>
        </p:txBody>
      </p:sp>
      <p:sp>
        <p:nvSpPr>
          <p:cNvPr name="TextBox 28" id="28"/>
          <p:cNvSpPr txBox="true"/>
          <p:nvPr/>
        </p:nvSpPr>
        <p:spPr>
          <a:xfrm rot="0">
            <a:off x="2840110" y="2593971"/>
            <a:ext cx="4516365" cy="861306"/>
          </a:xfrm>
          <a:prstGeom prst="rect">
            <a:avLst/>
          </a:prstGeom>
        </p:spPr>
        <p:txBody>
          <a:bodyPr anchor="t" rtlCol="false" tIns="0" lIns="0" bIns="0" rIns="0">
            <a:spAutoFit/>
          </a:bodyPr>
          <a:lstStyle/>
          <a:p>
            <a:pPr algn="l">
              <a:lnSpc>
                <a:spcPts val="6667"/>
              </a:lnSpc>
            </a:pPr>
            <a:r>
              <a:rPr lang="en-US" b="true" sz="3968">
                <a:solidFill>
                  <a:srgbClr val="000000"/>
                </a:solidFill>
                <a:latin typeface="Montserrat Bold"/>
                <a:ea typeface="Montserrat Bold"/>
                <a:cs typeface="Montserrat Bold"/>
                <a:sym typeface="Montserrat Bold"/>
              </a:rPr>
              <a:t>Quora ? </a:t>
            </a:r>
          </a:p>
        </p:txBody>
      </p:sp>
      <p:sp>
        <p:nvSpPr>
          <p:cNvPr name="TextBox 29" id="29"/>
          <p:cNvSpPr txBox="true"/>
          <p:nvPr/>
        </p:nvSpPr>
        <p:spPr>
          <a:xfrm rot="0">
            <a:off x="2835760" y="3607024"/>
            <a:ext cx="5206176" cy="861306"/>
          </a:xfrm>
          <a:prstGeom prst="rect">
            <a:avLst/>
          </a:prstGeom>
        </p:spPr>
        <p:txBody>
          <a:bodyPr anchor="t" rtlCol="false" tIns="0" lIns="0" bIns="0" rIns="0">
            <a:spAutoFit/>
          </a:bodyPr>
          <a:lstStyle/>
          <a:p>
            <a:pPr algn="l">
              <a:lnSpc>
                <a:spcPts val="6667"/>
              </a:lnSpc>
            </a:pPr>
            <a:r>
              <a:rPr lang="en-US" b="true" sz="3968">
                <a:solidFill>
                  <a:srgbClr val="000000"/>
                </a:solidFill>
                <a:latin typeface="Montserrat Bold"/>
                <a:ea typeface="Montserrat Bold"/>
                <a:cs typeface="Montserrat Bold"/>
                <a:sym typeface="Montserrat Bold"/>
              </a:rPr>
              <a:t>Team Members </a:t>
            </a:r>
          </a:p>
        </p:txBody>
      </p:sp>
      <p:sp>
        <p:nvSpPr>
          <p:cNvPr name="TextBox 30" id="30"/>
          <p:cNvSpPr txBox="true"/>
          <p:nvPr/>
        </p:nvSpPr>
        <p:spPr>
          <a:xfrm rot="0">
            <a:off x="10641911" y="1580400"/>
            <a:ext cx="5198480" cy="861306"/>
          </a:xfrm>
          <a:prstGeom prst="rect">
            <a:avLst/>
          </a:prstGeom>
        </p:spPr>
        <p:txBody>
          <a:bodyPr anchor="t" rtlCol="false" tIns="0" lIns="0" bIns="0" rIns="0">
            <a:spAutoFit/>
          </a:bodyPr>
          <a:lstStyle/>
          <a:p>
            <a:pPr algn="l">
              <a:lnSpc>
                <a:spcPts val="6667"/>
              </a:lnSpc>
            </a:pPr>
            <a:r>
              <a:rPr lang="en-US" b="true" sz="3968">
                <a:solidFill>
                  <a:srgbClr val="000000"/>
                </a:solidFill>
                <a:latin typeface="Montserrat Bold"/>
                <a:ea typeface="Montserrat Bold"/>
                <a:cs typeface="Montserrat Bold"/>
                <a:sym typeface="Montserrat Bold"/>
              </a:rPr>
              <a:t>Features of Quora</a:t>
            </a:r>
          </a:p>
        </p:txBody>
      </p:sp>
      <p:sp>
        <p:nvSpPr>
          <p:cNvPr name="TextBox 31" id="31"/>
          <p:cNvSpPr txBox="true"/>
          <p:nvPr/>
        </p:nvSpPr>
        <p:spPr>
          <a:xfrm rot="0">
            <a:off x="10641911" y="2593971"/>
            <a:ext cx="4516365" cy="861306"/>
          </a:xfrm>
          <a:prstGeom prst="rect">
            <a:avLst/>
          </a:prstGeom>
        </p:spPr>
        <p:txBody>
          <a:bodyPr anchor="t" rtlCol="false" tIns="0" lIns="0" bIns="0" rIns="0">
            <a:spAutoFit/>
          </a:bodyPr>
          <a:lstStyle/>
          <a:p>
            <a:pPr algn="l">
              <a:lnSpc>
                <a:spcPts val="6667"/>
              </a:lnSpc>
            </a:pPr>
            <a:r>
              <a:rPr lang="en-US" b="true" sz="3968">
                <a:solidFill>
                  <a:srgbClr val="000000"/>
                </a:solidFill>
                <a:latin typeface="Montserrat Bold"/>
                <a:ea typeface="Montserrat Bold"/>
                <a:cs typeface="Montserrat Bold"/>
                <a:sym typeface="Montserrat Bold"/>
              </a:rPr>
              <a:t>Video For You</a:t>
            </a:r>
          </a:p>
        </p:txBody>
      </p:sp>
      <p:sp>
        <p:nvSpPr>
          <p:cNvPr name="TextBox 32" id="32"/>
          <p:cNvSpPr txBox="true"/>
          <p:nvPr/>
        </p:nvSpPr>
        <p:spPr>
          <a:xfrm rot="0">
            <a:off x="10641911" y="3704716"/>
            <a:ext cx="9020492" cy="700505"/>
          </a:xfrm>
          <a:prstGeom prst="rect">
            <a:avLst/>
          </a:prstGeom>
        </p:spPr>
        <p:txBody>
          <a:bodyPr anchor="t" rtlCol="false" tIns="0" lIns="0" bIns="0" rIns="0">
            <a:spAutoFit/>
          </a:bodyPr>
          <a:lstStyle/>
          <a:p>
            <a:pPr algn="l">
              <a:lnSpc>
                <a:spcPts val="5323"/>
              </a:lnSpc>
            </a:pPr>
            <a:r>
              <a:rPr lang="en-US" b="true" sz="3167">
                <a:solidFill>
                  <a:srgbClr val="000000"/>
                </a:solidFill>
                <a:latin typeface="Montserrat Bold"/>
                <a:ea typeface="Montserrat Bold"/>
                <a:cs typeface="Montserrat Bold"/>
                <a:sym typeface="Montserrat Bold"/>
              </a:rPr>
              <a:t>Quora Users By Country</a:t>
            </a:r>
          </a:p>
        </p:txBody>
      </p:sp>
      <p:sp>
        <p:nvSpPr>
          <p:cNvPr name="Freeform 33" id="33"/>
          <p:cNvSpPr/>
          <p:nvPr/>
        </p:nvSpPr>
        <p:spPr>
          <a:xfrm flipH="false" flipV="false" rot="0">
            <a:off x="1337849" y="1524603"/>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4" id="34"/>
          <p:cNvSpPr txBox="true"/>
          <p:nvPr/>
        </p:nvSpPr>
        <p:spPr>
          <a:xfrm rot="0">
            <a:off x="1337849" y="1524437"/>
            <a:ext cx="1193111" cy="885268"/>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01</a:t>
            </a:r>
          </a:p>
        </p:txBody>
      </p:sp>
      <p:sp>
        <p:nvSpPr>
          <p:cNvPr name="Freeform 35" id="35"/>
          <p:cNvSpPr/>
          <p:nvPr/>
        </p:nvSpPr>
        <p:spPr>
          <a:xfrm flipH="false" flipV="false" rot="0">
            <a:off x="1337849" y="2560681"/>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6" id="36"/>
          <p:cNvSpPr txBox="true"/>
          <p:nvPr/>
        </p:nvSpPr>
        <p:spPr>
          <a:xfrm rot="0">
            <a:off x="1337849" y="2560516"/>
            <a:ext cx="1193111" cy="885268"/>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02</a:t>
            </a:r>
          </a:p>
        </p:txBody>
      </p:sp>
      <p:sp>
        <p:nvSpPr>
          <p:cNvPr name="Freeform 37" id="37"/>
          <p:cNvSpPr/>
          <p:nvPr/>
        </p:nvSpPr>
        <p:spPr>
          <a:xfrm flipH="false" flipV="false" rot="0">
            <a:off x="1337849" y="3593476"/>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8" id="38"/>
          <p:cNvSpPr txBox="true"/>
          <p:nvPr/>
        </p:nvSpPr>
        <p:spPr>
          <a:xfrm rot="0">
            <a:off x="1337849" y="3593311"/>
            <a:ext cx="1193111" cy="885268"/>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03</a:t>
            </a:r>
          </a:p>
        </p:txBody>
      </p:sp>
      <p:sp>
        <p:nvSpPr>
          <p:cNvPr name="Freeform 39" id="39"/>
          <p:cNvSpPr/>
          <p:nvPr/>
        </p:nvSpPr>
        <p:spPr>
          <a:xfrm flipH="false" flipV="false" rot="0">
            <a:off x="9144000" y="1526244"/>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0" id="40"/>
          <p:cNvSpPr txBox="true"/>
          <p:nvPr/>
        </p:nvSpPr>
        <p:spPr>
          <a:xfrm rot="0">
            <a:off x="9144000" y="1526079"/>
            <a:ext cx="1193111" cy="885215"/>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07</a:t>
            </a:r>
          </a:p>
        </p:txBody>
      </p:sp>
      <p:sp>
        <p:nvSpPr>
          <p:cNvPr name="Freeform 41" id="41"/>
          <p:cNvSpPr/>
          <p:nvPr/>
        </p:nvSpPr>
        <p:spPr>
          <a:xfrm flipH="false" flipV="false" rot="0">
            <a:off x="9144000" y="2562322"/>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2" id="42"/>
          <p:cNvSpPr txBox="true"/>
          <p:nvPr/>
        </p:nvSpPr>
        <p:spPr>
          <a:xfrm rot="0">
            <a:off x="9144000" y="2562157"/>
            <a:ext cx="1193111" cy="885215"/>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08</a:t>
            </a:r>
          </a:p>
        </p:txBody>
      </p:sp>
      <p:sp>
        <p:nvSpPr>
          <p:cNvPr name="Freeform 43" id="43"/>
          <p:cNvSpPr/>
          <p:nvPr/>
        </p:nvSpPr>
        <p:spPr>
          <a:xfrm flipH="false" flipV="false" rot="0">
            <a:off x="9144000" y="3595118"/>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4" id="44"/>
          <p:cNvSpPr txBox="true"/>
          <p:nvPr/>
        </p:nvSpPr>
        <p:spPr>
          <a:xfrm rot="0">
            <a:off x="9144000" y="3594953"/>
            <a:ext cx="1193111" cy="885215"/>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09</a:t>
            </a:r>
          </a:p>
        </p:txBody>
      </p:sp>
      <p:sp>
        <p:nvSpPr>
          <p:cNvPr name="Freeform 45" id="45"/>
          <p:cNvSpPr/>
          <p:nvPr/>
        </p:nvSpPr>
        <p:spPr>
          <a:xfrm flipH="false" flipV="false" rot="0">
            <a:off x="1183740" y="8171659"/>
            <a:ext cx="7069194" cy="1419734"/>
          </a:xfrm>
          <a:custGeom>
            <a:avLst/>
            <a:gdLst/>
            <a:ahLst/>
            <a:cxnLst/>
            <a:rect r="r" b="b" t="t" l="l"/>
            <a:pathLst>
              <a:path h="1419734" w="7069194">
                <a:moveTo>
                  <a:pt x="0" y="0"/>
                </a:moveTo>
                <a:lnTo>
                  <a:pt x="7069194" y="0"/>
                </a:lnTo>
                <a:lnTo>
                  <a:pt x="7069194" y="1419734"/>
                </a:lnTo>
                <a:lnTo>
                  <a:pt x="0" y="141973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46" id="46"/>
          <p:cNvSpPr/>
          <p:nvPr/>
        </p:nvSpPr>
        <p:spPr>
          <a:xfrm flipH="false" flipV="false" rot="0">
            <a:off x="1337849" y="8357454"/>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7" id="47"/>
          <p:cNvSpPr txBox="true"/>
          <p:nvPr/>
        </p:nvSpPr>
        <p:spPr>
          <a:xfrm rot="0">
            <a:off x="1337849" y="8373002"/>
            <a:ext cx="1193111" cy="885298"/>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12</a:t>
            </a:r>
          </a:p>
        </p:txBody>
      </p:sp>
      <p:sp>
        <p:nvSpPr>
          <p:cNvPr name="TextBox 48" id="48"/>
          <p:cNvSpPr txBox="true"/>
          <p:nvPr/>
        </p:nvSpPr>
        <p:spPr>
          <a:xfrm rot="0">
            <a:off x="2766368" y="8468720"/>
            <a:ext cx="9020492" cy="700505"/>
          </a:xfrm>
          <a:prstGeom prst="rect">
            <a:avLst/>
          </a:prstGeom>
        </p:spPr>
        <p:txBody>
          <a:bodyPr anchor="t" rtlCol="false" tIns="0" lIns="0" bIns="0" rIns="0">
            <a:spAutoFit/>
          </a:bodyPr>
          <a:lstStyle/>
          <a:p>
            <a:pPr algn="l">
              <a:lnSpc>
                <a:spcPts val="5323"/>
              </a:lnSpc>
            </a:pPr>
            <a:r>
              <a:rPr lang="en-US" b="true" sz="3167">
                <a:solidFill>
                  <a:srgbClr val="000000"/>
                </a:solidFill>
                <a:latin typeface="Montserrat Bold"/>
                <a:ea typeface="Montserrat Bold"/>
                <a:cs typeface="Montserrat Bold"/>
                <a:sym typeface="Montserrat Bold"/>
              </a:rPr>
              <a:t>Message from an enemy</a:t>
            </a:r>
          </a:p>
        </p:txBody>
      </p:sp>
      <p:sp>
        <p:nvSpPr>
          <p:cNvPr name="Freeform 49" id="49"/>
          <p:cNvSpPr/>
          <p:nvPr/>
        </p:nvSpPr>
        <p:spPr>
          <a:xfrm flipH="false" flipV="false" rot="0">
            <a:off x="9144000" y="8219284"/>
            <a:ext cx="7069194" cy="1372109"/>
          </a:xfrm>
          <a:custGeom>
            <a:avLst/>
            <a:gdLst/>
            <a:ahLst/>
            <a:cxnLst/>
            <a:rect r="r" b="b" t="t" l="l"/>
            <a:pathLst>
              <a:path h="1372109" w="7069194">
                <a:moveTo>
                  <a:pt x="0" y="0"/>
                </a:moveTo>
                <a:lnTo>
                  <a:pt x="7069194" y="0"/>
                </a:lnTo>
                <a:lnTo>
                  <a:pt x="7069194" y="1372109"/>
                </a:lnTo>
                <a:lnTo>
                  <a:pt x="0" y="137210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50" id="50"/>
          <p:cNvSpPr/>
          <p:nvPr/>
        </p:nvSpPr>
        <p:spPr>
          <a:xfrm flipH="false" flipV="false" rot="0">
            <a:off x="9448800" y="8447399"/>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1" id="51"/>
          <p:cNvSpPr txBox="true"/>
          <p:nvPr/>
        </p:nvSpPr>
        <p:spPr>
          <a:xfrm rot="0">
            <a:off x="9448800" y="8447218"/>
            <a:ext cx="1193111" cy="885298"/>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13</a:t>
            </a:r>
          </a:p>
        </p:txBody>
      </p:sp>
      <p:sp>
        <p:nvSpPr>
          <p:cNvPr name="TextBox 52" id="52"/>
          <p:cNvSpPr txBox="true"/>
          <p:nvPr/>
        </p:nvSpPr>
        <p:spPr>
          <a:xfrm rot="0">
            <a:off x="10914535" y="8557795"/>
            <a:ext cx="9020492" cy="700505"/>
          </a:xfrm>
          <a:prstGeom prst="rect">
            <a:avLst/>
          </a:prstGeom>
        </p:spPr>
        <p:txBody>
          <a:bodyPr anchor="t" rtlCol="false" tIns="0" lIns="0" bIns="0" rIns="0">
            <a:spAutoFit/>
          </a:bodyPr>
          <a:lstStyle/>
          <a:p>
            <a:pPr algn="l">
              <a:lnSpc>
                <a:spcPts val="5323"/>
              </a:lnSpc>
            </a:pPr>
            <a:r>
              <a:rPr lang="en-US" b="true" sz="3167">
                <a:solidFill>
                  <a:srgbClr val="000000"/>
                </a:solidFill>
                <a:latin typeface="Montserrat Bold"/>
                <a:ea typeface="Montserrat Bold"/>
                <a:cs typeface="Montserrat Bold"/>
                <a:sym typeface="Montserrat Bold"/>
              </a:rPr>
              <a:t>Message to us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41375" y="-1459896"/>
            <a:ext cx="13566693" cy="13566693"/>
          </a:xfrm>
          <a:custGeom>
            <a:avLst/>
            <a:gdLst/>
            <a:ahLst/>
            <a:cxnLst/>
            <a:rect r="r" b="b" t="t" l="l"/>
            <a:pathLst>
              <a:path h="13566693" w="13566693">
                <a:moveTo>
                  <a:pt x="0" y="0"/>
                </a:moveTo>
                <a:lnTo>
                  <a:pt x="13566693" y="0"/>
                </a:lnTo>
                <a:lnTo>
                  <a:pt x="13566693" y="13566693"/>
                </a:lnTo>
                <a:lnTo>
                  <a:pt x="0" y="135666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6208117" y="-93154"/>
            <a:ext cx="10833209" cy="10833209"/>
          </a:xfrm>
          <a:custGeom>
            <a:avLst/>
            <a:gdLst/>
            <a:ahLst/>
            <a:cxnLst/>
            <a:rect r="r" b="b" t="t" l="l"/>
            <a:pathLst>
              <a:path h="10833209" w="10833209">
                <a:moveTo>
                  <a:pt x="0" y="0"/>
                </a:moveTo>
                <a:lnTo>
                  <a:pt x="10833209" y="0"/>
                </a:lnTo>
                <a:lnTo>
                  <a:pt x="10833209" y="10833209"/>
                </a:lnTo>
                <a:lnTo>
                  <a:pt x="0" y="108332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63467" y="2292500"/>
            <a:ext cx="5227523" cy="5227523"/>
            <a:chOff x="0" y="0"/>
            <a:chExt cx="6970031" cy="6970031"/>
          </a:xfrm>
        </p:grpSpPr>
        <p:sp>
          <p:nvSpPr>
            <p:cNvPr name="Freeform 5" id="5"/>
            <p:cNvSpPr/>
            <p:nvPr/>
          </p:nvSpPr>
          <p:spPr>
            <a:xfrm flipH="false" flipV="false" rot="0">
              <a:off x="0" y="0"/>
              <a:ext cx="6970014" cy="6970014"/>
            </a:xfrm>
            <a:custGeom>
              <a:avLst/>
              <a:gdLst/>
              <a:ahLst/>
              <a:cxnLst/>
              <a:rect r="r" b="b" t="t" l="l"/>
              <a:pathLst>
                <a:path h="6970014" w="6970014">
                  <a:moveTo>
                    <a:pt x="3485007" y="0"/>
                  </a:moveTo>
                  <a:cubicBezTo>
                    <a:pt x="1560322" y="0"/>
                    <a:pt x="0" y="1560322"/>
                    <a:pt x="0" y="3485007"/>
                  </a:cubicBezTo>
                  <a:cubicBezTo>
                    <a:pt x="0" y="5409692"/>
                    <a:pt x="1560322" y="6970014"/>
                    <a:pt x="3485007" y="6970014"/>
                  </a:cubicBezTo>
                  <a:cubicBezTo>
                    <a:pt x="5409692" y="6970014"/>
                    <a:pt x="6970014" y="5409692"/>
                    <a:pt x="6970014" y="3485007"/>
                  </a:cubicBezTo>
                  <a:cubicBezTo>
                    <a:pt x="6970014" y="1560322"/>
                    <a:pt x="5409692" y="0"/>
                    <a:pt x="3485007" y="0"/>
                  </a:cubicBezTo>
                  <a:close/>
                </a:path>
              </a:pathLst>
            </a:custGeom>
            <a:blipFill>
              <a:blip r:embed="rId7"/>
              <a:stretch>
                <a:fillRect l="0" t="0" r="0" b="0"/>
              </a:stretch>
            </a:blipFill>
          </p:spPr>
        </p:sp>
      </p:grpSp>
      <p:sp>
        <p:nvSpPr>
          <p:cNvPr name="Freeform 6" id="6"/>
          <p:cNvSpPr/>
          <p:nvPr/>
        </p:nvSpPr>
        <p:spPr>
          <a:xfrm flipH="false" flipV="false" rot="0">
            <a:off x="2614158" y="8342229"/>
            <a:ext cx="916071" cy="916071"/>
          </a:xfrm>
          <a:custGeom>
            <a:avLst/>
            <a:gdLst/>
            <a:ahLst/>
            <a:cxnLst/>
            <a:rect r="r" b="b" t="t" l="l"/>
            <a:pathLst>
              <a:path h="916071" w="916071">
                <a:moveTo>
                  <a:pt x="0" y="0"/>
                </a:moveTo>
                <a:lnTo>
                  <a:pt x="916071" y="0"/>
                </a:lnTo>
                <a:lnTo>
                  <a:pt x="916071" y="916071"/>
                </a:lnTo>
                <a:lnTo>
                  <a:pt x="0" y="9160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3975411" y="443506"/>
            <a:ext cx="585194" cy="585194"/>
          </a:xfrm>
          <a:custGeom>
            <a:avLst/>
            <a:gdLst/>
            <a:ahLst/>
            <a:cxnLst/>
            <a:rect r="r" b="b" t="t" l="l"/>
            <a:pathLst>
              <a:path h="585194" w="585194">
                <a:moveTo>
                  <a:pt x="0" y="0"/>
                </a:moveTo>
                <a:lnTo>
                  <a:pt x="585194" y="0"/>
                </a:lnTo>
                <a:lnTo>
                  <a:pt x="585194" y="585194"/>
                </a:lnTo>
                <a:lnTo>
                  <a:pt x="0" y="5851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6781159" y="2798603"/>
            <a:ext cx="9687124" cy="5543626"/>
          </a:xfrm>
          <a:prstGeom prst="rect">
            <a:avLst/>
          </a:prstGeom>
        </p:spPr>
        <p:txBody>
          <a:bodyPr anchor="t" rtlCol="false" tIns="0" lIns="0" bIns="0" rIns="0">
            <a:spAutoFit/>
          </a:bodyPr>
          <a:lstStyle/>
          <a:p>
            <a:pPr algn="ctr">
              <a:lnSpc>
                <a:spcPts val="5164"/>
              </a:lnSpc>
            </a:pPr>
            <a:r>
              <a:rPr lang="en-US" b="true" sz="3074">
                <a:solidFill>
                  <a:srgbClr val="000000"/>
                </a:solidFill>
                <a:latin typeface="Montserrat Bold"/>
                <a:ea typeface="Montserrat Bold"/>
                <a:cs typeface="Montserrat Bold"/>
                <a:sym typeface="Montserrat Bold"/>
              </a:rPr>
              <a:t>Quora is a question-and-answer platform where users can ask questions on any topic and receive answers from other users, including subject matter experts and enthusiasts. It operates as a web-based platform and mobile app, allowing individuals to share knowledge, experiences, and insights in response to questions posed by the community.</a:t>
            </a:r>
          </a:p>
          <a:p>
            <a:pPr algn="ctr">
              <a:lnSpc>
                <a:spcPts val="2352"/>
              </a:lnSpc>
            </a:pPr>
          </a:p>
          <a:p>
            <a:pPr algn="ctr">
              <a:lnSpc>
                <a:spcPts val="2352"/>
              </a:lnSpc>
            </a:pPr>
          </a:p>
        </p:txBody>
      </p:sp>
      <p:sp>
        <p:nvSpPr>
          <p:cNvPr name="TextBox 9" id="9"/>
          <p:cNvSpPr txBox="true"/>
          <p:nvPr/>
        </p:nvSpPr>
        <p:spPr>
          <a:xfrm rot="0">
            <a:off x="8033636" y="1456220"/>
            <a:ext cx="7162030" cy="836279"/>
          </a:xfrm>
          <a:prstGeom prst="rect">
            <a:avLst/>
          </a:prstGeom>
        </p:spPr>
        <p:txBody>
          <a:bodyPr anchor="t" rtlCol="false" tIns="0" lIns="0" bIns="0" rIns="0">
            <a:spAutoFit/>
          </a:bodyPr>
          <a:lstStyle/>
          <a:p>
            <a:pPr algn="ctr">
              <a:lnSpc>
                <a:spcPts val="7128"/>
              </a:lnSpc>
            </a:pPr>
            <a:r>
              <a:rPr lang="en-US" b="true" sz="5500">
                <a:solidFill>
                  <a:srgbClr val="A82400"/>
                </a:solidFill>
                <a:latin typeface="Montserrat Bold"/>
                <a:ea typeface="Montserrat Bold"/>
                <a:cs typeface="Montserrat Bold"/>
                <a:sym typeface="Montserrat Bold"/>
              </a:rPr>
              <a:t>Quora ? </a:t>
            </a:r>
          </a:p>
        </p:txBody>
      </p:sp>
      <p:sp>
        <p:nvSpPr>
          <p:cNvPr name="Freeform 10" id="10"/>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573709" y="782745"/>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1470538" y="603976"/>
            <a:ext cx="7162030" cy="572247"/>
          </a:xfrm>
          <a:prstGeom prst="rect">
            <a:avLst/>
          </a:prstGeom>
        </p:spPr>
        <p:txBody>
          <a:bodyPr anchor="t" rtlCol="false" tIns="0" lIns="0" bIns="0" rIns="0">
            <a:spAutoFit/>
          </a:bodyPr>
          <a:lstStyle/>
          <a:p>
            <a:pPr algn="ctr">
              <a:lnSpc>
                <a:spcPts val="4924"/>
              </a:lnSpc>
            </a:pPr>
            <a:r>
              <a:rPr lang="en-US" b="true" sz="3800">
                <a:solidFill>
                  <a:srgbClr val="A82400"/>
                </a:solidFill>
                <a:latin typeface="Montserrat Bold"/>
                <a:ea typeface="Montserrat Bold"/>
                <a:cs typeface="Montserrat Bold"/>
                <a:sym typeface="Montserrat Bold"/>
              </a:rPr>
              <a:t>Quora ?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21916" y="4669094"/>
            <a:ext cx="4556663" cy="6040287"/>
          </a:xfrm>
          <a:custGeom>
            <a:avLst/>
            <a:gdLst/>
            <a:ahLst/>
            <a:cxnLst/>
            <a:rect r="r" b="b" t="t" l="l"/>
            <a:pathLst>
              <a:path h="6040287" w="4556663">
                <a:moveTo>
                  <a:pt x="0" y="0"/>
                </a:moveTo>
                <a:lnTo>
                  <a:pt x="4556663" y="0"/>
                </a:lnTo>
                <a:lnTo>
                  <a:pt x="4556663" y="6040287"/>
                </a:lnTo>
                <a:lnTo>
                  <a:pt x="0" y="6040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2421916" y="2540325"/>
            <a:ext cx="4556663" cy="4556663"/>
            <a:chOff x="0" y="0"/>
            <a:chExt cx="6075551" cy="6075551"/>
          </a:xfrm>
        </p:grpSpPr>
        <p:sp>
          <p:nvSpPr>
            <p:cNvPr name="Freeform 4" id="4"/>
            <p:cNvSpPr/>
            <p:nvPr/>
          </p:nvSpPr>
          <p:spPr>
            <a:xfrm flipH="false" flipV="false" rot="0">
              <a:off x="0" y="0"/>
              <a:ext cx="6075553" cy="6075553"/>
            </a:xfrm>
            <a:custGeom>
              <a:avLst/>
              <a:gdLst/>
              <a:ahLst/>
              <a:cxnLst/>
              <a:rect r="r" b="b" t="t" l="l"/>
              <a:pathLst>
                <a:path h="6075553" w="6075553">
                  <a:moveTo>
                    <a:pt x="3037713" y="0"/>
                  </a:moveTo>
                  <a:cubicBezTo>
                    <a:pt x="1360043" y="0"/>
                    <a:pt x="0" y="1360043"/>
                    <a:pt x="0" y="3037713"/>
                  </a:cubicBezTo>
                  <a:cubicBezTo>
                    <a:pt x="0" y="4715383"/>
                    <a:pt x="1360043" y="6075553"/>
                    <a:pt x="3037713" y="6075553"/>
                  </a:cubicBezTo>
                  <a:cubicBezTo>
                    <a:pt x="4715383" y="6075553"/>
                    <a:pt x="6075553" y="4715510"/>
                    <a:pt x="6075553" y="3037713"/>
                  </a:cubicBezTo>
                  <a:cubicBezTo>
                    <a:pt x="6075553" y="1359916"/>
                    <a:pt x="4715510" y="0"/>
                    <a:pt x="3037713" y="0"/>
                  </a:cubicBezTo>
                  <a:close/>
                </a:path>
              </a:pathLst>
            </a:custGeom>
            <a:blipFill>
              <a:blip r:embed="rId5"/>
              <a:stretch>
                <a:fillRect l="0" t="-8695" r="0" b="-8695"/>
              </a:stretch>
            </a:blipFill>
          </p:spPr>
        </p:sp>
      </p:grpSp>
      <p:sp>
        <p:nvSpPr>
          <p:cNvPr name="Freeform 5" id="5"/>
          <p:cNvSpPr/>
          <p:nvPr/>
        </p:nvSpPr>
        <p:spPr>
          <a:xfrm flipH="false" flipV="false" rot="0">
            <a:off x="1728490" y="4481223"/>
            <a:ext cx="4556663" cy="6040287"/>
          </a:xfrm>
          <a:custGeom>
            <a:avLst/>
            <a:gdLst/>
            <a:ahLst/>
            <a:cxnLst/>
            <a:rect r="r" b="b" t="t" l="l"/>
            <a:pathLst>
              <a:path h="6040287" w="4556663">
                <a:moveTo>
                  <a:pt x="0" y="0"/>
                </a:moveTo>
                <a:lnTo>
                  <a:pt x="4556663" y="0"/>
                </a:lnTo>
                <a:lnTo>
                  <a:pt x="4556663" y="6040287"/>
                </a:lnTo>
                <a:lnTo>
                  <a:pt x="0" y="6040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728490" y="2328988"/>
            <a:ext cx="4556663" cy="4556663"/>
            <a:chOff x="0" y="0"/>
            <a:chExt cx="6075551" cy="6075551"/>
          </a:xfrm>
        </p:grpSpPr>
        <p:sp>
          <p:nvSpPr>
            <p:cNvPr name="Freeform 7" id="7"/>
            <p:cNvSpPr/>
            <p:nvPr/>
          </p:nvSpPr>
          <p:spPr>
            <a:xfrm flipH="false" flipV="false" rot="0">
              <a:off x="0" y="0"/>
              <a:ext cx="6075553" cy="6075553"/>
            </a:xfrm>
            <a:custGeom>
              <a:avLst/>
              <a:gdLst/>
              <a:ahLst/>
              <a:cxnLst/>
              <a:rect r="r" b="b" t="t" l="l"/>
              <a:pathLst>
                <a:path h="6075553" w="6075553">
                  <a:moveTo>
                    <a:pt x="3037713" y="0"/>
                  </a:moveTo>
                  <a:cubicBezTo>
                    <a:pt x="1360043" y="0"/>
                    <a:pt x="0" y="1360043"/>
                    <a:pt x="0" y="3037713"/>
                  </a:cubicBezTo>
                  <a:cubicBezTo>
                    <a:pt x="0" y="4715383"/>
                    <a:pt x="1360043" y="6075553"/>
                    <a:pt x="3037713" y="6075553"/>
                  </a:cubicBezTo>
                  <a:cubicBezTo>
                    <a:pt x="4715383" y="6075553"/>
                    <a:pt x="6075553" y="4715510"/>
                    <a:pt x="6075553" y="3037713"/>
                  </a:cubicBezTo>
                  <a:cubicBezTo>
                    <a:pt x="6075553" y="1359916"/>
                    <a:pt x="4715510" y="0"/>
                    <a:pt x="3037713" y="0"/>
                  </a:cubicBezTo>
                  <a:close/>
                </a:path>
              </a:pathLst>
            </a:custGeom>
            <a:blipFill>
              <a:blip r:embed="rId6"/>
              <a:stretch>
                <a:fillRect l="0" t="0" r="0" b="0"/>
              </a:stretch>
            </a:blipFill>
          </p:spPr>
        </p:sp>
      </p:grpSp>
      <p:sp>
        <p:nvSpPr>
          <p:cNvPr name="Freeform 8" id="8"/>
          <p:cNvSpPr/>
          <p:nvPr/>
        </p:nvSpPr>
        <p:spPr>
          <a:xfrm flipH="false" flipV="false" rot="0">
            <a:off x="11422873" y="2704729"/>
            <a:ext cx="585194" cy="585194"/>
          </a:xfrm>
          <a:custGeom>
            <a:avLst/>
            <a:gdLst/>
            <a:ahLst/>
            <a:cxnLst/>
            <a:rect r="r" b="b" t="t" l="l"/>
            <a:pathLst>
              <a:path h="585194" w="585194">
                <a:moveTo>
                  <a:pt x="0" y="0"/>
                </a:moveTo>
                <a:lnTo>
                  <a:pt x="585194" y="0"/>
                </a:lnTo>
                <a:lnTo>
                  <a:pt x="585194" y="585194"/>
                </a:lnTo>
                <a:lnTo>
                  <a:pt x="0" y="5851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30384" y="3433720"/>
            <a:ext cx="916071" cy="916071"/>
          </a:xfrm>
          <a:custGeom>
            <a:avLst/>
            <a:gdLst/>
            <a:ahLst/>
            <a:cxnLst/>
            <a:rect r="r" b="b" t="t" l="l"/>
            <a:pathLst>
              <a:path h="916071" w="916071">
                <a:moveTo>
                  <a:pt x="0" y="0"/>
                </a:moveTo>
                <a:lnTo>
                  <a:pt x="916071" y="0"/>
                </a:lnTo>
                <a:lnTo>
                  <a:pt x="916071" y="916071"/>
                </a:lnTo>
                <a:lnTo>
                  <a:pt x="0" y="91607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7658193" y="7096988"/>
            <a:ext cx="916071" cy="916071"/>
          </a:xfrm>
          <a:custGeom>
            <a:avLst/>
            <a:gdLst/>
            <a:ahLst/>
            <a:cxnLst/>
            <a:rect r="r" b="b" t="t" l="l"/>
            <a:pathLst>
              <a:path h="916071" w="916071">
                <a:moveTo>
                  <a:pt x="0" y="0"/>
                </a:moveTo>
                <a:lnTo>
                  <a:pt x="916071" y="0"/>
                </a:lnTo>
                <a:lnTo>
                  <a:pt x="916071" y="916071"/>
                </a:lnTo>
                <a:lnTo>
                  <a:pt x="0" y="91607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1" id="11"/>
          <p:cNvGrpSpPr/>
          <p:nvPr/>
        </p:nvGrpSpPr>
        <p:grpSpPr>
          <a:xfrm rot="0">
            <a:off x="3587753" y="7752285"/>
            <a:ext cx="838138" cy="838138"/>
            <a:chOff x="0" y="0"/>
            <a:chExt cx="1117517" cy="1117517"/>
          </a:xfrm>
        </p:grpSpPr>
        <p:sp>
          <p:nvSpPr>
            <p:cNvPr name="Freeform 12" id="12"/>
            <p:cNvSpPr/>
            <p:nvPr/>
          </p:nvSpPr>
          <p:spPr>
            <a:xfrm flipH="false" flipV="false" rot="0">
              <a:off x="0" y="0"/>
              <a:ext cx="1117473" cy="1117473"/>
            </a:xfrm>
            <a:custGeom>
              <a:avLst/>
              <a:gdLst/>
              <a:ahLst/>
              <a:cxnLst/>
              <a:rect r="r" b="b" t="t" l="l"/>
              <a:pathLst>
                <a:path h="1117473" w="1117473">
                  <a:moveTo>
                    <a:pt x="0" y="0"/>
                  </a:moveTo>
                  <a:lnTo>
                    <a:pt x="1117473" y="0"/>
                  </a:lnTo>
                  <a:lnTo>
                    <a:pt x="1117473" y="1117473"/>
                  </a:lnTo>
                  <a:lnTo>
                    <a:pt x="0" y="1117473"/>
                  </a:lnTo>
                  <a:lnTo>
                    <a:pt x="0" y="0"/>
                  </a:lnTo>
                  <a:close/>
                </a:path>
              </a:pathLst>
            </a:custGeom>
            <a:blipFill>
              <a:blip r:embed="rId11"/>
              <a:stretch>
                <a:fillRect l="0" t="0" r="-3" b="-3"/>
              </a:stretch>
            </a:blipFill>
          </p:spPr>
        </p:sp>
      </p:grpSp>
      <p:sp>
        <p:nvSpPr>
          <p:cNvPr name="TextBox 13" id="13"/>
          <p:cNvSpPr txBox="true"/>
          <p:nvPr/>
        </p:nvSpPr>
        <p:spPr>
          <a:xfrm rot="0">
            <a:off x="1028700" y="251882"/>
            <a:ext cx="5546574" cy="1005341"/>
          </a:xfrm>
          <a:prstGeom prst="rect">
            <a:avLst/>
          </a:prstGeom>
        </p:spPr>
        <p:txBody>
          <a:bodyPr anchor="t" rtlCol="false" tIns="0" lIns="0" bIns="0" rIns="0">
            <a:spAutoFit/>
          </a:bodyPr>
          <a:lstStyle/>
          <a:p>
            <a:pPr algn="l">
              <a:lnSpc>
                <a:spcPts val="7839"/>
              </a:lnSpc>
            </a:pPr>
            <a:r>
              <a:rPr lang="en-US" b="true" sz="4666">
                <a:solidFill>
                  <a:srgbClr val="A82400"/>
                </a:solidFill>
                <a:latin typeface="Montserrat Bold"/>
                <a:ea typeface="Montserrat Bold"/>
                <a:cs typeface="Montserrat Bold"/>
                <a:sym typeface="Montserrat Bold"/>
              </a:rPr>
              <a:t>Team Members </a:t>
            </a:r>
          </a:p>
        </p:txBody>
      </p:sp>
      <p:sp>
        <p:nvSpPr>
          <p:cNvPr name="TextBox 14" id="14"/>
          <p:cNvSpPr txBox="true"/>
          <p:nvPr/>
        </p:nvSpPr>
        <p:spPr>
          <a:xfrm rot="0">
            <a:off x="2072766" y="6762720"/>
            <a:ext cx="3868111" cy="1951471"/>
          </a:xfrm>
          <a:prstGeom prst="rect">
            <a:avLst/>
          </a:prstGeom>
        </p:spPr>
        <p:txBody>
          <a:bodyPr anchor="t" rtlCol="false" tIns="0" lIns="0" bIns="0" rIns="0">
            <a:spAutoFit/>
          </a:bodyPr>
          <a:lstStyle/>
          <a:p>
            <a:pPr algn="ctr">
              <a:lnSpc>
                <a:spcPts val="5823"/>
              </a:lnSpc>
            </a:pPr>
            <a:r>
              <a:rPr lang="en-US" b="true" sz="3466">
                <a:solidFill>
                  <a:srgbClr val="FFFFFF"/>
                </a:solidFill>
                <a:latin typeface="Montserrat Bold"/>
                <a:ea typeface="Montserrat Bold"/>
                <a:cs typeface="Montserrat Bold"/>
                <a:sym typeface="Montserrat Bold"/>
              </a:rPr>
              <a:t>Adam D'Angelo</a:t>
            </a:r>
          </a:p>
          <a:p>
            <a:pPr algn="ctr">
              <a:lnSpc>
                <a:spcPts val="2352"/>
              </a:lnSpc>
            </a:pPr>
          </a:p>
          <a:p>
            <a:pPr algn="ctr">
              <a:lnSpc>
                <a:spcPts val="2284"/>
              </a:lnSpc>
            </a:pPr>
          </a:p>
        </p:txBody>
      </p:sp>
      <p:sp>
        <p:nvSpPr>
          <p:cNvPr name="TextBox 15" id="15"/>
          <p:cNvSpPr txBox="true"/>
          <p:nvPr/>
        </p:nvSpPr>
        <p:spPr>
          <a:xfrm rot="0">
            <a:off x="12766192" y="6970257"/>
            <a:ext cx="3868111" cy="750138"/>
          </a:xfrm>
          <a:prstGeom prst="rect">
            <a:avLst/>
          </a:prstGeom>
        </p:spPr>
        <p:txBody>
          <a:bodyPr anchor="t" rtlCol="false" tIns="0" lIns="0" bIns="0" rIns="0">
            <a:spAutoFit/>
          </a:bodyPr>
          <a:lstStyle/>
          <a:p>
            <a:pPr algn="ctr">
              <a:lnSpc>
                <a:spcPts val="5823"/>
              </a:lnSpc>
            </a:pPr>
            <a:r>
              <a:rPr lang="en-US" b="true" sz="3466">
                <a:solidFill>
                  <a:srgbClr val="FFFFFF"/>
                </a:solidFill>
                <a:latin typeface="Montserrat Bold"/>
                <a:ea typeface="Montserrat Bold"/>
                <a:cs typeface="Montserrat Bold"/>
                <a:sym typeface="Montserrat Bold"/>
              </a:rPr>
              <a:t>Charlie Cheever</a:t>
            </a:r>
          </a:p>
        </p:txBody>
      </p:sp>
      <p:sp>
        <p:nvSpPr>
          <p:cNvPr name="TextBox 16" id="16"/>
          <p:cNvSpPr txBox="true"/>
          <p:nvPr/>
        </p:nvSpPr>
        <p:spPr>
          <a:xfrm rot="0">
            <a:off x="1858255" y="8619102"/>
            <a:ext cx="4297134" cy="1733166"/>
          </a:xfrm>
          <a:prstGeom prst="rect">
            <a:avLst/>
          </a:prstGeom>
        </p:spPr>
        <p:txBody>
          <a:bodyPr anchor="t" rtlCol="false" tIns="0" lIns="0" bIns="0" rIns="0">
            <a:spAutoFit/>
          </a:bodyPr>
          <a:lstStyle/>
          <a:p>
            <a:pPr algn="ctr">
              <a:lnSpc>
                <a:spcPts val="5151"/>
              </a:lnSpc>
            </a:pPr>
            <a:r>
              <a:rPr lang="en-US" b="true" sz="3065">
                <a:solidFill>
                  <a:srgbClr val="FFFFFF"/>
                </a:solidFill>
                <a:latin typeface="Montserrat Bold"/>
                <a:ea typeface="Montserrat Bold"/>
                <a:cs typeface="Montserrat Bold"/>
                <a:sym typeface="Montserrat Bold"/>
              </a:rPr>
              <a:t>Co-founder and CEO</a:t>
            </a:r>
          </a:p>
          <a:p>
            <a:pPr algn="ctr">
              <a:lnSpc>
                <a:spcPts val="2275"/>
              </a:lnSpc>
            </a:pPr>
          </a:p>
        </p:txBody>
      </p:sp>
      <p:sp>
        <p:nvSpPr>
          <p:cNvPr name="TextBox 17" id="17"/>
          <p:cNvSpPr txBox="true"/>
          <p:nvPr/>
        </p:nvSpPr>
        <p:spPr>
          <a:xfrm rot="0">
            <a:off x="12766192" y="8628627"/>
            <a:ext cx="3952858" cy="1162941"/>
          </a:xfrm>
          <a:prstGeom prst="rect">
            <a:avLst/>
          </a:prstGeom>
        </p:spPr>
        <p:txBody>
          <a:bodyPr anchor="t" rtlCol="false" tIns="0" lIns="0" bIns="0" rIns="0">
            <a:spAutoFit/>
          </a:bodyPr>
          <a:lstStyle/>
          <a:p>
            <a:pPr algn="ctr">
              <a:lnSpc>
                <a:spcPts val="4983"/>
              </a:lnSpc>
            </a:pPr>
            <a:r>
              <a:rPr lang="en-US" b="true" sz="2966">
                <a:solidFill>
                  <a:srgbClr val="FFFFFF"/>
                </a:solidFill>
                <a:latin typeface="Montserrat Bold"/>
                <a:ea typeface="Montserrat Bold"/>
                <a:cs typeface="Montserrat Bold"/>
                <a:sym typeface="Montserrat Bold"/>
              </a:rPr>
              <a:t>Co-founder and former CTO</a:t>
            </a:r>
          </a:p>
        </p:txBody>
      </p:sp>
      <p:grpSp>
        <p:nvGrpSpPr>
          <p:cNvPr name="Group 18" id="18"/>
          <p:cNvGrpSpPr/>
          <p:nvPr/>
        </p:nvGrpSpPr>
        <p:grpSpPr>
          <a:xfrm rot="0">
            <a:off x="14281178" y="7852836"/>
            <a:ext cx="838138" cy="838138"/>
            <a:chOff x="0" y="0"/>
            <a:chExt cx="1117517" cy="1117517"/>
          </a:xfrm>
        </p:grpSpPr>
        <p:sp>
          <p:nvSpPr>
            <p:cNvPr name="Freeform 19" id="19"/>
            <p:cNvSpPr/>
            <p:nvPr/>
          </p:nvSpPr>
          <p:spPr>
            <a:xfrm flipH="false" flipV="false" rot="0">
              <a:off x="0" y="0"/>
              <a:ext cx="1117473" cy="1117473"/>
            </a:xfrm>
            <a:custGeom>
              <a:avLst/>
              <a:gdLst/>
              <a:ahLst/>
              <a:cxnLst/>
              <a:rect r="r" b="b" t="t" l="l"/>
              <a:pathLst>
                <a:path h="1117473" w="1117473">
                  <a:moveTo>
                    <a:pt x="0" y="0"/>
                  </a:moveTo>
                  <a:lnTo>
                    <a:pt x="1117473" y="0"/>
                  </a:lnTo>
                  <a:lnTo>
                    <a:pt x="1117473" y="1117473"/>
                  </a:lnTo>
                  <a:lnTo>
                    <a:pt x="0" y="1117473"/>
                  </a:lnTo>
                  <a:lnTo>
                    <a:pt x="0" y="0"/>
                  </a:lnTo>
                  <a:close/>
                </a:path>
              </a:pathLst>
            </a:custGeom>
            <a:blipFill>
              <a:blip r:embed="rId11"/>
              <a:stretch>
                <a:fillRect l="0" t="0" r="-3" b="-3"/>
              </a:stretch>
            </a:blipFill>
          </p:spPr>
        </p:sp>
      </p:grpSp>
      <p:sp>
        <p:nvSpPr>
          <p:cNvPr name="Freeform 20" id="20"/>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573709" y="782745"/>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685967" y="3408620"/>
            <a:ext cx="12422082" cy="5036298"/>
          </a:xfrm>
          <a:prstGeom prst="rect">
            <a:avLst/>
          </a:prstGeom>
        </p:spPr>
        <p:txBody>
          <a:bodyPr anchor="t" rtlCol="false" tIns="0" lIns="0" bIns="0" rIns="0">
            <a:spAutoFit/>
          </a:bodyPr>
          <a:lstStyle/>
          <a:p>
            <a:pPr algn="ctr">
              <a:lnSpc>
                <a:spcPts val="7737"/>
              </a:lnSpc>
            </a:pPr>
            <a:r>
              <a:rPr lang="en-US" b="true" sz="4605">
                <a:solidFill>
                  <a:srgbClr val="000000"/>
                </a:solidFill>
                <a:latin typeface="Montserrat Bold"/>
                <a:ea typeface="Montserrat Bold"/>
                <a:cs typeface="Montserrat Bold"/>
                <a:sym typeface="Montserrat Bold"/>
              </a:rPr>
              <a:t>Quora is a web-based platform and also has mobile apps (iOS and Android). It functions as a question-and-answer site where users contribute knowledge and insights on various topics.</a:t>
            </a:r>
          </a:p>
          <a:p>
            <a:pPr algn="ctr">
              <a:lnSpc>
                <a:spcPts val="2352"/>
              </a:lnSpc>
            </a:pPr>
          </a:p>
        </p:txBody>
      </p:sp>
      <p:grpSp>
        <p:nvGrpSpPr>
          <p:cNvPr name="Group 3" id="3"/>
          <p:cNvGrpSpPr/>
          <p:nvPr/>
        </p:nvGrpSpPr>
        <p:grpSpPr>
          <a:xfrm rot="0">
            <a:off x="697858" y="2816486"/>
            <a:ext cx="5375447" cy="5375447"/>
            <a:chOff x="0" y="0"/>
            <a:chExt cx="7167263" cy="7167263"/>
          </a:xfrm>
        </p:grpSpPr>
        <p:sp>
          <p:nvSpPr>
            <p:cNvPr name="Freeform 4" id="4"/>
            <p:cNvSpPr/>
            <p:nvPr/>
          </p:nvSpPr>
          <p:spPr>
            <a:xfrm flipH="false" flipV="false" rot="0">
              <a:off x="0" y="0"/>
              <a:ext cx="7167245" cy="7167245"/>
            </a:xfrm>
            <a:custGeom>
              <a:avLst/>
              <a:gdLst/>
              <a:ahLst/>
              <a:cxnLst/>
              <a:rect r="r" b="b" t="t" l="l"/>
              <a:pathLst>
                <a:path h="7167245" w="7167245">
                  <a:moveTo>
                    <a:pt x="0" y="0"/>
                  </a:moveTo>
                  <a:lnTo>
                    <a:pt x="7167245" y="0"/>
                  </a:lnTo>
                  <a:lnTo>
                    <a:pt x="7167245" y="7167245"/>
                  </a:lnTo>
                  <a:lnTo>
                    <a:pt x="0" y="7167245"/>
                  </a:lnTo>
                  <a:lnTo>
                    <a:pt x="0" y="0"/>
                  </a:lnTo>
                  <a:close/>
                </a:path>
              </a:pathLst>
            </a:custGeom>
            <a:blipFill>
              <a:blip r:embed="rId3"/>
              <a:stretch>
                <a:fillRect l="0" t="0" r="0" b="0"/>
              </a:stretch>
            </a:blipFill>
          </p:spPr>
        </p:sp>
      </p:grpSp>
      <p:sp>
        <p:nvSpPr>
          <p:cNvPr name="TextBox 5" id="5"/>
          <p:cNvSpPr txBox="true"/>
          <p:nvPr/>
        </p:nvSpPr>
        <p:spPr>
          <a:xfrm rot="0">
            <a:off x="1035515" y="318557"/>
            <a:ext cx="5037790" cy="1395424"/>
          </a:xfrm>
          <a:prstGeom prst="rect">
            <a:avLst/>
          </a:prstGeom>
        </p:spPr>
        <p:txBody>
          <a:bodyPr anchor="t" rtlCol="false" tIns="0" lIns="0" bIns="0" rIns="0">
            <a:spAutoFit/>
          </a:bodyPr>
          <a:lstStyle/>
          <a:p>
            <a:pPr algn="l">
              <a:lnSpc>
                <a:spcPts val="5991"/>
              </a:lnSpc>
            </a:pPr>
            <a:r>
              <a:rPr lang="en-US" b="true" sz="3565">
                <a:solidFill>
                  <a:srgbClr val="A82400"/>
                </a:solidFill>
                <a:latin typeface="Montserrat Bold"/>
                <a:ea typeface="Montserrat Bold"/>
                <a:cs typeface="Montserrat Bold"/>
                <a:sym typeface="Montserrat Bold"/>
              </a:rPr>
              <a:t> Type of Tool</a:t>
            </a:r>
          </a:p>
          <a:p>
            <a:pPr algn="l">
              <a:lnSpc>
                <a:spcPts val="2352"/>
              </a:lnSpc>
            </a:pPr>
          </a:p>
        </p:txBody>
      </p:sp>
      <p:sp>
        <p:nvSpPr>
          <p:cNvPr name="TextBox 6" id="6"/>
          <p:cNvSpPr txBox="true"/>
          <p:nvPr/>
        </p:nvSpPr>
        <p:spPr>
          <a:xfrm rot="0">
            <a:off x="8782070" y="2360201"/>
            <a:ext cx="5510074" cy="922095"/>
          </a:xfrm>
          <a:prstGeom prst="rect">
            <a:avLst/>
          </a:prstGeom>
        </p:spPr>
        <p:txBody>
          <a:bodyPr anchor="t" rtlCol="false" tIns="0" lIns="0" bIns="0" rIns="0">
            <a:spAutoFit/>
          </a:bodyPr>
          <a:lstStyle/>
          <a:p>
            <a:pPr algn="ctr">
              <a:lnSpc>
                <a:spcPts val="7946"/>
              </a:lnSpc>
            </a:pPr>
            <a:r>
              <a:rPr lang="en-US" b="true" sz="6131">
                <a:solidFill>
                  <a:srgbClr val="000000"/>
                </a:solidFill>
                <a:latin typeface="Montserrat Bold"/>
                <a:ea typeface="Montserrat Bold"/>
                <a:cs typeface="Montserrat Bold"/>
                <a:sym typeface="Montserrat Bold"/>
              </a:rPr>
              <a:t> Type of Tool</a:t>
            </a:r>
          </a:p>
        </p:txBody>
      </p:sp>
      <p:sp>
        <p:nvSpPr>
          <p:cNvPr name="Freeform 7" id="7"/>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97858" y="782745"/>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886269" y="2813436"/>
            <a:ext cx="1922487" cy="1922487"/>
          </a:xfrm>
          <a:custGeom>
            <a:avLst/>
            <a:gdLst/>
            <a:ahLst/>
            <a:cxnLst/>
            <a:rect r="r" b="b" t="t" l="l"/>
            <a:pathLst>
              <a:path h="1922487" w="1922487">
                <a:moveTo>
                  <a:pt x="0" y="0"/>
                </a:moveTo>
                <a:lnTo>
                  <a:pt x="1922487" y="0"/>
                </a:lnTo>
                <a:lnTo>
                  <a:pt x="1922487" y="1922487"/>
                </a:lnTo>
                <a:lnTo>
                  <a:pt x="0" y="19224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5266950" y="2813436"/>
            <a:ext cx="1922487" cy="1922487"/>
          </a:xfrm>
          <a:custGeom>
            <a:avLst/>
            <a:gdLst/>
            <a:ahLst/>
            <a:cxnLst/>
            <a:rect r="r" b="b" t="t" l="l"/>
            <a:pathLst>
              <a:path h="1922487" w="1922487">
                <a:moveTo>
                  <a:pt x="0" y="0"/>
                </a:moveTo>
                <a:lnTo>
                  <a:pt x="1922487" y="0"/>
                </a:lnTo>
                <a:lnTo>
                  <a:pt x="1922487" y="1922487"/>
                </a:lnTo>
                <a:lnTo>
                  <a:pt x="0" y="19224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097074" y="2915288"/>
            <a:ext cx="1922487" cy="1922487"/>
          </a:xfrm>
          <a:custGeom>
            <a:avLst/>
            <a:gdLst/>
            <a:ahLst/>
            <a:cxnLst/>
            <a:rect r="r" b="b" t="t" l="l"/>
            <a:pathLst>
              <a:path h="1922487" w="1922487">
                <a:moveTo>
                  <a:pt x="0" y="0"/>
                </a:moveTo>
                <a:lnTo>
                  <a:pt x="1922487" y="0"/>
                </a:lnTo>
                <a:lnTo>
                  <a:pt x="1922487" y="1922487"/>
                </a:lnTo>
                <a:lnTo>
                  <a:pt x="0" y="19224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6" id="6"/>
          <p:cNvSpPr/>
          <p:nvPr/>
        </p:nvSpPr>
        <p:spPr>
          <a:xfrm rot="1096145">
            <a:off x="12850039" y="4530519"/>
            <a:ext cx="1796630" cy="0"/>
          </a:xfrm>
          <a:prstGeom prst="line">
            <a:avLst/>
          </a:prstGeom>
          <a:ln cap="rnd" w="28575">
            <a:solidFill>
              <a:srgbClr val="A82400"/>
            </a:solidFill>
            <a:prstDash val="solid"/>
            <a:headEnd type="none" len="sm" w="sm"/>
            <a:tailEnd type="arrow" len="sm" w="med"/>
          </a:ln>
        </p:spPr>
      </p:sp>
      <p:sp>
        <p:nvSpPr>
          <p:cNvPr name="AutoShape 7" id="7"/>
          <p:cNvSpPr/>
          <p:nvPr/>
        </p:nvSpPr>
        <p:spPr>
          <a:xfrm rot="1803173">
            <a:off x="6862908" y="4764610"/>
            <a:ext cx="1551183" cy="0"/>
          </a:xfrm>
          <a:prstGeom prst="line">
            <a:avLst/>
          </a:prstGeom>
          <a:ln cap="rnd" w="28575">
            <a:solidFill>
              <a:srgbClr val="A82400"/>
            </a:solidFill>
            <a:prstDash val="solid"/>
            <a:headEnd type="none" len="sm" w="sm"/>
            <a:tailEnd type="arrow" len="sm" w="med"/>
          </a:ln>
        </p:spPr>
      </p:sp>
      <p:sp>
        <p:nvSpPr>
          <p:cNvPr name="AutoShape 8" id="8"/>
          <p:cNvSpPr/>
          <p:nvPr/>
        </p:nvSpPr>
        <p:spPr>
          <a:xfrm rot="8888036">
            <a:off x="1572941" y="4523487"/>
            <a:ext cx="1551611" cy="0"/>
          </a:xfrm>
          <a:prstGeom prst="line">
            <a:avLst/>
          </a:prstGeom>
          <a:ln cap="rnd" w="28575">
            <a:solidFill>
              <a:srgbClr val="A82400"/>
            </a:solidFill>
            <a:prstDash val="solid"/>
            <a:headEnd type="none" len="sm" w="sm"/>
            <a:tailEnd type="arrow" len="sm" w="med"/>
          </a:ln>
        </p:spPr>
      </p:sp>
      <p:sp>
        <p:nvSpPr>
          <p:cNvPr name="TextBox 9" id="9"/>
          <p:cNvSpPr txBox="true"/>
          <p:nvPr/>
        </p:nvSpPr>
        <p:spPr>
          <a:xfrm rot="0">
            <a:off x="1313404" y="1483270"/>
            <a:ext cx="15661193" cy="1126292"/>
          </a:xfrm>
          <a:prstGeom prst="rect">
            <a:avLst/>
          </a:prstGeom>
        </p:spPr>
        <p:txBody>
          <a:bodyPr anchor="t" rtlCol="false" tIns="0" lIns="0" bIns="0" rIns="0">
            <a:spAutoFit/>
          </a:bodyPr>
          <a:lstStyle/>
          <a:p>
            <a:pPr algn="ctr">
              <a:lnSpc>
                <a:spcPts val="4881"/>
              </a:lnSpc>
            </a:pPr>
            <a:r>
              <a:rPr lang="en-US" sz="2905">
                <a:solidFill>
                  <a:srgbClr val="000000"/>
                </a:solidFill>
                <a:latin typeface="Montserrat"/>
                <a:ea typeface="Montserrat"/>
                <a:cs typeface="Montserrat"/>
                <a:sym typeface="Montserrat"/>
              </a:rPr>
              <a:t>Many famous individuals and experts use Quora to share their knowledge and insights. Here are some notable people known for their presence on the platform:</a:t>
            </a:r>
          </a:p>
        </p:txBody>
      </p:sp>
      <p:sp>
        <p:nvSpPr>
          <p:cNvPr name="TextBox 10" id="10"/>
          <p:cNvSpPr txBox="true"/>
          <p:nvPr/>
        </p:nvSpPr>
        <p:spPr>
          <a:xfrm rot="0">
            <a:off x="868320" y="19381"/>
            <a:ext cx="12235813" cy="1187664"/>
          </a:xfrm>
          <a:prstGeom prst="rect">
            <a:avLst/>
          </a:prstGeom>
        </p:spPr>
        <p:txBody>
          <a:bodyPr anchor="t" rtlCol="false" tIns="0" lIns="0" bIns="0" rIns="0">
            <a:spAutoFit/>
          </a:bodyPr>
          <a:lstStyle/>
          <a:p>
            <a:pPr algn="l">
              <a:lnSpc>
                <a:spcPts val="9015"/>
              </a:lnSpc>
            </a:pPr>
            <a:r>
              <a:rPr lang="en-US" b="true" sz="5366">
                <a:solidFill>
                  <a:srgbClr val="A82400"/>
                </a:solidFill>
                <a:latin typeface="Montserrat Bold"/>
                <a:ea typeface="Montserrat Bold"/>
                <a:cs typeface="Montserrat Bold"/>
                <a:sym typeface="Montserrat Bold"/>
              </a:rPr>
              <a:t>Famous Personalities on Quora</a:t>
            </a:r>
          </a:p>
        </p:txBody>
      </p:sp>
      <p:grpSp>
        <p:nvGrpSpPr>
          <p:cNvPr name="Group 11" id="11"/>
          <p:cNvGrpSpPr/>
          <p:nvPr/>
        </p:nvGrpSpPr>
        <p:grpSpPr>
          <a:xfrm rot="0">
            <a:off x="3252759" y="3179927"/>
            <a:ext cx="1189506" cy="1189506"/>
            <a:chOff x="0" y="0"/>
            <a:chExt cx="1586008" cy="1586008"/>
          </a:xfrm>
        </p:grpSpPr>
        <p:sp>
          <p:nvSpPr>
            <p:cNvPr name="Freeform 12" id="12"/>
            <p:cNvSpPr/>
            <p:nvPr/>
          </p:nvSpPr>
          <p:spPr>
            <a:xfrm flipH="false" flipV="false" rot="0">
              <a:off x="0" y="0"/>
              <a:ext cx="1585976" cy="1585976"/>
            </a:xfrm>
            <a:custGeom>
              <a:avLst/>
              <a:gdLst/>
              <a:ahLst/>
              <a:cxnLst/>
              <a:rect r="r" b="b" t="t" l="l"/>
              <a:pathLst>
                <a:path h="1585976" w="1585976">
                  <a:moveTo>
                    <a:pt x="792988" y="0"/>
                  </a:moveTo>
                  <a:cubicBezTo>
                    <a:pt x="355092" y="0"/>
                    <a:pt x="0" y="355092"/>
                    <a:pt x="0" y="792988"/>
                  </a:cubicBezTo>
                  <a:cubicBezTo>
                    <a:pt x="0" y="1230884"/>
                    <a:pt x="355092" y="1585976"/>
                    <a:pt x="792988" y="1585976"/>
                  </a:cubicBezTo>
                  <a:cubicBezTo>
                    <a:pt x="1230884" y="1585976"/>
                    <a:pt x="1585976" y="1230884"/>
                    <a:pt x="1585976" y="792988"/>
                  </a:cubicBezTo>
                  <a:cubicBezTo>
                    <a:pt x="1585976" y="355092"/>
                    <a:pt x="1231011" y="0"/>
                    <a:pt x="792988" y="0"/>
                  </a:cubicBezTo>
                  <a:close/>
                </a:path>
              </a:pathLst>
            </a:custGeom>
            <a:blipFill>
              <a:blip r:embed="rId7"/>
              <a:stretch>
                <a:fillRect l="0" t="0" r="-2" b="-2"/>
              </a:stretch>
            </a:blipFill>
          </p:spPr>
        </p:sp>
      </p:grpSp>
      <p:grpSp>
        <p:nvGrpSpPr>
          <p:cNvPr name="Group 13" id="13"/>
          <p:cNvGrpSpPr/>
          <p:nvPr/>
        </p:nvGrpSpPr>
        <p:grpSpPr>
          <a:xfrm rot="0">
            <a:off x="5633440" y="3179927"/>
            <a:ext cx="1189506" cy="1189506"/>
            <a:chOff x="0" y="0"/>
            <a:chExt cx="1586008" cy="1586008"/>
          </a:xfrm>
        </p:grpSpPr>
        <p:sp>
          <p:nvSpPr>
            <p:cNvPr name="Freeform 14" id="14"/>
            <p:cNvSpPr/>
            <p:nvPr/>
          </p:nvSpPr>
          <p:spPr>
            <a:xfrm flipH="false" flipV="false" rot="0">
              <a:off x="0" y="0"/>
              <a:ext cx="1585976" cy="1585976"/>
            </a:xfrm>
            <a:custGeom>
              <a:avLst/>
              <a:gdLst/>
              <a:ahLst/>
              <a:cxnLst/>
              <a:rect r="r" b="b" t="t" l="l"/>
              <a:pathLst>
                <a:path h="1585976" w="1585976">
                  <a:moveTo>
                    <a:pt x="792988" y="0"/>
                  </a:moveTo>
                  <a:cubicBezTo>
                    <a:pt x="355092" y="0"/>
                    <a:pt x="0" y="355092"/>
                    <a:pt x="0" y="792988"/>
                  </a:cubicBezTo>
                  <a:cubicBezTo>
                    <a:pt x="0" y="1230884"/>
                    <a:pt x="355092" y="1585976"/>
                    <a:pt x="792988" y="1585976"/>
                  </a:cubicBezTo>
                  <a:cubicBezTo>
                    <a:pt x="1230884" y="1585976"/>
                    <a:pt x="1585976" y="1230884"/>
                    <a:pt x="1585976" y="792988"/>
                  </a:cubicBezTo>
                  <a:cubicBezTo>
                    <a:pt x="1585976" y="355092"/>
                    <a:pt x="1231011" y="0"/>
                    <a:pt x="792988" y="0"/>
                  </a:cubicBezTo>
                  <a:close/>
                </a:path>
              </a:pathLst>
            </a:custGeom>
            <a:blipFill>
              <a:blip r:embed="rId7"/>
              <a:stretch>
                <a:fillRect l="0" t="0" r="-2" b="-2"/>
              </a:stretch>
            </a:blipFill>
          </p:spPr>
        </p:sp>
      </p:grpSp>
      <p:grpSp>
        <p:nvGrpSpPr>
          <p:cNvPr name="Group 15" id="15"/>
          <p:cNvGrpSpPr/>
          <p:nvPr/>
        </p:nvGrpSpPr>
        <p:grpSpPr>
          <a:xfrm rot="0">
            <a:off x="11463565" y="3281778"/>
            <a:ext cx="1189506" cy="1189506"/>
            <a:chOff x="0" y="0"/>
            <a:chExt cx="1586008" cy="1586008"/>
          </a:xfrm>
        </p:grpSpPr>
        <p:sp>
          <p:nvSpPr>
            <p:cNvPr name="Freeform 16" id="16"/>
            <p:cNvSpPr/>
            <p:nvPr/>
          </p:nvSpPr>
          <p:spPr>
            <a:xfrm flipH="false" flipV="false" rot="0">
              <a:off x="0" y="0"/>
              <a:ext cx="1585976" cy="1585976"/>
            </a:xfrm>
            <a:custGeom>
              <a:avLst/>
              <a:gdLst/>
              <a:ahLst/>
              <a:cxnLst/>
              <a:rect r="r" b="b" t="t" l="l"/>
              <a:pathLst>
                <a:path h="1585976" w="1585976">
                  <a:moveTo>
                    <a:pt x="792988" y="0"/>
                  </a:moveTo>
                  <a:cubicBezTo>
                    <a:pt x="355092" y="0"/>
                    <a:pt x="0" y="355092"/>
                    <a:pt x="0" y="792988"/>
                  </a:cubicBezTo>
                  <a:cubicBezTo>
                    <a:pt x="0" y="1230884"/>
                    <a:pt x="355092" y="1585976"/>
                    <a:pt x="792988" y="1585976"/>
                  </a:cubicBezTo>
                  <a:cubicBezTo>
                    <a:pt x="1230884" y="1585976"/>
                    <a:pt x="1585976" y="1230884"/>
                    <a:pt x="1585976" y="792988"/>
                  </a:cubicBezTo>
                  <a:cubicBezTo>
                    <a:pt x="1585976" y="355092"/>
                    <a:pt x="1231011" y="0"/>
                    <a:pt x="792988" y="0"/>
                  </a:cubicBezTo>
                  <a:close/>
                </a:path>
              </a:pathLst>
            </a:custGeom>
            <a:blipFill>
              <a:blip r:embed="rId7"/>
              <a:stretch>
                <a:fillRect l="0" t="0" r="-2" b="-2"/>
              </a:stretch>
            </a:blipFill>
          </p:spPr>
        </p:sp>
      </p:grpSp>
      <p:sp>
        <p:nvSpPr>
          <p:cNvPr name="TextBox 17" id="17"/>
          <p:cNvSpPr txBox="true"/>
          <p:nvPr/>
        </p:nvSpPr>
        <p:spPr>
          <a:xfrm rot="0">
            <a:off x="13019561" y="2915339"/>
            <a:ext cx="1562778" cy="561428"/>
          </a:xfrm>
          <a:prstGeom prst="rect">
            <a:avLst/>
          </a:prstGeom>
        </p:spPr>
        <p:txBody>
          <a:bodyPr anchor="t" rtlCol="false" tIns="0" lIns="0" bIns="0" rIns="0">
            <a:spAutoFit/>
          </a:bodyPr>
          <a:lstStyle/>
          <a:p>
            <a:pPr algn="ctr">
              <a:lnSpc>
                <a:spcPts val="4301"/>
              </a:lnSpc>
            </a:pPr>
            <a:r>
              <a:rPr lang="en-US" sz="2560">
                <a:solidFill>
                  <a:srgbClr val="000000"/>
                </a:solidFill>
                <a:latin typeface="Open Sans"/>
                <a:ea typeface="Open Sans"/>
                <a:cs typeface="Open Sans"/>
                <a:sym typeface="Open Sans"/>
              </a:rPr>
              <a:t>Elon Musk</a:t>
            </a:r>
          </a:p>
        </p:txBody>
      </p:sp>
      <p:sp>
        <p:nvSpPr>
          <p:cNvPr name="TextBox 18" id="18"/>
          <p:cNvSpPr txBox="true"/>
          <p:nvPr/>
        </p:nvSpPr>
        <p:spPr>
          <a:xfrm rot="0">
            <a:off x="13756164" y="3436816"/>
            <a:ext cx="2708860" cy="419449"/>
          </a:xfrm>
          <a:prstGeom prst="rect">
            <a:avLst/>
          </a:prstGeom>
        </p:spPr>
        <p:txBody>
          <a:bodyPr anchor="t" rtlCol="false" tIns="0" lIns="0" bIns="0" rIns="0">
            <a:spAutoFit/>
          </a:bodyPr>
          <a:lstStyle/>
          <a:p>
            <a:pPr algn="ctr">
              <a:lnSpc>
                <a:spcPts val="3125"/>
              </a:lnSpc>
            </a:pPr>
            <a:r>
              <a:rPr lang="en-US" sz="1861">
                <a:solidFill>
                  <a:srgbClr val="A82400"/>
                </a:solidFill>
                <a:latin typeface="Open Sans"/>
                <a:ea typeface="Open Sans"/>
                <a:cs typeface="Open Sans"/>
                <a:sym typeface="Open Sans"/>
              </a:rPr>
              <a:t>CEO of SpaceX and Tesla</a:t>
            </a:r>
          </a:p>
        </p:txBody>
      </p:sp>
      <p:sp>
        <p:nvSpPr>
          <p:cNvPr name="TextBox 19" id="19"/>
          <p:cNvSpPr txBox="true"/>
          <p:nvPr/>
        </p:nvSpPr>
        <p:spPr>
          <a:xfrm rot="0">
            <a:off x="7189437" y="2915339"/>
            <a:ext cx="3081059" cy="561428"/>
          </a:xfrm>
          <a:prstGeom prst="rect">
            <a:avLst/>
          </a:prstGeom>
        </p:spPr>
        <p:txBody>
          <a:bodyPr anchor="t" rtlCol="false" tIns="0" lIns="0" bIns="0" rIns="0">
            <a:spAutoFit/>
          </a:bodyPr>
          <a:lstStyle/>
          <a:p>
            <a:pPr algn="ctr">
              <a:lnSpc>
                <a:spcPts val="4301"/>
              </a:lnSpc>
            </a:pPr>
            <a:r>
              <a:rPr lang="en-US" sz="2560">
                <a:solidFill>
                  <a:srgbClr val="000000"/>
                </a:solidFill>
                <a:latin typeface="Open Sans"/>
                <a:ea typeface="Open Sans"/>
                <a:cs typeface="Open Sans"/>
                <a:sym typeface="Open Sans"/>
              </a:rPr>
              <a:t>Neil deGrasse Tyson</a:t>
            </a:r>
          </a:p>
        </p:txBody>
      </p:sp>
      <p:sp>
        <p:nvSpPr>
          <p:cNvPr name="TextBox 20" id="20"/>
          <p:cNvSpPr txBox="true"/>
          <p:nvPr/>
        </p:nvSpPr>
        <p:spPr>
          <a:xfrm rot="0">
            <a:off x="6573481" y="3409884"/>
            <a:ext cx="4523593" cy="733811"/>
          </a:xfrm>
          <a:prstGeom prst="rect">
            <a:avLst/>
          </a:prstGeom>
        </p:spPr>
        <p:txBody>
          <a:bodyPr anchor="t" rtlCol="false" tIns="0" lIns="0" bIns="0" rIns="0">
            <a:spAutoFit/>
          </a:bodyPr>
          <a:lstStyle/>
          <a:p>
            <a:pPr algn="ctr">
              <a:lnSpc>
                <a:spcPts val="3123"/>
              </a:lnSpc>
            </a:pPr>
            <a:r>
              <a:rPr lang="en-US" sz="1859">
                <a:solidFill>
                  <a:srgbClr val="A82400"/>
                </a:solidFill>
                <a:latin typeface="Open Sans"/>
                <a:ea typeface="Open Sans"/>
                <a:cs typeface="Open Sans"/>
                <a:sym typeface="Open Sans"/>
              </a:rPr>
              <a:t>Astrophysicist and science communicator</a:t>
            </a:r>
          </a:p>
        </p:txBody>
      </p:sp>
      <p:sp>
        <p:nvSpPr>
          <p:cNvPr name="TextBox 21" id="21"/>
          <p:cNvSpPr txBox="true"/>
          <p:nvPr/>
        </p:nvSpPr>
        <p:spPr>
          <a:xfrm rot="0">
            <a:off x="322664" y="2915339"/>
            <a:ext cx="1412073" cy="561428"/>
          </a:xfrm>
          <a:prstGeom prst="rect">
            <a:avLst/>
          </a:prstGeom>
        </p:spPr>
        <p:txBody>
          <a:bodyPr anchor="t" rtlCol="false" tIns="0" lIns="0" bIns="0" rIns="0">
            <a:spAutoFit/>
          </a:bodyPr>
          <a:lstStyle/>
          <a:p>
            <a:pPr algn="ctr">
              <a:lnSpc>
                <a:spcPts val="4301"/>
              </a:lnSpc>
            </a:pPr>
            <a:r>
              <a:rPr lang="en-US" sz="2560">
                <a:solidFill>
                  <a:srgbClr val="000000"/>
                </a:solidFill>
                <a:latin typeface="Open Sans"/>
                <a:ea typeface="Open Sans"/>
                <a:cs typeface="Open Sans"/>
                <a:sym typeface="Open Sans"/>
              </a:rPr>
              <a:t>Bill Gates</a:t>
            </a:r>
          </a:p>
        </p:txBody>
      </p:sp>
      <p:sp>
        <p:nvSpPr>
          <p:cNvPr name="TextBox 22" id="22"/>
          <p:cNvSpPr txBox="true"/>
          <p:nvPr/>
        </p:nvSpPr>
        <p:spPr>
          <a:xfrm rot="0">
            <a:off x="87669" y="3355231"/>
            <a:ext cx="2900907" cy="419449"/>
          </a:xfrm>
          <a:prstGeom prst="rect">
            <a:avLst/>
          </a:prstGeom>
        </p:spPr>
        <p:txBody>
          <a:bodyPr anchor="t" rtlCol="false" tIns="0" lIns="0" bIns="0" rIns="0">
            <a:spAutoFit/>
          </a:bodyPr>
          <a:lstStyle/>
          <a:p>
            <a:pPr algn="ctr">
              <a:lnSpc>
                <a:spcPts val="3125"/>
              </a:lnSpc>
            </a:pPr>
            <a:r>
              <a:rPr lang="en-US" sz="1861">
                <a:solidFill>
                  <a:srgbClr val="A82400"/>
                </a:solidFill>
                <a:latin typeface="Open Sans"/>
                <a:ea typeface="Open Sans"/>
                <a:cs typeface="Open Sans"/>
                <a:sym typeface="Open Sans"/>
              </a:rPr>
              <a:t>Co-founder of Microsoft</a:t>
            </a:r>
          </a:p>
        </p:txBody>
      </p:sp>
      <p:grpSp>
        <p:nvGrpSpPr>
          <p:cNvPr name="Group 23" id="23"/>
          <p:cNvGrpSpPr/>
          <p:nvPr/>
        </p:nvGrpSpPr>
        <p:grpSpPr>
          <a:xfrm rot="0">
            <a:off x="-1839971" y="4837774"/>
            <a:ext cx="5737342" cy="5534816"/>
            <a:chOff x="0" y="0"/>
            <a:chExt cx="7649789" cy="7379755"/>
          </a:xfrm>
        </p:grpSpPr>
        <p:sp>
          <p:nvSpPr>
            <p:cNvPr name="Freeform 24" id="24"/>
            <p:cNvSpPr/>
            <p:nvPr/>
          </p:nvSpPr>
          <p:spPr>
            <a:xfrm flipH="false" flipV="false" rot="0">
              <a:off x="0" y="0"/>
              <a:ext cx="7649845" cy="7379716"/>
            </a:xfrm>
            <a:custGeom>
              <a:avLst/>
              <a:gdLst/>
              <a:ahLst/>
              <a:cxnLst/>
              <a:rect r="r" b="b" t="t" l="l"/>
              <a:pathLst>
                <a:path h="7379716" w="7649845">
                  <a:moveTo>
                    <a:pt x="0" y="0"/>
                  </a:moveTo>
                  <a:lnTo>
                    <a:pt x="7649845" y="0"/>
                  </a:lnTo>
                  <a:lnTo>
                    <a:pt x="7649845" y="7379716"/>
                  </a:lnTo>
                  <a:lnTo>
                    <a:pt x="0" y="7379716"/>
                  </a:lnTo>
                  <a:lnTo>
                    <a:pt x="0" y="0"/>
                  </a:lnTo>
                  <a:close/>
                </a:path>
              </a:pathLst>
            </a:custGeom>
            <a:blipFill>
              <a:blip r:embed="rId8"/>
              <a:stretch>
                <a:fillRect l="-1754" t="0" r="-1753" b="0"/>
              </a:stretch>
            </a:blipFill>
          </p:spPr>
        </p:sp>
      </p:grpSp>
      <p:grpSp>
        <p:nvGrpSpPr>
          <p:cNvPr name="Group 25" id="25"/>
          <p:cNvGrpSpPr/>
          <p:nvPr/>
        </p:nvGrpSpPr>
        <p:grpSpPr>
          <a:xfrm rot="0">
            <a:off x="6227228" y="4802598"/>
            <a:ext cx="5929692" cy="7921230"/>
            <a:chOff x="0" y="0"/>
            <a:chExt cx="7906256" cy="10561640"/>
          </a:xfrm>
        </p:grpSpPr>
        <p:sp>
          <p:nvSpPr>
            <p:cNvPr name="Freeform 26" id="26"/>
            <p:cNvSpPr/>
            <p:nvPr/>
          </p:nvSpPr>
          <p:spPr>
            <a:xfrm flipH="false" flipV="false" rot="0">
              <a:off x="0" y="0"/>
              <a:ext cx="7906258" cy="10561701"/>
            </a:xfrm>
            <a:custGeom>
              <a:avLst/>
              <a:gdLst/>
              <a:ahLst/>
              <a:cxnLst/>
              <a:rect r="r" b="b" t="t" l="l"/>
              <a:pathLst>
                <a:path h="10561701" w="7906258">
                  <a:moveTo>
                    <a:pt x="0" y="0"/>
                  </a:moveTo>
                  <a:lnTo>
                    <a:pt x="7906258" y="0"/>
                  </a:lnTo>
                  <a:lnTo>
                    <a:pt x="7906258" y="10561701"/>
                  </a:lnTo>
                  <a:lnTo>
                    <a:pt x="0" y="10561701"/>
                  </a:lnTo>
                  <a:lnTo>
                    <a:pt x="0" y="0"/>
                  </a:lnTo>
                  <a:close/>
                </a:path>
              </a:pathLst>
            </a:custGeom>
            <a:blipFill>
              <a:blip r:embed="rId9"/>
              <a:stretch>
                <a:fillRect l="0" t="-27" r="0" b="-27"/>
              </a:stretch>
            </a:blipFill>
          </p:spPr>
        </p:sp>
      </p:grpSp>
      <p:grpSp>
        <p:nvGrpSpPr>
          <p:cNvPr name="Group 27" id="27"/>
          <p:cNvGrpSpPr/>
          <p:nvPr/>
        </p:nvGrpSpPr>
        <p:grpSpPr>
          <a:xfrm rot="0">
            <a:off x="12653071" y="4494440"/>
            <a:ext cx="8214216" cy="10353675"/>
            <a:chOff x="0" y="0"/>
            <a:chExt cx="10952288" cy="13804900"/>
          </a:xfrm>
        </p:grpSpPr>
        <p:sp>
          <p:nvSpPr>
            <p:cNvPr name="Freeform 28" id="28"/>
            <p:cNvSpPr/>
            <p:nvPr/>
          </p:nvSpPr>
          <p:spPr>
            <a:xfrm flipH="false" flipV="false" rot="0">
              <a:off x="0" y="0"/>
              <a:ext cx="10952226" cy="13804900"/>
            </a:xfrm>
            <a:custGeom>
              <a:avLst/>
              <a:gdLst/>
              <a:ahLst/>
              <a:cxnLst/>
              <a:rect r="r" b="b" t="t" l="l"/>
              <a:pathLst>
                <a:path h="13804900" w="10952226">
                  <a:moveTo>
                    <a:pt x="0" y="0"/>
                  </a:moveTo>
                  <a:lnTo>
                    <a:pt x="10952226" y="0"/>
                  </a:lnTo>
                  <a:lnTo>
                    <a:pt x="10952226" y="13804900"/>
                  </a:lnTo>
                  <a:lnTo>
                    <a:pt x="0" y="13804900"/>
                  </a:lnTo>
                  <a:lnTo>
                    <a:pt x="0" y="0"/>
                  </a:lnTo>
                  <a:close/>
                </a:path>
              </a:pathLst>
            </a:custGeom>
            <a:blipFill>
              <a:blip r:embed="rId10"/>
              <a:stretch>
                <a:fillRect l="-1906" t="0" r="-1906" b="0"/>
              </a:stretch>
            </a:blipFill>
          </p:spPr>
        </p:sp>
      </p:grpSp>
      <p:sp>
        <p:nvSpPr>
          <p:cNvPr name="Freeform 29" id="29"/>
          <p:cNvSpPr/>
          <p:nvPr/>
        </p:nvSpPr>
        <p:spPr>
          <a:xfrm flipH="false" flipV="false" rot="0">
            <a:off x="454698" y="782745"/>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009315"/>
            <a:ext cx="16230600" cy="5248985"/>
          </a:xfrm>
          <a:custGeom>
            <a:avLst/>
            <a:gdLst/>
            <a:ahLst/>
            <a:cxnLst/>
            <a:rect r="r" b="b" t="t" l="l"/>
            <a:pathLst>
              <a:path h="5248985" w="16230600">
                <a:moveTo>
                  <a:pt x="0" y="0"/>
                </a:moveTo>
                <a:lnTo>
                  <a:pt x="16230600" y="0"/>
                </a:lnTo>
                <a:lnTo>
                  <a:pt x="16230600" y="5248985"/>
                </a:lnTo>
                <a:lnTo>
                  <a:pt x="0" y="52489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1028700" y="328082"/>
            <a:ext cx="4970370" cy="700560"/>
          </a:xfrm>
          <a:prstGeom prst="rect">
            <a:avLst/>
          </a:prstGeom>
        </p:spPr>
        <p:txBody>
          <a:bodyPr anchor="t" rtlCol="false" tIns="0" lIns="0" bIns="0" rIns="0">
            <a:spAutoFit/>
          </a:bodyPr>
          <a:lstStyle/>
          <a:p>
            <a:pPr algn="l">
              <a:lnSpc>
                <a:spcPts val="5319"/>
              </a:lnSpc>
            </a:pPr>
            <a:r>
              <a:rPr lang="en-US" b="true" sz="3165">
                <a:solidFill>
                  <a:srgbClr val="A82400"/>
                </a:solidFill>
                <a:latin typeface="Montserrat Bold"/>
                <a:ea typeface="Montserrat Bold"/>
                <a:cs typeface="Montserrat Bold"/>
                <a:sym typeface="Montserrat Bold"/>
              </a:rPr>
              <a:t>The purpose of Quora</a:t>
            </a:r>
          </a:p>
        </p:txBody>
      </p:sp>
      <p:sp>
        <p:nvSpPr>
          <p:cNvPr name="TextBox 4" id="4"/>
          <p:cNvSpPr txBox="true"/>
          <p:nvPr/>
        </p:nvSpPr>
        <p:spPr>
          <a:xfrm rot="0">
            <a:off x="5999070" y="2128891"/>
            <a:ext cx="6289860" cy="1212756"/>
          </a:xfrm>
          <a:prstGeom prst="rect">
            <a:avLst/>
          </a:prstGeom>
        </p:spPr>
        <p:txBody>
          <a:bodyPr anchor="t" rtlCol="false" tIns="0" lIns="0" bIns="0" rIns="0">
            <a:spAutoFit/>
          </a:bodyPr>
          <a:lstStyle/>
          <a:p>
            <a:pPr algn="ctr">
              <a:lnSpc>
                <a:spcPts val="5483"/>
              </a:lnSpc>
            </a:pPr>
            <a:r>
              <a:rPr lang="en-US" b="true" sz="4231">
                <a:solidFill>
                  <a:srgbClr val="000000"/>
                </a:solidFill>
                <a:latin typeface="Montserrat Bold"/>
                <a:ea typeface="Montserrat Bold"/>
                <a:cs typeface="Montserrat Bold"/>
                <a:sym typeface="Montserrat Bold"/>
              </a:rPr>
              <a:t>Community Engagement</a:t>
            </a:r>
          </a:p>
        </p:txBody>
      </p:sp>
      <p:sp>
        <p:nvSpPr>
          <p:cNvPr name="TextBox 5" id="5"/>
          <p:cNvSpPr txBox="true"/>
          <p:nvPr/>
        </p:nvSpPr>
        <p:spPr>
          <a:xfrm rot="0">
            <a:off x="788766" y="2418338"/>
            <a:ext cx="5989943" cy="633863"/>
          </a:xfrm>
          <a:prstGeom prst="rect">
            <a:avLst/>
          </a:prstGeom>
        </p:spPr>
        <p:txBody>
          <a:bodyPr anchor="t" rtlCol="false" tIns="0" lIns="0" bIns="0" rIns="0">
            <a:spAutoFit/>
          </a:bodyPr>
          <a:lstStyle/>
          <a:p>
            <a:pPr algn="ctr">
              <a:lnSpc>
                <a:spcPts val="5483"/>
              </a:lnSpc>
            </a:pPr>
            <a:r>
              <a:rPr lang="en-US" b="true" sz="4231">
                <a:solidFill>
                  <a:srgbClr val="000000"/>
                </a:solidFill>
                <a:latin typeface="Montserrat Bold"/>
                <a:ea typeface="Montserrat Bold"/>
                <a:cs typeface="Montserrat Bold"/>
                <a:sym typeface="Montserrat Bold"/>
              </a:rPr>
              <a:t>Knowledge Sharing</a:t>
            </a:r>
          </a:p>
        </p:txBody>
      </p:sp>
      <p:sp>
        <p:nvSpPr>
          <p:cNvPr name="TextBox 6" id="6"/>
          <p:cNvSpPr txBox="true"/>
          <p:nvPr/>
        </p:nvSpPr>
        <p:spPr>
          <a:xfrm rot="0">
            <a:off x="11899037" y="2418338"/>
            <a:ext cx="5510074" cy="633863"/>
          </a:xfrm>
          <a:prstGeom prst="rect">
            <a:avLst/>
          </a:prstGeom>
        </p:spPr>
        <p:txBody>
          <a:bodyPr anchor="t" rtlCol="false" tIns="0" lIns="0" bIns="0" rIns="0">
            <a:spAutoFit/>
          </a:bodyPr>
          <a:lstStyle/>
          <a:p>
            <a:pPr algn="ctr">
              <a:lnSpc>
                <a:spcPts val="5483"/>
              </a:lnSpc>
            </a:pPr>
            <a:r>
              <a:rPr lang="en-US" b="true" sz="4231">
                <a:solidFill>
                  <a:srgbClr val="000000"/>
                </a:solidFill>
                <a:latin typeface="Montserrat Bold"/>
                <a:ea typeface="Montserrat Bold"/>
                <a:cs typeface="Montserrat Bold"/>
                <a:sym typeface="Montserrat Bold"/>
              </a:rPr>
              <a:t>Expert Insights</a:t>
            </a:r>
          </a:p>
        </p:txBody>
      </p:sp>
      <p:sp>
        <p:nvSpPr>
          <p:cNvPr name="TextBox 7" id="7"/>
          <p:cNvSpPr txBox="true"/>
          <p:nvPr/>
        </p:nvSpPr>
        <p:spPr>
          <a:xfrm rot="0">
            <a:off x="1337872" y="5210175"/>
            <a:ext cx="4891731" cy="3436473"/>
          </a:xfrm>
          <a:prstGeom prst="rect">
            <a:avLst/>
          </a:prstGeom>
        </p:spPr>
        <p:txBody>
          <a:bodyPr anchor="t" rtlCol="false" tIns="0" lIns="0" bIns="0" rIns="0">
            <a:spAutoFit/>
          </a:bodyPr>
          <a:lstStyle/>
          <a:p>
            <a:pPr algn="ctr">
              <a:lnSpc>
                <a:spcPts val="4545"/>
              </a:lnSpc>
            </a:pPr>
            <a:r>
              <a:rPr lang="en-US" b="true" sz="2704">
                <a:solidFill>
                  <a:srgbClr val="000000"/>
                </a:solidFill>
                <a:latin typeface="Montserrat Bold"/>
                <a:ea typeface="Montserrat Bold"/>
                <a:cs typeface="Montserrat Bold"/>
                <a:sym typeface="Montserrat Bold"/>
              </a:rPr>
              <a:t>Quora allows users to ask questions and provide answers on a wide range of topics, facilitating the exchange of information and insights.</a:t>
            </a:r>
          </a:p>
          <a:p>
            <a:pPr algn="ctr">
              <a:lnSpc>
                <a:spcPts val="2352"/>
              </a:lnSpc>
            </a:pPr>
          </a:p>
        </p:txBody>
      </p:sp>
      <p:sp>
        <p:nvSpPr>
          <p:cNvPr name="TextBox 8" id="8"/>
          <p:cNvSpPr txBox="true"/>
          <p:nvPr/>
        </p:nvSpPr>
        <p:spPr>
          <a:xfrm rot="0">
            <a:off x="6698134" y="5210175"/>
            <a:ext cx="4891731" cy="3436473"/>
          </a:xfrm>
          <a:prstGeom prst="rect">
            <a:avLst/>
          </a:prstGeom>
        </p:spPr>
        <p:txBody>
          <a:bodyPr anchor="t" rtlCol="false" tIns="0" lIns="0" bIns="0" rIns="0">
            <a:spAutoFit/>
          </a:bodyPr>
          <a:lstStyle/>
          <a:p>
            <a:pPr algn="ctr">
              <a:lnSpc>
                <a:spcPts val="4545"/>
              </a:lnSpc>
            </a:pPr>
            <a:r>
              <a:rPr lang="en-US" b="true" sz="2704">
                <a:solidFill>
                  <a:srgbClr val="000000"/>
                </a:solidFill>
                <a:latin typeface="Montserrat Bold"/>
                <a:ea typeface="Montserrat Bold"/>
                <a:cs typeface="Montserrat Bold"/>
                <a:sym typeface="Montserrat Bold"/>
              </a:rPr>
              <a:t>The platform encourages interaction among users, allowing them to engage in discussions, share experiences, and connect with others who have similar interests.</a:t>
            </a:r>
          </a:p>
        </p:txBody>
      </p:sp>
      <p:sp>
        <p:nvSpPr>
          <p:cNvPr name="TextBox 9" id="9"/>
          <p:cNvSpPr txBox="true"/>
          <p:nvPr/>
        </p:nvSpPr>
        <p:spPr>
          <a:xfrm rot="0">
            <a:off x="12208209" y="5210175"/>
            <a:ext cx="4891731" cy="3436473"/>
          </a:xfrm>
          <a:prstGeom prst="rect">
            <a:avLst/>
          </a:prstGeom>
        </p:spPr>
        <p:txBody>
          <a:bodyPr anchor="t" rtlCol="false" tIns="0" lIns="0" bIns="0" rIns="0">
            <a:spAutoFit/>
          </a:bodyPr>
          <a:lstStyle/>
          <a:p>
            <a:pPr algn="ctr">
              <a:lnSpc>
                <a:spcPts val="4545"/>
              </a:lnSpc>
            </a:pPr>
            <a:r>
              <a:rPr lang="en-US" b="true" sz="2704">
                <a:solidFill>
                  <a:srgbClr val="000000"/>
                </a:solidFill>
                <a:latin typeface="Montserrat Bold"/>
                <a:ea typeface="Montserrat Bold"/>
                <a:cs typeface="Montserrat Bold"/>
                <a:sym typeface="Montserrat Bold"/>
              </a:rPr>
              <a:t>Quora provides a space for experts and enthusiasts to share their knowledge, helping users access reliable information and diverse perspectives on various subjects.</a:t>
            </a:r>
          </a:p>
        </p:txBody>
      </p:sp>
      <p:sp>
        <p:nvSpPr>
          <p:cNvPr name="Freeform 10" id="10"/>
          <p:cNvSpPr/>
          <p:nvPr/>
        </p:nvSpPr>
        <p:spPr>
          <a:xfrm flipH="false" flipV="false" rot="0">
            <a:off x="3187182" y="3582920"/>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3187182" y="3582755"/>
            <a:ext cx="1193111" cy="885268"/>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01</a:t>
            </a:r>
          </a:p>
        </p:txBody>
      </p:sp>
      <p:sp>
        <p:nvSpPr>
          <p:cNvPr name="Freeform 12" id="12"/>
          <p:cNvSpPr/>
          <p:nvPr/>
        </p:nvSpPr>
        <p:spPr>
          <a:xfrm flipH="false" flipV="false" rot="0">
            <a:off x="8547445" y="3582920"/>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8547445" y="3582755"/>
            <a:ext cx="1193111" cy="885268"/>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02</a:t>
            </a:r>
          </a:p>
        </p:txBody>
      </p:sp>
      <p:sp>
        <p:nvSpPr>
          <p:cNvPr name="Freeform 14" id="14"/>
          <p:cNvSpPr/>
          <p:nvPr/>
        </p:nvSpPr>
        <p:spPr>
          <a:xfrm flipH="false" flipV="false" rot="0">
            <a:off x="14057519" y="3582920"/>
            <a:ext cx="1193111" cy="1016016"/>
          </a:xfrm>
          <a:custGeom>
            <a:avLst/>
            <a:gdLst/>
            <a:ahLst/>
            <a:cxnLst/>
            <a:rect r="r" b="b" t="t" l="l"/>
            <a:pathLst>
              <a:path h="1016016" w="1193111">
                <a:moveTo>
                  <a:pt x="0" y="0"/>
                </a:moveTo>
                <a:lnTo>
                  <a:pt x="1193111" y="0"/>
                </a:lnTo>
                <a:lnTo>
                  <a:pt x="1193111"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14057519" y="3582755"/>
            <a:ext cx="1193111" cy="885268"/>
          </a:xfrm>
          <a:prstGeom prst="rect">
            <a:avLst/>
          </a:prstGeom>
        </p:spPr>
        <p:txBody>
          <a:bodyPr anchor="t" rtlCol="false" tIns="0" lIns="0" bIns="0" rIns="0">
            <a:spAutoFit/>
          </a:bodyPr>
          <a:lstStyle/>
          <a:p>
            <a:pPr algn="ctr">
              <a:lnSpc>
                <a:spcPts val="6979"/>
              </a:lnSpc>
            </a:pPr>
            <a:r>
              <a:rPr lang="en-US" b="true" sz="4154">
                <a:solidFill>
                  <a:srgbClr val="FFFFFF"/>
                </a:solidFill>
                <a:latin typeface="Montserrat Bold"/>
                <a:ea typeface="Montserrat Bold"/>
                <a:cs typeface="Montserrat Bold"/>
                <a:sym typeface="Montserrat Bold"/>
              </a:rPr>
              <a:t>03</a:t>
            </a:r>
          </a:p>
        </p:txBody>
      </p:sp>
      <p:sp>
        <p:nvSpPr>
          <p:cNvPr name="Freeform 16" id="16"/>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672885" y="664191"/>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717585" y="2803134"/>
            <a:ext cx="923185" cy="1016016"/>
          </a:xfrm>
          <a:custGeom>
            <a:avLst/>
            <a:gdLst/>
            <a:ahLst/>
            <a:cxnLst/>
            <a:rect r="r" b="b" t="t" l="l"/>
            <a:pathLst>
              <a:path h="1016016" w="923185">
                <a:moveTo>
                  <a:pt x="0" y="0"/>
                </a:moveTo>
                <a:lnTo>
                  <a:pt x="923185" y="0"/>
                </a:lnTo>
                <a:lnTo>
                  <a:pt x="923185"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717585" y="4127484"/>
            <a:ext cx="923185" cy="1016016"/>
          </a:xfrm>
          <a:custGeom>
            <a:avLst/>
            <a:gdLst/>
            <a:ahLst/>
            <a:cxnLst/>
            <a:rect r="r" b="b" t="t" l="l"/>
            <a:pathLst>
              <a:path h="1016016" w="923185">
                <a:moveTo>
                  <a:pt x="0" y="0"/>
                </a:moveTo>
                <a:lnTo>
                  <a:pt x="923185" y="0"/>
                </a:lnTo>
                <a:lnTo>
                  <a:pt x="923185"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717585" y="5455554"/>
            <a:ext cx="923185" cy="1016016"/>
          </a:xfrm>
          <a:custGeom>
            <a:avLst/>
            <a:gdLst/>
            <a:ahLst/>
            <a:cxnLst/>
            <a:rect r="r" b="b" t="t" l="l"/>
            <a:pathLst>
              <a:path h="1016016" w="923185">
                <a:moveTo>
                  <a:pt x="0" y="0"/>
                </a:moveTo>
                <a:lnTo>
                  <a:pt x="923185" y="0"/>
                </a:lnTo>
                <a:lnTo>
                  <a:pt x="923185"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17585" y="6783624"/>
            <a:ext cx="923185" cy="1016016"/>
          </a:xfrm>
          <a:custGeom>
            <a:avLst/>
            <a:gdLst/>
            <a:ahLst/>
            <a:cxnLst/>
            <a:rect r="r" b="b" t="t" l="l"/>
            <a:pathLst>
              <a:path h="1016016" w="923185">
                <a:moveTo>
                  <a:pt x="0" y="0"/>
                </a:moveTo>
                <a:lnTo>
                  <a:pt x="923185" y="0"/>
                </a:lnTo>
                <a:lnTo>
                  <a:pt x="923185"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717585" y="8111695"/>
            <a:ext cx="923185" cy="1016016"/>
          </a:xfrm>
          <a:custGeom>
            <a:avLst/>
            <a:gdLst/>
            <a:ahLst/>
            <a:cxnLst/>
            <a:rect r="r" b="b" t="t" l="l"/>
            <a:pathLst>
              <a:path h="1016016" w="923185">
                <a:moveTo>
                  <a:pt x="0" y="0"/>
                </a:moveTo>
                <a:lnTo>
                  <a:pt x="923185" y="0"/>
                </a:lnTo>
                <a:lnTo>
                  <a:pt x="923185"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814548" y="2835901"/>
            <a:ext cx="5295952" cy="968083"/>
          </a:xfrm>
          <a:custGeom>
            <a:avLst/>
            <a:gdLst/>
            <a:ahLst/>
            <a:cxnLst/>
            <a:rect r="r" b="b" t="t" l="l"/>
            <a:pathLst>
              <a:path h="968083" w="5295952">
                <a:moveTo>
                  <a:pt x="0" y="0"/>
                </a:moveTo>
                <a:lnTo>
                  <a:pt x="5295952" y="0"/>
                </a:lnTo>
                <a:lnTo>
                  <a:pt x="5295952" y="968083"/>
                </a:lnTo>
                <a:lnTo>
                  <a:pt x="0" y="9680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814548" y="4160250"/>
            <a:ext cx="5295952" cy="968083"/>
          </a:xfrm>
          <a:custGeom>
            <a:avLst/>
            <a:gdLst/>
            <a:ahLst/>
            <a:cxnLst/>
            <a:rect r="r" b="b" t="t" l="l"/>
            <a:pathLst>
              <a:path h="968083" w="5295952">
                <a:moveTo>
                  <a:pt x="0" y="0"/>
                </a:moveTo>
                <a:lnTo>
                  <a:pt x="5295952" y="0"/>
                </a:lnTo>
                <a:lnTo>
                  <a:pt x="5295952" y="968083"/>
                </a:lnTo>
                <a:lnTo>
                  <a:pt x="0" y="9680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2814548" y="5488321"/>
            <a:ext cx="5295952" cy="968083"/>
          </a:xfrm>
          <a:custGeom>
            <a:avLst/>
            <a:gdLst/>
            <a:ahLst/>
            <a:cxnLst/>
            <a:rect r="r" b="b" t="t" l="l"/>
            <a:pathLst>
              <a:path h="968083" w="5295952">
                <a:moveTo>
                  <a:pt x="0" y="0"/>
                </a:moveTo>
                <a:lnTo>
                  <a:pt x="5295952" y="0"/>
                </a:lnTo>
                <a:lnTo>
                  <a:pt x="5295952" y="968083"/>
                </a:lnTo>
                <a:lnTo>
                  <a:pt x="0" y="9680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2814548" y="6818503"/>
            <a:ext cx="5295952" cy="968083"/>
          </a:xfrm>
          <a:custGeom>
            <a:avLst/>
            <a:gdLst/>
            <a:ahLst/>
            <a:cxnLst/>
            <a:rect r="r" b="b" t="t" l="l"/>
            <a:pathLst>
              <a:path h="968083" w="5295952">
                <a:moveTo>
                  <a:pt x="0" y="0"/>
                </a:moveTo>
                <a:lnTo>
                  <a:pt x="5295952" y="0"/>
                </a:lnTo>
                <a:lnTo>
                  <a:pt x="5295952" y="968083"/>
                </a:lnTo>
                <a:lnTo>
                  <a:pt x="0" y="9680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2814548" y="8139159"/>
            <a:ext cx="5295952" cy="968083"/>
          </a:xfrm>
          <a:custGeom>
            <a:avLst/>
            <a:gdLst/>
            <a:ahLst/>
            <a:cxnLst/>
            <a:rect r="r" b="b" t="t" l="l"/>
            <a:pathLst>
              <a:path h="968083" w="5295952">
                <a:moveTo>
                  <a:pt x="0" y="0"/>
                </a:moveTo>
                <a:lnTo>
                  <a:pt x="5295952" y="0"/>
                </a:lnTo>
                <a:lnTo>
                  <a:pt x="5295952" y="968083"/>
                </a:lnTo>
                <a:lnTo>
                  <a:pt x="0" y="9680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0687564" y="2803134"/>
            <a:ext cx="923185" cy="1016016"/>
          </a:xfrm>
          <a:custGeom>
            <a:avLst/>
            <a:gdLst/>
            <a:ahLst/>
            <a:cxnLst/>
            <a:rect r="r" b="b" t="t" l="l"/>
            <a:pathLst>
              <a:path h="1016016" w="923185">
                <a:moveTo>
                  <a:pt x="0" y="0"/>
                </a:moveTo>
                <a:lnTo>
                  <a:pt x="923185" y="0"/>
                </a:lnTo>
                <a:lnTo>
                  <a:pt x="923185"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0687564" y="4127484"/>
            <a:ext cx="923185" cy="1016016"/>
          </a:xfrm>
          <a:custGeom>
            <a:avLst/>
            <a:gdLst/>
            <a:ahLst/>
            <a:cxnLst/>
            <a:rect r="r" b="b" t="t" l="l"/>
            <a:pathLst>
              <a:path h="1016016" w="923185">
                <a:moveTo>
                  <a:pt x="0" y="0"/>
                </a:moveTo>
                <a:lnTo>
                  <a:pt x="923185" y="0"/>
                </a:lnTo>
                <a:lnTo>
                  <a:pt x="923185"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0687564" y="5455554"/>
            <a:ext cx="923185" cy="1016016"/>
          </a:xfrm>
          <a:custGeom>
            <a:avLst/>
            <a:gdLst/>
            <a:ahLst/>
            <a:cxnLst/>
            <a:rect r="r" b="b" t="t" l="l"/>
            <a:pathLst>
              <a:path h="1016016" w="923185">
                <a:moveTo>
                  <a:pt x="0" y="0"/>
                </a:moveTo>
                <a:lnTo>
                  <a:pt x="923185" y="0"/>
                </a:lnTo>
                <a:lnTo>
                  <a:pt x="923185"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0687564" y="6783624"/>
            <a:ext cx="923185" cy="1016016"/>
          </a:xfrm>
          <a:custGeom>
            <a:avLst/>
            <a:gdLst/>
            <a:ahLst/>
            <a:cxnLst/>
            <a:rect r="r" b="b" t="t" l="l"/>
            <a:pathLst>
              <a:path h="1016016" w="923185">
                <a:moveTo>
                  <a:pt x="0" y="0"/>
                </a:moveTo>
                <a:lnTo>
                  <a:pt x="923185" y="0"/>
                </a:lnTo>
                <a:lnTo>
                  <a:pt x="923185"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0687564" y="8111695"/>
            <a:ext cx="923185" cy="1016016"/>
          </a:xfrm>
          <a:custGeom>
            <a:avLst/>
            <a:gdLst/>
            <a:ahLst/>
            <a:cxnLst/>
            <a:rect r="r" b="b" t="t" l="l"/>
            <a:pathLst>
              <a:path h="1016016" w="923185">
                <a:moveTo>
                  <a:pt x="0" y="0"/>
                </a:moveTo>
                <a:lnTo>
                  <a:pt x="923185" y="0"/>
                </a:lnTo>
                <a:lnTo>
                  <a:pt x="923185" y="1016016"/>
                </a:lnTo>
                <a:lnTo>
                  <a:pt x="0" y="10160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1784526" y="2835901"/>
            <a:ext cx="5295952" cy="968083"/>
          </a:xfrm>
          <a:custGeom>
            <a:avLst/>
            <a:gdLst/>
            <a:ahLst/>
            <a:cxnLst/>
            <a:rect r="r" b="b" t="t" l="l"/>
            <a:pathLst>
              <a:path h="968083" w="5295952">
                <a:moveTo>
                  <a:pt x="0" y="0"/>
                </a:moveTo>
                <a:lnTo>
                  <a:pt x="5295952" y="0"/>
                </a:lnTo>
                <a:lnTo>
                  <a:pt x="5295952" y="968083"/>
                </a:lnTo>
                <a:lnTo>
                  <a:pt x="0" y="9680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1784526" y="4160250"/>
            <a:ext cx="5295952" cy="968083"/>
          </a:xfrm>
          <a:custGeom>
            <a:avLst/>
            <a:gdLst/>
            <a:ahLst/>
            <a:cxnLst/>
            <a:rect r="r" b="b" t="t" l="l"/>
            <a:pathLst>
              <a:path h="968083" w="5295952">
                <a:moveTo>
                  <a:pt x="0" y="0"/>
                </a:moveTo>
                <a:lnTo>
                  <a:pt x="5295952" y="0"/>
                </a:lnTo>
                <a:lnTo>
                  <a:pt x="5295952" y="968083"/>
                </a:lnTo>
                <a:lnTo>
                  <a:pt x="0" y="9680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1784526" y="5488321"/>
            <a:ext cx="5295952" cy="968083"/>
          </a:xfrm>
          <a:custGeom>
            <a:avLst/>
            <a:gdLst/>
            <a:ahLst/>
            <a:cxnLst/>
            <a:rect r="r" b="b" t="t" l="l"/>
            <a:pathLst>
              <a:path h="968083" w="5295952">
                <a:moveTo>
                  <a:pt x="0" y="0"/>
                </a:moveTo>
                <a:lnTo>
                  <a:pt x="5295952" y="0"/>
                </a:lnTo>
                <a:lnTo>
                  <a:pt x="5295952" y="968083"/>
                </a:lnTo>
                <a:lnTo>
                  <a:pt x="0" y="9680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0">
            <a:off x="11784526" y="6818503"/>
            <a:ext cx="5295952" cy="968083"/>
          </a:xfrm>
          <a:custGeom>
            <a:avLst/>
            <a:gdLst/>
            <a:ahLst/>
            <a:cxnLst/>
            <a:rect r="r" b="b" t="t" l="l"/>
            <a:pathLst>
              <a:path h="968083" w="5295952">
                <a:moveTo>
                  <a:pt x="0" y="0"/>
                </a:moveTo>
                <a:lnTo>
                  <a:pt x="5295952" y="0"/>
                </a:lnTo>
                <a:lnTo>
                  <a:pt x="5295952" y="968083"/>
                </a:lnTo>
                <a:lnTo>
                  <a:pt x="0" y="9680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11784526" y="8139159"/>
            <a:ext cx="5295952" cy="968083"/>
          </a:xfrm>
          <a:custGeom>
            <a:avLst/>
            <a:gdLst/>
            <a:ahLst/>
            <a:cxnLst/>
            <a:rect r="r" b="b" t="t" l="l"/>
            <a:pathLst>
              <a:path h="968083" w="5295952">
                <a:moveTo>
                  <a:pt x="0" y="0"/>
                </a:moveTo>
                <a:lnTo>
                  <a:pt x="5295952" y="0"/>
                </a:lnTo>
                <a:lnTo>
                  <a:pt x="5295952" y="968083"/>
                </a:lnTo>
                <a:lnTo>
                  <a:pt x="0" y="9680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3" id="23"/>
          <p:cNvGrpSpPr/>
          <p:nvPr/>
        </p:nvGrpSpPr>
        <p:grpSpPr>
          <a:xfrm rot="0">
            <a:off x="1854131" y="3000089"/>
            <a:ext cx="650094" cy="650094"/>
            <a:chOff x="0" y="0"/>
            <a:chExt cx="866792" cy="866792"/>
          </a:xfrm>
        </p:grpSpPr>
        <p:sp>
          <p:nvSpPr>
            <p:cNvPr name="Freeform 24" id="24"/>
            <p:cNvSpPr/>
            <p:nvPr/>
          </p:nvSpPr>
          <p:spPr>
            <a:xfrm flipH="false" flipV="false" rot="0">
              <a:off x="0" y="0"/>
              <a:ext cx="866775" cy="866775"/>
            </a:xfrm>
            <a:custGeom>
              <a:avLst/>
              <a:gdLst/>
              <a:ahLst/>
              <a:cxnLst/>
              <a:rect r="r" b="b" t="t" l="l"/>
              <a:pathLst>
                <a:path h="866775" w="866775">
                  <a:moveTo>
                    <a:pt x="0" y="0"/>
                  </a:moveTo>
                  <a:lnTo>
                    <a:pt x="866775" y="0"/>
                  </a:lnTo>
                  <a:lnTo>
                    <a:pt x="866775" y="866775"/>
                  </a:lnTo>
                  <a:lnTo>
                    <a:pt x="0" y="866775"/>
                  </a:lnTo>
                  <a:lnTo>
                    <a:pt x="0" y="0"/>
                  </a:lnTo>
                  <a:close/>
                </a:path>
              </a:pathLst>
            </a:custGeom>
            <a:blipFill>
              <a:blip r:embed="rId9"/>
              <a:stretch>
                <a:fillRect l="0" t="0" r="-1" b="-1"/>
              </a:stretch>
            </a:blipFill>
          </p:spPr>
        </p:sp>
      </p:grpSp>
      <p:grpSp>
        <p:nvGrpSpPr>
          <p:cNvPr name="Group 25" id="25"/>
          <p:cNvGrpSpPr/>
          <p:nvPr/>
        </p:nvGrpSpPr>
        <p:grpSpPr>
          <a:xfrm rot="0">
            <a:off x="1756231" y="4275593"/>
            <a:ext cx="845893" cy="845893"/>
            <a:chOff x="0" y="0"/>
            <a:chExt cx="1127857" cy="1127857"/>
          </a:xfrm>
        </p:grpSpPr>
        <p:sp>
          <p:nvSpPr>
            <p:cNvPr name="Freeform 26" id="26"/>
            <p:cNvSpPr/>
            <p:nvPr/>
          </p:nvSpPr>
          <p:spPr>
            <a:xfrm flipH="false" flipV="false" rot="0">
              <a:off x="0" y="0"/>
              <a:ext cx="1127887" cy="1127887"/>
            </a:xfrm>
            <a:custGeom>
              <a:avLst/>
              <a:gdLst/>
              <a:ahLst/>
              <a:cxnLst/>
              <a:rect r="r" b="b" t="t" l="l"/>
              <a:pathLst>
                <a:path h="1127887" w="1127887">
                  <a:moveTo>
                    <a:pt x="0" y="0"/>
                  </a:moveTo>
                  <a:lnTo>
                    <a:pt x="1127887" y="0"/>
                  </a:lnTo>
                  <a:lnTo>
                    <a:pt x="1127887" y="1127887"/>
                  </a:lnTo>
                  <a:lnTo>
                    <a:pt x="0" y="1127887"/>
                  </a:lnTo>
                  <a:lnTo>
                    <a:pt x="0" y="0"/>
                  </a:lnTo>
                  <a:close/>
                </a:path>
              </a:pathLst>
            </a:custGeom>
            <a:blipFill>
              <a:blip r:embed="rId10"/>
              <a:stretch>
                <a:fillRect l="0" t="0" r="2" b="2"/>
              </a:stretch>
            </a:blipFill>
          </p:spPr>
        </p:sp>
      </p:grpSp>
      <p:grpSp>
        <p:nvGrpSpPr>
          <p:cNvPr name="Group 27" id="27"/>
          <p:cNvGrpSpPr/>
          <p:nvPr/>
        </p:nvGrpSpPr>
        <p:grpSpPr>
          <a:xfrm rot="0">
            <a:off x="1781291" y="5655662"/>
            <a:ext cx="795774" cy="768283"/>
            <a:chOff x="0" y="0"/>
            <a:chExt cx="1061032" cy="1024377"/>
          </a:xfrm>
        </p:grpSpPr>
        <p:sp>
          <p:nvSpPr>
            <p:cNvPr name="Freeform 28" id="28"/>
            <p:cNvSpPr/>
            <p:nvPr/>
          </p:nvSpPr>
          <p:spPr>
            <a:xfrm flipH="false" flipV="false" rot="0">
              <a:off x="0" y="0"/>
              <a:ext cx="1061085" cy="1024382"/>
            </a:xfrm>
            <a:custGeom>
              <a:avLst/>
              <a:gdLst/>
              <a:ahLst/>
              <a:cxnLst/>
              <a:rect r="r" b="b" t="t" l="l"/>
              <a:pathLst>
                <a:path h="1024382" w="1061085">
                  <a:moveTo>
                    <a:pt x="0" y="0"/>
                  </a:moveTo>
                  <a:lnTo>
                    <a:pt x="1061085" y="0"/>
                  </a:lnTo>
                  <a:lnTo>
                    <a:pt x="1061085" y="1024382"/>
                  </a:lnTo>
                  <a:lnTo>
                    <a:pt x="0" y="1024382"/>
                  </a:lnTo>
                  <a:lnTo>
                    <a:pt x="0" y="0"/>
                  </a:lnTo>
                  <a:close/>
                </a:path>
              </a:pathLst>
            </a:custGeom>
            <a:blipFill>
              <a:blip r:embed="rId11"/>
              <a:stretch>
                <a:fillRect l="0" t="-3" r="4" b="-2"/>
              </a:stretch>
            </a:blipFill>
          </p:spPr>
        </p:sp>
      </p:grpSp>
      <p:grpSp>
        <p:nvGrpSpPr>
          <p:cNvPr name="Group 29" id="29"/>
          <p:cNvGrpSpPr/>
          <p:nvPr/>
        </p:nvGrpSpPr>
        <p:grpSpPr>
          <a:xfrm rot="0">
            <a:off x="1756231" y="6932327"/>
            <a:ext cx="848930" cy="848930"/>
            <a:chOff x="0" y="0"/>
            <a:chExt cx="1131907" cy="1131907"/>
          </a:xfrm>
        </p:grpSpPr>
        <p:sp>
          <p:nvSpPr>
            <p:cNvPr name="Freeform 30" id="30"/>
            <p:cNvSpPr/>
            <p:nvPr/>
          </p:nvSpPr>
          <p:spPr>
            <a:xfrm flipH="false" flipV="false" rot="0">
              <a:off x="0" y="0"/>
              <a:ext cx="1131951" cy="1131951"/>
            </a:xfrm>
            <a:custGeom>
              <a:avLst/>
              <a:gdLst/>
              <a:ahLst/>
              <a:cxnLst/>
              <a:rect r="r" b="b" t="t" l="l"/>
              <a:pathLst>
                <a:path h="1131951" w="1131951">
                  <a:moveTo>
                    <a:pt x="0" y="0"/>
                  </a:moveTo>
                  <a:lnTo>
                    <a:pt x="1131951" y="0"/>
                  </a:lnTo>
                  <a:lnTo>
                    <a:pt x="1131951" y="1131951"/>
                  </a:lnTo>
                  <a:lnTo>
                    <a:pt x="0" y="1131951"/>
                  </a:lnTo>
                  <a:lnTo>
                    <a:pt x="0" y="0"/>
                  </a:lnTo>
                  <a:close/>
                </a:path>
              </a:pathLst>
            </a:custGeom>
            <a:blipFill>
              <a:blip r:embed="rId12"/>
              <a:stretch>
                <a:fillRect l="0" t="0" r="3" b="3"/>
              </a:stretch>
            </a:blipFill>
          </p:spPr>
        </p:sp>
      </p:grpSp>
      <p:grpSp>
        <p:nvGrpSpPr>
          <p:cNvPr name="Group 31" id="31"/>
          <p:cNvGrpSpPr/>
          <p:nvPr/>
        </p:nvGrpSpPr>
        <p:grpSpPr>
          <a:xfrm rot="0">
            <a:off x="1756231" y="8253655"/>
            <a:ext cx="845893" cy="847588"/>
            <a:chOff x="0" y="0"/>
            <a:chExt cx="1127857" cy="1130117"/>
          </a:xfrm>
        </p:grpSpPr>
        <p:sp>
          <p:nvSpPr>
            <p:cNvPr name="Freeform 32" id="32"/>
            <p:cNvSpPr/>
            <p:nvPr/>
          </p:nvSpPr>
          <p:spPr>
            <a:xfrm flipH="false" flipV="false" rot="0">
              <a:off x="0" y="0"/>
              <a:ext cx="1127887" cy="1130173"/>
            </a:xfrm>
            <a:custGeom>
              <a:avLst/>
              <a:gdLst/>
              <a:ahLst/>
              <a:cxnLst/>
              <a:rect r="r" b="b" t="t" l="l"/>
              <a:pathLst>
                <a:path h="1130173" w="1127887">
                  <a:moveTo>
                    <a:pt x="0" y="0"/>
                  </a:moveTo>
                  <a:lnTo>
                    <a:pt x="1127887" y="0"/>
                  </a:lnTo>
                  <a:lnTo>
                    <a:pt x="1127887" y="1130173"/>
                  </a:lnTo>
                  <a:lnTo>
                    <a:pt x="0" y="1130173"/>
                  </a:lnTo>
                  <a:lnTo>
                    <a:pt x="0" y="0"/>
                  </a:lnTo>
                  <a:close/>
                </a:path>
              </a:pathLst>
            </a:custGeom>
            <a:blipFill>
              <a:blip r:embed="rId13"/>
              <a:stretch>
                <a:fillRect l="-100" t="0" r="-97" b="4"/>
              </a:stretch>
            </a:blipFill>
          </p:spPr>
        </p:sp>
      </p:grpSp>
      <p:grpSp>
        <p:nvGrpSpPr>
          <p:cNvPr name="Group 33" id="33"/>
          <p:cNvGrpSpPr/>
          <p:nvPr/>
        </p:nvGrpSpPr>
        <p:grpSpPr>
          <a:xfrm rot="0">
            <a:off x="10766834" y="3000089"/>
            <a:ext cx="770612" cy="770612"/>
            <a:chOff x="0" y="0"/>
            <a:chExt cx="1027483" cy="1027483"/>
          </a:xfrm>
        </p:grpSpPr>
        <p:sp>
          <p:nvSpPr>
            <p:cNvPr name="Freeform 34" id="34"/>
            <p:cNvSpPr/>
            <p:nvPr/>
          </p:nvSpPr>
          <p:spPr>
            <a:xfrm flipH="false" flipV="false" rot="0">
              <a:off x="0" y="0"/>
              <a:ext cx="1027430" cy="1027430"/>
            </a:xfrm>
            <a:custGeom>
              <a:avLst/>
              <a:gdLst/>
              <a:ahLst/>
              <a:cxnLst/>
              <a:rect r="r" b="b" t="t" l="l"/>
              <a:pathLst>
                <a:path h="1027430" w="1027430">
                  <a:moveTo>
                    <a:pt x="0" y="0"/>
                  </a:moveTo>
                  <a:lnTo>
                    <a:pt x="1027430" y="0"/>
                  </a:lnTo>
                  <a:lnTo>
                    <a:pt x="1027430" y="1027430"/>
                  </a:lnTo>
                  <a:lnTo>
                    <a:pt x="0" y="1027430"/>
                  </a:lnTo>
                  <a:lnTo>
                    <a:pt x="0" y="0"/>
                  </a:lnTo>
                  <a:close/>
                </a:path>
              </a:pathLst>
            </a:custGeom>
            <a:blipFill>
              <a:blip r:embed="rId14"/>
              <a:stretch>
                <a:fillRect l="0" t="0" r="-5" b="-5"/>
              </a:stretch>
            </a:blipFill>
          </p:spPr>
        </p:sp>
      </p:grpSp>
      <p:grpSp>
        <p:nvGrpSpPr>
          <p:cNvPr name="Group 35" id="35"/>
          <p:cNvGrpSpPr/>
          <p:nvPr/>
        </p:nvGrpSpPr>
        <p:grpSpPr>
          <a:xfrm rot="0">
            <a:off x="10766834" y="4304911"/>
            <a:ext cx="779271" cy="779271"/>
            <a:chOff x="0" y="0"/>
            <a:chExt cx="1039028" cy="1039028"/>
          </a:xfrm>
        </p:grpSpPr>
        <p:sp>
          <p:nvSpPr>
            <p:cNvPr name="Freeform 36" id="36"/>
            <p:cNvSpPr/>
            <p:nvPr/>
          </p:nvSpPr>
          <p:spPr>
            <a:xfrm flipH="false" flipV="false" rot="0">
              <a:off x="0" y="0"/>
              <a:ext cx="1038987" cy="1038987"/>
            </a:xfrm>
            <a:custGeom>
              <a:avLst/>
              <a:gdLst/>
              <a:ahLst/>
              <a:cxnLst/>
              <a:rect r="r" b="b" t="t" l="l"/>
              <a:pathLst>
                <a:path h="1038987" w="1038987">
                  <a:moveTo>
                    <a:pt x="0" y="0"/>
                  </a:moveTo>
                  <a:lnTo>
                    <a:pt x="1038987" y="0"/>
                  </a:lnTo>
                  <a:lnTo>
                    <a:pt x="1038987" y="1038987"/>
                  </a:lnTo>
                  <a:lnTo>
                    <a:pt x="0" y="1038987"/>
                  </a:lnTo>
                  <a:lnTo>
                    <a:pt x="0" y="0"/>
                  </a:lnTo>
                  <a:close/>
                </a:path>
              </a:pathLst>
            </a:custGeom>
            <a:blipFill>
              <a:blip r:embed="rId15"/>
              <a:stretch>
                <a:fillRect l="0" t="0" r="-3" b="-3"/>
              </a:stretch>
            </a:blipFill>
          </p:spPr>
        </p:sp>
      </p:grpSp>
      <p:grpSp>
        <p:nvGrpSpPr>
          <p:cNvPr name="Group 37" id="37"/>
          <p:cNvGrpSpPr/>
          <p:nvPr/>
        </p:nvGrpSpPr>
        <p:grpSpPr>
          <a:xfrm rot="0">
            <a:off x="10872155" y="5676900"/>
            <a:ext cx="568629" cy="649862"/>
            <a:chOff x="0" y="0"/>
            <a:chExt cx="758172" cy="866483"/>
          </a:xfrm>
        </p:grpSpPr>
        <p:sp>
          <p:nvSpPr>
            <p:cNvPr name="Freeform 38" id="38"/>
            <p:cNvSpPr/>
            <p:nvPr/>
          </p:nvSpPr>
          <p:spPr>
            <a:xfrm flipH="false" flipV="false" rot="0">
              <a:off x="0" y="0"/>
              <a:ext cx="758190" cy="866521"/>
            </a:xfrm>
            <a:custGeom>
              <a:avLst/>
              <a:gdLst/>
              <a:ahLst/>
              <a:cxnLst/>
              <a:rect r="r" b="b" t="t" l="l"/>
              <a:pathLst>
                <a:path h="866521" w="758190">
                  <a:moveTo>
                    <a:pt x="0" y="0"/>
                  </a:moveTo>
                  <a:lnTo>
                    <a:pt x="758190" y="0"/>
                  </a:lnTo>
                  <a:lnTo>
                    <a:pt x="758190" y="866521"/>
                  </a:lnTo>
                  <a:lnTo>
                    <a:pt x="0" y="866521"/>
                  </a:lnTo>
                  <a:lnTo>
                    <a:pt x="0" y="0"/>
                  </a:lnTo>
                  <a:close/>
                </a:path>
              </a:pathLst>
            </a:custGeom>
            <a:blipFill>
              <a:blip r:embed="rId16"/>
              <a:stretch>
                <a:fillRect l="0" t="0" r="2" b="4"/>
              </a:stretch>
            </a:blipFill>
          </p:spPr>
        </p:sp>
      </p:grpSp>
      <p:grpSp>
        <p:nvGrpSpPr>
          <p:cNvPr name="Group 39" id="39"/>
          <p:cNvGrpSpPr/>
          <p:nvPr/>
        </p:nvGrpSpPr>
        <p:grpSpPr>
          <a:xfrm rot="0">
            <a:off x="10676419" y="6881943"/>
            <a:ext cx="945475" cy="945475"/>
            <a:chOff x="0" y="0"/>
            <a:chExt cx="1260633" cy="1260633"/>
          </a:xfrm>
        </p:grpSpPr>
        <p:sp>
          <p:nvSpPr>
            <p:cNvPr name="Freeform 40" id="40"/>
            <p:cNvSpPr/>
            <p:nvPr/>
          </p:nvSpPr>
          <p:spPr>
            <a:xfrm flipH="false" flipV="false" rot="0">
              <a:off x="0" y="0"/>
              <a:ext cx="1260602" cy="1260602"/>
            </a:xfrm>
            <a:custGeom>
              <a:avLst/>
              <a:gdLst/>
              <a:ahLst/>
              <a:cxnLst/>
              <a:rect r="r" b="b" t="t" l="l"/>
              <a:pathLst>
                <a:path h="1260602" w="1260602">
                  <a:moveTo>
                    <a:pt x="0" y="0"/>
                  </a:moveTo>
                  <a:lnTo>
                    <a:pt x="1260602" y="0"/>
                  </a:lnTo>
                  <a:lnTo>
                    <a:pt x="1260602" y="1260602"/>
                  </a:lnTo>
                  <a:lnTo>
                    <a:pt x="0" y="1260602"/>
                  </a:lnTo>
                  <a:lnTo>
                    <a:pt x="0" y="0"/>
                  </a:lnTo>
                  <a:close/>
                </a:path>
              </a:pathLst>
            </a:custGeom>
            <a:blipFill>
              <a:blip r:embed="rId17"/>
              <a:stretch>
                <a:fillRect l="0" t="0" r="-2" b="-2"/>
              </a:stretch>
            </a:blipFill>
          </p:spPr>
        </p:sp>
      </p:grpSp>
      <p:grpSp>
        <p:nvGrpSpPr>
          <p:cNvPr name="Group 41" id="41"/>
          <p:cNvGrpSpPr/>
          <p:nvPr/>
        </p:nvGrpSpPr>
        <p:grpSpPr>
          <a:xfrm rot="0">
            <a:off x="10809522" y="8313193"/>
            <a:ext cx="679269" cy="679269"/>
            <a:chOff x="0" y="0"/>
            <a:chExt cx="905692" cy="905692"/>
          </a:xfrm>
        </p:grpSpPr>
        <p:sp>
          <p:nvSpPr>
            <p:cNvPr name="Freeform 42" id="42"/>
            <p:cNvSpPr/>
            <p:nvPr/>
          </p:nvSpPr>
          <p:spPr>
            <a:xfrm flipH="false" flipV="false" rot="0">
              <a:off x="0" y="0"/>
              <a:ext cx="905637" cy="905637"/>
            </a:xfrm>
            <a:custGeom>
              <a:avLst/>
              <a:gdLst/>
              <a:ahLst/>
              <a:cxnLst/>
              <a:rect r="r" b="b" t="t" l="l"/>
              <a:pathLst>
                <a:path h="905637" w="905637">
                  <a:moveTo>
                    <a:pt x="0" y="0"/>
                  </a:moveTo>
                  <a:lnTo>
                    <a:pt x="905637" y="0"/>
                  </a:lnTo>
                  <a:lnTo>
                    <a:pt x="905637" y="905637"/>
                  </a:lnTo>
                  <a:lnTo>
                    <a:pt x="0" y="905637"/>
                  </a:lnTo>
                  <a:lnTo>
                    <a:pt x="0" y="0"/>
                  </a:lnTo>
                  <a:close/>
                </a:path>
              </a:pathLst>
            </a:custGeom>
            <a:blipFill>
              <a:blip r:embed="rId18"/>
              <a:stretch>
                <a:fillRect l="0" t="0" r="-6" b="-6"/>
              </a:stretch>
            </a:blipFill>
          </p:spPr>
        </p:sp>
      </p:grpSp>
      <p:sp>
        <p:nvSpPr>
          <p:cNvPr name="TextBox 43" id="43"/>
          <p:cNvSpPr txBox="true"/>
          <p:nvPr/>
        </p:nvSpPr>
        <p:spPr>
          <a:xfrm rot="0">
            <a:off x="1028700" y="236652"/>
            <a:ext cx="7060982" cy="835257"/>
          </a:xfrm>
          <a:prstGeom prst="rect">
            <a:avLst/>
          </a:prstGeom>
        </p:spPr>
        <p:txBody>
          <a:bodyPr anchor="t" rtlCol="false" tIns="0" lIns="0" bIns="0" rIns="0">
            <a:spAutoFit/>
          </a:bodyPr>
          <a:lstStyle/>
          <a:p>
            <a:pPr algn="l">
              <a:lnSpc>
                <a:spcPts val="6495"/>
              </a:lnSpc>
            </a:pPr>
            <a:r>
              <a:rPr lang="en-US" b="true" sz="3865">
                <a:solidFill>
                  <a:srgbClr val="A82400"/>
                </a:solidFill>
                <a:latin typeface="Montserrat Bold"/>
                <a:ea typeface="Montserrat Bold"/>
                <a:cs typeface="Montserrat Bold"/>
                <a:sym typeface="Montserrat Bold"/>
              </a:rPr>
              <a:t>Features of Quora</a:t>
            </a:r>
          </a:p>
        </p:txBody>
      </p:sp>
      <p:sp>
        <p:nvSpPr>
          <p:cNvPr name="TextBox 44" id="44"/>
          <p:cNvSpPr txBox="true"/>
          <p:nvPr/>
        </p:nvSpPr>
        <p:spPr>
          <a:xfrm rot="0">
            <a:off x="441459" y="2930801"/>
            <a:ext cx="10042129" cy="598168"/>
          </a:xfrm>
          <a:prstGeom prst="rect">
            <a:avLst/>
          </a:prstGeom>
        </p:spPr>
        <p:txBody>
          <a:bodyPr anchor="t" rtlCol="false" tIns="0" lIns="0" bIns="0" rIns="0">
            <a:spAutoFit/>
          </a:bodyPr>
          <a:lstStyle/>
          <a:p>
            <a:pPr algn="ctr">
              <a:lnSpc>
                <a:spcPts val="4536"/>
              </a:lnSpc>
            </a:pPr>
            <a:r>
              <a:rPr lang="en-US" b="true" sz="2700">
                <a:solidFill>
                  <a:srgbClr val="000000"/>
                </a:solidFill>
                <a:latin typeface="Open Sans Bold"/>
                <a:ea typeface="Open Sans Bold"/>
                <a:cs typeface="Open Sans Bold"/>
                <a:sym typeface="Open Sans Bold"/>
              </a:rPr>
              <a:t>Question and Answer Format</a:t>
            </a:r>
          </a:p>
        </p:txBody>
      </p:sp>
      <p:sp>
        <p:nvSpPr>
          <p:cNvPr name="TextBox 45" id="45"/>
          <p:cNvSpPr txBox="true"/>
          <p:nvPr/>
        </p:nvSpPr>
        <p:spPr>
          <a:xfrm rot="0">
            <a:off x="435885" y="4306066"/>
            <a:ext cx="10042129" cy="598168"/>
          </a:xfrm>
          <a:prstGeom prst="rect">
            <a:avLst/>
          </a:prstGeom>
        </p:spPr>
        <p:txBody>
          <a:bodyPr anchor="t" rtlCol="false" tIns="0" lIns="0" bIns="0" rIns="0">
            <a:spAutoFit/>
          </a:bodyPr>
          <a:lstStyle/>
          <a:p>
            <a:pPr algn="ctr">
              <a:lnSpc>
                <a:spcPts val="4536"/>
              </a:lnSpc>
            </a:pPr>
            <a:r>
              <a:rPr lang="en-US" b="true" sz="2700">
                <a:solidFill>
                  <a:srgbClr val="000000"/>
                </a:solidFill>
                <a:latin typeface="Open Sans Bold"/>
                <a:ea typeface="Open Sans Bold"/>
                <a:cs typeface="Open Sans Bold"/>
                <a:sym typeface="Open Sans Bold"/>
              </a:rPr>
              <a:t>Voting System</a:t>
            </a:r>
          </a:p>
        </p:txBody>
      </p:sp>
      <p:sp>
        <p:nvSpPr>
          <p:cNvPr name="TextBox 46" id="46"/>
          <p:cNvSpPr txBox="true"/>
          <p:nvPr/>
        </p:nvSpPr>
        <p:spPr>
          <a:xfrm rot="0">
            <a:off x="435885" y="5645470"/>
            <a:ext cx="10042129" cy="598168"/>
          </a:xfrm>
          <a:prstGeom prst="rect">
            <a:avLst/>
          </a:prstGeom>
        </p:spPr>
        <p:txBody>
          <a:bodyPr anchor="t" rtlCol="false" tIns="0" lIns="0" bIns="0" rIns="0">
            <a:spAutoFit/>
          </a:bodyPr>
          <a:lstStyle/>
          <a:p>
            <a:pPr algn="ctr">
              <a:lnSpc>
                <a:spcPts val="4536"/>
              </a:lnSpc>
            </a:pPr>
            <a:r>
              <a:rPr lang="en-US" b="true" sz="2700">
                <a:solidFill>
                  <a:srgbClr val="000000"/>
                </a:solidFill>
                <a:latin typeface="Open Sans Bold"/>
                <a:ea typeface="Open Sans Bold"/>
                <a:cs typeface="Open Sans Bold"/>
                <a:sym typeface="Open Sans Bold"/>
              </a:rPr>
              <a:t>Following Topics and People</a:t>
            </a:r>
          </a:p>
        </p:txBody>
      </p:sp>
      <p:sp>
        <p:nvSpPr>
          <p:cNvPr name="TextBox 47" id="47"/>
          <p:cNvSpPr txBox="true"/>
          <p:nvPr/>
        </p:nvSpPr>
        <p:spPr>
          <a:xfrm rot="0">
            <a:off x="441459" y="6938295"/>
            <a:ext cx="10042129" cy="598168"/>
          </a:xfrm>
          <a:prstGeom prst="rect">
            <a:avLst/>
          </a:prstGeom>
        </p:spPr>
        <p:txBody>
          <a:bodyPr anchor="t" rtlCol="false" tIns="0" lIns="0" bIns="0" rIns="0">
            <a:spAutoFit/>
          </a:bodyPr>
          <a:lstStyle/>
          <a:p>
            <a:pPr algn="ctr">
              <a:lnSpc>
                <a:spcPts val="4536"/>
              </a:lnSpc>
            </a:pPr>
            <a:r>
              <a:rPr lang="en-US" b="true" sz="2700">
                <a:solidFill>
                  <a:srgbClr val="000000"/>
                </a:solidFill>
                <a:latin typeface="Open Sans Bold"/>
                <a:ea typeface="Open Sans Bold"/>
                <a:cs typeface="Open Sans Bold"/>
                <a:sym typeface="Open Sans Bold"/>
              </a:rPr>
              <a:t>Spaces</a:t>
            </a:r>
          </a:p>
        </p:txBody>
      </p:sp>
      <p:sp>
        <p:nvSpPr>
          <p:cNvPr name="TextBox 48" id="48"/>
          <p:cNvSpPr txBox="true"/>
          <p:nvPr/>
        </p:nvSpPr>
        <p:spPr>
          <a:xfrm rot="0">
            <a:off x="435885" y="8283114"/>
            <a:ext cx="10042129" cy="598168"/>
          </a:xfrm>
          <a:prstGeom prst="rect">
            <a:avLst/>
          </a:prstGeom>
        </p:spPr>
        <p:txBody>
          <a:bodyPr anchor="t" rtlCol="false" tIns="0" lIns="0" bIns="0" rIns="0">
            <a:spAutoFit/>
          </a:bodyPr>
          <a:lstStyle/>
          <a:p>
            <a:pPr algn="ctr">
              <a:lnSpc>
                <a:spcPts val="4536"/>
              </a:lnSpc>
            </a:pPr>
            <a:r>
              <a:rPr lang="en-US" b="true" sz="2700">
                <a:solidFill>
                  <a:srgbClr val="000000"/>
                </a:solidFill>
                <a:latin typeface="Open Sans Bold"/>
                <a:ea typeface="Open Sans Bold"/>
                <a:cs typeface="Open Sans Bold"/>
                <a:sym typeface="Open Sans Bold"/>
              </a:rPr>
              <a:t>Profile Pages</a:t>
            </a:r>
          </a:p>
        </p:txBody>
      </p:sp>
      <p:sp>
        <p:nvSpPr>
          <p:cNvPr name="TextBox 49" id="49"/>
          <p:cNvSpPr txBox="true"/>
          <p:nvPr/>
        </p:nvSpPr>
        <p:spPr>
          <a:xfrm rot="0">
            <a:off x="9411438" y="2930801"/>
            <a:ext cx="10042129" cy="598168"/>
          </a:xfrm>
          <a:prstGeom prst="rect">
            <a:avLst/>
          </a:prstGeom>
        </p:spPr>
        <p:txBody>
          <a:bodyPr anchor="t" rtlCol="false" tIns="0" lIns="0" bIns="0" rIns="0">
            <a:spAutoFit/>
          </a:bodyPr>
          <a:lstStyle/>
          <a:p>
            <a:pPr algn="ctr">
              <a:lnSpc>
                <a:spcPts val="4536"/>
              </a:lnSpc>
            </a:pPr>
            <a:r>
              <a:rPr lang="en-US" b="true" sz="2700">
                <a:solidFill>
                  <a:srgbClr val="000000"/>
                </a:solidFill>
                <a:latin typeface="Open Sans Bold"/>
                <a:ea typeface="Open Sans Bold"/>
                <a:cs typeface="Open Sans Bold"/>
                <a:sym typeface="Open Sans Bold"/>
              </a:rPr>
              <a:t>Commenting and Discussions</a:t>
            </a:r>
          </a:p>
        </p:txBody>
      </p:sp>
      <p:sp>
        <p:nvSpPr>
          <p:cNvPr name="TextBox 50" id="50"/>
          <p:cNvSpPr txBox="true"/>
          <p:nvPr/>
        </p:nvSpPr>
        <p:spPr>
          <a:xfrm rot="0">
            <a:off x="9411438" y="4307207"/>
            <a:ext cx="10042129" cy="598168"/>
          </a:xfrm>
          <a:prstGeom prst="rect">
            <a:avLst/>
          </a:prstGeom>
        </p:spPr>
        <p:txBody>
          <a:bodyPr anchor="t" rtlCol="false" tIns="0" lIns="0" bIns="0" rIns="0">
            <a:spAutoFit/>
          </a:bodyPr>
          <a:lstStyle/>
          <a:p>
            <a:pPr algn="ctr">
              <a:lnSpc>
                <a:spcPts val="4536"/>
              </a:lnSpc>
            </a:pPr>
            <a:r>
              <a:rPr lang="en-US" b="true" sz="2700">
                <a:solidFill>
                  <a:srgbClr val="000000"/>
                </a:solidFill>
                <a:latin typeface="Open Sans Bold"/>
                <a:ea typeface="Open Sans Bold"/>
                <a:cs typeface="Open Sans Bold"/>
                <a:sym typeface="Open Sans Bold"/>
              </a:rPr>
              <a:t>Stats and Analytics</a:t>
            </a:r>
          </a:p>
        </p:txBody>
      </p:sp>
      <p:sp>
        <p:nvSpPr>
          <p:cNvPr name="TextBox 51" id="51"/>
          <p:cNvSpPr txBox="true"/>
          <p:nvPr/>
        </p:nvSpPr>
        <p:spPr>
          <a:xfrm rot="0">
            <a:off x="9411438" y="5600700"/>
            <a:ext cx="10042129" cy="598168"/>
          </a:xfrm>
          <a:prstGeom prst="rect">
            <a:avLst/>
          </a:prstGeom>
        </p:spPr>
        <p:txBody>
          <a:bodyPr anchor="t" rtlCol="false" tIns="0" lIns="0" bIns="0" rIns="0">
            <a:spAutoFit/>
          </a:bodyPr>
          <a:lstStyle/>
          <a:p>
            <a:pPr algn="ctr">
              <a:lnSpc>
                <a:spcPts val="4536"/>
              </a:lnSpc>
            </a:pPr>
            <a:r>
              <a:rPr lang="en-US" b="true" sz="2700">
                <a:solidFill>
                  <a:srgbClr val="000000"/>
                </a:solidFill>
                <a:latin typeface="Open Sans Bold"/>
                <a:ea typeface="Open Sans Bold"/>
                <a:cs typeface="Open Sans Bold"/>
                <a:sym typeface="Open Sans Bold"/>
              </a:rPr>
              <a:t>Notifications</a:t>
            </a:r>
          </a:p>
        </p:txBody>
      </p:sp>
      <p:sp>
        <p:nvSpPr>
          <p:cNvPr name="TextBox 52" id="52"/>
          <p:cNvSpPr txBox="true"/>
          <p:nvPr/>
        </p:nvSpPr>
        <p:spPr>
          <a:xfrm rot="0">
            <a:off x="9411438" y="6957345"/>
            <a:ext cx="10042129" cy="598168"/>
          </a:xfrm>
          <a:prstGeom prst="rect">
            <a:avLst/>
          </a:prstGeom>
        </p:spPr>
        <p:txBody>
          <a:bodyPr anchor="t" rtlCol="false" tIns="0" lIns="0" bIns="0" rIns="0">
            <a:spAutoFit/>
          </a:bodyPr>
          <a:lstStyle/>
          <a:p>
            <a:pPr algn="ctr">
              <a:lnSpc>
                <a:spcPts val="4536"/>
              </a:lnSpc>
            </a:pPr>
            <a:r>
              <a:rPr lang="en-US" b="true" sz="2700">
                <a:solidFill>
                  <a:srgbClr val="000000"/>
                </a:solidFill>
                <a:latin typeface="Open Sans Bold"/>
                <a:ea typeface="Open Sans Bold"/>
                <a:cs typeface="Open Sans Bold"/>
                <a:sym typeface="Open Sans Bold"/>
              </a:rPr>
              <a:t>Mobile Accessibility</a:t>
            </a:r>
          </a:p>
        </p:txBody>
      </p:sp>
      <p:sp>
        <p:nvSpPr>
          <p:cNvPr name="TextBox 53" id="53"/>
          <p:cNvSpPr txBox="true"/>
          <p:nvPr/>
        </p:nvSpPr>
        <p:spPr>
          <a:xfrm rot="0">
            <a:off x="9411438" y="8283114"/>
            <a:ext cx="10042129" cy="598168"/>
          </a:xfrm>
          <a:prstGeom prst="rect">
            <a:avLst/>
          </a:prstGeom>
        </p:spPr>
        <p:txBody>
          <a:bodyPr anchor="t" rtlCol="false" tIns="0" lIns="0" bIns="0" rIns="0">
            <a:spAutoFit/>
          </a:bodyPr>
          <a:lstStyle/>
          <a:p>
            <a:pPr algn="ctr">
              <a:lnSpc>
                <a:spcPts val="4536"/>
              </a:lnSpc>
            </a:pPr>
            <a:r>
              <a:rPr lang="en-US" b="true" sz="2700">
                <a:solidFill>
                  <a:srgbClr val="000000"/>
                </a:solidFill>
                <a:latin typeface="Open Sans Bold"/>
                <a:ea typeface="Open Sans Bold"/>
                <a:cs typeface="Open Sans Bold"/>
                <a:sym typeface="Open Sans Bold"/>
              </a:rPr>
              <a:t>Language Support</a:t>
            </a:r>
          </a:p>
        </p:txBody>
      </p:sp>
      <p:sp>
        <p:nvSpPr>
          <p:cNvPr name="Freeform 54" id="54"/>
          <p:cNvSpPr/>
          <p:nvPr/>
        </p:nvSpPr>
        <p:spPr>
          <a:xfrm flipH="false" flipV="false" rot="0">
            <a:off x="672885" y="664191"/>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18268" y="547157"/>
            <a:ext cx="1141033" cy="471175"/>
          </a:xfrm>
          <a:custGeom>
            <a:avLst/>
            <a:gdLst/>
            <a:ahLst/>
            <a:cxnLst/>
            <a:rect r="r" b="b" t="t" l="l"/>
            <a:pathLst>
              <a:path h="471175" w="1141033">
                <a:moveTo>
                  <a:pt x="0" y="0"/>
                </a:moveTo>
                <a:lnTo>
                  <a:pt x="1141033" y="0"/>
                </a:lnTo>
                <a:lnTo>
                  <a:pt x="1141033" y="471175"/>
                </a:lnTo>
                <a:lnTo>
                  <a:pt x="0" y="4711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697858" y="782745"/>
            <a:ext cx="214710" cy="214710"/>
          </a:xfrm>
          <a:custGeom>
            <a:avLst/>
            <a:gdLst/>
            <a:ahLst/>
            <a:cxnLst/>
            <a:rect r="r" b="b" t="t" l="l"/>
            <a:pathLst>
              <a:path h="214710" w="214710">
                <a:moveTo>
                  <a:pt x="0" y="0"/>
                </a:moveTo>
                <a:lnTo>
                  <a:pt x="214710" y="0"/>
                </a:lnTo>
                <a:lnTo>
                  <a:pt x="214710" y="214710"/>
                </a:lnTo>
                <a:lnTo>
                  <a:pt x="0" y="2147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4146323" y="2544100"/>
            <a:ext cx="591167" cy="641622"/>
            <a:chOff x="0" y="0"/>
            <a:chExt cx="788223" cy="855496"/>
          </a:xfrm>
        </p:grpSpPr>
        <p:sp>
          <p:nvSpPr>
            <p:cNvPr name="Freeform 5" id="5"/>
            <p:cNvSpPr/>
            <p:nvPr/>
          </p:nvSpPr>
          <p:spPr>
            <a:xfrm flipH="false" flipV="false" rot="0">
              <a:off x="0" y="0"/>
              <a:ext cx="788162" cy="855472"/>
            </a:xfrm>
            <a:custGeom>
              <a:avLst/>
              <a:gdLst/>
              <a:ahLst/>
              <a:cxnLst/>
              <a:rect r="r" b="b" t="t" l="l"/>
              <a:pathLst>
                <a:path h="855472" w="788162">
                  <a:moveTo>
                    <a:pt x="0" y="0"/>
                  </a:moveTo>
                  <a:lnTo>
                    <a:pt x="788162" y="0"/>
                  </a:lnTo>
                  <a:lnTo>
                    <a:pt x="788162" y="855472"/>
                  </a:lnTo>
                  <a:lnTo>
                    <a:pt x="0" y="855472"/>
                  </a:lnTo>
                  <a:lnTo>
                    <a:pt x="0" y="0"/>
                  </a:lnTo>
                  <a:close/>
                </a:path>
              </a:pathLst>
            </a:custGeom>
            <a:blipFill>
              <a:blip r:embed="rId7"/>
              <a:stretch>
                <a:fillRect l="0" t="0" r="-7" b="-2"/>
              </a:stretch>
            </a:blipFill>
          </p:spPr>
        </p:sp>
      </p:grpSp>
      <p:sp>
        <p:nvSpPr>
          <p:cNvPr name="TextBox 6" id="6"/>
          <p:cNvSpPr txBox="true"/>
          <p:nvPr/>
        </p:nvSpPr>
        <p:spPr>
          <a:xfrm rot="0">
            <a:off x="1035515" y="318557"/>
            <a:ext cx="5037900" cy="710925"/>
          </a:xfrm>
          <a:prstGeom prst="rect">
            <a:avLst/>
          </a:prstGeom>
        </p:spPr>
        <p:txBody>
          <a:bodyPr anchor="t" rtlCol="false" tIns="0" lIns="0" bIns="0" rIns="0">
            <a:spAutoFit/>
          </a:bodyPr>
          <a:lstStyle/>
          <a:p>
            <a:pPr algn="l">
              <a:lnSpc>
                <a:spcPts val="5991"/>
              </a:lnSpc>
            </a:pPr>
            <a:r>
              <a:rPr lang="en-US" b="true" sz="3565">
                <a:solidFill>
                  <a:srgbClr val="A82400"/>
                </a:solidFill>
                <a:latin typeface="Montserrat Bold"/>
                <a:ea typeface="Montserrat Bold"/>
                <a:cs typeface="Montserrat Bold"/>
                <a:sym typeface="Montserrat Bold"/>
              </a:rPr>
              <a:t>Video For You</a:t>
            </a:r>
          </a:p>
        </p:txBody>
      </p:sp>
      <p:sp>
        <p:nvSpPr>
          <p:cNvPr name="TextBox 7" id="7"/>
          <p:cNvSpPr txBox="true"/>
          <p:nvPr/>
        </p:nvSpPr>
        <p:spPr>
          <a:xfrm rot="0">
            <a:off x="4910426" y="1327791"/>
            <a:ext cx="9302700" cy="1779075"/>
          </a:xfrm>
          <a:prstGeom prst="rect">
            <a:avLst/>
          </a:prstGeom>
        </p:spPr>
        <p:txBody>
          <a:bodyPr anchor="t" rtlCol="false" tIns="0" lIns="0" bIns="0" rIns="0">
            <a:spAutoFit/>
          </a:bodyPr>
          <a:lstStyle/>
          <a:p>
            <a:pPr algn="ctr">
              <a:lnSpc>
                <a:spcPts val="4467"/>
              </a:lnSpc>
            </a:pPr>
            <a:r>
              <a:rPr lang="en-US" b="true" sz="3447">
                <a:solidFill>
                  <a:srgbClr val="000000"/>
                </a:solidFill>
                <a:latin typeface="Montserrat Bold"/>
                <a:ea typeface="Montserrat Bold"/>
                <a:cs typeface="Montserrat Bold"/>
                <a:sym typeface="Montserrat Bold"/>
              </a:rPr>
              <a:t>Knowledge is the key to progress</a:t>
            </a:r>
          </a:p>
          <a:p>
            <a:pPr algn="ctr">
              <a:lnSpc>
                <a:spcPts val="2048"/>
              </a:lnSpc>
            </a:pPr>
          </a:p>
          <a:p>
            <a:pPr algn="ctr">
              <a:lnSpc>
                <a:spcPts val="1881"/>
              </a:lnSpc>
            </a:pPr>
          </a:p>
        </p:txBody>
      </p:sp>
      <p:sp>
        <p:nvSpPr>
          <p:cNvPr name="TextBox 8" id="8"/>
          <p:cNvSpPr txBox="true"/>
          <p:nvPr/>
        </p:nvSpPr>
        <p:spPr>
          <a:xfrm rot="0">
            <a:off x="4910426" y="2296450"/>
            <a:ext cx="1674900" cy="829575"/>
          </a:xfrm>
          <a:prstGeom prst="rect">
            <a:avLst/>
          </a:prstGeom>
        </p:spPr>
        <p:txBody>
          <a:bodyPr anchor="t" rtlCol="false" tIns="0" lIns="0" bIns="0" rIns="0">
            <a:spAutoFit/>
          </a:bodyPr>
          <a:lstStyle/>
          <a:p>
            <a:pPr algn="ctr">
              <a:lnSpc>
                <a:spcPts val="7078"/>
              </a:lnSpc>
            </a:pPr>
            <a:r>
              <a:rPr lang="en-US" b="true" sz="4213">
                <a:solidFill>
                  <a:srgbClr val="FFFFFF"/>
                </a:solidFill>
                <a:latin typeface="Open Sans Bold"/>
                <a:ea typeface="Open Sans Bold"/>
                <a:cs typeface="Open Sans Bold"/>
                <a:sym typeface="Open Sans Bold"/>
              </a:rPr>
              <a:t>Quora</a:t>
            </a:r>
          </a:p>
        </p:txBody>
      </p:sp>
      <p:grpSp>
        <p:nvGrpSpPr>
          <p:cNvPr name="Group 9" id="9"/>
          <p:cNvGrpSpPr>
            <a:grpSpLocks noChangeAspect="true"/>
          </p:cNvGrpSpPr>
          <p:nvPr/>
        </p:nvGrpSpPr>
        <p:grpSpPr>
          <a:xfrm rot="0">
            <a:off x="3520438" y="2346047"/>
            <a:ext cx="12082627" cy="6796478"/>
            <a:chOff x="0" y="0"/>
            <a:chExt cx="16110169" cy="9061971"/>
          </a:xfrm>
        </p:grpSpPr>
        <p:sp>
          <p:nvSpPr>
            <p:cNvPr name="Freeform 10" id="10">
              <a:hlinkClick r:id="rId8" tooltip="http://drive.google.com/file/d/13G_NYFzkp7SdUBPD0wbEucCb-_N3aWzE/view"/>
            </p:cNvPr>
            <p:cNvSpPr/>
            <p:nvPr/>
          </p:nvSpPr>
          <p:spPr>
            <a:xfrm flipH="false" flipV="false" rot="0">
              <a:off x="0" y="0"/>
              <a:ext cx="16110204" cy="9061958"/>
            </a:xfrm>
            <a:custGeom>
              <a:avLst/>
              <a:gdLst/>
              <a:ahLst/>
              <a:cxnLst/>
              <a:rect r="r" b="b" t="t" l="l"/>
              <a:pathLst>
                <a:path h="9061958" w="16110204">
                  <a:moveTo>
                    <a:pt x="0" y="0"/>
                  </a:moveTo>
                  <a:lnTo>
                    <a:pt x="16110204" y="0"/>
                  </a:lnTo>
                  <a:lnTo>
                    <a:pt x="16110204" y="9061958"/>
                  </a:lnTo>
                  <a:lnTo>
                    <a:pt x="0" y="9061958"/>
                  </a:lnTo>
                  <a:lnTo>
                    <a:pt x="0" y="0"/>
                  </a:lnTo>
                  <a:close/>
                </a:path>
              </a:pathLst>
            </a:custGeom>
            <a:blipFill>
              <a:blip r:embed="rId9"/>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DAGx1gY6EEw</dc:identifier>
  <dcterms:modified xsi:type="dcterms:W3CDTF">2011-08-01T06:04:30Z</dcterms:modified>
  <cp:revision>1</cp:revision>
  <dc:title>Présentation de projet.pptx</dc:title>
</cp:coreProperties>
</file>