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3"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DDC2A-EEFC-4610-AA1B-6D1EC17C11B6}" v="689" dt="2021-01-03T03:12:01.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thoth, Benoy" userId="390bd186-35e3-4765-9356-77015d5f7f2a" providerId="ADAL" clId="{593DDC2A-EEFC-4610-AA1B-6D1EC17C11B6}"/>
    <pc:docChg chg="undo custSel addSld delSld modSld sldOrd">
      <pc:chgData name="Chathoth, Benoy" userId="390bd186-35e3-4765-9356-77015d5f7f2a" providerId="ADAL" clId="{593DDC2A-EEFC-4610-AA1B-6D1EC17C11B6}" dt="2021-01-03T03:12:05.966" v="2970" actId="20577"/>
      <pc:docMkLst>
        <pc:docMk/>
      </pc:docMkLst>
      <pc:sldChg chg="modSp new mod">
        <pc:chgData name="Chathoth, Benoy" userId="390bd186-35e3-4765-9356-77015d5f7f2a" providerId="ADAL" clId="{593DDC2A-EEFC-4610-AA1B-6D1EC17C11B6}" dt="2020-12-30T02:10:52.513" v="940" actId="20577"/>
        <pc:sldMkLst>
          <pc:docMk/>
          <pc:sldMk cId="4090808344" sldId="258"/>
        </pc:sldMkLst>
        <pc:spChg chg="mod">
          <ac:chgData name="Chathoth, Benoy" userId="390bd186-35e3-4765-9356-77015d5f7f2a" providerId="ADAL" clId="{593DDC2A-EEFC-4610-AA1B-6D1EC17C11B6}" dt="2020-12-30T02:01:26.605" v="27" actId="20577"/>
          <ac:spMkLst>
            <pc:docMk/>
            <pc:sldMk cId="4090808344" sldId="258"/>
            <ac:spMk id="2" creationId="{F610F932-9792-46A7-B785-5422D6FD37FB}"/>
          </ac:spMkLst>
        </pc:spChg>
        <pc:spChg chg="mod">
          <ac:chgData name="Chathoth, Benoy" userId="390bd186-35e3-4765-9356-77015d5f7f2a" providerId="ADAL" clId="{593DDC2A-EEFC-4610-AA1B-6D1EC17C11B6}" dt="2020-12-30T02:10:52.513" v="940" actId="20577"/>
          <ac:spMkLst>
            <pc:docMk/>
            <pc:sldMk cId="4090808344" sldId="258"/>
            <ac:spMk id="3" creationId="{1A4052AA-9454-450C-A318-B76D4D6B29FD}"/>
          </ac:spMkLst>
        </pc:spChg>
      </pc:sldChg>
      <pc:sldChg chg="modSp new mod">
        <pc:chgData name="Chathoth, Benoy" userId="390bd186-35e3-4765-9356-77015d5f7f2a" providerId="ADAL" clId="{593DDC2A-EEFC-4610-AA1B-6D1EC17C11B6}" dt="2021-01-03T00:03:11.107" v="2361" actId="20577"/>
        <pc:sldMkLst>
          <pc:docMk/>
          <pc:sldMk cId="2067191572" sldId="259"/>
        </pc:sldMkLst>
        <pc:spChg chg="mod">
          <ac:chgData name="Chathoth, Benoy" userId="390bd186-35e3-4765-9356-77015d5f7f2a" providerId="ADAL" clId="{593DDC2A-EEFC-4610-AA1B-6D1EC17C11B6}" dt="2021-01-01T22:43:33.458" v="960" actId="313"/>
          <ac:spMkLst>
            <pc:docMk/>
            <pc:sldMk cId="2067191572" sldId="259"/>
            <ac:spMk id="2" creationId="{2AFC1E8F-62B6-4C32-8797-7CEF5C397183}"/>
          </ac:spMkLst>
        </pc:spChg>
        <pc:spChg chg="mod">
          <ac:chgData name="Chathoth, Benoy" userId="390bd186-35e3-4765-9356-77015d5f7f2a" providerId="ADAL" clId="{593DDC2A-EEFC-4610-AA1B-6D1EC17C11B6}" dt="2021-01-03T00:03:11.107" v="2361" actId="20577"/>
          <ac:spMkLst>
            <pc:docMk/>
            <pc:sldMk cId="2067191572" sldId="259"/>
            <ac:spMk id="3" creationId="{293D0BEA-3600-4F8B-96A6-B04779AD78C8}"/>
          </ac:spMkLst>
        </pc:spChg>
      </pc:sldChg>
      <pc:sldChg chg="addSp delSp modSp new mod setBg">
        <pc:chgData name="Chathoth, Benoy" userId="390bd186-35e3-4765-9356-77015d5f7f2a" providerId="ADAL" clId="{593DDC2A-EEFC-4610-AA1B-6D1EC17C11B6}" dt="2021-01-02T23:52:29.506" v="2244" actId="26606"/>
        <pc:sldMkLst>
          <pc:docMk/>
          <pc:sldMk cId="3562192271" sldId="260"/>
        </pc:sldMkLst>
        <pc:spChg chg="mod">
          <ac:chgData name="Chathoth, Benoy" userId="390bd186-35e3-4765-9356-77015d5f7f2a" providerId="ADAL" clId="{593DDC2A-EEFC-4610-AA1B-6D1EC17C11B6}" dt="2021-01-02T23:52:29.506" v="2244" actId="26606"/>
          <ac:spMkLst>
            <pc:docMk/>
            <pc:sldMk cId="3562192271" sldId="260"/>
            <ac:spMk id="2" creationId="{03799BB3-D38C-4F10-89E2-6E7CA840621D}"/>
          </ac:spMkLst>
        </pc:spChg>
        <pc:spChg chg="del mod">
          <ac:chgData name="Chathoth, Benoy" userId="390bd186-35e3-4765-9356-77015d5f7f2a" providerId="ADAL" clId="{593DDC2A-EEFC-4610-AA1B-6D1EC17C11B6}" dt="2021-01-02T01:37:19.891" v="1428" actId="1032"/>
          <ac:spMkLst>
            <pc:docMk/>
            <pc:sldMk cId="3562192271" sldId="260"/>
            <ac:spMk id="3" creationId="{19AE5F6A-98B5-45E4-A4D7-7B01391CF93E}"/>
          </ac:spMkLst>
        </pc:spChg>
        <pc:graphicFrameChg chg="add mod modGraphic">
          <ac:chgData name="Chathoth, Benoy" userId="390bd186-35e3-4765-9356-77015d5f7f2a" providerId="ADAL" clId="{593DDC2A-EEFC-4610-AA1B-6D1EC17C11B6}" dt="2021-01-02T23:52:29.506" v="2244" actId="26606"/>
          <ac:graphicFrameMkLst>
            <pc:docMk/>
            <pc:sldMk cId="3562192271" sldId="260"/>
            <ac:graphicFrameMk id="4" creationId="{159CE562-1511-4BEE-B8E1-BE6E8A429A0F}"/>
          </ac:graphicFrameMkLst>
        </pc:graphicFrameChg>
        <pc:graphicFrameChg chg="add del modGraphic">
          <ac:chgData name="Chathoth, Benoy" userId="390bd186-35e3-4765-9356-77015d5f7f2a" providerId="ADAL" clId="{593DDC2A-EEFC-4610-AA1B-6D1EC17C11B6}" dt="2021-01-02T01:39:11.016" v="1444" actId="478"/>
          <ac:graphicFrameMkLst>
            <pc:docMk/>
            <pc:sldMk cId="3562192271" sldId="260"/>
            <ac:graphicFrameMk id="5" creationId="{3B48E050-812F-4275-BE85-442EEC227C0D}"/>
          </ac:graphicFrameMkLst>
        </pc:graphicFrameChg>
      </pc:sldChg>
      <pc:sldChg chg="modSp new mod">
        <pc:chgData name="Chathoth, Benoy" userId="390bd186-35e3-4765-9356-77015d5f7f2a" providerId="ADAL" clId="{593DDC2A-EEFC-4610-AA1B-6D1EC17C11B6}" dt="2021-01-03T03:08:54.056" v="2962" actId="20577"/>
        <pc:sldMkLst>
          <pc:docMk/>
          <pc:sldMk cId="1745182488" sldId="261"/>
        </pc:sldMkLst>
        <pc:spChg chg="mod">
          <ac:chgData name="Chathoth, Benoy" userId="390bd186-35e3-4765-9356-77015d5f7f2a" providerId="ADAL" clId="{593DDC2A-EEFC-4610-AA1B-6D1EC17C11B6}" dt="2021-01-02T23:48:57.943" v="2110" actId="14100"/>
          <ac:spMkLst>
            <pc:docMk/>
            <pc:sldMk cId="1745182488" sldId="261"/>
            <ac:spMk id="2" creationId="{18A404BF-7255-46D3-BB67-72A6B07AE451}"/>
          </ac:spMkLst>
        </pc:spChg>
        <pc:spChg chg="mod">
          <ac:chgData name="Chathoth, Benoy" userId="390bd186-35e3-4765-9356-77015d5f7f2a" providerId="ADAL" clId="{593DDC2A-EEFC-4610-AA1B-6D1EC17C11B6}" dt="2021-01-03T03:08:54.056" v="2962" actId="20577"/>
          <ac:spMkLst>
            <pc:docMk/>
            <pc:sldMk cId="1745182488" sldId="261"/>
            <ac:spMk id="3" creationId="{A58DCB55-8B9B-4D4E-8FA6-2DFBDFE36628}"/>
          </ac:spMkLst>
        </pc:spChg>
      </pc:sldChg>
      <pc:sldChg chg="addSp modSp new mod">
        <pc:chgData name="Chathoth, Benoy" userId="390bd186-35e3-4765-9356-77015d5f7f2a" providerId="ADAL" clId="{593DDC2A-EEFC-4610-AA1B-6D1EC17C11B6}" dt="2021-01-02T23:51:12.161" v="2242" actId="20577"/>
        <pc:sldMkLst>
          <pc:docMk/>
          <pc:sldMk cId="3081454051" sldId="262"/>
        </pc:sldMkLst>
        <pc:spChg chg="mod">
          <ac:chgData name="Chathoth, Benoy" userId="390bd186-35e3-4765-9356-77015d5f7f2a" providerId="ADAL" clId="{593DDC2A-EEFC-4610-AA1B-6D1EC17C11B6}" dt="2021-01-02T23:51:12.161" v="2242" actId="20577"/>
          <ac:spMkLst>
            <pc:docMk/>
            <pc:sldMk cId="3081454051" sldId="262"/>
            <ac:spMk id="2" creationId="{8FE20BBA-CCCF-4CCC-8D80-6587AD772AD4}"/>
          </ac:spMkLst>
        </pc:spChg>
        <pc:picChg chg="add mod">
          <ac:chgData name="Chathoth, Benoy" userId="390bd186-35e3-4765-9356-77015d5f7f2a" providerId="ADAL" clId="{593DDC2A-EEFC-4610-AA1B-6D1EC17C11B6}" dt="2021-01-02T23:51:03.794" v="2222" actId="14100"/>
          <ac:picMkLst>
            <pc:docMk/>
            <pc:sldMk cId="3081454051" sldId="262"/>
            <ac:picMk id="4" creationId="{00BA6525-B9AE-43DF-88ED-DFA35BA9F386}"/>
          </ac:picMkLst>
        </pc:picChg>
      </pc:sldChg>
      <pc:sldChg chg="new del">
        <pc:chgData name="Chathoth, Benoy" userId="390bd186-35e3-4765-9356-77015d5f7f2a" providerId="ADAL" clId="{593DDC2A-EEFC-4610-AA1B-6D1EC17C11B6}" dt="2021-01-02T23:53:40.957" v="2246" actId="47"/>
        <pc:sldMkLst>
          <pc:docMk/>
          <pc:sldMk cId="2099643393" sldId="263"/>
        </pc:sldMkLst>
      </pc:sldChg>
      <pc:sldChg chg="addSp delSp modSp new mod ord">
        <pc:chgData name="Chathoth, Benoy" userId="390bd186-35e3-4765-9356-77015d5f7f2a" providerId="ADAL" clId="{593DDC2A-EEFC-4610-AA1B-6D1EC17C11B6}" dt="2021-01-03T03:12:05.966" v="2970" actId="20577"/>
        <pc:sldMkLst>
          <pc:docMk/>
          <pc:sldMk cId="2912466467" sldId="263"/>
        </pc:sldMkLst>
        <pc:spChg chg="mod">
          <ac:chgData name="Chathoth, Benoy" userId="390bd186-35e3-4765-9356-77015d5f7f2a" providerId="ADAL" clId="{593DDC2A-EEFC-4610-AA1B-6D1EC17C11B6}" dt="2021-01-03T00:01:38.571" v="2355" actId="14100"/>
          <ac:spMkLst>
            <pc:docMk/>
            <pc:sldMk cId="2912466467" sldId="263"/>
            <ac:spMk id="2" creationId="{465F1FFD-FA06-4BFF-950E-BF0009A43736}"/>
          </ac:spMkLst>
        </pc:spChg>
        <pc:spChg chg="del">
          <ac:chgData name="Chathoth, Benoy" userId="390bd186-35e3-4765-9356-77015d5f7f2a" providerId="ADAL" clId="{593DDC2A-EEFC-4610-AA1B-6D1EC17C11B6}" dt="2021-01-02T23:54:05.978" v="2250" actId="3680"/>
          <ac:spMkLst>
            <pc:docMk/>
            <pc:sldMk cId="2912466467" sldId="263"/>
            <ac:spMk id="3" creationId="{0AFBBA41-ACB0-4063-88E9-B628DDB40CEC}"/>
          </ac:spMkLst>
        </pc:spChg>
        <pc:spChg chg="add del mod">
          <ac:chgData name="Chathoth, Benoy" userId="390bd186-35e3-4765-9356-77015d5f7f2a" providerId="ADAL" clId="{593DDC2A-EEFC-4610-AA1B-6D1EC17C11B6}" dt="2021-01-02T23:54:26.166" v="2264"/>
          <ac:spMkLst>
            <pc:docMk/>
            <pc:sldMk cId="2912466467" sldId="263"/>
            <ac:spMk id="7" creationId="{F8CABE75-8166-4B2E-9DE4-8D2E67F3E310}"/>
          </ac:spMkLst>
        </pc:spChg>
        <pc:spChg chg="add del mod">
          <ac:chgData name="Chathoth, Benoy" userId="390bd186-35e3-4765-9356-77015d5f7f2a" providerId="ADAL" clId="{593DDC2A-EEFC-4610-AA1B-6D1EC17C11B6}" dt="2021-01-02T23:55:58.855" v="2268" actId="3680"/>
          <ac:spMkLst>
            <pc:docMk/>
            <pc:sldMk cId="2912466467" sldId="263"/>
            <ac:spMk id="10" creationId="{CDD76F44-ED43-4189-9A58-740618E595C3}"/>
          </ac:spMkLst>
        </pc:spChg>
        <pc:spChg chg="add mod">
          <ac:chgData name="Chathoth, Benoy" userId="390bd186-35e3-4765-9356-77015d5f7f2a" providerId="ADAL" clId="{593DDC2A-EEFC-4610-AA1B-6D1EC17C11B6}" dt="2021-01-03T00:08:08.963" v="2455" actId="27636"/>
          <ac:spMkLst>
            <pc:docMk/>
            <pc:sldMk cId="2912466467" sldId="263"/>
            <ac:spMk id="13" creationId="{ABA1B9D8-0544-4C07-96DD-EB1BDF77B8C3}"/>
          </ac:spMkLst>
        </pc:spChg>
        <pc:graphicFrameChg chg="add del mod ord modGraphic">
          <ac:chgData name="Chathoth, Benoy" userId="390bd186-35e3-4765-9356-77015d5f7f2a" providerId="ADAL" clId="{593DDC2A-EEFC-4610-AA1B-6D1EC17C11B6}" dt="2021-01-02T23:54:10.169" v="2251" actId="478"/>
          <ac:graphicFrameMkLst>
            <pc:docMk/>
            <pc:sldMk cId="2912466467" sldId="263"/>
            <ac:graphicFrameMk id="4" creationId="{27AEB884-87D4-460C-9F8A-CCFB8F8F86B4}"/>
          </ac:graphicFrameMkLst>
        </pc:graphicFrameChg>
        <pc:graphicFrameChg chg="add del mod modGraphic">
          <ac:chgData name="Chathoth, Benoy" userId="390bd186-35e3-4765-9356-77015d5f7f2a" providerId="ADAL" clId="{593DDC2A-EEFC-4610-AA1B-6D1EC17C11B6}" dt="2021-01-02T23:54:50.814" v="2267" actId="478"/>
          <ac:graphicFrameMkLst>
            <pc:docMk/>
            <pc:sldMk cId="2912466467" sldId="263"/>
            <ac:graphicFrameMk id="8" creationId="{87BAAFC4-5778-46B2-A7FE-BD9B2AD3DDFA}"/>
          </ac:graphicFrameMkLst>
        </pc:graphicFrameChg>
        <pc:graphicFrameChg chg="add mod ord modGraphic">
          <ac:chgData name="Chathoth, Benoy" userId="390bd186-35e3-4765-9356-77015d5f7f2a" providerId="ADAL" clId="{593DDC2A-EEFC-4610-AA1B-6D1EC17C11B6}" dt="2021-01-03T03:12:05.966" v="2970" actId="20577"/>
          <ac:graphicFrameMkLst>
            <pc:docMk/>
            <pc:sldMk cId="2912466467" sldId="263"/>
            <ac:graphicFrameMk id="11" creationId="{8E5E172A-369D-4913-B0A1-A961CEE50B67}"/>
          </ac:graphicFrameMkLst>
        </pc:graphicFrameChg>
      </pc:sldChg>
      <pc:sldChg chg="new del">
        <pc:chgData name="Chathoth, Benoy" userId="390bd186-35e3-4765-9356-77015d5f7f2a" providerId="ADAL" clId="{593DDC2A-EEFC-4610-AA1B-6D1EC17C11B6}" dt="2021-01-02T23:53:47.678" v="2248" actId="47"/>
        <pc:sldMkLst>
          <pc:docMk/>
          <pc:sldMk cId="3133439231"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223DE7-FF50-4E30-B898-27EE49F2EAA7}"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5ADE8209-8C66-4ACB-87AD-5674412A16B7}">
      <dgm:prSet phldrT="[Text]" custT="1"/>
      <dgm:spPr/>
      <dgm:t>
        <a:bodyPr/>
        <a:lstStyle/>
        <a:p>
          <a:r>
            <a:rPr lang="en-US" sz="1400"/>
            <a:t>Extract and cleanse Zillow neighborhood home value index data</a:t>
          </a:r>
          <a:endParaRPr lang="en-US" sz="1400" dirty="0"/>
        </a:p>
      </dgm:t>
    </dgm:pt>
    <dgm:pt modelId="{17D7F880-7D51-4E6A-B17D-2A765003A1E6}" type="parTrans" cxnId="{9A913B8F-3D10-46B8-9286-BF5AC4793AE3}">
      <dgm:prSet/>
      <dgm:spPr/>
      <dgm:t>
        <a:bodyPr/>
        <a:lstStyle/>
        <a:p>
          <a:endParaRPr lang="en-US"/>
        </a:p>
      </dgm:t>
    </dgm:pt>
    <dgm:pt modelId="{307C87C3-C29C-4C25-BEB8-0EFAC3E7413A}" type="sibTrans" cxnId="{9A913B8F-3D10-46B8-9286-BF5AC4793AE3}">
      <dgm:prSet/>
      <dgm:spPr/>
      <dgm:t>
        <a:bodyPr/>
        <a:lstStyle/>
        <a:p>
          <a:endParaRPr lang="en-US"/>
        </a:p>
      </dgm:t>
    </dgm:pt>
    <dgm:pt modelId="{9036CEAB-4DAC-4D63-9FFC-F004CE2F0190}">
      <dgm:prSet phldrT="[Text]" custT="1"/>
      <dgm:spPr/>
      <dgm:t>
        <a:bodyPr/>
        <a:lstStyle/>
        <a:p>
          <a:pPr marL="0" lvl="0" indent="0" algn="ctr" defTabSz="622300">
            <a:lnSpc>
              <a:spcPct val="90000"/>
            </a:lnSpc>
            <a:spcBef>
              <a:spcPct val="0"/>
            </a:spcBef>
            <a:spcAft>
              <a:spcPct val="35000"/>
            </a:spcAft>
            <a:buNone/>
          </a:pPr>
          <a:r>
            <a:rPr lang="en-US" sz="1400" kern="1200">
              <a:solidFill>
                <a:prstClr val="white"/>
              </a:solidFill>
              <a:latin typeface="Trebuchet MS" panose="020B0603020202020204"/>
              <a:ea typeface="+mn-ea"/>
              <a:cs typeface="+mn-cs"/>
            </a:rPr>
            <a:t>Extract and cleanse neighborhood and zip code data from Virginia Beach city property sales data</a:t>
          </a:r>
          <a:endParaRPr lang="en-US" sz="1400" kern="1200" dirty="0">
            <a:solidFill>
              <a:prstClr val="white"/>
            </a:solidFill>
            <a:latin typeface="Trebuchet MS" panose="020B0603020202020204"/>
            <a:ea typeface="+mn-ea"/>
            <a:cs typeface="+mn-cs"/>
          </a:endParaRPr>
        </a:p>
      </dgm:t>
    </dgm:pt>
    <dgm:pt modelId="{38DCAD72-748F-4AB0-813C-A2A660C3093A}" type="parTrans" cxnId="{C97CC0AE-F103-4C12-9864-95C131645538}">
      <dgm:prSet/>
      <dgm:spPr/>
      <dgm:t>
        <a:bodyPr/>
        <a:lstStyle/>
        <a:p>
          <a:endParaRPr lang="en-US"/>
        </a:p>
      </dgm:t>
    </dgm:pt>
    <dgm:pt modelId="{751B7711-C099-4F42-BF54-1597B336A400}" type="sibTrans" cxnId="{C97CC0AE-F103-4C12-9864-95C131645538}">
      <dgm:prSet/>
      <dgm:spPr/>
      <dgm:t>
        <a:bodyPr/>
        <a:lstStyle/>
        <a:p>
          <a:endParaRPr lang="en-US"/>
        </a:p>
      </dgm:t>
    </dgm:pt>
    <dgm:pt modelId="{BB49A8A6-8B47-4B1F-A75E-EEBDC87939D5}">
      <dgm:prSet phldrT="[Text]" custT="1"/>
      <dgm:spPr/>
      <dgm:t>
        <a:bodyPr/>
        <a:lstStyle/>
        <a:p>
          <a:pPr marL="0" lvl="0" indent="0" algn="ctr" defTabSz="622300">
            <a:lnSpc>
              <a:spcPct val="90000"/>
            </a:lnSpc>
            <a:spcBef>
              <a:spcPct val="0"/>
            </a:spcBef>
            <a:spcAft>
              <a:spcPct val="35000"/>
            </a:spcAft>
            <a:buNone/>
          </a:pPr>
          <a:r>
            <a:rPr lang="en-US" sz="1400" kern="1200">
              <a:solidFill>
                <a:prstClr val="white"/>
              </a:solidFill>
              <a:latin typeface="Trebuchet MS" panose="020B0603020202020204"/>
              <a:ea typeface="+mn-ea"/>
              <a:cs typeface="+mn-cs"/>
            </a:rPr>
            <a:t>Map Zillow neighborhood to matching zip code from property sales data</a:t>
          </a:r>
          <a:endParaRPr lang="en-US" sz="1400" kern="1200" dirty="0">
            <a:solidFill>
              <a:prstClr val="white"/>
            </a:solidFill>
            <a:latin typeface="Trebuchet MS" panose="020B0603020202020204"/>
            <a:ea typeface="+mn-ea"/>
            <a:cs typeface="+mn-cs"/>
          </a:endParaRPr>
        </a:p>
      </dgm:t>
    </dgm:pt>
    <dgm:pt modelId="{9696B1F3-1C7B-4CD7-AD01-0C3B6338F0FA}" type="parTrans" cxnId="{58B0B140-C166-4A4D-A57E-4FCF5579BF23}">
      <dgm:prSet/>
      <dgm:spPr/>
      <dgm:t>
        <a:bodyPr/>
        <a:lstStyle/>
        <a:p>
          <a:endParaRPr lang="en-US"/>
        </a:p>
      </dgm:t>
    </dgm:pt>
    <dgm:pt modelId="{8CA3E24B-4905-4BD2-91C1-5A6B1A761407}" type="sibTrans" cxnId="{58B0B140-C166-4A4D-A57E-4FCF5579BF23}">
      <dgm:prSet/>
      <dgm:spPr/>
      <dgm:t>
        <a:bodyPr/>
        <a:lstStyle/>
        <a:p>
          <a:endParaRPr lang="en-US"/>
        </a:p>
      </dgm:t>
    </dgm:pt>
    <dgm:pt modelId="{730EFC9F-9513-4032-9C99-E7810E966FFA}">
      <dgm:prSet phldrT="[Text]" custT="1"/>
      <dgm:spPr/>
      <dgm:t>
        <a:bodyPr/>
        <a:lstStyle/>
        <a:p>
          <a:pPr marL="0" lvl="0" indent="0" algn="ctr" defTabSz="622300">
            <a:lnSpc>
              <a:spcPct val="90000"/>
            </a:lnSpc>
            <a:spcBef>
              <a:spcPct val="0"/>
            </a:spcBef>
            <a:spcAft>
              <a:spcPct val="35000"/>
            </a:spcAft>
            <a:buNone/>
          </a:pPr>
          <a:r>
            <a:rPr lang="en-US" sz="1400" kern="1200">
              <a:solidFill>
                <a:prstClr val="white"/>
              </a:solidFill>
              <a:latin typeface="Trebuchet MS" panose="020B0603020202020204"/>
              <a:ea typeface="+mn-ea"/>
              <a:cs typeface="+mn-cs"/>
            </a:rPr>
            <a:t>Extract and summarize crime count from VB police reports at a neighborhood level</a:t>
          </a:r>
          <a:endParaRPr lang="en-US" sz="1400" kern="1200" dirty="0">
            <a:solidFill>
              <a:prstClr val="white"/>
            </a:solidFill>
            <a:latin typeface="Trebuchet MS" panose="020B0603020202020204"/>
            <a:ea typeface="+mn-ea"/>
            <a:cs typeface="+mn-cs"/>
          </a:endParaRPr>
        </a:p>
      </dgm:t>
    </dgm:pt>
    <dgm:pt modelId="{F5CDE9F9-96FE-4CB5-B11C-AAB18EF1F6C6}" type="parTrans" cxnId="{2D3633BB-ADE9-4573-93E0-A7B0C4E25915}">
      <dgm:prSet/>
      <dgm:spPr/>
      <dgm:t>
        <a:bodyPr/>
        <a:lstStyle/>
        <a:p>
          <a:endParaRPr lang="en-US"/>
        </a:p>
      </dgm:t>
    </dgm:pt>
    <dgm:pt modelId="{74A9FA57-543B-419B-99B1-4CED356ADDCC}" type="sibTrans" cxnId="{2D3633BB-ADE9-4573-93E0-A7B0C4E25915}">
      <dgm:prSet/>
      <dgm:spPr/>
      <dgm:t>
        <a:bodyPr/>
        <a:lstStyle/>
        <a:p>
          <a:endParaRPr lang="en-US"/>
        </a:p>
      </dgm:t>
    </dgm:pt>
    <dgm:pt modelId="{9FB54C26-DF9F-4F2E-9B90-887C8EEBB8D1}">
      <dgm:prSet phldrT="[Text]" custT="1"/>
      <dgm:spPr/>
      <dgm:t>
        <a:bodyPr/>
        <a:lstStyle/>
        <a:p>
          <a:pPr marL="0" lvl="0" indent="0" algn="ctr" defTabSz="622300">
            <a:lnSpc>
              <a:spcPct val="90000"/>
            </a:lnSpc>
            <a:spcBef>
              <a:spcPct val="0"/>
            </a:spcBef>
            <a:spcAft>
              <a:spcPct val="35000"/>
            </a:spcAft>
            <a:buNone/>
          </a:pPr>
          <a:r>
            <a:rPr lang="en-US" sz="1400" kern="1200">
              <a:solidFill>
                <a:prstClr val="white"/>
              </a:solidFill>
              <a:latin typeface="Trebuchet MS" panose="020B0603020202020204"/>
              <a:ea typeface="+mn-ea"/>
              <a:cs typeface="+mn-cs"/>
            </a:rPr>
            <a:t>Map Zillow neighborhoods with the total crime counts</a:t>
          </a:r>
          <a:endParaRPr lang="en-US" sz="1400" kern="1200" dirty="0">
            <a:solidFill>
              <a:prstClr val="white"/>
            </a:solidFill>
            <a:latin typeface="Trebuchet MS" panose="020B0603020202020204"/>
            <a:ea typeface="+mn-ea"/>
            <a:cs typeface="+mn-cs"/>
          </a:endParaRPr>
        </a:p>
      </dgm:t>
    </dgm:pt>
    <dgm:pt modelId="{F95CAF24-F1FA-4ACF-8CC2-D8D338DA1811}" type="parTrans" cxnId="{4BBFE973-33EF-4FDA-88CD-625D3C6198E4}">
      <dgm:prSet/>
      <dgm:spPr/>
      <dgm:t>
        <a:bodyPr/>
        <a:lstStyle/>
        <a:p>
          <a:endParaRPr lang="en-US"/>
        </a:p>
      </dgm:t>
    </dgm:pt>
    <dgm:pt modelId="{A51245D6-DEB9-4D79-9BE8-2DD91F32A54B}" type="sibTrans" cxnId="{4BBFE973-33EF-4FDA-88CD-625D3C6198E4}">
      <dgm:prSet/>
      <dgm:spPr/>
      <dgm:t>
        <a:bodyPr/>
        <a:lstStyle/>
        <a:p>
          <a:endParaRPr lang="en-US"/>
        </a:p>
      </dgm:t>
    </dgm:pt>
    <dgm:pt modelId="{B216B2C7-7E8D-4534-A40B-203B82CEA342}">
      <dgm:prSet phldrT="[Text]" custT="1"/>
      <dgm:spPr/>
      <dgm:t>
        <a:bodyPr/>
        <a:lstStyle/>
        <a:p>
          <a:pPr marL="0" lvl="0" indent="0" algn="ctr" defTabSz="622300">
            <a:lnSpc>
              <a:spcPct val="90000"/>
            </a:lnSpc>
            <a:spcBef>
              <a:spcPct val="0"/>
            </a:spcBef>
            <a:spcAft>
              <a:spcPct val="35000"/>
            </a:spcAft>
            <a:buNone/>
          </a:pPr>
          <a:r>
            <a:rPr lang="en-US" sz="1400" kern="1200">
              <a:solidFill>
                <a:prstClr val="white"/>
              </a:solidFill>
              <a:latin typeface="Trebuchet MS" panose="020B0603020202020204"/>
              <a:ea typeface="+mn-ea"/>
              <a:cs typeface="+mn-cs"/>
            </a:rPr>
            <a:t>Using Foursquare obtain school, healthcare access and venue data</a:t>
          </a:r>
          <a:endParaRPr lang="en-US" sz="1400" kern="1200" dirty="0">
            <a:solidFill>
              <a:prstClr val="white"/>
            </a:solidFill>
            <a:latin typeface="Trebuchet MS" panose="020B0603020202020204"/>
            <a:ea typeface="+mn-ea"/>
            <a:cs typeface="+mn-cs"/>
          </a:endParaRPr>
        </a:p>
      </dgm:t>
    </dgm:pt>
    <dgm:pt modelId="{27F04324-4D40-4A20-8D88-8A016A030EBD}" type="parTrans" cxnId="{3C070B90-4486-4915-A0F3-F88B18518508}">
      <dgm:prSet/>
      <dgm:spPr/>
      <dgm:t>
        <a:bodyPr/>
        <a:lstStyle/>
        <a:p>
          <a:endParaRPr lang="en-US"/>
        </a:p>
      </dgm:t>
    </dgm:pt>
    <dgm:pt modelId="{85FC62A7-CBF1-474C-A70F-6980488D11DC}" type="sibTrans" cxnId="{3C070B90-4486-4915-A0F3-F88B18518508}">
      <dgm:prSet/>
      <dgm:spPr/>
      <dgm:t>
        <a:bodyPr/>
        <a:lstStyle/>
        <a:p>
          <a:endParaRPr lang="en-US"/>
        </a:p>
      </dgm:t>
    </dgm:pt>
    <dgm:pt modelId="{1E64890E-9CBA-417B-A3C1-BBC12A05F13E}">
      <dgm:prSet phldrT="[Text]" custT="1"/>
      <dgm:spPr/>
      <dgm:t>
        <a:bodyPr/>
        <a:lstStyle/>
        <a:p>
          <a:r>
            <a:rPr lang="en-US" sz="1400"/>
            <a:t>Merge Home value, crime, school, healthcare and venue data</a:t>
          </a:r>
          <a:endParaRPr lang="en-US" sz="1400" dirty="0"/>
        </a:p>
      </dgm:t>
    </dgm:pt>
    <dgm:pt modelId="{B1C0FBE4-64FE-4E53-8F6B-8C4125E1088C}" type="parTrans" cxnId="{E5AA982E-108E-407D-B307-6774CA1F2016}">
      <dgm:prSet/>
      <dgm:spPr/>
      <dgm:t>
        <a:bodyPr/>
        <a:lstStyle/>
        <a:p>
          <a:endParaRPr lang="en-US"/>
        </a:p>
      </dgm:t>
    </dgm:pt>
    <dgm:pt modelId="{1E2BD80B-22D4-4B0E-967B-BBA79855E47D}" type="sibTrans" cxnId="{E5AA982E-108E-407D-B307-6774CA1F2016}">
      <dgm:prSet/>
      <dgm:spPr/>
      <dgm:t>
        <a:bodyPr/>
        <a:lstStyle/>
        <a:p>
          <a:endParaRPr lang="en-US"/>
        </a:p>
      </dgm:t>
    </dgm:pt>
    <dgm:pt modelId="{BB2FBCD6-6793-4C21-9AA7-E4FE87D6AF90}">
      <dgm:prSet phldrT="[Text]" custT="1"/>
      <dgm:spPr/>
      <dgm:t>
        <a:bodyPr/>
        <a:lstStyle/>
        <a:p>
          <a:r>
            <a:rPr lang="en-US" sz="1400"/>
            <a:t>Apply K-Means Clustering algorithm on merged data</a:t>
          </a:r>
          <a:endParaRPr lang="en-US" sz="1400" dirty="0"/>
        </a:p>
      </dgm:t>
    </dgm:pt>
    <dgm:pt modelId="{6E55EAD9-EAAB-4BEF-9D06-40AA7A19729D}" type="parTrans" cxnId="{BF8D142D-8CC6-4429-A425-DECC7363A663}">
      <dgm:prSet/>
      <dgm:spPr/>
      <dgm:t>
        <a:bodyPr/>
        <a:lstStyle/>
        <a:p>
          <a:endParaRPr lang="en-US"/>
        </a:p>
      </dgm:t>
    </dgm:pt>
    <dgm:pt modelId="{A65B37AE-F4C0-4878-9C90-8318E8470757}" type="sibTrans" cxnId="{BF8D142D-8CC6-4429-A425-DECC7363A663}">
      <dgm:prSet/>
      <dgm:spPr/>
      <dgm:t>
        <a:bodyPr/>
        <a:lstStyle/>
        <a:p>
          <a:endParaRPr lang="en-US"/>
        </a:p>
      </dgm:t>
    </dgm:pt>
    <dgm:pt modelId="{7B0726F3-0051-45B6-B7C2-34E919A80D2D}" type="pres">
      <dgm:prSet presAssocID="{58223DE7-FF50-4E30-B898-27EE49F2EAA7}" presName="diagram" presStyleCnt="0">
        <dgm:presLayoutVars>
          <dgm:dir/>
          <dgm:resizeHandles val="exact"/>
        </dgm:presLayoutVars>
      </dgm:prSet>
      <dgm:spPr/>
    </dgm:pt>
    <dgm:pt modelId="{A3E2A76E-45BB-408A-ADFA-C2B70315FCB4}" type="pres">
      <dgm:prSet presAssocID="{5ADE8209-8C66-4ACB-87AD-5674412A16B7}" presName="node" presStyleLbl="node1" presStyleIdx="0" presStyleCnt="8" custScaleY="120658">
        <dgm:presLayoutVars>
          <dgm:bulletEnabled val="1"/>
        </dgm:presLayoutVars>
      </dgm:prSet>
      <dgm:spPr/>
    </dgm:pt>
    <dgm:pt modelId="{A721D914-D4DE-47CE-BAFE-8A9D12DC9C80}" type="pres">
      <dgm:prSet presAssocID="{307C87C3-C29C-4C25-BEB8-0EFAC3E7413A}" presName="sibTrans" presStyleLbl="sibTrans2D1" presStyleIdx="0" presStyleCnt="7"/>
      <dgm:spPr/>
    </dgm:pt>
    <dgm:pt modelId="{079F136E-8E2D-4145-B34F-540CBDA2AA2A}" type="pres">
      <dgm:prSet presAssocID="{307C87C3-C29C-4C25-BEB8-0EFAC3E7413A}" presName="connectorText" presStyleLbl="sibTrans2D1" presStyleIdx="0" presStyleCnt="7"/>
      <dgm:spPr/>
    </dgm:pt>
    <dgm:pt modelId="{5C85D317-5E51-4C31-A79B-E51C480BA2AF}" type="pres">
      <dgm:prSet presAssocID="{9036CEAB-4DAC-4D63-9FFC-F004CE2F0190}" presName="node" presStyleLbl="node1" presStyleIdx="1" presStyleCnt="8" custScaleY="119036">
        <dgm:presLayoutVars>
          <dgm:bulletEnabled val="1"/>
        </dgm:presLayoutVars>
      </dgm:prSet>
      <dgm:spPr/>
    </dgm:pt>
    <dgm:pt modelId="{04B93B0B-DB50-4DF1-8749-BBE214B55D08}" type="pres">
      <dgm:prSet presAssocID="{751B7711-C099-4F42-BF54-1597B336A400}" presName="sibTrans" presStyleLbl="sibTrans2D1" presStyleIdx="1" presStyleCnt="7"/>
      <dgm:spPr/>
    </dgm:pt>
    <dgm:pt modelId="{8D263014-3B89-4BC7-A7AB-C28C534FD083}" type="pres">
      <dgm:prSet presAssocID="{751B7711-C099-4F42-BF54-1597B336A400}" presName="connectorText" presStyleLbl="sibTrans2D1" presStyleIdx="1" presStyleCnt="7"/>
      <dgm:spPr/>
    </dgm:pt>
    <dgm:pt modelId="{8F56BB28-EC31-402D-B2F8-8224FF824BA2}" type="pres">
      <dgm:prSet presAssocID="{BB49A8A6-8B47-4B1F-A75E-EEBDC87939D5}" presName="node" presStyleLbl="node1" presStyleIdx="2" presStyleCnt="8" custScaleY="111970">
        <dgm:presLayoutVars>
          <dgm:bulletEnabled val="1"/>
        </dgm:presLayoutVars>
      </dgm:prSet>
      <dgm:spPr/>
    </dgm:pt>
    <dgm:pt modelId="{D6ADC1E1-D535-4158-9F5F-BDE0C646F107}" type="pres">
      <dgm:prSet presAssocID="{8CA3E24B-4905-4BD2-91C1-5A6B1A761407}" presName="sibTrans" presStyleLbl="sibTrans2D1" presStyleIdx="2" presStyleCnt="7"/>
      <dgm:spPr/>
    </dgm:pt>
    <dgm:pt modelId="{EB60D792-AB22-4621-BE10-8C7AE84E18E6}" type="pres">
      <dgm:prSet presAssocID="{8CA3E24B-4905-4BD2-91C1-5A6B1A761407}" presName="connectorText" presStyleLbl="sibTrans2D1" presStyleIdx="2" presStyleCnt="7"/>
      <dgm:spPr/>
    </dgm:pt>
    <dgm:pt modelId="{2448D54A-C969-43B8-8302-5EA5D69F951C}" type="pres">
      <dgm:prSet presAssocID="{730EFC9F-9513-4032-9C99-E7810E966FFA}" presName="node" presStyleLbl="node1" presStyleIdx="3" presStyleCnt="8" custScaleX="103747" custScaleY="119036">
        <dgm:presLayoutVars>
          <dgm:bulletEnabled val="1"/>
        </dgm:presLayoutVars>
      </dgm:prSet>
      <dgm:spPr/>
    </dgm:pt>
    <dgm:pt modelId="{9CBCD257-1034-4743-A59A-CBAA057E08B4}" type="pres">
      <dgm:prSet presAssocID="{74A9FA57-543B-419B-99B1-4CED356ADDCC}" presName="sibTrans" presStyleLbl="sibTrans2D1" presStyleIdx="3" presStyleCnt="7"/>
      <dgm:spPr/>
    </dgm:pt>
    <dgm:pt modelId="{D032ABC6-94C4-4FFC-92BB-DAB1665CB3E3}" type="pres">
      <dgm:prSet presAssocID="{74A9FA57-543B-419B-99B1-4CED356ADDCC}" presName="connectorText" presStyleLbl="sibTrans2D1" presStyleIdx="3" presStyleCnt="7"/>
      <dgm:spPr/>
    </dgm:pt>
    <dgm:pt modelId="{47181F7D-E0B9-47E9-BCA4-8B71C349491A}" type="pres">
      <dgm:prSet presAssocID="{9FB54C26-DF9F-4F2E-9B90-887C8EEBB8D1}" presName="node" presStyleLbl="node1" presStyleIdx="4" presStyleCnt="8" custScaleY="112890">
        <dgm:presLayoutVars>
          <dgm:bulletEnabled val="1"/>
        </dgm:presLayoutVars>
      </dgm:prSet>
      <dgm:spPr/>
    </dgm:pt>
    <dgm:pt modelId="{8CB10FD8-D5EF-4254-B185-66B789C8F6E2}" type="pres">
      <dgm:prSet presAssocID="{A51245D6-DEB9-4D79-9BE8-2DD91F32A54B}" presName="sibTrans" presStyleLbl="sibTrans2D1" presStyleIdx="4" presStyleCnt="7"/>
      <dgm:spPr/>
    </dgm:pt>
    <dgm:pt modelId="{FD76620D-19F8-4949-89A1-40E315B2324A}" type="pres">
      <dgm:prSet presAssocID="{A51245D6-DEB9-4D79-9BE8-2DD91F32A54B}" presName="connectorText" presStyleLbl="sibTrans2D1" presStyleIdx="4" presStyleCnt="7"/>
      <dgm:spPr/>
    </dgm:pt>
    <dgm:pt modelId="{D0CBE6FE-4D2D-4D4C-9C82-7E712BA801D5}" type="pres">
      <dgm:prSet presAssocID="{B216B2C7-7E8D-4534-A40B-203B82CEA342}" presName="node" presStyleLbl="node1" presStyleIdx="5" presStyleCnt="8" custScaleY="116134">
        <dgm:presLayoutVars>
          <dgm:bulletEnabled val="1"/>
        </dgm:presLayoutVars>
      </dgm:prSet>
      <dgm:spPr/>
    </dgm:pt>
    <dgm:pt modelId="{10461D02-AC38-4BD7-87B9-8DCC365C5A85}" type="pres">
      <dgm:prSet presAssocID="{85FC62A7-CBF1-474C-A70F-6980488D11DC}" presName="sibTrans" presStyleLbl="sibTrans2D1" presStyleIdx="5" presStyleCnt="7"/>
      <dgm:spPr/>
    </dgm:pt>
    <dgm:pt modelId="{6159F222-A943-4FBF-B190-199AC2F28C95}" type="pres">
      <dgm:prSet presAssocID="{85FC62A7-CBF1-474C-A70F-6980488D11DC}" presName="connectorText" presStyleLbl="sibTrans2D1" presStyleIdx="5" presStyleCnt="7"/>
      <dgm:spPr/>
    </dgm:pt>
    <dgm:pt modelId="{776688E2-69F6-4932-826B-85B604360F30}" type="pres">
      <dgm:prSet presAssocID="{1E64890E-9CBA-417B-A3C1-BBC12A05F13E}" presName="node" presStyleLbl="node1" presStyleIdx="6" presStyleCnt="8" custScaleY="112890">
        <dgm:presLayoutVars>
          <dgm:bulletEnabled val="1"/>
        </dgm:presLayoutVars>
      </dgm:prSet>
      <dgm:spPr/>
    </dgm:pt>
    <dgm:pt modelId="{AEE43F2A-0CB6-4F1D-85DA-6CA433D629A7}" type="pres">
      <dgm:prSet presAssocID="{1E2BD80B-22D4-4B0E-967B-BBA79855E47D}" presName="sibTrans" presStyleLbl="sibTrans2D1" presStyleIdx="6" presStyleCnt="7"/>
      <dgm:spPr/>
    </dgm:pt>
    <dgm:pt modelId="{50DA8B33-5DA6-4FAA-A384-3DA79C43CA3D}" type="pres">
      <dgm:prSet presAssocID="{1E2BD80B-22D4-4B0E-967B-BBA79855E47D}" presName="connectorText" presStyleLbl="sibTrans2D1" presStyleIdx="6" presStyleCnt="7"/>
      <dgm:spPr/>
    </dgm:pt>
    <dgm:pt modelId="{FDD1F24D-EAC9-4A02-93C0-9B439A3202EA}" type="pres">
      <dgm:prSet presAssocID="{BB2FBCD6-6793-4C21-9AA7-E4FE87D6AF90}" presName="node" presStyleLbl="node1" presStyleIdx="7" presStyleCnt="8" custScaleY="113601">
        <dgm:presLayoutVars>
          <dgm:bulletEnabled val="1"/>
        </dgm:presLayoutVars>
      </dgm:prSet>
      <dgm:spPr/>
    </dgm:pt>
  </dgm:ptLst>
  <dgm:cxnLst>
    <dgm:cxn modelId="{817F6002-2CFD-47FA-BF41-B480C8951E78}" type="presOf" srcId="{1E2BD80B-22D4-4B0E-967B-BBA79855E47D}" destId="{50DA8B33-5DA6-4FAA-A384-3DA79C43CA3D}" srcOrd="1" destOrd="0" presId="urn:microsoft.com/office/officeart/2005/8/layout/process5"/>
    <dgm:cxn modelId="{35513506-2349-4DFB-8D0E-B63EB7FC2FE1}" type="presOf" srcId="{751B7711-C099-4F42-BF54-1597B336A400}" destId="{04B93B0B-DB50-4DF1-8749-BBE214B55D08}" srcOrd="0" destOrd="0" presId="urn:microsoft.com/office/officeart/2005/8/layout/process5"/>
    <dgm:cxn modelId="{09AD4A09-48B1-4475-93B3-8D17BA90FB69}" type="presOf" srcId="{307C87C3-C29C-4C25-BEB8-0EFAC3E7413A}" destId="{A721D914-D4DE-47CE-BAFE-8A9D12DC9C80}" srcOrd="0" destOrd="0" presId="urn:microsoft.com/office/officeart/2005/8/layout/process5"/>
    <dgm:cxn modelId="{F8193213-C731-4FB9-9E86-E07BF2E21A85}" type="presOf" srcId="{74A9FA57-543B-419B-99B1-4CED356ADDCC}" destId="{9CBCD257-1034-4743-A59A-CBAA057E08B4}" srcOrd="0" destOrd="0" presId="urn:microsoft.com/office/officeart/2005/8/layout/process5"/>
    <dgm:cxn modelId="{BF8D142D-8CC6-4429-A425-DECC7363A663}" srcId="{58223DE7-FF50-4E30-B898-27EE49F2EAA7}" destId="{BB2FBCD6-6793-4C21-9AA7-E4FE87D6AF90}" srcOrd="7" destOrd="0" parTransId="{6E55EAD9-EAAB-4BEF-9D06-40AA7A19729D}" sibTransId="{A65B37AE-F4C0-4878-9C90-8318E8470757}"/>
    <dgm:cxn modelId="{E5AA982E-108E-407D-B307-6774CA1F2016}" srcId="{58223DE7-FF50-4E30-B898-27EE49F2EAA7}" destId="{1E64890E-9CBA-417B-A3C1-BBC12A05F13E}" srcOrd="6" destOrd="0" parTransId="{B1C0FBE4-64FE-4E53-8F6B-8C4125E1088C}" sibTransId="{1E2BD80B-22D4-4B0E-967B-BBA79855E47D}"/>
    <dgm:cxn modelId="{1A5A1B30-A064-4174-AA97-1776A4608E4B}" type="presOf" srcId="{751B7711-C099-4F42-BF54-1597B336A400}" destId="{8D263014-3B89-4BC7-A7AB-C28C534FD083}" srcOrd="1" destOrd="0" presId="urn:microsoft.com/office/officeart/2005/8/layout/process5"/>
    <dgm:cxn modelId="{56FB8330-0984-4E4F-A363-395AEBCB696C}" type="presOf" srcId="{5ADE8209-8C66-4ACB-87AD-5674412A16B7}" destId="{A3E2A76E-45BB-408A-ADFA-C2B70315FCB4}" srcOrd="0" destOrd="0" presId="urn:microsoft.com/office/officeart/2005/8/layout/process5"/>
    <dgm:cxn modelId="{58B0B140-C166-4A4D-A57E-4FCF5579BF23}" srcId="{58223DE7-FF50-4E30-B898-27EE49F2EAA7}" destId="{BB49A8A6-8B47-4B1F-A75E-EEBDC87939D5}" srcOrd="2" destOrd="0" parTransId="{9696B1F3-1C7B-4CD7-AD01-0C3B6338F0FA}" sibTransId="{8CA3E24B-4905-4BD2-91C1-5A6B1A761407}"/>
    <dgm:cxn modelId="{B211E45E-1164-4EC7-A25C-FF7FF4547E0F}" type="presOf" srcId="{58223DE7-FF50-4E30-B898-27EE49F2EAA7}" destId="{7B0726F3-0051-45B6-B7C2-34E919A80D2D}" srcOrd="0" destOrd="0" presId="urn:microsoft.com/office/officeart/2005/8/layout/process5"/>
    <dgm:cxn modelId="{C8FF7A65-AAF2-49E9-8D14-2627D97A98CA}" type="presOf" srcId="{85FC62A7-CBF1-474C-A70F-6980488D11DC}" destId="{10461D02-AC38-4BD7-87B9-8DCC365C5A85}" srcOrd="0" destOrd="0" presId="urn:microsoft.com/office/officeart/2005/8/layout/process5"/>
    <dgm:cxn modelId="{F5E40A47-04E7-4B3F-B40F-C36CC9291BA7}" type="presOf" srcId="{B216B2C7-7E8D-4534-A40B-203B82CEA342}" destId="{D0CBE6FE-4D2D-4D4C-9C82-7E712BA801D5}" srcOrd="0" destOrd="0" presId="urn:microsoft.com/office/officeart/2005/8/layout/process5"/>
    <dgm:cxn modelId="{4204374F-45C3-425D-9E68-1404DA820526}" type="presOf" srcId="{BB2FBCD6-6793-4C21-9AA7-E4FE87D6AF90}" destId="{FDD1F24D-EAC9-4A02-93C0-9B439A3202EA}" srcOrd="0" destOrd="0" presId="urn:microsoft.com/office/officeart/2005/8/layout/process5"/>
    <dgm:cxn modelId="{4BBFE973-33EF-4FDA-88CD-625D3C6198E4}" srcId="{58223DE7-FF50-4E30-B898-27EE49F2EAA7}" destId="{9FB54C26-DF9F-4F2E-9B90-887C8EEBB8D1}" srcOrd="4" destOrd="0" parTransId="{F95CAF24-F1FA-4ACF-8CC2-D8D338DA1811}" sibTransId="{A51245D6-DEB9-4D79-9BE8-2DD91F32A54B}"/>
    <dgm:cxn modelId="{04019256-76DE-4013-B44D-25DBEF4B9D15}" type="presOf" srcId="{74A9FA57-543B-419B-99B1-4CED356ADDCC}" destId="{D032ABC6-94C4-4FFC-92BB-DAB1665CB3E3}" srcOrd="1" destOrd="0" presId="urn:microsoft.com/office/officeart/2005/8/layout/process5"/>
    <dgm:cxn modelId="{8FD6AD7E-A471-4006-9ED4-747F0E3B7786}" type="presOf" srcId="{9FB54C26-DF9F-4F2E-9B90-887C8EEBB8D1}" destId="{47181F7D-E0B9-47E9-BCA4-8B71C349491A}" srcOrd="0" destOrd="0" presId="urn:microsoft.com/office/officeart/2005/8/layout/process5"/>
    <dgm:cxn modelId="{24CAE47E-4AFF-4C17-8252-38BB65262682}" type="presOf" srcId="{85FC62A7-CBF1-474C-A70F-6980488D11DC}" destId="{6159F222-A943-4FBF-B190-199AC2F28C95}" srcOrd="1" destOrd="0" presId="urn:microsoft.com/office/officeart/2005/8/layout/process5"/>
    <dgm:cxn modelId="{B848C08D-FE36-4267-92D0-98F0842BEEBD}" type="presOf" srcId="{A51245D6-DEB9-4D79-9BE8-2DD91F32A54B}" destId="{FD76620D-19F8-4949-89A1-40E315B2324A}" srcOrd="1" destOrd="0" presId="urn:microsoft.com/office/officeart/2005/8/layout/process5"/>
    <dgm:cxn modelId="{9A913B8F-3D10-46B8-9286-BF5AC4793AE3}" srcId="{58223DE7-FF50-4E30-B898-27EE49F2EAA7}" destId="{5ADE8209-8C66-4ACB-87AD-5674412A16B7}" srcOrd="0" destOrd="0" parTransId="{17D7F880-7D51-4E6A-B17D-2A765003A1E6}" sibTransId="{307C87C3-C29C-4C25-BEB8-0EFAC3E7413A}"/>
    <dgm:cxn modelId="{3C070B90-4486-4915-A0F3-F88B18518508}" srcId="{58223DE7-FF50-4E30-B898-27EE49F2EAA7}" destId="{B216B2C7-7E8D-4534-A40B-203B82CEA342}" srcOrd="5" destOrd="0" parTransId="{27F04324-4D40-4A20-8D88-8A016A030EBD}" sibTransId="{85FC62A7-CBF1-474C-A70F-6980488D11DC}"/>
    <dgm:cxn modelId="{B26CA99D-F6B8-4968-9143-1DF11F95EF75}" type="presOf" srcId="{1E2BD80B-22D4-4B0E-967B-BBA79855E47D}" destId="{AEE43F2A-0CB6-4F1D-85DA-6CA433D629A7}" srcOrd="0" destOrd="0" presId="urn:microsoft.com/office/officeart/2005/8/layout/process5"/>
    <dgm:cxn modelId="{8138B89E-09C8-4DC9-9F92-B9A606715169}" type="presOf" srcId="{730EFC9F-9513-4032-9C99-E7810E966FFA}" destId="{2448D54A-C969-43B8-8302-5EA5D69F951C}" srcOrd="0" destOrd="0" presId="urn:microsoft.com/office/officeart/2005/8/layout/process5"/>
    <dgm:cxn modelId="{6E94E0A0-91EC-414C-92CC-3CC7566B834E}" type="presOf" srcId="{1E64890E-9CBA-417B-A3C1-BBC12A05F13E}" destId="{776688E2-69F6-4932-826B-85B604360F30}" srcOrd="0" destOrd="0" presId="urn:microsoft.com/office/officeart/2005/8/layout/process5"/>
    <dgm:cxn modelId="{C04A48AA-A25A-45A1-9B4C-6FF7F9CDC568}" type="presOf" srcId="{A51245D6-DEB9-4D79-9BE8-2DD91F32A54B}" destId="{8CB10FD8-D5EF-4254-B185-66B789C8F6E2}" srcOrd="0" destOrd="0" presId="urn:microsoft.com/office/officeart/2005/8/layout/process5"/>
    <dgm:cxn modelId="{C97CC0AE-F103-4C12-9864-95C131645538}" srcId="{58223DE7-FF50-4E30-B898-27EE49F2EAA7}" destId="{9036CEAB-4DAC-4D63-9FFC-F004CE2F0190}" srcOrd="1" destOrd="0" parTransId="{38DCAD72-748F-4AB0-813C-A2A660C3093A}" sibTransId="{751B7711-C099-4F42-BF54-1597B336A400}"/>
    <dgm:cxn modelId="{2D3633BB-ADE9-4573-93E0-A7B0C4E25915}" srcId="{58223DE7-FF50-4E30-B898-27EE49F2EAA7}" destId="{730EFC9F-9513-4032-9C99-E7810E966FFA}" srcOrd="3" destOrd="0" parTransId="{F5CDE9F9-96FE-4CB5-B11C-AAB18EF1F6C6}" sibTransId="{74A9FA57-543B-419B-99B1-4CED356ADDCC}"/>
    <dgm:cxn modelId="{B7A12ABF-4221-446A-8195-DD249C549D63}" type="presOf" srcId="{8CA3E24B-4905-4BD2-91C1-5A6B1A761407}" destId="{EB60D792-AB22-4621-BE10-8C7AE84E18E6}" srcOrd="1" destOrd="0" presId="urn:microsoft.com/office/officeart/2005/8/layout/process5"/>
    <dgm:cxn modelId="{19573AC1-6E44-4667-85F1-C6020C1BBBCF}" type="presOf" srcId="{307C87C3-C29C-4C25-BEB8-0EFAC3E7413A}" destId="{079F136E-8E2D-4145-B34F-540CBDA2AA2A}" srcOrd="1" destOrd="0" presId="urn:microsoft.com/office/officeart/2005/8/layout/process5"/>
    <dgm:cxn modelId="{7C55EAE6-3852-459E-A76F-EC1DB3557DE2}" type="presOf" srcId="{9036CEAB-4DAC-4D63-9FFC-F004CE2F0190}" destId="{5C85D317-5E51-4C31-A79B-E51C480BA2AF}" srcOrd="0" destOrd="0" presId="urn:microsoft.com/office/officeart/2005/8/layout/process5"/>
    <dgm:cxn modelId="{DF3D10E7-3F44-4797-96ED-213C8047DB1E}" type="presOf" srcId="{BB49A8A6-8B47-4B1F-A75E-EEBDC87939D5}" destId="{8F56BB28-EC31-402D-B2F8-8224FF824BA2}" srcOrd="0" destOrd="0" presId="urn:microsoft.com/office/officeart/2005/8/layout/process5"/>
    <dgm:cxn modelId="{509A7CF0-BBBA-4AF6-AC74-9B58D660A103}" type="presOf" srcId="{8CA3E24B-4905-4BD2-91C1-5A6B1A761407}" destId="{D6ADC1E1-D535-4158-9F5F-BDE0C646F107}" srcOrd="0" destOrd="0" presId="urn:microsoft.com/office/officeart/2005/8/layout/process5"/>
    <dgm:cxn modelId="{6182FFD2-04DF-4738-BE86-FC1C791AC11F}" type="presParOf" srcId="{7B0726F3-0051-45B6-B7C2-34E919A80D2D}" destId="{A3E2A76E-45BB-408A-ADFA-C2B70315FCB4}" srcOrd="0" destOrd="0" presId="urn:microsoft.com/office/officeart/2005/8/layout/process5"/>
    <dgm:cxn modelId="{03BF924B-39D5-4E0E-A353-E3D35D145946}" type="presParOf" srcId="{7B0726F3-0051-45B6-B7C2-34E919A80D2D}" destId="{A721D914-D4DE-47CE-BAFE-8A9D12DC9C80}" srcOrd="1" destOrd="0" presId="urn:microsoft.com/office/officeart/2005/8/layout/process5"/>
    <dgm:cxn modelId="{59F19746-1EBA-4B31-A18E-01C0E915A49D}" type="presParOf" srcId="{A721D914-D4DE-47CE-BAFE-8A9D12DC9C80}" destId="{079F136E-8E2D-4145-B34F-540CBDA2AA2A}" srcOrd="0" destOrd="0" presId="urn:microsoft.com/office/officeart/2005/8/layout/process5"/>
    <dgm:cxn modelId="{8F7D81CA-2EE6-4D15-BEEE-3F26815E0A9B}" type="presParOf" srcId="{7B0726F3-0051-45B6-B7C2-34E919A80D2D}" destId="{5C85D317-5E51-4C31-A79B-E51C480BA2AF}" srcOrd="2" destOrd="0" presId="urn:microsoft.com/office/officeart/2005/8/layout/process5"/>
    <dgm:cxn modelId="{3E7DE11F-00B8-4191-B815-50043FB606E8}" type="presParOf" srcId="{7B0726F3-0051-45B6-B7C2-34E919A80D2D}" destId="{04B93B0B-DB50-4DF1-8749-BBE214B55D08}" srcOrd="3" destOrd="0" presId="urn:microsoft.com/office/officeart/2005/8/layout/process5"/>
    <dgm:cxn modelId="{2873DF0D-7A99-4127-BE69-959D6A1B127E}" type="presParOf" srcId="{04B93B0B-DB50-4DF1-8749-BBE214B55D08}" destId="{8D263014-3B89-4BC7-A7AB-C28C534FD083}" srcOrd="0" destOrd="0" presId="urn:microsoft.com/office/officeart/2005/8/layout/process5"/>
    <dgm:cxn modelId="{EFA659CB-2C28-41DF-B354-1142553A8B5E}" type="presParOf" srcId="{7B0726F3-0051-45B6-B7C2-34E919A80D2D}" destId="{8F56BB28-EC31-402D-B2F8-8224FF824BA2}" srcOrd="4" destOrd="0" presId="urn:microsoft.com/office/officeart/2005/8/layout/process5"/>
    <dgm:cxn modelId="{526F3FAB-20AB-4809-AA5B-46821E6F5A28}" type="presParOf" srcId="{7B0726F3-0051-45B6-B7C2-34E919A80D2D}" destId="{D6ADC1E1-D535-4158-9F5F-BDE0C646F107}" srcOrd="5" destOrd="0" presId="urn:microsoft.com/office/officeart/2005/8/layout/process5"/>
    <dgm:cxn modelId="{A4F2AA5B-5632-47A9-A328-F28DB3E874A1}" type="presParOf" srcId="{D6ADC1E1-D535-4158-9F5F-BDE0C646F107}" destId="{EB60D792-AB22-4621-BE10-8C7AE84E18E6}" srcOrd="0" destOrd="0" presId="urn:microsoft.com/office/officeart/2005/8/layout/process5"/>
    <dgm:cxn modelId="{DA8909B3-9FBE-4C19-954F-C003183B2A9A}" type="presParOf" srcId="{7B0726F3-0051-45B6-B7C2-34E919A80D2D}" destId="{2448D54A-C969-43B8-8302-5EA5D69F951C}" srcOrd="6" destOrd="0" presId="urn:microsoft.com/office/officeart/2005/8/layout/process5"/>
    <dgm:cxn modelId="{4D32FB61-6A77-48BB-A81B-F7E6E3A917A3}" type="presParOf" srcId="{7B0726F3-0051-45B6-B7C2-34E919A80D2D}" destId="{9CBCD257-1034-4743-A59A-CBAA057E08B4}" srcOrd="7" destOrd="0" presId="urn:microsoft.com/office/officeart/2005/8/layout/process5"/>
    <dgm:cxn modelId="{1678338C-735F-4335-A3FF-AD22136C1A21}" type="presParOf" srcId="{9CBCD257-1034-4743-A59A-CBAA057E08B4}" destId="{D032ABC6-94C4-4FFC-92BB-DAB1665CB3E3}" srcOrd="0" destOrd="0" presId="urn:microsoft.com/office/officeart/2005/8/layout/process5"/>
    <dgm:cxn modelId="{338F20A9-BF79-4E2B-8284-2FF07F9D1424}" type="presParOf" srcId="{7B0726F3-0051-45B6-B7C2-34E919A80D2D}" destId="{47181F7D-E0B9-47E9-BCA4-8B71C349491A}" srcOrd="8" destOrd="0" presId="urn:microsoft.com/office/officeart/2005/8/layout/process5"/>
    <dgm:cxn modelId="{33FD5157-F871-4C21-B1CB-B8BA8B9A0C3A}" type="presParOf" srcId="{7B0726F3-0051-45B6-B7C2-34E919A80D2D}" destId="{8CB10FD8-D5EF-4254-B185-66B789C8F6E2}" srcOrd="9" destOrd="0" presId="urn:microsoft.com/office/officeart/2005/8/layout/process5"/>
    <dgm:cxn modelId="{DBA7B4A9-9BE3-4BBD-AE9D-67A58CBA5B62}" type="presParOf" srcId="{8CB10FD8-D5EF-4254-B185-66B789C8F6E2}" destId="{FD76620D-19F8-4949-89A1-40E315B2324A}" srcOrd="0" destOrd="0" presId="urn:microsoft.com/office/officeart/2005/8/layout/process5"/>
    <dgm:cxn modelId="{6F2DCE25-05FE-4D2E-80C6-2EC24A5A4427}" type="presParOf" srcId="{7B0726F3-0051-45B6-B7C2-34E919A80D2D}" destId="{D0CBE6FE-4D2D-4D4C-9C82-7E712BA801D5}" srcOrd="10" destOrd="0" presId="urn:microsoft.com/office/officeart/2005/8/layout/process5"/>
    <dgm:cxn modelId="{ACE054AE-CC11-4CD1-AE65-089783B00B7B}" type="presParOf" srcId="{7B0726F3-0051-45B6-B7C2-34E919A80D2D}" destId="{10461D02-AC38-4BD7-87B9-8DCC365C5A85}" srcOrd="11" destOrd="0" presId="urn:microsoft.com/office/officeart/2005/8/layout/process5"/>
    <dgm:cxn modelId="{E54BE552-94E8-4FEA-BA59-6F086BA62D8C}" type="presParOf" srcId="{10461D02-AC38-4BD7-87B9-8DCC365C5A85}" destId="{6159F222-A943-4FBF-B190-199AC2F28C95}" srcOrd="0" destOrd="0" presId="urn:microsoft.com/office/officeart/2005/8/layout/process5"/>
    <dgm:cxn modelId="{0A06824F-6607-4376-BB36-9002EA895552}" type="presParOf" srcId="{7B0726F3-0051-45B6-B7C2-34E919A80D2D}" destId="{776688E2-69F6-4932-826B-85B604360F30}" srcOrd="12" destOrd="0" presId="urn:microsoft.com/office/officeart/2005/8/layout/process5"/>
    <dgm:cxn modelId="{544B69E7-6FFD-4F29-88AB-0E71F34750F9}" type="presParOf" srcId="{7B0726F3-0051-45B6-B7C2-34E919A80D2D}" destId="{AEE43F2A-0CB6-4F1D-85DA-6CA433D629A7}" srcOrd="13" destOrd="0" presId="urn:microsoft.com/office/officeart/2005/8/layout/process5"/>
    <dgm:cxn modelId="{36A02EDD-5A15-45B5-9714-9E3ADD631B24}" type="presParOf" srcId="{AEE43F2A-0CB6-4F1D-85DA-6CA433D629A7}" destId="{50DA8B33-5DA6-4FAA-A384-3DA79C43CA3D}" srcOrd="0" destOrd="0" presId="urn:microsoft.com/office/officeart/2005/8/layout/process5"/>
    <dgm:cxn modelId="{0DC283F3-286F-40EE-A7A3-BB3F32997C1F}" type="presParOf" srcId="{7B0726F3-0051-45B6-B7C2-34E919A80D2D}" destId="{FDD1F24D-EAC9-4A02-93C0-9B439A3202EA}"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2A76E-45BB-408A-ADFA-C2B70315FCB4}">
      <dsp:nvSpPr>
        <dsp:cNvPr id="0" name=""/>
        <dsp:cNvSpPr/>
      </dsp:nvSpPr>
      <dsp:spPr>
        <a:xfrm>
          <a:off x="328" y="643077"/>
          <a:ext cx="1721729" cy="1246442"/>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Extract and cleanse Zillow neighborhood home value index data</a:t>
          </a:r>
          <a:endParaRPr lang="en-US" sz="1400" kern="1200" dirty="0"/>
        </a:p>
      </dsp:txBody>
      <dsp:txXfrm>
        <a:off x="36835" y="679584"/>
        <a:ext cx="1648715" cy="1173428"/>
      </dsp:txXfrm>
    </dsp:sp>
    <dsp:sp modelId="{A721D914-D4DE-47CE-BAFE-8A9D12DC9C80}">
      <dsp:nvSpPr>
        <dsp:cNvPr id="0" name=""/>
        <dsp:cNvSpPr/>
      </dsp:nvSpPr>
      <dsp:spPr>
        <a:xfrm>
          <a:off x="1873570" y="1052804"/>
          <a:ext cx="365006" cy="42698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1873570" y="1138202"/>
        <a:ext cx="255504" cy="256193"/>
      </dsp:txXfrm>
    </dsp:sp>
    <dsp:sp modelId="{5C85D317-5E51-4C31-A79B-E51C480BA2AF}">
      <dsp:nvSpPr>
        <dsp:cNvPr id="0" name=""/>
        <dsp:cNvSpPr/>
      </dsp:nvSpPr>
      <dsp:spPr>
        <a:xfrm>
          <a:off x="2410750" y="651455"/>
          <a:ext cx="1721729" cy="122968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prstClr val="white"/>
              </a:solidFill>
              <a:latin typeface="Trebuchet MS" panose="020B0603020202020204"/>
              <a:ea typeface="+mn-ea"/>
              <a:cs typeface="+mn-cs"/>
            </a:rPr>
            <a:t>Extract and cleanse neighborhood and zip code data from Virginia Beach city property sales data</a:t>
          </a:r>
          <a:endParaRPr lang="en-US" sz="1400" kern="1200" dirty="0">
            <a:solidFill>
              <a:prstClr val="white"/>
            </a:solidFill>
            <a:latin typeface="Trebuchet MS" panose="020B0603020202020204"/>
            <a:ea typeface="+mn-ea"/>
            <a:cs typeface="+mn-cs"/>
          </a:endParaRPr>
        </a:p>
      </dsp:txBody>
      <dsp:txXfrm>
        <a:off x="2446766" y="687471"/>
        <a:ext cx="1649697" cy="1157655"/>
      </dsp:txXfrm>
    </dsp:sp>
    <dsp:sp modelId="{04B93B0B-DB50-4DF1-8749-BBE214B55D08}">
      <dsp:nvSpPr>
        <dsp:cNvPr id="0" name=""/>
        <dsp:cNvSpPr/>
      </dsp:nvSpPr>
      <dsp:spPr>
        <a:xfrm>
          <a:off x="4283992" y="1052804"/>
          <a:ext cx="365006" cy="42698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283992" y="1138202"/>
        <a:ext cx="255504" cy="256193"/>
      </dsp:txXfrm>
    </dsp:sp>
    <dsp:sp modelId="{8F56BB28-EC31-402D-B2F8-8224FF824BA2}">
      <dsp:nvSpPr>
        <dsp:cNvPr id="0" name=""/>
        <dsp:cNvSpPr/>
      </dsp:nvSpPr>
      <dsp:spPr>
        <a:xfrm>
          <a:off x="4821172" y="687953"/>
          <a:ext cx="1721729" cy="115669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prstClr val="white"/>
              </a:solidFill>
              <a:latin typeface="Trebuchet MS" panose="020B0603020202020204"/>
              <a:ea typeface="+mn-ea"/>
              <a:cs typeface="+mn-cs"/>
            </a:rPr>
            <a:t>Map Zillow neighborhood to matching zip code from property sales data</a:t>
          </a:r>
          <a:endParaRPr lang="en-US" sz="1400" kern="1200" dirty="0">
            <a:solidFill>
              <a:prstClr val="white"/>
            </a:solidFill>
            <a:latin typeface="Trebuchet MS" panose="020B0603020202020204"/>
            <a:ea typeface="+mn-ea"/>
            <a:cs typeface="+mn-cs"/>
          </a:endParaRPr>
        </a:p>
      </dsp:txBody>
      <dsp:txXfrm>
        <a:off x="4855050" y="721831"/>
        <a:ext cx="1653973" cy="1088936"/>
      </dsp:txXfrm>
    </dsp:sp>
    <dsp:sp modelId="{D6ADC1E1-D535-4158-9F5F-BDE0C646F107}">
      <dsp:nvSpPr>
        <dsp:cNvPr id="0" name=""/>
        <dsp:cNvSpPr/>
      </dsp:nvSpPr>
      <dsp:spPr>
        <a:xfrm>
          <a:off x="6694414" y="1052804"/>
          <a:ext cx="365006" cy="42698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694414" y="1138202"/>
        <a:ext cx="255504" cy="256193"/>
      </dsp:txXfrm>
    </dsp:sp>
    <dsp:sp modelId="{2448D54A-C969-43B8-8302-5EA5D69F951C}">
      <dsp:nvSpPr>
        <dsp:cNvPr id="0" name=""/>
        <dsp:cNvSpPr/>
      </dsp:nvSpPr>
      <dsp:spPr>
        <a:xfrm>
          <a:off x="7231594" y="651455"/>
          <a:ext cx="1786243" cy="122968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prstClr val="white"/>
              </a:solidFill>
              <a:latin typeface="Trebuchet MS" panose="020B0603020202020204"/>
              <a:ea typeface="+mn-ea"/>
              <a:cs typeface="+mn-cs"/>
            </a:rPr>
            <a:t>Extract and summarize crime count from VB police reports at a neighborhood level</a:t>
          </a:r>
          <a:endParaRPr lang="en-US" sz="1400" kern="1200" dirty="0">
            <a:solidFill>
              <a:prstClr val="white"/>
            </a:solidFill>
            <a:latin typeface="Trebuchet MS" panose="020B0603020202020204"/>
            <a:ea typeface="+mn-ea"/>
            <a:cs typeface="+mn-cs"/>
          </a:endParaRPr>
        </a:p>
      </dsp:txBody>
      <dsp:txXfrm>
        <a:off x="7267610" y="687471"/>
        <a:ext cx="1714211" cy="1157655"/>
      </dsp:txXfrm>
    </dsp:sp>
    <dsp:sp modelId="{9CBCD257-1034-4743-A59A-CBAA057E08B4}">
      <dsp:nvSpPr>
        <dsp:cNvPr id="0" name=""/>
        <dsp:cNvSpPr/>
      </dsp:nvSpPr>
      <dsp:spPr>
        <a:xfrm rot="5342002">
          <a:off x="7951740" y="2013853"/>
          <a:ext cx="378381" cy="4269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8011877" y="2038165"/>
        <a:ext cx="256193" cy="264867"/>
      </dsp:txXfrm>
    </dsp:sp>
    <dsp:sp modelId="{47181F7D-E0B9-47E9-BCA4-8B71C349491A}">
      <dsp:nvSpPr>
        <dsp:cNvPr id="0" name=""/>
        <dsp:cNvSpPr/>
      </dsp:nvSpPr>
      <dsp:spPr>
        <a:xfrm>
          <a:off x="7296107" y="2594968"/>
          <a:ext cx="1721729" cy="1166196"/>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prstClr val="white"/>
              </a:solidFill>
              <a:latin typeface="Trebuchet MS" panose="020B0603020202020204"/>
              <a:ea typeface="+mn-ea"/>
              <a:cs typeface="+mn-cs"/>
            </a:rPr>
            <a:t>Map Zillow neighborhoods with the total crime counts</a:t>
          </a:r>
          <a:endParaRPr lang="en-US" sz="1400" kern="1200" dirty="0">
            <a:solidFill>
              <a:prstClr val="white"/>
            </a:solidFill>
            <a:latin typeface="Trebuchet MS" panose="020B0603020202020204"/>
            <a:ea typeface="+mn-ea"/>
            <a:cs typeface="+mn-cs"/>
          </a:endParaRPr>
        </a:p>
      </dsp:txBody>
      <dsp:txXfrm>
        <a:off x="7330264" y="2629125"/>
        <a:ext cx="1653415" cy="1097882"/>
      </dsp:txXfrm>
    </dsp:sp>
    <dsp:sp modelId="{8CB10FD8-D5EF-4254-B185-66B789C8F6E2}">
      <dsp:nvSpPr>
        <dsp:cNvPr id="0" name=""/>
        <dsp:cNvSpPr/>
      </dsp:nvSpPr>
      <dsp:spPr>
        <a:xfrm rot="10800000">
          <a:off x="6779588" y="2964572"/>
          <a:ext cx="365006" cy="42698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6889090" y="3049970"/>
        <a:ext cx="255504" cy="256193"/>
      </dsp:txXfrm>
    </dsp:sp>
    <dsp:sp modelId="{D0CBE6FE-4D2D-4D4C-9C82-7E712BA801D5}">
      <dsp:nvSpPr>
        <dsp:cNvPr id="0" name=""/>
        <dsp:cNvSpPr/>
      </dsp:nvSpPr>
      <dsp:spPr>
        <a:xfrm>
          <a:off x="4885685" y="2578212"/>
          <a:ext cx="1721729" cy="1199708"/>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prstClr val="white"/>
              </a:solidFill>
              <a:latin typeface="Trebuchet MS" panose="020B0603020202020204"/>
              <a:ea typeface="+mn-ea"/>
              <a:cs typeface="+mn-cs"/>
            </a:rPr>
            <a:t>Using Foursquare obtain school, healthcare access and venue data</a:t>
          </a:r>
          <a:endParaRPr lang="en-US" sz="1400" kern="1200" dirty="0">
            <a:solidFill>
              <a:prstClr val="white"/>
            </a:solidFill>
            <a:latin typeface="Trebuchet MS" panose="020B0603020202020204"/>
            <a:ea typeface="+mn-ea"/>
            <a:cs typeface="+mn-cs"/>
          </a:endParaRPr>
        </a:p>
      </dsp:txBody>
      <dsp:txXfrm>
        <a:off x="4920823" y="2613350"/>
        <a:ext cx="1651453" cy="1129432"/>
      </dsp:txXfrm>
    </dsp:sp>
    <dsp:sp modelId="{10461D02-AC38-4BD7-87B9-8DCC365C5A85}">
      <dsp:nvSpPr>
        <dsp:cNvPr id="0" name=""/>
        <dsp:cNvSpPr/>
      </dsp:nvSpPr>
      <dsp:spPr>
        <a:xfrm rot="10800000">
          <a:off x="4369166" y="2964572"/>
          <a:ext cx="365006" cy="42698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4478668" y="3049970"/>
        <a:ext cx="255504" cy="256193"/>
      </dsp:txXfrm>
    </dsp:sp>
    <dsp:sp modelId="{776688E2-69F6-4932-826B-85B604360F30}">
      <dsp:nvSpPr>
        <dsp:cNvPr id="0" name=""/>
        <dsp:cNvSpPr/>
      </dsp:nvSpPr>
      <dsp:spPr>
        <a:xfrm>
          <a:off x="2475263" y="2594968"/>
          <a:ext cx="1721729" cy="1166196"/>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Merge Home value, crime, school, healthcare and venue data</a:t>
          </a:r>
          <a:endParaRPr lang="en-US" sz="1400" kern="1200" dirty="0"/>
        </a:p>
      </dsp:txBody>
      <dsp:txXfrm>
        <a:off x="2509420" y="2629125"/>
        <a:ext cx="1653415" cy="1097882"/>
      </dsp:txXfrm>
    </dsp:sp>
    <dsp:sp modelId="{AEE43F2A-0CB6-4F1D-85DA-6CA433D629A7}">
      <dsp:nvSpPr>
        <dsp:cNvPr id="0" name=""/>
        <dsp:cNvSpPr/>
      </dsp:nvSpPr>
      <dsp:spPr>
        <a:xfrm rot="10800000">
          <a:off x="1958744" y="2964572"/>
          <a:ext cx="365006" cy="42698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2068246" y="3049970"/>
        <a:ext cx="255504" cy="256193"/>
      </dsp:txXfrm>
    </dsp:sp>
    <dsp:sp modelId="{FDD1F24D-EAC9-4A02-93C0-9B439A3202EA}">
      <dsp:nvSpPr>
        <dsp:cNvPr id="0" name=""/>
        <dsp:cNvSpPr/>
      </dsp:nvSpPr>
      <dsp:spPr>
        <a:xfrm>
          <a:off x="64841" y="2591296"/>
          <a:ext cx="1721729" cy="1173541"/>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Apply K-Means Clustering algorithm on merged data</a:t>
          </a:r>
          <a:endParaRPr lang="en-US" sz="1400" kern="1200" dirty="0"/>
        </a:p>
      </dsp:txBody>
      <dsp:txXfrm>
        <a:off x="99213" y="2625668"/>
        <a:ext cx="1652985" cy="11047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E4C59-5FE8-4FB4-AA98-C0D63A2C1F7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63329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E4C59-5FE8-4FB4-AA98-C0D63A2C1F7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232467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E4C59-5FE8-4FB4-AA98-C0D63A2C1F7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0571-19B2-4197-BD6A-76B432CE999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83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E4C59-5FE8-4FB4-AA98-C0D63A2C1F7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2504124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E4C59-5FE8-4FB4-AA98-C0D63A2C1F7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0571-19B2-4197-BD6A-76B432CE999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6072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E4C59-5FE8-4FB4-AA98-C0D63A2C1F7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51652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E4C59-5FE8-4FB4-AA98-C0D63A2C1F7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4138885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E4C59-5FE8-4FB4-AA98-C0D63A2C1F7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399052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E4C59-5FE8-4FB4-AA98-C0D63A2C1F7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427047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E4C59-5FE8-4FB4-AA98-C0D63A2C1F7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355587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E4C59-5FE8-4FB4-AA98-C0D63A2C1F73}"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3818317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E4C59-5FE8-4FB4-AA98-C0D63A2C1F73}"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176068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E4C59-5FE8-4FB4-AA98-C0D63A2C1F73}"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23097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E4C59-5FE8-4FB4-AA98-C0D63A2C1F73}"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276660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E4C59-5FE8-4FB4-AA98-C0D63A2C1F73}"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37654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5E4C59-5FE8-4FB4-AA98-C0D63A2C1F73}"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10571-19B2-4197-BD6A-76B432CE9998}" type="slidenum">
              <a:rPr lang="en-US" smtClean="0"/>
              <a:t>‹#›</a:t>
            </a:fld>
            <a:endParaRPr lang="en-US"/>
          </a:p>
        </p:txBody>
      </p:sp>
    </p:spTree>
    <p:extLst>
      <p:ext uri="{BB962C8B-B14F-4D97-AF65-F5344CB8AC3E}">
        <p14:creationId xmlns:p14="http://schemas.microsoft.com/office/powerpoint/2010/main" val="280819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5E4C59-5FE8-4FB4-AA98-C0D63A2C1F73}" type="datetimeFigureOut">
              <a:rPr lang="en-US" smtClean="0"/>
              <a:t>1/2/2021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210571-19B2-4197-BD6A-76B432CE9998}" type="slidenum">
              <a:rPr lang="en-US" smtClean="0"/>
              <a:t>‹#›</a:t>
            </a:fld>
            <a:endParaRPr lang="en-US"/>
          </a:p>
        </p:txBody>
      </p:sp>
    </p:spTree>
    <p:extLst>
      <p:ext uri="{BB962C8B-B14F-4D97-AF65-F5344CB8AC3E}">
        <p14:creationId xmlns:p14="http://schemas.microsoft.com/office/powerpoint/2010/main" val="1317919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6E38-365D-43CA-9940-48865879E8CF}"/>
              </a:ext>
            </a:extLst>
          </p:cNvPr>
          <p:cNvSpPr>
            <a:spLocks noGrp="1"/>
          </p:cNvSpPr>
          <p:nvPr>
            <p:ph type="ctrTitle"/>
          </p:nvPr>
        </p:nvSpPr>
        <p:spPr/>
        <p:txBody>
          <a:bodyPr/>
          <a:lstStyle/>
          <a:p>
            <a:r>
              <a:rPr lang="en-US" dirty="0"/>
              <a:t>Virginia Beach Neighborhood Clustering</a:t>
            </a:r>
          </a:p>
        </p:txBody>
      </p:sp>
      <p:sp>
        <p:nvSpPr>
          <p:cNvPr id="3" name="Subtitle 2">
            <a:extLst>
              <a:ext uri="{FF2B5EF4-FFF2-40B4-BE49-F238E27FC236}">
                <a16:creationId xmlns:a16="http://schemas.microsoft.com/office/drawing/2014/main" id="{5A2E80C0-24DE-4704-B16D-01BB2C31D31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2225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2626-CC2A-449E-B59E-18BD078FAC95}"/>
              </a:ext>
            </a:extLst>
          </p:cNvPr>
          <p:cNvSpPr>
            <a:spLocks noGrp="1"/>
          </p:cNvSpPr>
          <p:nvPr>
            <p:ph type="title"/>
          </p:nvPr>
        </p:nvSpPr>
        <p:spPr>
          <a:xfrm>
            <a:off x="2849562" y="609600"/>
            <a:ext cx="6424440" cy="1320800"/>
          </a:xfrm>
        </p:spPr>
        <p:txBody>
          <a:bodyPr>
            <a:normAutofit/>
          </a:bodyPr>
          <a:lstStyle/>
          <a:p>
            <a:r>
              <a:rPr lang="en-US" dirty="0"/>
              <a:t>Virginia Beach, VA</a:t>
            </a:r>
          </a:p>
        </p:txBody>
      </p:sp>
      <p:pic>
        <p:nvPicPr>
          <p:cNvPr id="1028" name="Picture 4" descr="Virginia Beach, Virginia: Beaches, Parks and Seafood">
            <a:extLst>
              <a:ext uri="{FF2B5EF4-FFF2-40B4-BE49-F238E27FC236}">
                <a16:creationId xmlns:a16="http://schemas.microsoft.com/office/drawing/2014/main" id="{C1AEABCB-8C47-4B9A-8212-8B9D4D4696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107" t="140" r="48127" b="-1"/>
          <a:stretch/>
        </p:blipFill>
        <p:spPr bwMode="auto">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a:noFill/>
          <a:extLst>
            <a:ext uri="{909E8E84-426E-40DD-AFC4-6F175D3DCCD1}">
              <a14:hiddenFill xmlns:a14="http://schemas.microsoft.com/office/drawing/2010/main">
                <a:solidFill>
                  <a:srgbClr val="FFFFFF"/>
                </a:solidFill>
              </a14:hiddenFill>
            </a:ext>
          </a:extLst>
        </p:spPr>
      </p:pic>
      <p:sp>
        <p:nvSpPr>
          <p:cNvPr id="1030" name="Isosceles Triangle 72">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E33ED79-AA70-44CA-9BC7-38156CEB1E7F}"/>
              </a:ext>
            </a:extLst>
          </p:cNvPr>
          <p:cNvSpPr>
            <a:spLocks noGrp="1"/>
          </p:cNvSpPr>
          <p:nvPr>
            <p:ph idx="1"/>
          </p:nvPr>
        </p:nvSpPr>
        <p:spPr>
          <a:xfrm>
            <a:off x="2849562" y="2160589"/>
            <a:ext cx="6424440" cy="3880773"/>
          </a:xfrm>
        </p:spPr>
        <p:txBody>
          <a:bodyPr>
            <a:normAutofit/>
          </a:bodyPr>
          <a:lstStyle/>
          <a:p>
            <a:pPr>
              <a:lnSpc>
                <a:spcPct val="90000"/>
              </a:lnSpc>
            </a:pPr>
            <a:r>
              <a:rPr lang="en-US" sz="1500" dirty="0"/>
              <a:t>Virginia Beach is an independent city located on the southeastern coast of the Commonwealth of Virginia in the United States. It is the most populous city in Virginia and the 44th most populous city in the nation. Located on the Atlantic Ocean at the mouth of the Chesapeake Bay, Virginia Beach is included in the Hampton Roads metropolitan area. This area, known as "America's First Region", also includes the independent cities of Chesapeake, Hampton, Newport News, Norfolk, Portsmouth, and Suffolk, as well as other smaller cities, counties, and towns of Hampton Roads.</a:t>
            </a:r>
          </a:p>
          <a:p>
            <a:pPr>
              <a:lnSpc>
                <a:spcPct val="90000"/>
              </a:lnSpc>
            </a:pPr>
            <a:r>
              <a:rPr lang="en-US" sz="1500" dirty="0"/>
              <a:t>Virginia Beach is a resort city with miles of beaches and hundreds of hotels, motels, and restaurants along its oceanfront. A 3-mile boardwalk stretches along its beach-lined oceanfront. The bayside First Landing State Park marks the 1607 arrival of the Jamestown colonists from England. The Virginia Aquarium &amp; Marine Science Center exhibits ocean life including sharks, rays and sea turtles in globally themed habitats</a:t>
            </a:r>
          </a:p>
          <a:p>
            <a:pPr>
              <a:lnSpc>
                <a:spcPct val="90000"/>
              </a:lnSpc>
            </a:pPr>
            <a:endParaRPr lang="en-US" sz="1500" dirty="0"/>
          </a:p>
        </p:txBody>
      </p:sp>
    </p:spTree>
    <p:extLst>
      <p:ext uri="{BB962C8B-B14F-4D97-AF65-F5344CB8AC3E}">
        <p14:creationId xmlns:p14="http://schemas.microsoft.com/office/powerpoint/2010/main" val="266642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F932-9792-46A7-B785-5422D6FD37FB}"/>
              </a:ext>
            </a:extLst>
          </p:cNvPr>
          <p:cNvSpPr>
            <a:spLocks noGrp="1"/>
          </p:cNvSpPr>
          <p:nvPr>
            <p:ph type="title"/>
          </p:nvPr>
        </p:nvSpPr>
        <p:spPr>
          <a:xfrm>
            <a:off x="677334" y="609600"/>
            <a:ext cx="8596668" cy="858473"/>
          </a:xfrm>
        </p:spPr>
        <p:txBody>
          <a:bodyPr/>
          <a:lstStyle/>
          <a:p>
            <a:r>
              <a:rPr lang="en-US" dirty="0"/>
              <a:t>Neighborhood clustering</a:t>
            </a:r>
          </a:p>
        </p:txBody>
      </p:sp>
      <p:sp>
        <p:nvSpPr>
          <p:cNvPr id="3" name="Content Placeholder 2">
            <a:extLst>
              <a:ext uri="{FF2B5EF4-FFF2-40B4-BE49-F238E27FC236}">
                <a16:creationId xmlns:a16="http://schemas.microsoft.com/office/drawing/2014/main" id="{1A4052AA-9454-450C-A318-B76D4D6B29FD}"/>
              </a:ext>
            </a:extLst>
          </p:cNvPr>
          <p:cNvSpPr>
            <a:spLocks noGrp="1"/>
          </p:cNvSpPr>
          <p:nvPr>
            <p:ph idx="1"/>
          </p:nvPr>
        </p:nvSpPr>
        <p:spPr>
          <a:xfrm>
            <a:off x="677334" y="1711355"/>
            <a:ext cx="8596668" cy="4330008"/>
          </a:xfrm>
        </p:spPr>
        <p:txBody>
          <a:bodyPr>
            <a:normAutofit/>
          </a:bodyPr>
          <a:lstStyle/>
          <a:p>
            <a:r>
              <a:rPr lang="en-US" dirty="0"/>
              <a:t>Neighborhood clustering is an important process by which the different neighborhoods in a city are grouped together based on various parameters</a:t>
            </a:r>
          </a:p>
          <a:p>
            <a:r>
              <a:rPr lang="en-US" dirty="0"/>
              <a:t>This helps people who are moving into the city or looking to buy a home in the city to understand the city in detail and the livability of each neighborhoods in the city</a:t>
            </a:r>
          </a:p>
          <a:p>
            <a:r>
              <a:rPr lang="en-US" dirty="0"/>
              <a:t>Once the neighborhoods are classified based on features people will be able to make informed decisions about which neighborhood to choose based on their priorities</a:t>
            </a:r>
          </a:p>
          <a:p>
            <a:r>
              <a:rPr lang="en-US" dirty="0"/>
              <a:t>Budget will be a crucial factor for some while availability of good schools will be a detrimental factor for some others</a:t>
            </a:r>
          </a:p>
          <a:p>
            <a:endParaRPr lang="en-US" dirty="0"/>
          </a:p>
          <a:p>
            <a:endParaRPr lang="en-US" dirty="0"/>
          </a:p>
        </p:txBody>
      </p:sp>
    </p:spTree>
    <p:extLst>
      <p:ext uri="{BB962C8B-B14F-4D97-AF65-F5344CB8AC3E}">
        <p14:creationId xmlns:p14="http://schemas.microsoft.com/office/powerpoint/2010/main" val="409080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1E8F-62B6-4C32-8797-7CEF5C397183}"/>
              </a:ext>
            </a:extLst>
          </p:cNvPr>
          <p:cNvSpPr>
            <a:spLocks noGrp="1"/>
          </p:cNvSpPr>
          <p:nvPr>
            <p:ph type="title"/>
          </p:nvPr>
        </p:nvSpPr>
        <p:spPr>
          <a:xfrm>
            <a:off x="677334" y="609600"/>
            <a:ext cx="8596668" cy="808139"/>
          </a:xfrm>
        </p:spPr>
        <p:txBody>
          <a:bodyPr/>
          <a:lstStyle/>
          <a:p>
            <a:r>
              <a:rPr lang="en-US" dirty="0"/>
              <a:t>Data for clustering</a:t>
            </a:r>
          </a:p>
        </p:txBody>
      </p:sp>
      <p:sp>
        <p:nvSpPr>
          <p:cNvPr id="3" name="Content Placeholder 2">
            <a:extLst>
              <a:ext uri="{FF2B5EF4-FFF2-40B4-BE49-F238E27FC236}">
                <a16:creationId xmlns:a16="http://schemas.microsoft.com/office/drawing/2014/main" id="{293D0BEA-3600-4F8B-96A6-B04779AD78C8}"/>
              </a:ext>
            </a:extLst>
          </p:cNvPr>
          <p:cNvSpPr>
            <a:spLocks noGrp="1"/>
          </p:cNvSpPr>
          <p:nvPr>
            <p:ph idx="1"/>
          </p:nvPr>
        </p:nvSpPr>
        <p:spPr>
          <a:xfrm>
            <a:off x="677334" y="1359016"/>
            <a:ext cx="8596668" cy="4798503"/>
          </a:xfrm>
        </p:spPr>
        <p:txBody>
          <a:bodyPr>
            <a:normAutofit/>
          </a:bodyPr>
          <a:lstStyle/>
          <a:p>
            <a:r>
              <a:rPr lang="en-US" dirty="0"/>
              <a:t>Neighborhood Clustering for the city of Virginia Beach, VA in this project is done based on below parameters -</a:t>
            </a:r>
          </a:p>
          <a:p>
            <a:pPr lvl="1"/>
            <a:r>
              <a:rPr lang="en-US" dirty="0"/>
              <a:t>Home value index(HVI - property price ranges)</a:t>
            </a:r>
          </a:p>
          <a:p>
            <a:pPr marL="514350" lvl="1" indent="0">
              <a:buNone/>
            </a:pPr>
            <a:r>
              <a:rPr lang="en-US" dirty="0"/>
              <a:t>	Source – Zillow.com(https://www.zillow.com/research/data/)</a:t>
            </a:r>
          </a:p>
          <a:p>
            <a:pPr lvl="1"/>
            <a:r>
              <a:rPr lang="en-US" dirty="0"/>
              <a:t>Safety(number of crime related incidents reported to local law enforcement)</a:t>
            </a:r>
          </a:p>
          <a:p>
            <a:pPr marL="914400" lvl="2" indent="0">
              <a:buNone/>
            </a:pPr>
            <a:r>
              <a:rPr lang="en-US" dirty="0"/>
              <a:t>Source – Virginia Beach city electronic police reports online - https://eprodmz.vbgov.com/MainUI/Crimes/CrimeSearch.aspx</a:t>
            </a:r>
          </a:p>
          <a:p>
            <a:pPr lvl="1"/>
            <a:r>
              <a:rPr lang="en-US" dirty="0"/>
              <a:t>Availability of schools</a:t>
            </a:r>
          </a:p>
          <a:p>
            <a:pPr marL="914400" lvl="2" indent="0">
              <a:buNone/>
            </a:pPr>
            <a:r>
              <a:rPr lang="en-US" dirty="0"/>
              <a:t>Source - Foursquare</a:t>
            </a:r>
          </a:p>
          <a:p>
            <a:pPr lvl="1"/>
            <a:r>
              <a:rPr lang="en-US" dirty="0"/>
              <a:t>Availability of health care(hospitals, urgent care, Doctor’s office </a:t>
            </a:r>
            <a:r>
              <a:rPr lang="en-US" dirty="0" err="1"/>
              <a:t>etc</a:t>
            </a:r>
            <a:r>
              <a:rPr lang="en-US" dirty="0"/>
              <a:t>)</a:t>
            </a:r>
          </a:p>
          <a:p>
            <a:pPr marL="914400" lvl="2" indent="0">
              <a:buNone/>
            </a:pPr>
            <a:r>
              <a:rPr lang="en-US" dirty="0"/>
              <a:t>Source - Foursquare</a:t>
            </a:r>
          </a:p>
          <a:p>
            <a:pPr lvl="1"/>
            <a:r>
              <a:rPr lang="en-US" dirty="0"/>
              <a:t>Category and frequency of different venues in and around neighborhood(category of venues include parks, restaurants, supermarkets, grocery stores etc.)</a:t>
            </a:r>
          </a:p>
          <a:p>
            <a:pPr marL="914400" lvl="2" indent="0">
              <a:buNone/>
            </a:pPr>
            <a:r>
              <a:rPr lang="en-US" dirty="0"/>
              <a:t>Source - Foursquare</a:t>
            </a:r>
          </a:p>
          <a:p>
            <a:pPr lvl="1"/>
            <a:endParaRPr lang="en-US" dirty="0"/>
          </a:p>
          <a:p>
            <a:endParaRPr lang="en-US" dirty="0"/>
          </a:p>
        </p:txBody>
      </p:sp>
    </p:spTree>
    <p:extLst>
      <p:ext uri="{BB962C8B-B14F-4D97-AF65-F5344CB8AC3E}">
        <p14:creationId xmlns:p14="http://schemas.microsoft.com/office/powerpoint/2010/main" val="206719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9BB3-D38C-4F10-89E2-6E7CA840621D}"/>
              </a:ext>
            </a:extLst>
          </p:cNvPr>
          <p:cNvSpPr>
            <a:spLocks noGrp="1"/>
          </p:cNvSpPr>
          <p:nvPr>
            <p:ph type="title"/>
          </p:nvPr>
        </p:nvSpPr>
        <p:spPr>
          <a:xfrm>
            <a:off x="545284" y="654340"/>
            <a:ext cx="8728718" cy="805343"/>
          </a:xfrm>
        </p:spPr>
        <p:txBody>
          <a:bodyPr/>
          <a:lstStyle/>
          <a:p>
            <a:r>
              <a:rPr lang="en-US" dirty="0"/>
              <a:t>Clustering Process</a:t>
            </a:r>
          </a:p>
        </p:txBody>
      </p:sp>
      <p:graphicFrame>
        <p:nvGraphicFramePr>
          <p:cNvPr id="4" name="Content Placeholder 3">
            <a:extLst>
              <a:ext uri="{FF2B5EF4-FFF2-40B4-BE49-F238E27FC236}">
                <a16:creationId xmlns:a16="http://schemas.microsoft.com/office/drawing/2014/main" id="{159CE562-1511-4BEE-B8E1-BE6E8A429A0F}"/>
              </a:ext>
            </a:extLst>
          </p:cNvPr>
          <p:cNvGraphicFramePr>
            <a:graphicFrameLocks noGrp="1"/>
          </p:cNvGraphicFramePr>
          <p:nvPr>
            <p:ph idx="1"/>
            <p:extLst>
              <p:ext uri="{D42A27DB-BD31-4B8C-83A1-F6EECF244321}">
                <p14:modId xmlns:p14="http://schemas.microsoft.com/office/powerpoint/2010/main" val="2138544312"/>
              </p:ext>
            </p:extLst>
          </p:nvPr>
        </p:nvGraphicFramePr>
        <p:xfrm>
          <a:off x="545284" y="1459684"/>
          <a:ext cx="9018166" cy="4420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219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04BF-7255-46D3-BB67-72A6B07AE451}"/>
              </a:ext>
            </a:extLst>
          </p:cNvPr>
          <p:cNvSpPr>
            <a:spLocks noGrp="1"/>
          </p:cNvSpPr>
          <p:nvPr>
            <p:ph type="title"/>
          </p:nvPr>
        </p:nvSpPr>
        <p:spPr>
          <a:xfrm>
            <a:off x="677334" y="609600"/>
            <a:ext cx="8596668" cy="967530"/>
          </a:xfrm>
        </p:spPr>
        <p:txBody>
          <a:bodyPr/>
          <a:lstStyle/>
          <a:p>
            <a:r>
              <a:rPr lang="en-US" dirty="0"/>
              <a:t>Clustering Algorithm</a:t>
            </a:r>
          </a:p>
        </p:txBody>
      </p:sp>
      <p:sp>
        <p:nvSpPr>
          <p:cNvPr id="3" name="Content Placeholder 2">
            <a:extLst>
              <a:ext uri="{FF2B5EF4-FFF2-40B4-BE49-F238E27FC236}">
                <a16:creationId xmlns:a16="http://schemas.microsoft.com/office/drawing/2014/main" id="{A58DCB55-8B9B-4D4E-8FA6-2DFBDFE36628}"/>
              </a:ext>
            </a:extLst>
          </p:cNvPr>
          <p:cNvSpPr>
            <a:spLocks noGrp="1"/>
          </p:cNvSpPr>
          <p:nvPr>
            <p:ph idx="1"/>
          </p:nvPr>
        </p:nvSpPr>
        <p:spPr>
          <a:xfrm>
            <a:off x="677334" y="1652631"/>
            <a:ext cx="8596668" cy="4388731"/>
          </a:xfrm>
        </p:spPr>
        <p:txBody>
          <a:bodyPr/>
          <a:lstStyle/>
          <a:p>
            <a:r>
              <a:rPr lang="en-US" dirty="0"/>
              <a:t>K Means clustering algorithm was used to do the clustering of neighborhoods in city of VA beach</a:t>
            </a:r>
          </a:p>
          <a:p>
            <a:r>
              <a:rPr lang="en-US" dirty="0"/>
              <a:t>A combined data frame which had all the weighted average values for venues, school and healthcare access, Home Value Index(HVI) and crime count was used as input the clustering algorithm</a:t>
            </a:r>
          </a:p>
          <a:p>
            <a:r>
              <a:rPr lang="en-US" dirty="0"/>
              <a:t>K value was assigned 5 initially and the algorithm ran changing it till 9</a:t>
            </a:r>
          </a:p>
          <a:p>
            <a:r>
              <a:rPr lang="en-US" dirty="0"/>
              <a:t>Each time an increment of 1 was made and results reviewed</a:t>
            </a:r>
          </a:p>
          <a:p>
            <a:r>
              <a:rPr lang="en-US" dirty="0"/>
              <a:t>Finally, 8 was the value which gave most accurate results and hence 8 was fixed as value of K</a:t>
            </a:r>
          </a:p>
          <a:p>
            <a:r>
              <a:rPr lang="en-US" dirty="0"/>
              <a:t>A map was plot using the clustered data to indicate the cluster locations</a:t>
            </a:r>
          </a:p>
          <a:p>
            <a:endParaRPr lang="en-US" dirty="0"/>
          </a:p>
          <a:p>
            <a:endParaRPr lang="en-US" dirty="0"/>
          </a:p>
          <a:p>
            <a:endParaRPr lang="en-US" dirty="0"/>
          </a:p>
        </p:txBody>
      </p:sp>
    </p:spTree>
    <p:extLst>
      <p:ext uri="{BB962C8B-B14F-4D97-AF65-F5344CB8AC3E}">
        <p14:creationId xmlns:p14="http://schemas.microsoft.com/office/powerpoint/2010/main" val="1745182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1FFD-FA06-4BFF-950E-BF0009A43736}"/>
              </a:ext>
            </a:extLst>
          </p:cNvPr>
          <p:cNvSpPr>
            <a:spLocks noGrp="1"/>
          </p:cNvSpPr>
          <p:nvPr>
            <p:ph type="title"/>
          </p:nvPr>
        </p:nvSpPr>
        <p:spPr>
          <a:xfrm>
            <a:off x="677334" y="609600"/>
            <a:ext cx="8596668" cy="732639"/>
          </a:xfrm>
        </p:spPr>
        <p:txBody>
          <a:bodyPr/>
          <a:lstStyle/>
          <a:p>
            <a:r>
              <a:rPr lang="en-US" dirty="0"/>
              <a:t>Clustered Data Snapshot</a:t>
            </a:r>
          </a:p>
        </p:txBody>
      </p:sp>
      <p:graphicFrame>
        <p:nvGraphicFramePr>
          <p:cNvPr id="11" name="Table 11">
            <a:extLst>
              <a:ext uri="{FF2B5EF4-FFF2-40B4-BE49-F238E27FC236}">
                <a16:creationId xmlns:a16="http://schemas.microsoft.com/office/drawing/2014/main" id="{8E5E172A-369D-4913-B0A1-A961CEE50B67}"/>
              </a:ext>
            </a:extLst>
          </p:cNvPr>
          <p:cNvGraphicFramePr>
            <a:graphicFrameLocks noGrp="1"/>
          </p:cNvGraphicFramePr>
          <p:nvPr>
            <p:ph idx="1"/>
            <p:extLst>
              <p:ext uri="{D42A27DB-BD31-4B8C-83A1-F6EECF244321}">
                <p14:modId xmlns:p14="http://schemas.microsoft.com/office/powerpoint/2010/main" val="2000729269"/>
              </p:ext>
            </p:extLst>
          </p:nvPr>
        </p:nvGraphicFramePr>
        <p:xfrm>
          <a:off x="677337" y="2074878"/>
          <a:ext cx="8596665" cy="4271255"/>
        </p:xfrm>
        <a:graphic>
          <a:graphicData uri="http://schemas.openxmlformats.org/drawingml/2006/table">
            <a:tbl>
              <a:tblPr firstRow="1" bandRow="1">
                <a:tableStyleId>{5C22544A-7EE6-4342-B048-85BDC9FD1C3A}</a:tableStyleId>
              </a:tblPr>
              <a:tblGrid>
                <a:gridCol w="714336">
                  <a:extLst>
                    <a:ext uri="{9D8B030D-6E8A-4147-A177-3AD203B41FA5}">
                      <a16:colId xmlns:a16="http://schemas.microsoft.com/office/drawing/2014/main" val="747870805"/>
                    </a:ext>
                  </a:extLst>
                </a:gridCol>
                <a:gridCol w="1169238">
                  <a:extLst>
                    <a:ext uri="{9D8B030D-6E8A-4147-A177-3AD203B41FA5}">
                      <a16:colId xmlns:a16="http://schemas.microsoft.com/office/drawing/2014/main" val="1609821799"/>
                    </a:ext>
                  </a:extLst>
                </a:gridCol>
                <a:gridCol w="959013">
                  <a:extLst>
                    <a:ext uri="{9D8B030D-6E8A-4147-A177-3AD203B41FA5}">
                      <a16:colId xmlns:a16="http://schemas.microsoft.com/office/drawing/2014/main" val="555246139"/>
                    </a:ext>
                  </a:extLst>
                </a:gridCol>
                <a:gridCol w="959013">
                  <a:extLst>
                    <a:ext uri="{9D8B030D-6E8A-4147-A177-3AD203B41FA5}">
                      <a16:colId xmlns:a16="http://schemas.microsoft.com/office/drawing/2014/main" val="3604772296"/>
                    </a:ext>
                  </a:extLst>
                </a:gridCol>
                <a:gridCol w="959013">
                  <a:extLst>
                    <a:ext uri="{9D8B030D-6E8A-4147-A177-3AD203B41FA5}">
                      <a16:colId xmlns:a16="http://schemas.microsoft.com/office/drawing/2014/main" val="1867814250"/>
                    </a:ext>
                  </a:extLst>
                </a:gridCol>
                <a:gridCol w="959013">
                  <a:extLst>
                    <a:ext uri="{9D8B030D-6E8A-4147-A177-3AD203B41FA5}">
                      <a16:colId xmlns:a16="http://schemas.microsoft.com/office/drawing/2014/main" val="716830784"/>
                    </a:ext>
                  </a:extLst>
                </a:gridCol>
                <a:gridCol w="959013">
                  <a:extLst>
                    <a:ext uri="{9D8B030D-6E8A-4147-A177-3AD203B41FA5}">
                      <a16:colId xmlns:a16="http://schemas.microsoft.com/office/drawing/2014/main" val="2080627461"/>
                    </a:ext>
                  </a:extLst>
                </a:gridCol>
                <a:gridCol w="959013">
                  <a:extLst>
                    <a:ext uri="{9D8B030D-6E8A-4147-A177-3AD203B41FA5}">
                      <a16:colId xmlns:a16="http://schemas.microsoft.com/office/drawing/2014/main" val="1317067379"/>
                    </a:ext>
                  </a:extLst>
                </a:gridCol>
                <a:gridCol w="959013">
                  <a:extLst>
                    <a:ext uri="{9D8B030D-6E8A-4147-A177-3AD203B41FA5}">
                      <a16:colId xmlns:a16="http://schemas.microsoft.com/office/drawing/2014/main" val="3066498709"/>
                    </a:ext>
                  </a:extLst>
                </a:gridCol>
              </a:tblGrid>
              <a:tr h="436688">
                <a:tc>
                  <a:txBody>
                    <a:bodyPr/>
                    <a:lstStyle/>
                    <a:p>
                      <a:r>
                        <a:rPr lang="en-US" sz="1100" b="0" kern="1200" dirty="0">
                          <a:solidFill>
                            <a:schemeClr val="lt1"/>
                          </a:solidFill>
                          <a:effectLst/>
                          <a:latin typeface="Calibri" panose="020F0502020204030204" pitchFamily="34" charset="0"/>
                          <a:cs typeface="Times New Roman" panose="02020603050405020304" pitchFamily="18" charset="0"/>
                        </a:rPr>
                        <a:t>Cluster</a:t>
                      </a:r>
                    </a:p>
                  </a:txBody>
                  <a:tcPr/>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Neighborhood</a:t>
                      </a:r>
                    </a:p>
                  </a:txBody>
                  <a:tcPr marL="68580" marR="68580" marT="0" marB="0"/>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Elementary School</a:t>
                      </a:r>
                    </a:p>
                  </a:txBody>
                  <a:tcPr marL="68580" marR="68580" marT="0" marB="0"/>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High School</a:t>
                      </a:r>
                    </a:p>
                  </a:txBody>
                  <a:tcPr marL="68580" marR="68580" marT="0" marB="0"/>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Doctor's Office</a:t>
                      </a:r>
                    </a:p>
                  </a:txBody>
                  <a:tcPr marL="68580" marR="68580" marT="0" marB="0"/>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Hospital</a:t>
                      </a:r>
                    </a:p>
                  </a:txBody>
                  <a:tcPr marL="68580" marR="68580" marT="0" marB="0"/>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HVI</a:t>
                      </a:r>
                    </a:p>
                  </a:txBody>
                  <a:tcPr marL="68580" marR="68580" marT="0" marB="0"/>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Crime Count</a:t>
                      </a:r>
                    </a:p>
                  </a:txBody>
                  <a:tcPr marL="68580" marR="68580" marT="0" marB="0"/>
                </a:tc>
                <a:tc>
                  <a:txBody>
                    <a:bodyPr/>
                    <a:lstStyle/>
                    <a:p>
                      <a:pPr marL="0" marR="0">
                        <a:lnSpc>
                          <a:spcPct val="107000"/>
                        </a:lnSpc>
                        <a:spcBef>
                          <a:spcPts val="0"/>
                        </a:spcBef>
                        <a:spcAft>
                          <a:spcPts val="0"/>
                        </a:spcAft>
                      </a:pPr>
                      <a:r>
                        <a:rPr lang="en-US" sz="1100" b="0" kern="1200" dirty="0">
                          <a:solidFill>
                            <a:schemeClr val="lt1"/>
                          </a:solidFill>
                          <a:effectLst/>
                          <a:latin typeface="Calibri" panose="020F0502020204030204" pitchFamily="34" charset="0"/>
                          <a:ea typeface="Calibri" panose="020F0502020204030204" pitchFamily="34" charset="0"/>
                          <a:cs typeface="Times New Roman" panose="02020603050405020304" pitchFamily="18" charset="0"/>
                        </a:rPr>
                        <a:t>1st Most Common Venue</a:t>
                      </a:r>
                    </a:p>
                  </a:txBody>
                  <a:tcPr marL="68580" marR="68580" marT="0" marB="0" anchor="ctr"/>
                </a:tc>
                <a:extLst>
                  <a:ext uri="{0D108BD9-81ED-4DB2-BD59-A6C34878D82A}">
                    <a16:rowId xmlns:a16="http://schemas.microsoft.com/office/drawing/2014/main" val="2256416567"/>
                  </a:ext>
                </a:extLst>
              </a:tr>
              <a:tr h="374103">
                <a:tc>
                  <a:txBody>
                    <a:bodyPr/>
                    <a:lstStyle/>
                    <a:p>
                      <a:pPr marL="0" marR="0" algn="l" defTabSz="457200" rtl="0" eaLnBrk="1" latinLnBrk="0" hangingPunct="1">
                        <a:lnSpc>
                          <a:spcPct val="107000"/>
                        </a:lnSpc>
                        <a:spcBef>
                          <a:spcPts val="0"/>
                        </a:spcBef>
                        <a:spcAft>
                          <a:spcPts val="0"/>
                        </a:spcAft>
                      </a:pPr>
                      <a:r>
                        <a:rPr lang="en-US" sz="1100" kern="1200" dirty="0">
                          <a:solidFill>
                            <a:schemeClr val="dk1"/>
                          </a:solidFill>
                          <a:effectLst/>
                          <a:latin typeface="Calibri" panose="020F0502020204030204" pitchFamily="34" charset="0"/>
                          <a:cs typeface="Times New Roman" panose="02020603050405020304" pitchFamily="18" charset="0"/>
                        </a:rPr>
                        <a:t>0</a:t>
                      </a:r>
                    </a:p>
                  </a:txBody>
                  <a:tcP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Oceana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0.6875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0.821429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231062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Discount 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6704235"/>
                  </a:ext>
                </a:extLst>
              </a:tr>
              <a:tr h="374103">
                <a:tc>
                  <a:txBody>
                    <a:bodyPr/>
                    <a:lstStyle/>
                    <a:p>
                      <a:pPr marL="0" marR="0" algn="l" defTabSz="457200" rtl="0" eaLnBrk="1" latinLnBrk="0" hangingPunct="1">
                        <a:lnSpc>
                          <a:spcPct val="107000"/>
                        </a:lnSpc>
                        <a:spcBef>
                          <a:spcPts val="0"/>
                        </a:spcBef>
                        <a:spcAft>
                          <a:spcPts val="0"/>
                        </a:spcAft>
                      </a:pPr>
                      <a:r>
                        <a:rPr lang="en-US" sz="1100" kern="1200" dirty="0">
                          <a:solidFill>
                            <a:schemeClr val="dk1"/>
                          </a:solidFill>
                          <a:effectLst/>
                          <a:latin typeface="Calibri" panose="020F0502020204030204" pitchFamily="34" charset="0"/>
                          <a:cs typeface="Times New Roman" panose="02020603050405020304" pitchFamily="18" charset="0"/>
                        </a:rPr>
                        <a:t>0</a:t>
                      </a:r>
                    </a:p>
                  </a:txBody>
                  <a:tcP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Salem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0.545455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0.090909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0.785714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299268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Golf Course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5939792"/>
                  </a:ext>
                </a:extLst>
              </a:tr>
              <a:tr h="374103">
                <a:tc>
                  <a:txBody>
                    <a:bodyPr/>
                    <a:lstStyle/>
                    <a:p>
                      <a:pPr marL="0" marR="0" algn="l" defTabSz="457200" rtl="0" eaLnBrk="1" latinLnBrk="0" hangingPunct="1">
                        <a:lnSpc>
                          <a:spcPct val="107000"/>
                        </a:lnSpc>
                        <a:spcBef>
                          <a:spcPts val="0"/>
                        </a:spcBef>
                        <a:spcAft>
                          <a:spcPts val="0"/>
                        </a:spcAft>
                      </a:pPr>
                      <a:r>
                        <a:rPr lang="en-US" sz="1100" kern="1200" dirty="0">
                          <a:solidFill>
                            <a:schemeClr val="dk1"/>
                          </a:solidFill>
                          <a:effectLst/>
                          <a:latin typeface="Calibri" panose="020F0502020204030204" pitchFamily="34" charset="0"/>
                          <a:cs typeface="Times New Roman" panose="02020603050405020304" pitchFamily="18" charset="0"/>
                        </a:rPr>
                        <a:t>0</a:t>
                      </a:r>
                    </a:p>
                  </a:txBody>
                  <a:tcP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Thalia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0.730769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0.115385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0.02381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0.738095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258412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Convenience Store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0909069"/>
                  </a:ext>
                </a:extLst>
              </a:tr>
              <a:tr h="374103">
                <a:tc>
                  <a:txBody>
                    <a:bodyPr/>
                    <a:lstStyle/>
                    <a:p>
                      <a:pPr marL="0" marR="0" algn="l" defTabSz="457200" rtl="0" eaLnBrk="1" latinLnBrk="0" hangingPunct="1">
                        <a:lnSpc>
                          <a:spcPct val="107000"/>
                        </a:lnSpc>
                        <a:spcBef>
                          <a:spcPts val="0"/>
                        </a:spcBef>
                        <a:spcAft>
                          <a:spcPts val="0"/>
                        </a:spcAft>
                      </a:pPr>
                      <a:r>
                        <a:rPr lang="en-US" sz="1100" kern="1200" dirty="0">
                          <a:solidFill>
                            <a:schemeClr val="dk1"/>
                          </a:solidFill>
                          <a:effectLst/>
                          <a:latin typeface="Calibri" panose="020F0502020204030204" pitchFamily="34" charset="0"/>
                          <a:cs typeface="Times New Roman" panose="02020603050405020304" pitchFamily="18" charset="0"/>
                        </a:rPr>
                        <a:t>1</a:t>
                      </a:r>
                    </a:p>
                  </a:txBody>
                  <a:tcP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Bay Colony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0.666667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0.166667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892192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Seafood Restaurant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1831087"/>
                  </a:ext>
                </a:extLst>
              </a:tr>
              <a:tr h="374103">
                <a:tc>
                  <a:txBody>
                    <a:bodyPr/>
                    <a:lstStyle/>
                    <a:p>
                      <a:pPr marL="0" marR="0" algn="l" defTabSz="457200" rtl="0" eaLnBrk="1" latinLnBrk="0" hangingPunct="1">
                        <a:lnSpc>
                          <a:spcPct val="107000"/>
                        </a:lnSpc>
                        <a:spcBef>
                          <a:spcPts val="0"/>
                        </a:spcBef>
                        <a:spcAft>
                          <a:spcPts val="0"/>
                        </a:spcAft>
                      </a:pPr>
                      <a:r>
                        <a:rPr lang="en-US" sz="1100" kern="1200" dirty="0">
                          <a:solidFill>
                            <a:schemeClr val="dk1"/>
                          </a:solidFill>
                          <a:effectLst/>
                          <a:latin typeface="Calibri" panose="020F0502020204030204" pitchFamily="34" charset="0"/>
                          <a:cs typeface="Times New Roman" panose="02020603050405020304" pitchFamily="18" charset="0"/>
                        </a:rPr>
                        <a:t>1</a:t>
                      </a:r>
                    </a:p>
                  </a:txBody>
                  <a:tcP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Broad Bay Colony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0.666667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0.166667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840671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Seafood Restaurant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6542"/>
                  </a:ext>
                </a:extLst>
              </a:tr>
              <a:tr h="374103">
                <a:tc>
                  <a:txBody>
                    <a:bodyPr/>
                    <a:lstStyle/>
                    <a:p>
                      <a:pPr marL="0" marR="0" algn="l" defTabSz="457200" rtl="0" eaLnBrk="1" latinLnBrk="0" hangingPunct="1">
                        <a:lnSpc>
                          <a:spcPct val="107000"/>
                        </a:lnSpc>
                        <a:spcBef>
                          <a:spcPts val="0"/>
                        </a:spcBef>
                        <a:spcAft>
                          <a:spcPts val="0"/>
                        </a:spcAft>
                      </a:pPr>
                      <a:r>
                        <a:rPr lang="en-US" sz="1100" kern="1200" dirty="0">
                          <a:solidFill>
                            <a:schemeClr val="dk1"/>
                          </a:solidFill>
                          <a:effectLst/>
                          <a:latin typeface="Calibri" panose="020F0502020204030204" pitchFamily="34" charset="0"/>
                          <a:cs typeface="Times New Roman" panose="02020603050405020304" pitchFamily="18" charset="0"/>
                        </a:rPr>
                        <a:t>1</a:t>
                      </a:r>
                    </a:p>
                  </a:txBody>
                  <a:tcP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Cape Story by the Sea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0.666667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0.166667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696546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Seafood Restaurant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78598030"/>
                  </a:ext>
                </a:extLst>
              </a:tr>
              <a:tr h="374103">
                <a:tc>
                  <a:txBody>
                    <a:bodyPr/>
                    <a:lstStyle/>
                    <a:p>
                      <a:pPr marL="0" marR="0" algn="l" defTabSz="457200" rtl="0" eaLnBrk="1" latinLnBrk="0" hangingPunct="1">
                        <a:lnSpc>
                          <a:spcPct val="107000"/>
                        </a:lnSpc>
                        <a:spcBef>
                          <a:spcPts val="0"/>
                        </a:spcBef>
                        <a:spcAft>
                          <a:spcPts val="0"/>
                        </a:spcAft>
                      </a:pPr>
                      <a:r>
                        <a:rPr lang="en-US" sz="1100" kern="1200" dirty="0">
                          <a:solidFill>
                            <a:schemeClr val="dk1"/>
                          </a:solidFill>
                          <a:effectLst/>
                          <a:latin typeface="Calibri" panose="020F0502020204030204" pitchFamily="34" charset="0"/>
                          <a:cs typeface="Times New Roman" panose="02020603050405020304" pitchFamily="18" charset="0"/>
                        </a:rPr>
                        <a:t>1</a:t>
                      </a:r>
                    </a:p>
                  </a:txBody>
                  <a:tcP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Croatan Beach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0.666667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0.166667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870809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Seafood Restaurant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7176552"/>
                  </a:ext>
                </a:extLst>
              </a:tr>
              <a:tr h="374103">
                <a:tc>
                  <a:txBody>
                    <a:bodyPr/>
                    <a:lstStyle/>
                    <a:p>
                      <a:pPr marL="0" marR="0" algn="l" defTabSz="457200" rtl="0" eaLnBrk="1" latinLnBrk="0" hangingPunct="1">
                        <a:lnSpc>
                          <a:spcPct val="107000"/>
                        </a:lnSpc>
                        <a:spcBef>
                          <a:spcPts val="0"/>
                        </a:spcBef>
                        <a:spcAft>
                          <a:spcPts val="0"/>
                        </a:spcAft>
                      </a:pPr>
                      <a:r>
                        <a:rPr lang="en-US" sz="1100" kern="1200" dirty="0">
                          <a:solidFill>
                            <a:schemeClr val="dk1"/>
                          </a:solidFill>
                          <a:effectLst/>
                          <a:latin typeface="Calibri" panose="020F0502020204030204" pitchFamily="34" charset="0"/>
                          <a:cs typeface="Times New Roman" panose="02020603050405020304" pitchFamily="18" charset="0"/>
                        </a:rPr>
                        <a:t>4</a:t>
                      </a:r>
                    </a:p>
                  </a:txBody>
                  <a:tcP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Green Run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0.722222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0.166667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227791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Gym / Fitness Center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5991027"/>
                  </a:ext>
                </a:extLst>
              </a:tr>
              <a:tr h="374103">
                <a:tc>
                  <a:txBody>
                    <a:bodyPr/>
                    <a:lstStyle/>
                    <a:p>
                      <a:pPr marL="0" marR="0" algn="l" defTabSz="457200" rtl="0" eaLnBrk="1" latinLnBrk="0" hangingPunct="1">
                        <a:lnSpc>
                          <a:spcPct val="107000"/>
                        </a:lnSpc>
                        <a:spcBef>
                          <a:spcPts val="0"/>
                        </a:spcBef>
                        <a:spcAft>
                          <a:spcPts val="0"/>
                        </a:spcAft>
                      </a:pPr>
                      <a:r>
                        <a:rPr lang="en-US" sz="1100" kern="1200" dirty="0">
                          <a:solidFill>
                            <a:schemeClr val="dk1"/>
                          </a:solidFill>
                          <a:effectLst/>
                          <a:latin typeface="Calibri" panose="020F0502020204030204" pitchFamily="34" charset="0"/>
                          <a:cs typeface="Times New Roman" panose="02020603050405020304" pitchFamily="18" charset="0"/>
                        </a:rPr>
                        <a:t>4</a:t>
                      </a:r>
                    </a:p>
                  </a:txBody>
                  <a:tcP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Kempsville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0.676471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0.176471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0.027027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0.702703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256486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American Restaurant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05829122"/>
                  </a:ext>
                </a:extLst>
              </a:tr>
              <a:tr h="374103">
                <a:tc>
                  <a:txBody>
                    <a:bodyPr/>
                    <a:lstStyle/>
                    <a:p>
                      <a:pPr marL="0" marR="0" algn="l" defTabSz="457200" rtl="0" eaLnBrk="1" latinLnBrk="0" hangingPunct="1">
                        <a:lnSpc>
                          <a:spcPct val="107000"/>
                        </a:lnSpc>
                        <a:spcBef>
                          <a:spcPts val="0"/>
                        </a:spcBef>
                        <a:spcAft>
                          <a:spcPts val="0"/>
                        </a:spcAft>
                      </a:pPr>
                      <a:r>
                        <a:rPr lang="en-US" sz="1100" kern="1200" dirty="0">
                          <a:solidFill>
                            <a:schemeClr val="dk1"/>
                          </a:solidFill>
                          <a:effectLst/>
                          <a:latin typeface="Calibri" panose="020F0502020204030204" pitchFamily="34" charset="0"/>
                          <a:cs typeface="Times New Roman" panose="02020603050405020304" pitchFamily="18" charset="0"/>
                        </a:rPr>
                        <a:t>4</a:t>
                      </a:r>
                    </a:p>
                  </a:txBody>
                  <a:tcP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Princess Anne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0.730769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0.115385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0.02381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0.738095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369781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Convenience Store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1480711"/>
                  </a:ext>
                </a:extLst>
              </a:tr>
            </a:tbl>
          </a:graphicData>
        </a:graphic>
      </p:graphicFrame>
      <p:sp>
        <p:nvSpPr>
          <p:cNvPr id="13" name="Content Placeholder 2">
            <a:extLst>
              <a:ext uri="{FF2B5EF4-FFF2-40B4-BE49-F238E27FC236}">
                <a16:creationId xmlns:a16="http://schemas.microsoft.com/office/drawing/2014/main" id="{ABA1B9D8-0544-4C07-96DD-EB1BDF77B8C3}"/>
              </a:ext>
            </a:extLst>
          </p:cNvPr>
          <p:cNvSpPr txBox="1">
            <a:spLocks/>
          </p:cNvSpPr>
          <p:nvPr/>
        </p:nvSpPr>
        <p:spPr>
          <a:xfrm>
            <a:off x="677334" y="1342239"/>
            <a:ext cx="8596668" cy="545284"/>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Below is a snapshot of clustered data with a selected set of columns displayed.</a:t>
            </a:r>
          </a:p>
          <a:p>
            <a:endParaRPr lang="en-US" dirty="0"/>
          </a:p>
          <a:p>
            <a:endParaRPr lang="en-US" dirty="0"/>
          </a:p>
        </p:txBody>
      </p:sp>
    </p:spTree>
    <p:extLst>
      <p:ext uri="{BB962C8B-B14F-4D97-AF65-F5344CB8AC3E}">
        <p14:creationId xmlns:p14="http://schemas.microsoft.com/office/powerpoint/2010/main" val="291246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0BBA-CCCF-4CCC-8D80-6587AD772AD4}"/>
              </a:ext>
            </a:extLst>
          </p:cNvPr>
          <p:cNvSpPr>
            <a:spLocks noGrp="1"/>
          </p:cNvSpPr>
          <p:nvPr>
            <p:ph type="title"/>
          </p:nvPr>
        </p:nvSpPr>
        <p:spPr>
          <a:xfrm>
            <a:off x="677334" y="609600"/>
            <a:ext cx="8596668" cy="836645"/>
          </a:xfrm>
        </p:spPr>
        <p:txBody>
          <a:bodyPr/>
          <a:lstStyle/>
          <a:p>
            <a:r>
              <a:rPr lang="en-US" dirty="0"/>
              <a:t>Map after Clustering</a:t>
            </a:r>
          </a:p>
        </p:txBody>
      </p:sp>
      <p:pic>
        <p:nvPicPr>
          <p:cNvPr id="4" name="Picture 3">
            <a:extLst>
              <a:ext uri="{FF2B5EF4-FFF2-40B4-BE49-F238E27FC236}">
                <a16:creationId xmlns:a16="http://schemas.microsoft.com/office/drawing/2014/main" id="{00BA6525-B9AE-43DF-88ED-DFA35BA9F386}"/>
              </a:ext>
            </a:extLst>
          </p:cNvPr>
          <p:cNvPicPr>
            <a:picLocks noChangeAspect="1"/>
          </p:cNvPicPr>
          <p:nvPr/>
        </p:nvPicPr>
        <p:blipFill>
          <a:blip r:embed="rId2"/>
          <a:stretch>
            <a:fillRect/>
          </a:stretch>
        </p:blipFill>
        <p:spPr>
          <a:xfrm>
            <a:off x="677335" y="1735494"/>
            <a:ext cx="8596668" cy="4608156"/>
          </a:xfrm>
          <a:prstGeom prst="rect">
            <a:avLst/>
          </a:prstGeom>
        </p:spPr>
      </p:pic>
    </p:spTree>
    <p:extLst>
      <p:ext uri="{BB962C8B-B14F-4D97-AF65-F5344CB8AC3E}">
        <p14:creationId xmlns:p14="http://schemas.microsoft.com/office/powerpoint/2010/main" val="30814540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0F618B6EC0064998ADD9654B6BD085" ma:contentTypeVersion="12" ma:contentTypeDescription="Create a new document." ma:contentTypeScope="" ma:versionID="0f9bf77ba79f6a89cda72d4ee364a64c">
  <xsd:schema xmlns:xsd="http://www.w3.org/2001/XMLSchema" xmlns:xs="http://www.w3.org/2001/XMLSchema" xmlns:p="http://schemas.microsoft.com/office/2006/metadata/properties" xmlns:ns3="dccefe53-cff5-441f-9994-93f27e137bbb" xmlns:ns4="28c3b7eb-895d-4b34-993d-00828e176962" targetNamespace="http://schemas.microsoft.com/office/2006/metadata/properties" ma:root="true" ma:fieldsID="2a472fe1ce58db4896b864aa63af4791" ns3:_="" ns4:_="">
    <xsd:import namespace="dccefe53-cff5-441f-9994-93f27e137bbb"/>
    <xsd:import namespace="28c3b7eb-895d-4b34-993d-00828e17696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cefe53-cff5-441f-9994-93f27e137b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8c3b7eb-895d-4b34-993d-00828e17696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7050B7-2F66-415E-ABC2-6BAE74FA33B7}">
  <ds:schemaRefs>
    <ds:schemaRef ds:uri="http://schemas.microsoft.com/sharepoint/v3/contenttype/forms"/>
  </ds:schemaRefs>
</ds:datastoreItem>
</file>

<file path=customXml/itemProps2.xml><?xml version="1.0" encoding="utf-8"?>
<ds:datastoreItem xmlns:ds="http://schemas.openxmlformats.org/officeDocument/2006/customXml" ds:itemID="{AC5F7AB9-0884-4960-9658-4D021113CE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cefe53-cff5-441f-9994-93f27e137bbb"/>
    <ds:schemaRef ds:uri="28c3b7eb-895d-4b34-993d-00828e1769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B5E52B-F623-456D-A798-4D6D067E714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4519</TotalTime>
  <Words>777</Words>
  <Application>Microsoft Office PowerPoint</Application>
  <PresentationFormat>Widescreen</PresentationFormat>
  <Paragraphs>140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Virginia Beach Neighborhood Clustering</vt:lpstr>
      <vt:lpstr>Virginia Beach, VA</vt:lpstr>
      <vt:lpstr>Neighborhood clustering</vt:lpstr>
      <vt:lpstr>Data for clustering</vt:lpstr>
      <vt:lpstr>Clustering Process</vt:lpstr>
      <vt:lpstr>Clustering Algorithm</vt:lpstr>
      <vt:lpstr>Clustered Data Snapshot</vt:lpstr>
      <vt:lpstr>Map after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Virginia Beach Neighborhood Clustering</dc:title>
  <dc:creator>Chathoth, Benoy</dc:creator>
  <cp:lastModifiedBy>Chathoth, Benoy</cp:lastModifiedBy>
  <cp:revision>2</cp:revision>
  <dcterms:created xsi:type="dcterms:W3CDTF">2020-12-28T16:00:23Z</dcterms:created>
  <dcterms:modified xsi:type="dcterms:W3CDTF">2021-01-03T03:12:10Z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0x010100930F618B6EC0064998ADD9654B6BD085</vt:lpwstr>
  </property>
</Properties>
</file>