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3" r:id="rId4"/>
    <p:sldId id="259" r:id="rId5"/>
    <p:sldId id="268" r:id="rId6"/>
    <p:sldId id="269" r:id="rId7"/>
    <p:sldId id="272" r:id="rId8"/>
    <p:sldId id="27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4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9513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201228"/>
            <a:ext cx="64998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Insurance Analysis –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Hypothesis Testing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2008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</a:rPr>
              <a:t>Pacmann - Intro to Probability Project 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48228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4830485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4806196"/>
            <a:ext cx="1752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by Bernart Pardede</a:t>
            </a:r>
          </a:p>
          <a:p>
            <a:pPr>
              <a:lnSpc>
                <a:spcPts val="3062"/>
              </a:lnSpc>
            </a:pPr>
            <a:r>
              <a:rPr lang="en-US" sz="1600" b="1" dirty="0" err="1">
                <a:solidFill>
                  <a:srgbClr val="E5E0DF"/>
                </a:solidFill>
                <a:latin typeface="+mj-lt"/>
                <a:ea typeface="Barlow" pitchFamily="34" charset="-122"/>
              </a:rPr>
              <a:t>Siswa</a:t>
            </a:r>
            <a:r>
              <a:rPr lang="en-US" sz="1600" b="1" dirty="0">
                <a:solidFill>
                  <a:srgbClr val="E5E0DF"/>
                </a:solidFill>
                <a:latin typeface="+mj-lt"/>
                <a:ea typeface="Barlow" pitchFamily="34" charset="-122"/>
              </a:rPr>
              <a:t> Pacmann –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Analytics and Data Science Batch 14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0488" y="5372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u="sng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4" u="sng" dirty="0"/>
          </a:p>
        </p:txBody>
      </p:sp>
      <p:sp>
        <p:nvSpPr>
          <p:cNvPr id="5" name="Shape 2"/>
          <p:cNvSpPr/>
          <p:nvPr/>
        </p:nvSpPr>
        <p:spPr>
          <a:xfrm>
            <a:off x="570488" y="1711065"/>
            <a:ext cx="11662152" cy="1624237"/>
          </a:xfrm>
          <a:prstGeom prst="roundRect">
            <a:avLst>
              <a:gd name="adj" fmla="val 3151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5FCDD35-078E-4480-90F0-C4835EE73B19}"/>
              </a:ext>
            </a:extLst>
          </p:cNvPr>
          <p:cNvSpPr/>
          <p:nvPr/>
        </p:nvSpPr>
        <p:spPr>
          <a:xfrm>
            <a:off x="906602" y="2103648"/>
            <a:ext cx="9201494" cy="11265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chemeClr val="bg1"/>
                </a:solidFill>
              </a:rPr>
              <a:t>Melalui</a:t>
            </a:r>
            <a:r>
              <a:rPr lang="en-US" sz="1750" dirty="0">
                <a:solidFill>
                  <a:schemeClr val="bg1"/>
                </a:solidFill>
              </a:rPr>
              <a:t> project ini, diminta untuk </a:t>
            </a:r>
            <a:r>
              <a:rPr lang="en-US" sz="1750" dirty="0" err="1">
                <a:solidFill>
                  <a:schemeClr val="bg1"/>
                </a:solidFill>
              </a:rPr>
              <a:t>menganalisa</a:t>
            </a:r>
            <a:r>
              <a:rPr lang="en-US" sz="1750" dirty="0">
                <a:solidFill>
                  <a:schemeClr val="bg1"/>
                </a:solidFill>
              </a:rPr>
              <a:t> variable-</a:t>
            </a:r>
            <a:r>
              <a:rPr lang="en-US" sz="1750" dirty="0" err="1">
                <a:solidFill>
                  <a:schemeClr val="bg1"/>
                </a:solidFill>
              </a:rPr>
              <a:t>variabel</a:t>
            </a:r>
            <a:r>
              <a:rPr lang="en-US" sz="1750" dirty="0">
                <a:solidFill>
                  <a:schemeClr val="bg1"/>
                </a:solidFill>
              </a:rPr>
              <a:t> pada data yang </a:t>
            </a:r>
            <a:r>
              <a:rPr lang="en-US" sz="1750" dirty="0" err="1">
                <a:solidFill>
                  <a:schemeClr val="bg1"/>
                </a:solidFill>
              </a:rPr>
              <a:t>diminati</a:t>
            </a:r>
            <a:r>
              <a:rPr lang="en-US" sz="1750" dirty="0">
                <a:solidFill>
                  <a:schemeClr val="bg1"/>
                </a:solidFill>
              </a:rPr>
              <a:t> dengan menggunakan </a:t>
            </a:r>
            <a:r>
              <a:rPr lang="en-US" sz="1750" dirty="0" err="1">
                <a:solidFill>
                  <a:schemeClr val="bg1"/>
                </a:solidFill>
              </a:rPr>
              <a:t>ilmu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dasar</a:t>
            </a:r>
            <a:r>
              <a:rPr lang="en-US" sz="1750" dirty="0">
                <a:solidFill>
                  <a:schemeClr val="bg1"/>
                </a:solidFill>
              </a:rPr>
              <a:t> probability </a:t>
            </a:r>
            <a:r>
              <a:rPr lang="en-US" sz="1750" dirty="0" err="1">
                <a:solidFill>
                  <a:schemeClr val="bg1"/>
                </a:solidFill>
              </a:rPr>
              <a:t>sehingga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memunculkan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hasil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ulasan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dari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analisa</a:t>
            </a:r>
            <a:r>
              <a:rPr lang="en-US" sz="1750" dirty="0">
                <a:solidFill>
                  <a:schemeClr val="bg1"/>
                </a:solidFill>
              </a:rPr>
              <a:t> yang dan bisa </a:t>
            </a:r>
            <a:r>
              <a:rPr lang="en-US" sz="1750" dirty="0" err="1">
                <a:solidFill>
                  <a:schemeClr val="bg1"/>
                </a:solidFill>
              </a:rPr>
              <a:t>menjadi</a:t>
            </a:r>
            <a:r>
              <a:rPr lang="en-US" sz="1750" dirty="0">
                <a:solidFill>
                  <a:schemeClr val="bg1"/>
                </a:solidFill>
              </a:rPr>
              <a:t> salah </a:t>
            </a:r>
            <a:r>
              <a:rPr lang="en-US" sz="1750" dirty="0" err="1">
                <a:solidFill>
                  <a:schemeClr val="bg1"/>
                </a:solidFill>
              </a:rPr>
              <a:t>satu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pembantu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keputusan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bisnis</a:t>
            </a:r>
            <a:r>
              <a:rPr lang="en-US" sz="1750" dirty="0">
                <a:solidFill>
                  <a:schemeClr val="bg1"/>
                </a:solidFill>
              </a:rPr>
              <a:t> pada stakeholder terkait.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053A2C8-12C4-4A0C-8F88-6C6A084256C5}"/>
              </a:ext>
            </a:extLst>
          </p:cNvPr>
          <p:cNvSpPr/>
          <p:nvPr/>
        </p:nvSpPr>
        <p:spPr>
          <a:xfrm>
            <a:off x="570488" y="1668787"/>
            <a:ext cx="4107775" cy="458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D" dirty="0">
                <a:solidFill>
                  <a:schemeClr val="bg1"/>
                </a:solidFill>
              </a:rPr>
              <a:t>Background : 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7D01E1A4-230B-4EED-BFF5-DB2874756238}"/>
              </a:ext>
            </a:extLst>
          </p:cNvPr>
          <p:cNvSpPr/>
          <p:nvPr/>
        </p:nvSpPr>
        <p:spPr>
          <a:xfrm>
            <a:off x="570488" y="3487702"/>
            <a:ext cx="11662152" cy="2913098"/>
          </a:xfrm>
          <a:prstGeom prst="roundRect">
            <a:avLst>
              <a:gd name="adj" fmla="val 3151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A38AA75A-0560-4835-A943-D9938C5E03B9}"/>
              </a:ext>
            </a:extLst>
          </p:cNvPr>
          <p:cNvSpPr/>
          <p:nvPr/>
        </p:nvSpPr>
        <p:spPr>
          <a:xfrm>
            <a:off x="906601" y="3880285"/>
            <a:ext cx="11586885" cy="11265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D" sz="1600" dirty="0">
                <a:solidFill>
                  <a:schemeClr val="bg1"/>
                </a:solidFill>
              </a:rPr>
              <a:t>Dataset yang </a:t>
            </a:r>
            <a:r>
              <a:rPr lang="en-ID" sz="1600" dirty="0" err="1">
                <a:solidFill>
                  <a:schemeClr val="bg1"/>
                </a:solidFill>
              </a:rPr>
              <a:t>digunakan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menggunakan</a:t>
            </a:r>
            <a:r>
              <a:rPr lang="en-ID" sz="1600" dirty="0">
                <a:solidFill>
                  <a:schemeClr val="bg1"/>
                </a:solidFill>
              </a:rPr>
              <a:t> data </a:t>
            </a:r>
            <a:r>
              <a:rPr lang="en-ID" sz="1600" dirty="0" err="1">
                <a:solidFill>
                  <a:schemeClr val="bg1"/>
                </a:solidFill>
              </a:rPr>
              <a:t>tagihan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kesehatan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dimana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memiliki</a:t>
            </a:r>
            <a:r>
              <a:rPr lang="en-ID" sz="1600" dirty="0">
                <a:solidFill>
                  <a:schemeClr val="bg1"/>
                </a:solidFill>
              </a:rPr>
              <a:t> 7 </a:t>
            </a:r>
            <a:r>
              <a:rPr lang="en-ID" sz="1600" dirty="0" err="1">
                <a:solidFill>
                  <a:schemeClr val="bg1"/>
                </a:solidFill>
              </a:rPr>
              <a:t>variabel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didalamnya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diantaranya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 :</a:t>
            </a: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Age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Umur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penerima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manfaat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asuransi</a:t>
            </a:r>
            <a:endParaRPr lang="en-ID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Sex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Jenis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kelamin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pengguna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asuransi</a:t>
            </a:r>
            <a:r>
              <a:rPr lang="en-ID" sz="1600" dirty="0">
                <a:solidFill>
                  <a:schemeClr val="bg1"/>
                </a:solidFill>
              </a:rPr>
              <a:t> (</a:t>
            </a:r>
            <a:r>
              <a:rPr lang="en-ID" sz="1600" dirty="0" err="1">
                <a:solidFill>
                  <a:schemeClr val="bg1"/>
                </a:solidFill>
              </a:rPr>
              <a:t>perempuan</a:t>
            </a:r>
            <a:r>
              <a:rPr lang="en-ID" sz="1600" dirty="0">
                <a:solidFill>
                  <a:schemeClr val="bg1"/>
                </a:solidFill>
              </a:rPr>
              <a:t> dan </a:t>
            </a:r>
            <a:r>
              <a:rPr lang="en-ID" sz="1600" dirty="0" err="1">
                <a:solidFill>
                  <a:schemeClr val="bg1"/>
                </a:solidFill>
              </a:rPr>
              <a:t>laki-laki</a:t>
            </a:r>
            <a:r>
              <a:rPr lang="en-ID" sz="16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Body Mass Index (BMI)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metrix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digunakan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mengukur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tingkat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kesehatan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tubuh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berat</a:t>
            </a:r>
            <a:r>
              <a:rPr lang="en-ID" sz="1600" dirty="0">
                <a:solidFill>
                  <a:schemeClr val="bg1"/>
                </a:solidFill>
              </a:rPr>
              <a:t> badan dan </a:t>
            </a:r>
            <a:r>
              <a:rPr lang="en-ID" sz="1600" dirty="0" err="1">
                <a:solidFill>
                  <a:schemeClr val="bg1"/>
                </a:solidFill>
              </a:rPr>
              <a:t>tinggi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menjadi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tolak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ukur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pengukuran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Children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Jumlah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anak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tertanggung</a:t>
            </a:r>
            <a:endParaRPr lang="en-ID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Smoker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Pengguna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asuransi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merokok</a:t>
            </a:r>
            <a:r>
              <a:rPr lang="en-ID" sz="1600" dirty="0">
                <a:solidFill>
                  <a:schemeClr val="bg1"/>
                </a:solidFill>
              </a:rPr>
              <a:t> dan non-</a:t>
            </a:r>
            <a:r>
              <a:rPr lang="en-ID" sz="1600" dirty="0" err="1">
                <a:solidFill>
                  <a:schemeClr val="bg1"/>
                </a:solidFill>
              </a:rPr>
              <a:t>merokok</a:t>
            </a:r>
            <a:endParaRPr lang="en-ID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Region</a:t>
            </a:r>
            <a:r>
              <a:rPr lang="en-ID" sz="1600" dirty="0">
                <a:solidFill>
                  <a:schemeClr val="bg1"/>
                </a:solidFill>
              </a:rPr>
              <a:t> : Daerah </a:t>
            </a:r>
            <a:r>
              <a:rPr lang="en-ID" sz="1600" dirty="0" err="1">
                <a:solidFill>
                  <a:schemeClr val="bg1"/>
                </a:solidFill>
              </a:rPr>
              <a:t>pengguna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asuransi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tersebar</a:t>
            </a:r>
            <a:r>
              <a:rPr lang="en-ID" sz="1600" dirty="0">
                <a:solidFill>
                  <a:schemeClr val="bg1"/>
                </a:solidFill>
              </a:rPr>
              <a:t> di area Northeast, Southeast, Southwest, Northwest.</a:t>
            </a:r>
          </a:p>
          <a:p>
            <a:pPr marL="342900" indent="-342900">
              <a:buFont typeface="+mj-lt"/>
              <a:buAutoNum type="alphaLcParenR"/>
            </a:pPr>
            <a:r>
              <a:rPr lang="en-ID" sz="1600" b="1" dirty="0">
                <a:solidFill>
                  <a:schemeClr val="bg1"/>
                </a:solidFill>
              </a:rPr>
              <a:t>Charges</a:t>
            </a:r>
            <a:r>
              <a:rPr lang="en-ID" sz="1600" dirty="0">
                <a:solidFill>
                  <a:schemeClr val="bg1"/>
                </a:solidFill>
              </a:rPr>
              <a:t> : </a:t>
            </a:r>
            <a:r>
              <a:rPr lang="en-ID" sz="1600" dirty="0" err="1">
                <a:solidFill>
                  <a:schemeClr val="bg1"/>
                </a:solidFill>
              </a:rPr>
              <a:t>Tagihan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biaya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kesehatan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dibayarkan</a:t>
            </a:r>
            <a:r>
              <a:rPr lang="en-ID" sz="1600" dirty="0">
                <a:solidFill>
                  <a:schemeClr val="bg1"/>
                </a:solidFill>
              </a:rPr>
              <a:t> oleh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asuransi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16539E2-4241-4D04-8B22-740F33DCEDB5}"/>
              </a:ext>
            </a:extLst>
          </p:cNvPr>
          <p:cNvSpPr/>
          <p:nvPr/>
        </p:nvSpPr>
        <p:spPr>
          <a:xfrm>
            <a:off x="570488" y="3478091"/>
            <a:ext cx="4107775" cy="458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D" dirty="0">
                <a:solidFill>
                  <a:schemeClr val="bg1"/>
                </a:solidFill>
              </a:rPr>
              <a:t>Dataset : 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0488" y="5372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u="sng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4" u="sng" dirty="0"/>
          </a:p>
        </p:txBody>
      </p:sp>
      <p:sp>
        <p:nvSpPr>
          <p:cNvPr id="5" name="Shape 2"/>
          <p:cNvSpPr/>
          <p:nvPr/>
        </p:nvSpPr>
        <p:spPr>
          <a:xfrm>
            <a:off x="570488" y="1675995"/>
            <a:ext cx="4579739" cy="3542047"/>
          </a:xfrm>
          <a:prstGeom prst="roundRect">
            <a:avLst>
              <a:gd name="adj" fmla="val 3151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06470" y="1911978"/>
            <a:ext cx="3436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Mengapa</a:t>
            </a: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</a:t>
            </a:r>
            <a:r>
              <a:rPr lang="en-US" sz="2187" b="1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Hipotesis</a:t>
            </a: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Penting</a:t>
            </a: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06470" y="2481334"/>
            <a:ext cx="4107775" cy="2547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D" dirty="0">
                <a:solidFill>
                  <a:schemeClr val="bg1"/>
                </a:solidFill>
              </a:rPr>
              <a:t>Uji </a:t>
            </a:r>
            <a:r>
              <a:rPr lang="en-ID" dirty="0" err="1">
                <a:solidFill>
                  <a:schemeClr val="bg1"/>
                </a:solidFill>
              </a:rPr>
              <a:t>hipotesis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hipotesis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diajukan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populasi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dan juga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hipotesis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diajukan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populasi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mengukur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signifikansi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F479D9-48D3-4AE4-ABF1-FC34CA55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15" y="1675995"/>
            <a:ext cx="7810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844FF92F-2290-406E-98A4-12CA41857E37}"/>
              </a:ext>
            </a:extLst>
          </p:cNvPr>
          <p:cNvSpPr/>
          <p:nvPr/>
        </p:nvSpPr>
        <p:spPr>
          <a:xfrm>
            <a:off x="7836426" y="3783949"/>
            <a:ext cx="4107775" cy="442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en-US" sz="1750" dirty="0">
                <a:solidFill>
                  <a:schemeClr val="bg1"/>
                </a:solidFill>
              </a:rPr>
              <a:t>F</a:t>
            </a:r>
            <a:r>
              <a:rPr lang="en-ID" sz="1750" dirty="0">
                <a:solidFill>
                  <a:schemeClr val="bg1"/>
                </a:solidFill>
              </a:rPr>
              <a:t>low Process Uji </a:t>
            </a:r>
            <a:r>
              <a:rPr lang="en-ID" sz="1750" dirty="0" err="1">
                <a:solidFill>
                  <a:schemeClr val="bg1"/>
                </a:solidFill>
              </a:rPr>
              <a:t>Hipotesis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7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6216" y="969883"/>
            <a:ext cx="4907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u="sng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Null Hypothesis (H0)</a:t>
            </a:r>
            <a:endParaRPr lang="en-US" sz="4374" u="sng" dirty="0"/>
          </a:p>
        </p:txBody>
      </p:sp>
      <p:sp>
        <p:nvSpPr>
          <p:cNvPr id="5" name="Text 2"/>
          <p:cNvSpPr/>
          <p:nvPr/>
        </p:nvSpPr>
        <p:spPr>
          <a:xfrm>
            <a:off x="836216" y="1856542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Definisi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836215" y="2495193"/>
            <a:ext cx="108477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D" dirty="0" err="1">
                <a:solidFill>
                  <a:schemeClr val="bg1"/>
                </a:solidFill>
              </a:rPr>
              <a:t>pernyataan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awal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diasumsikan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sedang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konteks</a:t>
            </a:r>
            <a:r>
              <a:rPr lang="en-ID" dirty="0">
                <a:solidFill>
                  <a:schemeClr val="bg1"/>
                </a:solidFill>
              </a:rPr>
              <a:t> uji </a:t>
            </a:r>
            <a:r>
              <a:rPr lang="en-ID" dirty="0" err="1">
                <a:solidFill>
                  <a:schemeClr val="bg1"/>
                </a:solidFill>
              </a:rPr>
              <a:t>hipotesis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mengumpulkan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bukti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statistik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cukup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memutuskan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H0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diterima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ditolak</a:t>
            </a:r>
            <a:endParaRPr lang="en-US" sz="175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0DC7B-F3E4-45F5-89B3-148836DCD026}"/>
              </a:ext>
            </a:extLst>
          </p:cNvPr>
          <p:cNvCxnSpPr/>
          <p:nvPr/>
        </p:nvCxnSpPr>
        <p:spPr>
          <a:xfrm>
            <a:off x="836216" y="969883"/>
            <a:ext cx="0" cy="314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1">
            <a:extLst>
              <a:ext uri="{FF2B5EF4-FFF2-40B4-BE49-F238E27FC236}">
                <a16:creationId xmlns:a16="http://schemas.microsoft.com/office/drawing/2014/main" id="{621EC5DC-668F-49DD-8B79-E367C75B2BE3}"/>
              </a:ext>
            </a:extLst>
          </p:cNvPr>
          <p:cNvSpPr/>
          <p:nvPr/>
        </p:nvSpPr>
        <p:spPr>
          <a:xfrm>
            <a:off x="4138216" y="4312801"/>
            <a:ext cx="4907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u="sng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Alternative Hypothesis (Ha)</a:t>
            </a:r>
            <a:endParaRPr lang="en-US" sz="4374" u="sng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CC503F13-E5A0-428B-9B85-2DA15AEE829B}"/>
              </a:ext>
            </a:extLst>
          </p:cNvPr>
          <p:cNvSpPr/>
          <p:nvPr/>
        </p:nvSpPr>
        <p:spPr>
          <a:xfrm>
            <a:off x="4138216" y="519946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Definition</a:t>
            </a:r>
            <a:endParaRPr lang="en-US" sz="2624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F965C5DF-7535-4793-9A49-11E2F8B35F8A}"/>
              </a:ext>
            </a:extLst>
          </p:cNvPr>
          <p:cNvSpPr/>
          <p:nvPr/>
        </p:nvSpPr>
        <p:spPr>
          <a:xfrm>
            <a:off x="4138216" y="5838111"/>
            <a:ext cx="99232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D" dirty="0" err="1">
                <a:solidFill>
                  <a:schemeClr val="bg1"/>
                </a:solidFill>
              </a:rPr>
              <a:t>pernyataan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hipotesis</a:t>
            </a:r>
            <a:r>
              <a:rPr lang="en-ID" dirty="0">
                <a:solidFill>
                  <a:schemeClr val="bg1"/>
                </a:solidFill>
              </a:rPr>
              <a:t> nol.</a:t>
            </a:r>
          </a:p>
          <a:p>
            <a:r>
              <a:rPr lang="en-ID" dirty="0">
                <a:solidFill>
                  <a:schemeClr val="bg1"/>
                </a:solidFill>
              </a:rPr>
              <a:t>Ha </a:t>
            </a:r>
            <a:r>
              <a:rPr lang="en-ID" dirty="0" err="1">
                <a:solidFill>
                  <a:schemeClr val="bg1"/>
                </a:solidFill>
              </a:rPr>
              <a:t>menyatakan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bahwa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efek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perbedaan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signifikan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kelompok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C2AA53-776B-4C7F-AA97-6EBE22E15CD5}"/>
              </a:ext>
            </a:extLst>
          </p:cNvPr>
          <p:cNvCxnSpPr/>
          <p:nvPr/>
        </p:nvCxnSpPr>
        <p:spPr>
          <a:xfrm>
            <a:off x="4138216" y="4312801"/>
            <a:ext cx="0" cy="314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C0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3800" y="268606"/>
            <a:ext cx="64084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b="1" u="sng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Decision Making Rules</a:t>
            </a:r>
            <a:endParaRPr lang="en-US" sz="4225" u="sng" dirty="0"/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3DC7C06B-707E-4978-A99D-0139CC9EC7A7}"/>
              </a:ext>
            </a:extLst>
          </p:cNvPr>
          <p:cNvSpPr/>
          <p:nvPr/>
        </p:nvSpPr>
        <p:spPr>
          <a:xfrm>
            <a:off x="243800" y="1534391"/>
            <a:ext cx="8550347" cy="1133833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39" name="Text 3">
            <a:extLst>
              <a:ext uri="{FF2B5EF4-FFF2-40B4-BE49-F238E27FC236}">
                <a16:creationId xmlns:a16="http://schemas.microsoft.com/office/drawing/2014/main" id="{B04CCCE1-F0C7-49E3-BCDF-A7A040B70FAF}"/>
              </a:ext>
            </a:extLst>
          </p:cNvPr>
          <p:cNvSpPr/>
          <p:nvPr/>
        </p:nvSpPr>
        <p:spPr>
          <a:xfrm>
            <a:off x="355361" y="1728940"/>
            <a:ext cx="82355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2B15-EDA5-483F-912B-B7B63BEE9B98}"/>
              </a:ext>
            </a:extLst>
          </p:cNvPr>
          <p:cNvSpPr txBox="1"/>
          <p:nvPr/>
        </p:nvSpPr>
        <p:spPr>
          <a:xfrm>
            <a:off x="355361" y="1578087"/>
            <a:ext cx="7924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Jika Ha,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tanda</a:t>
            </a:r>
            <a:r>
              <a:rPr lang="en-US" dirty="0">
                <a:solidFill>
                  <a:schemeClr val="bg1"/>
                </a:solidFill>
              </a:rPr>
              <a:t> &lt;,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daerah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penolakan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sebelah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kiri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Jika Ha,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tanda</a:t>
            </a:r>
            <a:r>
              <a:rPr lang="en-US" dirty="0">
                <a:solidFill>
                  <a:schemeClr val="bg1"/>
                </a:solidFill>
              </a:rPr>
              <a:t> &gt;,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daerah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penolakan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sebelah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Jika pada Ha,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tanda</a:t>
            </a:r>
            <a:r>
              <a:rPr lang="en-US" dirty="0">
                <a:solidFill>
                  <a:schemeClr val="bg1"/>
                </a:solidFill>
              </a:rPr>
              <a:t> ≠,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daerah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penolakan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sebelah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kiri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5DB925F2-125F-43B1-812E-A431D3910802}"/>
              </a:ext>
            </a:extLst>
          </p:cNvPr>
          <p:cNvSpPr/>
          <p:nvPr/>
        </p:nvSpPr>
        <p:spPr>
          <a:xfrm>
            <a:off x="229076" y="103353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Daerah </a:t>
            </a:r>
            <a:r>
              <a:rPr lang="en-US" sz="2624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Penolakan</a:t>
            </a:r>
            <a:endParaRPr lang="en-US" sz="2624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6DF7D00-F767-4025-BD59-B49C579676F4}"/>
              </a:ext>
            </a:extLst>
          </p:cNvPr>
          <p:cNvSpPr/>
          <p:nvPr/>
        </p:nvSpPr>
        <p:spPr>
          <a:xfrm>
            <a:off x="243800" y="3310153"/>
            <a:ext cx="8550347" cy="2440407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9A560-27BD-4FD5-AED7-B1DA72E62A2D}"/>
              </a:ext>
            </a:extLst>
          </p:cNvPr>
          <p:cNvSpPr txBox="1"/>
          <p:nvPr/>
        </p:nvSpPr>
        <p:spPr>
          <a:xfrm>
            <a:off x="733073" y="3674690"/>
            <a:ext cx="8136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Uji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Kiri, stats uji &lt;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kritis</a:t>
            </a:r>
            <a:r>
              <a:rPr lang="en-US" dirty="0">
                <a:solidFill>
                  <a:schemeClr val="bg1"/>
                </a:solidFill>
              </a:rPr>
              <a:t> ; </a:t>
            </a:r>
            <a:r>
              <a:rPr lang="en-US" dirty="0" err="1">
                <a:solidFill>
                  <a:schemeClr val="bg1"/>
                </a:solidFill>
              </a:rPr>
              <a:t>tolak</a:t>
            </a:r>
            <a:r>
              <a:rPr lang="en-US" dirty="0">
                <a:solidFill>
                  <a:schemeClr val="bg1"/>
                </a:solidFill>
              </a:rPr>
              <a:t>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Uji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Kanan</a:t>
            </a:r>
            <a:r>
              <a:rPr lang="en-US" dirty="0">
                <a:solidFill>
                  <a:schemeClr val="bg1"/>
                </a:solidFill>
              </a:rPr>
              <a:t>, stats uji &gt;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kritis</a:t>
            </a:r>
            <a:r>
              <a:rPr lang="en-US" dirty="0">
                <a:solidFill>
                  <a:schemeClr val="bg1"/>
                </a:solidFill>
              </a:rPr>
              <a:t> ; </a:t>
            </a:r>
            <a:r>
              <a:rPr lang="en-US" dirty="0" err="1">
                <a:solidFill>
                  <a:schemeClr val="bg1"/>
                </a:solidFill>
              </a:rPr>
              <a:t>tolak</a:t>
            </a:r>
            <a:r>
              <a:rPr lang="en-US" dirty="0">
                <a:solidFill>
                  <a:schemeClr val="bg1"/>
                </a:solidFill>
              </a:rPr>
              <a:t>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Uji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, stats uji &gt;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stats uji &lt; -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kritis</a:t>
            </a:r>
            <a:r>
              <a:rPr lang="en-US" dirty="0">
                <a:solidFill>
                  <a:schemeClr val="bg1"/>
                </a:solidFill>
              </a:rPr>
              <a:t> (untuk </a:t>
            </a:r>
            <a:r>
              <a:rPr lang="en-US" dirty="0" err="1">
                <a:solidFill>
                  <a:schemeClr val="bg1"/>
                </a:solidFill>
              </a:rPr>
              <a:t>distribusi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t&amp;z</a:t>
            </a:r>
            <a:r>
              <a:rPr lang="en-US" dirty="0">
                <a:solidFill>
                  <a:schemeClr val="bg1"/>
                </a:solidFill>
              </a:rPr>
              <a:t> saja); </a:t>
            </a:r>
            <a:r>
              <a:rPr lang="en-US" dirty="0" err="1">
                <a:solidFill>
                  <a:schemeClr val="bg1"/>
                </a:solidFill>
              </a:rPr>
              <a:t>tolak</a:t>
            </a:r>
            <a:r>
              <a:rPr lang="en-US" dirty="0">
                <a:solidFill>
                  <a:schemeClr val="bg1"/>
                </a:solidFill>
              </a:rPr>
              <a:t>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4A674543-44B9-4B1C-8103-FF6EDDC0DB57}"/>
              </a:ext>
            </a:extLst>
          </p:cNvPr>
          <p:cNvSpPr/>
          <p:nvPr/>
        </p:nvSpPr>
        <p:spPr>
          <a:xfrm>
            <a:off x="243800" y="275039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Aturan</a:t>
            </a: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Keputusan</a:t>
            </a:r>
            <a:endParaRPr lang="en-US" sz="2624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2F4ED9D4-62C5-4CA9-8940-400A81D7EAF5}"/>
              </a:ext>
            </a:extLst>
          </p:cNvPr>
          <p:cNvSpPr/>
          <p:nvPr/>
        </p:nvSpPr>
        <p:spPr>
          <a:xfrm>
            <a:off x="477480" y="3247572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a. </a:t>
            </a:r>
            <a:r>
              <a:rPr lang="en-US" sz="2000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Membandingkan</a:t>
            </a: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nilai</a:t>
            </a: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statistic uji dan </a:t>
            </a:r>
            <a:r>
              <a:rPr lang="en-US" sz="2000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nilai</a:t>
            </a: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kritis</a:t>
            </a: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.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75F3A-E502-4B2F-98E8-BFC497D21846}"/>
              </a:ext>
            </a:extLst>
          </p:cNvPr>
          <p:cNvSpPr txBox="1"/>
          <p:nvPr/>
        </p:nvSpPr>
        <p:spPr>
          <a:xfrm>
            <a:off x="733073" y="5205388"/>
            <a:ext cx="81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Untuk semua uji, </a:t>
            </a:r>
            <a:r>
              <a:rPr lang="en-US" dirty="0" err="1">
                <a:solidFill>
                  <a:schemeClr val="bg1"/>
                </a:solidFill>
              </a:rPr>
              <a:t>pvalue</a:t>
            </a:r>
            <a:r>
              <a:rPr lang="en-US" dirty="0">
                <a:solidFill>
                  <a:schemeClr val="bg1"/>
                </a:solidFill>
              </a:rPr>
              <a:t> &lt; alpha ; </a:t>
            </a:r>
            <a:r>
              <a:rPr lang="en-US" dirty="0" err="1">
                <a:solidFill>
                  <a:schemeClr val="bg1"/>
                </a:solidFill>
              </a:rPr>
              <a:t>tolak</a:t>
            </a:r>
            <a:r>
              <a:rPr lang="en-US" dirty="0">
                <a:solidFill>
                  <a:schemeClr val="bg1"/>
                </a:solidFill>
              </a:rPr>
              <a:t> H0</a:t>
            </a: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5B28B640-5B5E-4CB5-B78D-1625E205DCE3}"/>
              </a:ext>
            </a:extLst>
          </p:cNvPr>
          <p:cNvSpPr/>
          <p:nvPr/>
        </p:nvSpPr>
        <p:spPr>
          <a:xfrm>
            <a:off x="477480" y="480622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b. </a:t>
            </a:r>
            <a:r>
              <a:rPr lang="en-US" sz="2000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Membandingkan</a:t>
            </a:r>
            <a:r>
              <a:rPr lang="en-US" sz="2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P-value dan alpha.</a:t>
            </a:r>
          </a:p>
        </p:txBody>
      </p:sp>
    </p:spTree>
    <p:extLst>
      <p:ext uri="{BB962C8B-B14F-4D97-AF65-F5344CB8AC3E}">
        <p14:creationId xmlns:p14="http://schemas.microsoft.com/office/powerpoint/2010/main" val="74702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C0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929175CC-00F0-46A9-BF11-688FEF706EF2}"/>
              </a:ext>
            </a:extLst>
          </p:cNvPr>
          <p:cNvSpPr/>
          <p:nvPr/>
        </p:nvSpPr>
        <p:spPr>
          <a:xfrm>
            <a:off x="243800" y="1042801"/>
            <a:ext cx="8550347" cy="1584119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43800" y="268606"/>
            <a:ext cx="64084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Hypotesis</a:t>
            </a:r>
            <a:r>
              <a:rPr lang="en-US" sz="422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Testing</a:t>
            </a:r>
            <a:endParaRPr lang="en-US" sz="4225" dirty="0"/>
          </a:p>
        </p:txBody>
      </p:sp>
      <p:sp>
        <p:nvSpPr>
          <p:cNvPr id="37" name="Text 1">
            <a:extLst>
              <a:ext uri="{FF2B5EF4-FFF2-40B4-BE49-F238E27FC236}">
                <a16:creationId xmlns:a16="http://schemas.microsoft.com/office/drawing/2014/main" id="{35929683-8A8D-40A8-A674-0E4CBFF0091B}"/>
              </a:ext>
            </a:extLst>
          </p:cNvPr>
          <p:cNvSpPr/>
          <p:nvPr/>
        </p:nvSpPr>
        <p:spPr>
          <a:xfrm>
            <a:off x="1471256" y="995293"/>
            <a:ext cx="10073043" cy="1490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3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ECC96C66-7F1F-4709-944C-4C02A0EF2DF6}"/>
              </a:ext>
            </a:extLst>
          </p:cNvPr>
          <p:cNvSpPr/>
          <p:nvPr/>
        </p:nvSpPr>
        <p:spPr>
          <a:xfrm>
            <a:off x="355361" y="1024002"/>
            <a:ext cx="8235585" cy="1602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+mj-lt"/>
              <a:buAutoNum type="arabicPeriod"/>
            </a:pP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Membuat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Hipotesis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H0 = 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Tagihan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Kesehatan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Perokok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≤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Tagihan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Kesehatan Non-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Perokok</a:t>
            </a:r>
            <a:endParaRPr lang="en-US" sz="1700" dirty="0">
              <a:solidFill>
                <a:srgbClr val="E5E0DF"/>
              </a:solidFill>
              <a:latin typeface="+mj-lt"/>
              <a:ea typeface="Barlow"/>
              <a:cs typeface="Barlow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H1 =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Tagihan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Kesehatan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Perokok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&gt; 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Tagihan</a:t>
            </a:r>
            <a:r>
              <a:rPr lang="en-US" sz="1700" dirty="0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 Kesehatan Non-</a:t>
            </a:r>
            <a:r>
              <a:rPr lang="en-US" sz="1700" dirty="0" err="1">
                <a:solidFill>
                  <a:srgbClr val="E5E0DF"/>
                </a:solidFill>
                <a:latin typeface="+mj-lt"/>
                <a:ea typeface="Barlow"/>
                <a:cs typeface="Barlow" pitchFamily="34" charset="-120"/>
              </a:rPr>
              <a:t>Perokok</a:t>
            </a:r>
            <a:endParaRPr lang="en-US" sz="1700" dirty="0">
              <a:solidFill>
                <a:srgbClr val="E5E0DF"/>
              </a:solidFill>
              <a:latin typeface="+mj-lt"/>
              <a:ea typeface="Barlow"/>
              <a:cs typeface="Barlow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E5E0DF"/>
              </a:solidFill>
              <a:latin typeface="+mj-lt"/>
              <a:ea typeface="Barlow"/>
              <a:cs typeface="Barlow" pitchFamily="34" charset="-120"/>
            </a:endParaRPr>
          </a:p>
        </p:txBody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540E1473-43E8-4018-B4A9-2E9DEDCA5E02}"/>
              </a:ext>
            </a:extLst>
          </p:cNvPr>
          <p:cNvSpPr/>
          <p:nvPr/>
        </p:nvSpPr>
        <p:spPr>
          <a:xfrm>
            <a:off x="243800" y="2864068"/>
            <a:ext cx="8550347" cy="1584119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73EEDD2F-6E07-43B2-BB1A-B7CFF09BB482}"/>
              </a:ext>
            </a:extLst>
          </p:cNvPr>
          <p:cNvSpPr/>
          <p:nvPr/>
        </p:nvSpPr>
        <p:spPr>
          <a:xfrm>
            <a:off x="355361" y="2845269"/>
            <a:ext cx="8235585" cy="1602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+mj-lt"/>
              <a:buAutoNum type="arabicPeriod" startAt="2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Menentukan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Statistik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Digunakan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Z dengan formula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sebagai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berikut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: </a:t>
            </a:r>
          </a:p>
          <a:p>
            <a:pPr>
              <a:lnSpc>
                <a:spcPts val="2799"/>
              </a:lnSpc>
            </a:pPr>
            <a:endParaRPr lang="en-US" sz="170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A151E-EA5F-4BE5-9401-3C307800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34" y="2845270"/>
            <a:ext cx="3155514" cy="1584120"/>
          </a:xfrm>
          <a:prstGeom prst="rect">
            <a:avLst/>
          </a:prstGeom>
        </p:spPr>
      </p:pic>
      <p:sp>
        <p:nvSpPr>
          <p:cNvPr id="16" name="Shape 2">
            <a:extLst>
              <a:ext uri="{FF2B5EF4-FFF2-40B4-BE49-F238E27FC236}">
                <a16:creationId xmlns:a16="http://schemas.microsoft.com/office/drawing/2014/main" id="{760A4F09-7AF4-467A-B59F-FB6B09431FC9}"/>
              </a:ext>
            </a:extLst>
          </p:cNvPr>
          <p:cNvSpPr/>
          <p:nvPr/>
        </p:nvSpPr>
        <p:spPr>
          <a:xfrm>
            <a:off x="243800" y="4625942"/>
            <a:ext cx="8550347" cy="2709136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EABCD554-B56E-49F0-ABC8-382A5F6FD1AD}"/>
              </a:ext>
            </a:extLst>
          </p:cNvPr>
          <p:cNvSpPr/>
          <p:nvPr/>
        </p:nvSpPr>
        <p:spPr>
          <a:xfrm>
            <a:off x="355361" y="4607142"/>
            <a:ext cx="8438786" cy="2150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+mj-lt"/>
              <a:buAutoNum type="arabicPeriod" startAt="3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Mengatur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Aturan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Keputusan: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Hitung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Statistik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: </a:t>
            </a:r>
          </a:p>
          <a:p>
            <a:pPr marL="1200150" lvl="2" indent="-285750">
              <a:lnSpc>
                <a:spcPts val="2799"/>
              </a:lnSpc>
              <a:buFont typeface="Courier New" panose="02070309020205020404" pitchFamily="49" charset="0"/>
              <a:buChar char="o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Diketahuai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Ha &gt; Ho,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maka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akan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dilakukan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pihak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kanan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i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(right-tailed test).</a:t>
            </a:r>
          </a:p>
          <a:p>
            <a:pPr marL="1200150" lvl="2" indent="-285750">
              <a:lnSpc>
                <a:spcPts val="2799"/>
              </a:lnSpc>
              <a:buFont typeface="Courier New" panose="02070309020205020404" pitchFamily="49" charset="0"/>
              <a:buChar char="o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Dimana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untuk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daerah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penolakan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dengan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angka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signifikansi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0.05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adalah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 </a:t>
            </a:r>
            <a:r>
              <a:rPr lang="en-ID" dirty="0">
                <a:solidFill>
                  <a:schemeClr val="bg1"/>
                </a:solidFill>
              </a:rPr>
              <a:t>1.6448536269514722,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z-table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sebesar</a:t>
            </a:r>
            <a:r>
              <a:rPr lang="en-ID" dirty="0">
                <a:solidFill>
                  <a:schemeClr val="bg1"/>
                </a:solidFill>
              </a:rPr>
              <a:t> 0,9495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Hitung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P- Value: </a:t>
            </a:r>
          </a:p>
          <a:p>
            <a:pPr marL="1200150" lvl="2" indent="-285750">
              <a:lnSpc>
                <a:spcPts val="2799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Jika P-Value &lt; Alpha (0,05),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maka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0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tolak</a:t>
            </a: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H0</a:t>
            </a:r>
            <a:endParaRPr lang="en-US" sz="1700" dirty="0">
              <a:solidFill>
                <a:schemeClr val="bg1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>
              <a:lnSpc>
                <a:spcPts val="2799"/>
              </a:lnSpc>
            </a:pPr>
            <a:endParaRPr lang="en-US" sz="170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98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C0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929175CC-00F0-46A9-BF11-688FEF706EF2}"/>
              </a:ext>
            </a:extLst>
          </p:cNvPr>
          <p:cNvSpPr/>
          <p:nvPr/>
        </p:nvSpPr>
        <p:spPr>
          <a:xfrm>
            <a:off x="243800" y="1042801"/>
            <a:ext cx="8550347" cy="1584119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43800" y="268606"/>
            <a:ext cx="64084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b="1" dirty="0" err="1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Hypotesis</a:t>
            </a:r>
            <a:r>
              <a:rPr lang="en-US" sz="422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 Testing</a:t>
            </a:r>
            <a:endParaRPr lang="en-US" sz="4225" dirty="0"/>
          </a:p>
        </p:txBody>
      </p:sp>
      <p:sp>
        <p:nvSpPr>
          <p:cNvPr id="37" name="Text 1">
            <a:extLst>
              <a:ext uri="{FF2B5EF4-FFF2-40B4-BE49-F238E27FC236}">
                <a16:creationId xmlns:a16="http://schemas.microsoft.com/office/drawing/2014/main" id="{35929683-8A8D-40A8-A674-0E4CBFF0091B}"/>
              </a:ext>
            </a:extLst>
          </p:cNvPr>
          <p:cNvSpPr/>
          <p:nvPr/>
        </p:nvSpPr>
        <p:spPr>
          <a:xfrm>
            <a:off x="1471256" y="995293"/>
            <a:ext cx="10073043" cy="1490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3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ECC96C66-7F1F-4709-944C-4C02A0EF2DF6}"/>
              </a:ext>
            </a:extLst>
          </p:cNvPr>
          <p:cNvSpPr/>
          <p:nvPr/>
        </p:nvSpPr>
        <p:spPr>
          <a:xfrm>
            <a:off x="355361" y="1024002"/>
            <a:ext cx="8235585" cy="1602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+mj-lt"/>
              <a:buAutoNum type="arabicPeriod" startAt="4"/>
            </a:pP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Hitung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Statistik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Z-Test : -38.47465827370701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P-Value : 1.0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760A4F09-7AF4-467A-B59F-FB6B09431FC9}"/>
              </a:ext>
            </a:extLst>
          </p:cNvPr>
          <p:cNvSpPr/>
          <p:nvPr/>
        </p:nvSpPr>
        <p:spPr>
          <a:xfrm>
            <a:off x="243800" y="4354856"/>
            <a:ext cx="8550347" cy="1584119"/>
          </a:xfrm>
          <a:prstGeom prst="roundRect">
            <a:avLst>
              <a:gd name="adj" fmla="val 406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EABCD554-B56E-49F0-ABC8-382A5F6FD1AD}"/>
              </a:ext>
            </a:extLst>
          </p:cNvPr>
          <p:cNvSpPr/>
          <p:nvPr/>
        </p:nvSpPr>
        <p:spPr>
          <a:xfrm>
            <a:off x="355361" y="4336057"/>
            <a:ext cx="8235585" cy="1602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+mj-lt"/>
              <a:buAutoNum type="arabicPeriod" startAt="3"/>
            </a:pP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Membuat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Keputusan: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Dari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hasil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uji statistic dan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perhitungan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p-value,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maka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dapa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t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disimpulkan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bahwa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terdapat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cukup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bukti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untuk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menyatakan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bahwa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tagihan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kesehatan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perokok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lebih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rendah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daripada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tagihan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kesehatan non-</a:t>
            </a:r>
            <a:r>
              <a:rPr lang="en-US" sz="1750" dirty="0" err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perokok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 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E5E0D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E29FA-BCC2-4E87-8654-D398AB774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75"/>
          <a:stretch/>
        </p:blipFill>
        <p:spPr>
          <a:xfrm>
            <a:off x="243800" y="2733776"/>
            <a:ext cx="8083473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00FF1-5F28-43F3-903C-A580573DC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61" y="6074048"/>
            <a:ext cx="7058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C0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0990" y="3779461"/>
            <a:ext cx="64084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82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</a:rPr>
              <a:t>THANK YOU!</a:t>
            </a:r>
            <a:endParaRPr lang="en-US" sz="8000" dirty="0"/>
          </a:p>
        </p:txBody>
      </p:sp>
      <p:sp>
        <p:nvSpPr>
          <p:cNvPr id="37" name="Text 1">
            <a:extLst>
              <a:ext uri="{FF2B5EF4-FFF2-40B4-BE49-F238E27FC236}">
                <a16:creationId xmlns:a16="http://schemas.microsoft.com/office/drawing/2014/main" id="{35929683-8A8D-40A8-A674-0E4CBFF0091B}"/>
              </a:ext>
            </a:extLst>
          </p:cNvPr>
          <p:cNvSpPr/>
          <p:nvPr/>
        </p:nvSpPr>
        <p:spPr>
          <a:xfrm>
            <a:off x="1471256" y="995293"/>
            <a:ext cx="10073043" cy="1490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047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550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Barlow, sans-serif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bernart.pardede@gmail.com</cp:lastModifiedBy>
  <cp:revision>8</cp:revision>
  <dcterms:created xsi:type="dcterms:W3CDTF">2023-09-07T21:37:20Z</dcterms:created>
  <dcterms:modified xsi:type="dcterms:W3CDTF">2023-09-10T13:16:51Z</dcterms:modified>
</cp:coreProperties>
</file>