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63" r:id="rId3"/>
    <p:sldId id="257" r:id="rId4"/>
    <p:sldId id="258" r:id="rId5"/>
    <p:sldId id="262" r:id="rId6"/>
    <p:sldId id="264" r:id="rId7"/>
    <p:sldId id="261" r:id="rId8"/>
    <p:sldId id="260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81" r:id="rId17"/>
    <p:sldId id="286" r:id="rId18"/>
    <p:sldId id="287" r:id="rId19"/>
    <p:sldId id="288" r:id="rId20"/>
    <p:sldId id="289" r:id="rId21"/>
    <p:sldId id="290" r:id="rId22"/>
    <p:sldId id="275" r:id="rId23"/>
    <p:sldId id="284" r:id="rId24"/>
    <p:sldId id="279" r:id="rId25"/>
    <p:sldId id="285" r:id="rId26"/>
    <p:sldId id="291" r:id="rId27"/>
    <p:sldId id="292" r:id="rId28"/>
    <p:sldId id="282" r:id="rId29"/>
    <p:sldId id="266" r:id="rId30"/>
    <p:sldId id="267" r:id="rId31"/>
    <p:sldId id="293" r:id="rId32"/>
    <p:sldId id="323" r:id="rId33"/>
    <p:sldId id="294" r:id="rId34"/>
    <p:sldId id="296" r:id="rId35"/>
    <p:sldId id="295" r:id="rId36"/>
    <p:sldId id="280" r:id="rId37"/>
    <p:sldId id="304" r:id="rId38"/>
    <p:sldId id="305" r:id="rId39"/>
    <p:sldId id="306" r:id="rId40"/>
    <p:sldId id="302" r:id="rId41"/>
    <p:sldId id="298" r:id="rId42"/>
    <p:sldId id="300" r:id="rId43"/>
    <p:sldId id="303" r:id="rId44"/>
    <p:sldId id="307" r:id="rId45"/>
    <p:sldId id="268" r:id="rId46"/>
    <p:sldId id="309" r:id="rId47"/>
    <p:sldId id="310" r:id="rId48"/>
    <p:sldId id="312" r:id="rId49"/>
    <p:sldId id="322" r:id="rId50"/>
    <p:sldId id="313" r:id="rId51"/>
    <p:sldId id="319" r:id="rId52"/>
    <p:sldId id="308" r:id="rId53"/>
    <p:sldId id="315" r:id="rId54"/>
    <p:sldId id="318" r:id="rId55"/>
    <p:sldId id="314" r:id="rId56"/>
    <p:sldId id="320" r:id="rId57"/>
    <p:sldId id="324" r:id="rId58"/>
    <p:sldId id="265" r:id="rId59"/>
    <p:sldId id="269" r:id="rId60"/>
    <p:sldId id="283" r:id="rId6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32E7E9-7961-4948-DBAD-5A5F928895F7}" name="Perumala, Benjamin - (bperumala)" initials="PB(" userId="Perumala, Benjamin - (bperumala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33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little crab on the right is the unofficial mascot, Ferris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People who use Rust are often called </a:t>
            </a:r>
            <a:r>
              <a:rPr lang="en-US" dirty="0" err="1"/>
              <a:t>cRUSTaceans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https://rustacean.net/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Note the gray </a:t>
            </a:r>
            <a:r>
              <a:rPr lang="en-US" u="sng" dirty="0"/>
              <a:t>: &lt;u32&gt;</a:t>
            </a:r>
            <a:r>
              <a:rPr lang="en-US" dirty="0"/>
              <a:t>. This is the inferred type from the compiler and was not explicitly typed out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/>
              <a:t>All gray text is things inferred by the compiler and displayed by VSCode</a:t>
            </a:r>
          </a:p>
        </p:txBody>
      </p:sp>
    </p:spTree>
    <p:extLst>
      <p:ext uri="{BB962C8B-B14F-4D97-AF65-F5344CB8AC3E}">
        <p14:creationId xmlns:p14="http://schemas.microsoft.com/office/powerpoint/2010/main" val="388749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conditions </a:t>
            </a:r>
            <a:r>
              <a:rPr lang="en-US" b="1" dirty="0"/>
              <a:t>must</a:t>
            </a:r>
            <a:r>
              <a:rPr lang="en-US" b="0" dirty="0"/>
              <a:t> have the curly braces. Rust intentionally does not support an if with a single statement and no curly braces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3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“!” at the end defines a “Macro.” Again, won’t talk about this until much later.</a:t>
            </a:r>
          </a:p>
        </p:txBody>
      </p:sp>
    </p:spTree>
    <p:extLst>
      <p:ext uri="{BB962C8B-B14F-4D97-AF65-F5344CB8AC3E}">
        <p14:creationId xmlns:p14="http://schemas.microsoft.com/office/powerpoint/2010/main" val="52717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139265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leave the loop, you must break out. If you don’t break out, you will be within that loop forever (compiler is fine with that).</a:t>
            </a:r>
          </a:p>
        </p:txBody>
      </p:sp>
    </p:spTree>
    <p:extLst>
      <p:ext uri="{BB962C8B-B14F-4D97-AF65-F5344CB8AC3E}">
        <p14:creationId xmlns:p14="http://schemas.microsoft.com/office/powerpoint/2010/main" val="326305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367394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935013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Rust also has a standard collections library that has Linked Lists (and many other data types)</a:t>
            </a:r>
          </a:p>
        </p:txBody>
      </p:sp>
    </p:spTree>
    <p:extLst>
      <p:ext uri="{BB962C8B-B14F-4D97-AF65-F5344CB8AC3E}">
        <p14:creationId xmlns:p14="http://schemas.microsoft.com/office/powerpoint/2010/main" val="549034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blocks can yield results (which can then be assigned to variables)</a:t>
            </a:r>
          </a:p>
          <a:p>
            <a:r>
              <a:rPr lang="en-US" dirty="0"/>
              <a:t>Makes it easier to stick to single assignments for variables</a:t>
            </a:r>
          </a:p>
        </p:txBody>
      </p:sp>
    </p:spTree>
    <p:extLst>
      <p:ext uri="{BB962C8B-B14F-4D97-AF65-F5344CB8AC3E}">
        <p14:creationId xmlns:p14="http://schemas.microsoft.com/office/powerpoint/2010/main" val="2904585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Chars support utf8 </a:t>
            </a:r>
          </a:p>
          <a:p>
            <a:r>
              <a:rPr lang="en-US" dirty="0"/>
              <a:t>str (“Hello World”) vs String (String::from(“Hello World!”))</a:t>
            </a:r>
          </a:p>
          <a:p>
            <a:pPr lvl="1"/>
            <a:r>
              <a:rPr lang="en-US" dirty="0"/>
              <a:t>str is “primitive” (immutable). String is a class definition with many helpful methods</a:t>
            </a:r>
          </a:p>
          <a:p>
            <a:pPr lvl="1"/>
            <a:r>
              <a:rPr lang="en-US" dirty="0"/>
              <a:t>Like int vs Integer in Java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Arrays are fixed length (Vectors are able to change size like Java </a:t>
            </a:r>
            <a:r>
              <a:rPr lang="en-US" dirty="0" err="1"/>
              <a:t>ArrayList</a:t>
            </a:r>
            <a:r>
              <a:rPr lang="en-US" dirty="0"/>
              <a:t> or Python Lists)</a:t>
            </a:r>
          </a:p>
          <a:p>
            <a:pPr lvl="1"/>
            <a:r>
              <a:rPr lang="en-US" dirty="0" err="1"/>
              <a:t>my_array_zeroes</a:t>
            </a:r>
            <a:r>
              <a:rPr lang="en-US" dirty="0"/>
              <a:t> [0; 10] – second value is the length. First value is the value that the array is filled with.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Standard Collection has LinkedList, HashSet, HashMap, and a few other items</a:t>
            </a:r>
          </a:p>
          <a:p>
            <a:pPr lvl="1"/>
            <a:r>
              <a:rPr lang="en-US" dirty="0"/>
              <a:t>Full path used to reference items. Importing std::collections can make this smaller</a:t>
            </a:r>
          </a:p>
          <a:p>
            <a:pPr lvl="1"/>
            <a:r>
              <a:rPr lang="en-US" dirty="0"/>
              <a:t>use std::collections::{LinkedList, HashSet, HashMap} would let you just call LinkedList, HashSet, and HashMap instead of std::collections::*</a:t>
            </a:r>
          </a:p>
        </p:txBody>
      </p:sp>
    </p:spTree>
    <p:extLst>
      <p:ext uri="{BB962C8B-B14F-4D97-AF65-F5344CB8AC3E}">
        <p14:creationId xmlns:p14="http://schemas.microsoft.com/office/powerpoint/2010/main" val="200453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August 2020, Mozilla laid off most of Rust team</a:t>
            </a:r>
          </a:p>
          <a:p>
            <a:pPr lvl="1"/>
            <a:r>
              <a:rPr lang="en-US" dirty="0"/>
              <a:t>Language mostly unaffected as core people worked on it outside of work</a:t>
            </a:r>
          </a:p>
          <a:p>
            <a:pPr lvl="1"/>
            <a:r>
              <a:rPr lang="en-US" dirty="0"/>
              <a:t>Many other companies (AWS, Huawei, Google, and Microsoft) also sponsored the team to continue work on the language</a:t>
            </a:r>
          </a:p>
        </p:txBody>
      </p:sp>
    </p:spTree>
    <p:extLst>
      <p:ext uri="{BB962C8B-B14F-4D97-AF65-F5344CB8AC3E}">
        <p14:creationId xmlns:p14="http://schemas.microsoft.com/office/powerpoint/2010/main" val="222084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Emphasis on the compiler deallocating the nodes.</a:t>
            </a:r>
          </a:p>
          <a:p>
            <a:pPr marL="457200" indent="-298450"/>
            <a:r>
              <a:rPr lang="en-US" dirty="0"/>
              <a:t>Because there’s no garbage collector, the runtime performance is higher than Go, Python, etc. where processing power is required to deallocate objects.</a:t>
            </a:r>
          </a:p>
        </p:txBody>
      </p:sp>
    </p:spTree>
    <p:extLst>
      <p:ext uri="{BB962C8B-B14F-4D97-AF65-F5344CB8AC3E}">
        <p14:creationId xmlns:p14="http://schemas.microsoft.com/office/powerpoint/2010/main" val="3943780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boxes show additions of mutable flag. Variable must be made mutable, and a mutable reference must then be passed. The function definition also must request a mutable reference.</a:t>
            </a:r>
          </a:p>
        </p:txBody>
      </p:sp>
    </p:spTree>
    <p:extLst>
      <p:ext uri="{BB962C8B-B14F-4D97-AF65-F5344CB8AC3E}">
        <p14:creationId xmlns:p14="http://schemas.microsoft.com/office/powerpoint/2010/main" val="3616229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mutable references at the same time can get very complicated and bug prone. Rust does not allow this which saves developers some headache.</a:t>
            </a:r>
          </a:p>
          <a:p>
            <a:r>
              <a:rPr lang="en-US" dirty="0"/>
              <a:t>Rust can also further optimize the output code as there’s only ever one mutable reference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4234835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Higher-order Rust functions (not shown yet) + the compiler’s proof catches many errors before they become an issue during runtime.</a:t>
            </a:r>
          </a:p>
          <a:p>
            <a:r>
              <a:rPr lang="en-US" dirty="0"/>
              <a:t>Compiler can heavily optimize final output – especially when immutable </a:t>
            </a:r>
            <a:r>
              <a:rPr lang="en-US"/>
              <a:t>variables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17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is a Command Line Interface (CLI)</a:t>
            </a:r>
          </a:p>
        </p:txBody>
      </p:sp>
    </p:spTree>
    <p:extLst>
      <p:ext uri="{BB962C8B-B14F-4D97-AF65-F5344CB8AC3E}">
        <p14:creationId xmlns:p14="http://schemas.microsoft.com/office/powerpoint/2010/main" val="1570076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creates a new project within $(</a:t>
            </a:r>
            <a:r>
              <a:rPr lang="en-US" dirty="0" err="1"/>
              <a:t>pwd</a:t>
            </a:r>
            <a:r>
              <a:rPr lang="en-US" dirty="0"/>
              <a:t>)/hello-cargo/</a:t>
            </a:r>
          </a:p>
          <a:p>
            <a:pPr lvl="1"/>
            <a:r>
              <a:rPr lang="en-US" dirty="0"/>
              <a:t>$(</a:t>
            </a:r>
            <a:r>
              <a:rPr lang="en-US" dirty="0" err="1"/>
              <a:t>pwd</a:t>
            </a:r>
            <a:r>
              <a:rPr lang="en-US" dirty="0"/>
              <a:t>) is the current working directory</a:t>
            </a:r>
          </a:p>
          <a:p>
            <a:pPr lvl="0"/>
            <a:r>
              <a:rPr lang="en-US" dirty="0" err="1"/>
              <a:t>Cargo.lock</a:t>
            </a:r>
            <a:r>
              <a:rPr lang="en-US" dirty="0"/>
              <a:t> is needed to work; can mostly be ignored</a:t>
            </a:r>
          </a:p>
        </p:txBody>
      </p:sp>
    </p:spTree>
    <p:extLst>
      <p:ext uri="{BB962C8B-B14F-4D97-AF65-F5344CB8AC3E}">
        <p14:creationId xmlns:p14="http://schemas.microsoft.com/office/powerpoint/2010/main" val="278925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program name, it’s semantic version, authors of the code as well as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511929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has a large community which creates “crates” or libraries which you can download and use</a:t>
            </a:r>
          </a:p>
          <a:p>
            <a:pPr lvl="1"/>
            <a:r>
              <a:rPr lang="en-US" dirty="0"/>
              <a:t>Define crate (and version) in </a:t>
            </a:r>
            <a:r>
              <a:rPr lang="en-US" dirty="0" err="1"/>
              <a:t>Cargo.toml</a:t>
            </a:r>
            <a:r>
              <a:rPr lang="en-US" dirty="0"/>
              <a:t> and the cargo CLI will handle downloading, linking, etc.</a:t>
            </a:r>
          </a:p>
        </p:txBody>
      </p:sp>
    </p:spTree>
    <p:extLst>
      <p:ext uri="{BB962C8B-B14F-4D97-AF65-F5344CB8AC3E}">
        <p14:creationId xmlns:p14="http://schemas.microsoft.com/office/powerpoint/2010/main" val="3645249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main.rs contents:</a:t>
            </a:r>
            <a:br>
              <a:rPr lang="en-US" dirty="0"/>
            </a:br>
            <a:r>
              <a:rPr lang="en-US" dirty="0" err="1"/>
              <a:t>fn</a:t>
            </a:r>
            <a:r>
              <a:rPr lang="en-US" dirty="0"/>
              <a:t> 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!(“Hello World!”);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523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Cargo conveniently initializes Git for us (most programming projects use Git for version control)</a:t>
            </a:r>
          </a:p>
          <a:p>
            <a:pPr lvl="1"/>
            <a:r>
              <a:rPr lang="en-US" dirty="0"/>
              <a:t>VSC = Version Control Software</a:t>
            </a:r>
          </a:p>
          <a:p>
            <a:pPr lvl="0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specifies which directories and files to ignore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VSC should not track compiled binaries or intermediate objects</a:t>
            </a:r>
          </a:p>
          <a:p>
            <a:pPr lvl="0"/>
            <a:r>
              <a:rPr lang="en-US" dirty="0"/>
              <a:t>.git folder contains initial Git state (cargo basically runs `git </a:t>
            </a:r>
            <a:r>
              <a:rPr lang="en-US" dirty="0" err="1"/>
              <a:t>init</a:t>
            </a:r>
            <a:r>
              <a:rPr lang="en-US" dirty="0"/>
              <a:t>` for you)</a:t>
            </a:r>
          </a:p>
        </p:txBody>
      </p:sp>
    </p:spTree>
    <p:extLst>
      <p:ext uri="{BB962C8B-B14F-4D97-AF65-F5344CB8AC3E}">
        <p14:creationId xmlns:p14="http://schemas.microsoft.com/office/powerpoint/2010/main" val="134015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f8af7a4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f8af7a4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*Rust is still a low-level language so low-level system knowledge is often assumed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comes with many CLIs (like the rust compiler `</a:t>
            </a:r>
            <a:r>
              <a:rPr lang="en-US" dirty="0" err="1"/>
              <a:t>rustc</a:t>
            </a:r>
            <a:r>
              <a:rPr lang="en-US" dirty="0"/>
              <a:t>`)</a:t>
            </a:r>
          </a:p>
          <a:p>
            <a:r>
              <a:rPr lang="en-US" dirty="0"/>
              <a:t>Cargo handles communicating with the compiler and running our programs for us</a:t>
            </a:r>
          </a:p>
          <a:p>
            <a:r>
              <a:rPr lang="en-US" dirty="0"/>
              <a:t>Other Rust CLIs include ones like `</a:t>
            </a:r>
            <a:r>
              <a:rPr lang="en-US" dirty="0" err="1"/>
              <a:t>rustdoc</a:t>
            </a:r>
            <a:r>
              <a:rPr lang="en-US" dirty="0"/>
              <a:t>` which generates HTML documentation akin to </a:t>
            </a:r>
            <a:r>
              <a:rPr lang="en-US" dirty="0" err="1"/>
              <a:t>javadocs</a:t>
            </a:r>
            <a:endParaRPr lang="en-US" dirty="0"/>
          </a:p>
          <a:p>
            <a:pPr lvl="1"/>
            <a:r>
              <a:rPr lang="en-US" dirty="0"/>
              <a:t>`cargo doc` can interface with this and generate documentation (stored in target/doc)</a:t>
            </a:r>
          </a:p>
        </p:txBody>
      </p:sp>
    </p:spTree>
    <p:extLst>
      <p:ext uri="{BB962C8B-B14F-4D97-AF65-F5344CB8AC3E}">
        <p14:creationId xmlns:p14="http://schemas.microsoft.com/office/powerpoint/2010/main" val="1929193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using a period, two colons are used to specify an </a:t>
            </a:r>
            <a:r>
              <a:rPr lang="en-US" dirty="0" err="1"/>
              <a:t>enum</a:t>
            </a:r>
            <a:r>
              <a:rPr lang="en-US" dirty="0"/>
              <a:t> option (Running and Bluescreened in this case)</a:t>
            </a:r>
          </a:p>
        </p:txBody>
      </p:sp>
    </p:spTree>
    <p:extLst>
      <p:ext uri="{BB962C8B-B14F-4D97-AF65-F5344CB8AC3E}">
        <p14:creationId xmlns:p14="http://schemas.microsoft.com/office/powerpoint/2010/main" val="18690283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 states can also hold additional data. Here </a:t>
            </a:r>
            <a:r>
              <a:rPr lang="en-US" dirty="0" err="1"/>
              <a:t>PoweredOff</a:t>
            </a:r>
            <a:r>
              <a:rPr lang="en-US" dirty="0"/>
              <a:t> and Hibernating store nothing. Running and Sleeping both hold an unsigned 128bit integer (say for uptime) and Bluescreened can hold a String ( say for a BSOD debug message)</a:t>
            </a:r>
          </a:p>
          <a:p>
            <a:r>
              <a:rPr lang="en-US" dirty="0"/>
              <a:t>This is a simple example, and this can be extended further</a:t>
            </a:r>
          </a:p>
          <a:p>
            <a:r>
              <a:rPr lang="en-US" dirty="0"/>
              <a:t>Additional data can be specified by using a tuple – which allows the storage of multiple items</a:t>
            </a:r>
          </a:p>
        </p:txBody>
      </p:sp>
    </p:spTree>
    <p:extLst>
      <p:ext uri="{BB962C8B-B14F-4D97-AF65-F5344CB8AC3E}">
        <p14:creationId xmlns:p14="http://schemas.microsoft.com/office/powerpoint/2010/main" val="3396874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x and y fields are both type “T”. This allows Coordinates to be used for both integers and floating points</a:t>
            </a:r>
          </a:p>
          <a:p>
            <a:pPr marL="457200" indent="-298450"/>
            <a:r>
              <a:rPr lang="en-US" dirty="0"/>
              <a:t>`origin` contains integers while `</a:t>
            </a:r>
            <a:r>
              <a:rPr lang="en-US" dirty="0" err="1"/>
              <a:t>some_coord</a:t>
            </a:r>
            <a:r>
              <a:rPr lang="en-US" dirty="0"/>
              <a:t>` contains floating points</a:t>
            </a:r>
          </a:p>
          <a:p>
            <a:pPr marL="914400" lvl="1" indent="-298450"/>
            <a:r>
              <a:rPr lang="en-US" dirty="0"/>
              <a:t>Both fields must be the same type; you cannot mix and match. If you want more types, you must specify that within the angled brackets after Coordinate:</a:t>
            </a:r>
            <a:br>
              <a:rPr lang="en-US" dirty="0"/>
            </a:br>
            <a:r>
              <a:rPr lang="en-US" dirty="0"/>
              <a:t>struct Coordinate&lt;S, T&gt; {</a:t>
            </a:r>
            <a:br>
              <a:rPr lang="en-US" dirty="0"/>
            </a:br>
            <a:r>
              <a:rPr lang="en-US" dirty="0"/>
              <a:t>    x: S,</a:t>
            </a:r>
            <a:br>
              <a:rPr lang="en-US" dirty="0"/>
            </a:br>
            <a:r>
              <a:rPr lang="en-US" dirty="0"/>
              <a:t>    y: T</a:t>
            </a:r>
            <a:br>
              <a:rPr lang="en-US" dirty="0"/>
            </a:br>
            <a:r>
              <a:rPr lang="en-US" dirty="0"/>
              <a:t>}</a:t>
            </a:r>
          </a:p>
          <a:p>
            <a:pPr marL="914400" lvl="1" indent="-298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9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dirty="0"/>
              <a:t>Instead of returning a direct result, we can return Option&lt;T&gt; to allow for the returning of “None” or “null”</a:t>
            </a:r>
          </a:p>
          <a:p>
            <a:pPr marL="457200" indent="-298450"/>
            <a:r>
              <a:rPr lang="en-US" dirty="0"/>
              <a:t>Result&lt;T, E&gt; allows us to check if we got an error (</a:t>
            </a:r>
            <a:r>
              <a:rPr lang="en-US" dirty="0" err="1"/>
              <a:t>ie</a:t>
            </a:r>
            <a:r>
              <a:rPr lang="en-US" dirty="0"/>
              <a:t> trying to open a file failed)</a:t>
            </a:r>
          </a:p>
          <a:p>
            <a:pPr marL="457200" indent="-298450"/>
            <a:r>
              <a:rPr lang="en-US" b="1" dirty="0"/>
              <a:t>If we return an </a:t>
            </a:r>
            <a:r>
              <a:rPr lang="en-US" b="1" dirty="0" err="1"/>
              <a:t>enum</a:t>
            </a:r>
            <a:r>
              <a:rPr lang="en-US" b="1" dirty="0"/>
              <a:t>, the Rust  compiler can check to make sure the caller accounts for every possible case.</a:t>
            </a:r>
          </a:p>
        </p:txBody>
      </p:sp>
    </p:spTree>
    <p:extLst>
      <p:ext uri="{BB962C8B-B14F-4D97-AF65-F5344CB8AC3E}">
        <p14:creationId xmlns:p14="http://schemas.microsoft.com/office/powerpoint/2010/main" val="411941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showing more of its low-level nature. There are no classes. Instead, structs (like C) are used.</a:t>
            </a:r>
          </a:p>
        </p:txBody>
      </p:sp>
    </p:spTree>
    <p:extLst>
      <p:ext uri="{BB962C8B-B14F-4D97-AF65-F5344CB8AC3E}">
        <p14:creationId xmlns:p14="http://schemas.microsoft.com/office/powerpoint/2010/main" val="138004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Factory Pattern</a:t>
            </a:r>
          </a:p>
          <a:p>
            <a:r>
              <a:rPr lang="en-US" dirty="0" err="1"/>
              <a:t>get_person</a:t>
            </a:r>
            <a:r>
              <a:rPr lang="en-US" dirty="0"/>
              <a:t> uses shorthand syntax for defining a new struct. The variable name must match a struct field.</a:t>
            </a:r>
          </a:p>
        </p:txBody>
      </p:sp>
    </p:spTree>
    <p:extLst>
      <p:ext uri="{BB962C8B-B14F-4D97-AF65-F5344CB8AC3E}">
        <p14:creationId xmlns:p14="http://schemas.microsoft.com/office/powerpoint/2010/main" val="1583565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Prints out “Benjamin”</a:t>
            </a:r>
          </a:p>
          <a:p>
            <a:r>
              <a:rPr lang="en-US" dirty="0"/>
              <a:t>Again, notice how </a:t>
            </a:r>
            <a:r>
              <a:rPr lang="en-US" dirty="0" err="1"/>
              <a:t>get_person_name</a:t>
            </a:r>
            <a:r>
              <a:rPr lang="en-US" dirty="0"/>
              <a:t> has a single statement at the end which gets returned (implicit return)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94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for example our </a:t>
            </a:r>
            <a:r>
              <a:rPr lang="en-US" dirty="0" err="1"/>
              <a:t>ComputerState</a:t>
            </a:r>
            <a:r>
              <a:rPr lang="en-US" dirty="0"/>
              <a:t>. We can handle each case and print something different</a:t>
            </a:r>
          </a:p>
          <a:p>
            <a:pPr lvl="1"/>
            <a:r>
              <a:rPr lang="en-US" dirty="0"/>
              <a:t>If a state has associated information, we can get that and do something with it</a:t>
            </a:r>
          </a:p>
          <a:p>
            <a:pPr lvl="0"/>
            <a:r>
              <a:rPr lang="en-US" dirty="0"/>
              <a:t>Each state can also return a value</a:t>
            </a:r>
          </a:p>
          <a:p>
            <a:pPr lvl="1"/>
            <a:r>
              <a:rPr lang="en-US" dirty="0"/>
              <a:t>You can then assign the value to an immutable variable</a:t>
            </a:r>
          </a:p>
          <a:p>
            <a:pPr lvl="1"/>
            <a:r>
              <a:rPr lang="en-US" dirty="0"/>
              <a:t>It’s good practice to keep variables immutable as the compiler can optimize our code</a:t>
            </a:r>
          </a:p>
          <a:p>
            <a:pPr lvl="0"/>
            <a:r>
              <a:rPr lang="en-US" dirty="0"/>
              <a:t>Pattern matching works for strings and other types as well</a:t>
            </a:r>
          </a:p>
        </p:txBody>
      </p:sp>
    </p:spTree>
    <p:extLst>
      <p:ext uri="{BB962C8B-B14F-4D97-AF65-F5344CB8AC3E}">
        <p14:creationId xmlns:p14="http://schemas.microsoft.com/office/powerpoint/2010/main" val="4066928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with Option&lt;T&gt; and Result&lt;T, E&gt; can lead to very efficient code</a:t>
            </a:r>
          </a:p>
          <a:p>
            <a:r>
              <a:rPr lang="en-US" dirty="0"/>
              <a:t>`seconds` ends up 50 since our </a:t>
            </a:r>
            <a:r>
              <a:rPr lang="en-US" dirty="0" err="1"/>
              <a:t>get_seconds</a:t>
            </a:r>
            <a:r>
              <a:rPr lang="en-US" dirty="0"/>
              <a:t>() function can handle None or an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f8af7a4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f8af7a4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Mozilla – core functionality of Firefox browser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Discord – lots of internal tools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Atlassian (Source code storage </a:t>
            </a:r>
            <a:r>
              <a:rPr lang="en-US" dirty="0" err="1"/>
              <a:t>BitBucket</a:t>
            </a:r>
            <a:r>
              <a:rPr lang="en-US" dirty="0"/>
              <a:t>)– analytics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Dropbox – infrastructure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System76 (computer manufacturer and makers of </a:t>
            </a:r>
            <a:r>
              <a:rPr lang="en-US" dirty="0" err="1"/>
              <a:t>Pop!_OS</a:t>
            </a:r>
            <a:r>
              <a:rPr lang="en-US" dirty="0"/>
              <a:t>  Linux distro) – Linux Desktop Environment and production tools (hardware certification. Image flashing, etc.)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Cloudflare (CDN, DNS, DDoS protection) – core edge logic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RedHat CoreOS (major OS used for their k8s container management service) – build tools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NodeJS Package Manger – infrastructure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Coursera - infrastructure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 Trait is like a contract. If you implement a Trait, you must implement all the required methods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Traits can also implement default behavior (like abstract classes in Java)</a:t>
            </a:r>
          </a:p>
          <a:p>
            <a:r>
              <a:rPr lang="en-US" dirty="0"/>
              <a:t>Traits can be implemented on any struct outside of the struct declaration</a:t>
            </a:r>
          </a:p>
          <a:p>
            <a:pPr lvl="1"/>
            <a:r>
              <a:rPr lang="en-US" dirty="0"/>
              <a:t>Add additional functionality to imported libraries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return and semicolon can be removed from line 12 and the function would work the same</a:t>
            </a:r>
          </a:p>
        </p:txBody>
      </p:sp>
    </p:spTree>
    <p:extLst>
      <p:ext uri="{BB962C8B-B14F-4D97-AF65-F5344CB8AC3E}">
        <p14:creationId xmlns:p14="http://schemas.microsoft.com/office/powerpoint/2010/main" val="15753406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Calling a method uses the “dot syntax”</a:t>
            </a:r>
          </a:p>
        </p:txBody>
      </p:sp>
    </p:spTree>
    <p:extLst>
      <p:ext uri="{BB962C8B-B14F-4D97-AF65-F5344CB8AC3E}">
        <p14:creationId xmlns:p14="http://schemas.microsoft.com/office/powerpoint/2010/main" val="3642402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Traits allow us to have common functionality over many structs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Example for cow (which has four stomachs) shown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There are other ways of implementing the four stomachs – for example, using an array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Four fields were used to keep things simple</a:t>
            </a:r>
          </a:p>
        </p:txBody>
      </p:sp>
    </p:spTree>
    <p:extLst>
      <p:ext uri="{BB962C8B-B14F-4D97-AF65-F5344CB8AC3E}">
        <p14:creationId xmlns:p14="http://schemas.microsoft.com/office/powerpoint/2010/main" val="4195826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`</a:t>
            </a:r>
            <a:r>
              <a:rPr lang="en-US" dirty="0" err="1"/>
              <a:t>impl</a:t>
            </a:r>
            <a:r>
              <a:rPr lang="en-US" dirty="0"/>
              <a:t> &lt;trait&gt; for &lt;struct&gt;` just without the trait part</a:t>
            </a:r>
          </a:p>
          <a:p>
            <a:r>
              <a:rPr lang="en-US" dirty="0"/>
              <a:t>The new constructor is simply a method – there’s nothing special about it like other languages</a:t>
            </a:r>
          </a:p>
          <a:p>
            <a:pPr lvl="1"/>
            <a:r>
              <a:rPr lang="en-US" dirty="0"/>
              <a:t>Factory function which creates a new person</a:t>
            </a:r>
          </a:p>
          <a:p>
            <a:pPr lvl="1"/>
            <a:r>
              <a:rPr lang="en-US" dirty="0"/>
              <a:t>`new()`  can take in a String instead of a &amp;str and it would work just the same. Do what’s most convenient</a:t>
            </a:r>
          </a:p>
        </p:txBody>
      </p:sp>
    </p:spTree>
    <p:extLst>
      <p:ext uri="{BB962C8B-B14F-4D97-AF65-F5344CB8AC3E}">
        <p14:creationId xmlns:p14="http://schemas.microsoft.com/office/powerpoint/2010/main" val="3603194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Clone allows Rust to make a deep copy of the Person object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 err="1"/>
              <a:t>PartialEq</a:t>
            </a:r>
            <a:r>
              <a:rPr lang="en-US" dirty="0"/>
              <a:t> allows for comparison between Person structs to see if they’re equal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Rust also has traits for checking if structs are less than, less than or equal, etc.</a:t>
            </a:r>
          </a:p>
        </p:txBody>
      </p:sp>
    </p:spTree>
    <p:extLst>
      <p:ext uri="{BB962C8B-B14F-4D97-AF65-F5344CB8AC3E}">
        <p14:creationId xmlns:p14="http://schemas.microsoft.com/office/powerpoint/2010/main" val="3645630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Rust does not have enough information to determine if code is valid, it will air on the side of caution and not allow it</a:t>
            </a:r>
          </a:p>
          <a:p>
            <a:pPr lvl="1"/>
            <a:r>
              <a:rPr lang="en-US" dirty="0"/>
              <a:t>Sometimes programmers get frustrated because they know it should work. Solution? Unsafe code</a:t>
            </a:r>
          </a:p>
        </p:txBody>
      </p:sp>
    </p:spTree>
    <p:extLst>
      <p:ext uri="{BB962C8B-B14F-4D97-AF65-F5344CB8AC3E}">
        <p14:creationId xmlns:p14="http://schemas.microsoft.com/office/powerpoint/2010/main" val="3477104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Unsafe mode reduces some of the checks the compiler does</a:t>
            </a:r>
          </a:p>
          <a:p>
            <a:r>
              <a:rPr lang="en-US" dirty="0"/>
              <a:t>Unsafe code allows for things an advanced C programmer would likely be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3529558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can be unsafe. Since Rust is a low-level language, it must take this into consideration</a:t>
            </a:r>
          </a:p>
          <a:p>
            <a:r>
              <a:rPr lang="en-US" dirty="0"/>
              <a:t>Anything within the unsafe block is not checked by the safety part of Rust’s compiler</a:t>
            </a:r>
          </a:p>
          <a:p>
            <a:pPr lvl="1"/>
            <a:r>
              <a:rPr lang="en-US" b="1" dirty="0"/>
              <a:t>It is up to the programmer to make sure code is safe!</a:t>
            </a:r>
          </a:p>
          <a:p>
            <a:pPr lvl="1"/>
            <a:r>
              <a:rPr lang="en-US" dirty="0"/>
              <a:t>Other portions of the compiler still run (like the borrow checker)</a:t>
            </a:r>
          </a:p>
          <a:p>
            <a:pPr lvl="0"/>
            <a:r>
              <a:rPr lang="en-US" dirty="0"/>
              <a:t>Functions can “wrap” unsafe code and make them into safe functions (and increase abstraction)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2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is strange but looking at lines 5-9, you can see a Vector is being created. Then for each $x, it is being added to the vector. Once all the items have been pushed, the vector is returned</a:t>
            </a:r>
          </a:p>
        </p:txBody>
      </p:sp>
    </p:spTree>
    <p:extLst>
      <p:ext uri="{BB962C8B-B14F-4D97-AF65-F5344CB8AC3E}">
        <p14:creationId xmlns:p14="http://schemas.microsoft.com/office/powerpoint/2010/main" val="967385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Lines 5-10 use a separate thread than 12-15 (those use the main thread)</a:t>
            </a:r>
          </a:p>
          <a:p>
            <a:r>
              <a:rPr lang="en-US" dirty="0"/>
              <a:t>A program can be split into many threads to parallelize workload</a:t>
            </a:r>
          </a:p>
          <a:p>
            <a:r>
              <a:rPr lang="en-US" dirty="0"/>
              <a:t>Rust variables are immutable by default. This model makes concurrency </a:t>
            </a:r>
            <a:r>
              <a:rPr lang="en-US" i="1" dirty="0"/>
              <a:t>very</a:t>
            </a:r>
            <a:r>
              <a:rPr lang="en-US" i="0" dirty="0"/>
              <a:t> easy.</a:t>
            </a:r>
          </a:p>
          <a:p>
            <a:pPr lvl="1"/>
            <a:r>
              <a:rPr lang="en-US" i="0" dirty="0"/>
              <a:t>Immutable variables means we don’t have to keep updating state across all threads</a:t>
            </a:r>
          </a:p>
          <a:p>
            <a:pPr lvl="0"/>
            <a:r>
              <a:rPr lang="en-US" i="0" dirty="0"/>
              <a:t>High performance runtime + concurrency = awesomeness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mostly code in Python and </a:t>
            </a:r>
            <a:r>
              <a:rPr lang="en-US" dirty="0" err="1"/>
              <a:t>Javascript</a:t>
            </a:r>
            <a:r>
              <a:rPr lang="en-US" dirty="0"/>
              <a:t>. These are very powerful languages but neither of them are low level</a:t>
            </a:r>
          </a:p>
          <a:p>
            <a:r>
              <a:rPr lang="en-US" dirty="0"/>
              <a:t>Worked with C but not much. Have not worked with any other C variants</a:t>
            </a:r>
          </a:p>
          <a:p>
            <a:r>
              <a:rPr lang="en-US" dirty="0"/>
              <a:t>I also have no experience with Go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21739406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compare Rust to a language like Go!</a:t>
            </a:r>
          </a:p>
        </p:txBody>
      </p:sp>
    </p:spTree>
    <p:extLst>
      <p:ext uri="{BB962C8B-B14F-4D97-AF65-F5344CB8AC3E}">
        <p14:creationId xmlns:p14="http://schemas.microsoft.com/office/powerpoint/2010/main" val="236838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is compared to Go quite a lot</a:t>
            </a:r>
          </a:p>
          <a:p>
            <a:r>
              <a:rPr lang="en-US" dirty="0"/>
              <a:t>Go is quick to learn while Rust is quick to run. Trade-off between developer time and computer time</a:t>
            </a:r>
          </a:p>
          <a:p>
            <a:endParaRPr lang="en-US" dirty="0"/>
          </a:p>
          <a:p>
            <a:r>
              <a:rPr lang="en-US" dirty="0"/>
              <a:t>Go has a garbage collector which gave Discord some issues</a:t>
            </a:r>
          </a:p>
          <a:p>
            <a:pPr lvl="1"/>
            <a:r>
              <a:rPr lang="en-US" dirty="0"/>
              <a:t>Their code was very efficient but Go kept unnecessarily running the garbage collector and tanking performance</a:t>
            </a:r>
          </a:p>
          <a:p>
            <a:pPr lvl="1"/>
            <a:r>
              <a:rPr lang="en-US" dirty="0"/>
              <a:t>Unoptimized Rust code matched heavily optimized Go code when it came to performance</a:t>
            </a:r>
          </a:p>
          <a:p>
            <a:pPr lvl="1"/>
            <a:r>
              <a:rPr lang="en-US" dirty="0"/>
              <a:t>https://discord.com/blog/why-discord-is-switching-from-go-to-rust</a:t>
            </a:r>
          </a:p>
          <a:p>
            <a:r>
              <a:rPr lang="en-US" dirty="0"/>
              <a:t>NodeJS Online Package Manager (NPM) noted it took roughly an hour to rewrite one of their libraries in NodeJS, 2 days in Go, and a week in Rust</a:t>
            </a:r>
          </a:p>
          <a:p>
            <a:pPr lvl="1"/>
            <a:r>
              <a:rPr lang="en-US" dirty="0"/>
              <a:t>https://www.infoq.com/news/2019/03/rust-npm-performance/</a:t>
            </a:r>
          </a:p>
        </p:txBody>
      </p:sp>
    </p:spTree>
    <p:extLst>
      <p:ext uri="{BB962C8B-B14F-4D97-AF65-F5344CB8AC3E}">
        <p14:creationId xmlns:p14="http://schemas.microsoft.com/office/powerpoint/2010/main" val="41872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8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also has floats. They can be 32-bit (f32) or 64-bit (f64)</a:t>
            </a:r>
          </a:p>
        </p:txBody>
      </p:sp>
    </p:spTree>
    <p:extLst>
      <p:ext uri="{BB962C8B-B14F-4D97-AF65-F5344CB8AC3E}">
        <p14:creationId xmlns:p14="http://schemas.microsoft.com/office/powerpoint/2010/main" val="284713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confusing here, but many Rust functions often have a single large statement which returns a value. It makes more sense within that context</a:t>
            </a:r>
          </a:p>
        </p:txBody>
      </p:sp>
    </p:spTree>
    <p:extLst>
      <p:ext uri="{BB962C8B-B14F-4D97-AF65-F5344CB8AC3E}">
        <p14:creationId xmlns:p14="http://schemas.microsoft.com/office/powerpoint/2010/main" val="81380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654050"/>
            <a:ext cx="8222100" cy="1959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Rust:</a:t>
            </a:r>
            <a:br>
              <a:rPr lang="en" dirty="0"/>
            </a:br>
            <a:r>
              <a:rPr lang="en" dirty="0"/>
              <a:t>StackOverflow’s “Most Loved Language” for 4+ Years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 Perumala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375" y="2962807"/>
            <a:ext cx="2534832" cy="168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3" y="1061685"/>
            <a:ext cx="6548974" cy="37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4" y="1061685"/>
            <a:ext cx="6548972" cy="37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4" y="1061685"/>
            <a:ext cx="6548972" cy="3753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27C47-54FB-48AE-BA6C-D10EEF743F33}"/>
              </a:ext>
            </a:extLst>
          </p:cNvPr>
          <p:cNvSpPr txBox="1"/>
          <p:nvPr/>
        </p:nvSpPr>
        <p:spPr>
          <a:xfrm>
            <a:off x="4586170" y="3012308"/>
            <a:ext cx="2791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Variables are </a:t>
            </a:r>
            <a:r>
              <a:rPr lang="en-US" sz="1100" b="1" dirty="0">
                <a:solidFill>
                  <a:srgbClr val="FF0000"/>
                </a:solidFill>
              </a:rPr>
              <a:t>immutable</a:t>
            </a:r>
            <a:r>
              <a:rPr lang="en-US" sz="1100" dirty="0">
                <a:solidFill>
                  <a:srgbClr val="FF0000"/>
                </a:solidFill>
              </a:rPr>
              <a:t> by 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EC228-46BB-48C4-97E6-610E9612E08F}"/>
              </a:ext>
            </a:extLst>
          </p:cNvPr>
          <p:cNvSpPr txBox="1"/>
          <p:nvPr/>
        </p:nvSpPr>
        <p:spPr>
          <a:xfrm>
            <a:off x="4586170" y="3317803"/>
            <a:ext cx="2690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Gray text (like  </a:t>
            </a:r>
            <a:r>
              <a:rPr lang="en-US" sz="1000" u="sng" dirty="0">
                <a:solidFill>
                  <a:srgbClr val="FF0000"/>
                </a:solidFill>
              </a:rPr>
              <a:t>: u32)</a:t>
            </a:r>
            <a:r>
              <a:rPr lang="en-US" sz="1000" dirty="0">
                <a:solidFill>
                  <a:srgbClr val="FF0000"/>
                </a:solidFill>
              </a:rPr>
              <a:t> is the inferred type from the compiler and is not explicitly typed.</a:t>
            </a:r>
          </a:p>
          <a:p>
            <a:r>
              <a:rPr lang="en-US" sz="1000" dirty="0">
                <a:solidFill>
                  <a:srgbClr val="FF0000"/>
                </a:solidFill>
              </a:rPr>
              <a:t>VSCode renders this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331172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5" y="1061685"/>
            <a:ext cx="6548970" cy="37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7515" y="1061685"/>
            <a:ext cx="6548970" cy="37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7515" y="1061685"/>
            <a:ext cx="6548969" cy="37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32" y="1010656"/>
            <a:ext cx="5894333" cy="38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2" cy="38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2" cy="38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1" cy="38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2363-2761-40B6-A3B2-00546414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Designed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3A83-1A29-4469-9E3A-145D7ED5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Graydon Hoare from Mozilla in 2006</a:t>
            </a:r>
          </a:p>
          <a:p>
            <a:r>
              <a:rPr lang="en-US" dirty="0"/>
              <a:t>Version 1.0 released in May 2015</a:t>
            </a:r>
          </a:p>
          <a:p>
            <a:pPr lvl="1"/>
            <a:r>
              <a:rPr lang="en-US" dirty="0"/>
              <a:t>New major edition every 3 years</a:t>
            </a:r>
          </a:p>
          <a:p>
            <a:r>
              <a:rPr lang="en-US" dirty="0"/>
              <a:t>Mozilla started sponsoring Rust in 2009</a:t>
            </a:r>
          </a:p>
          <a:p>
            <a:pPr lvl="1"/>
            <a:r>
              <a:rPr lang="en-US" dirty="0"/>
              <a:t>However, Rust mostly independent now</a:t>
            </a:r>
          </a:p>
          <a:p>
            <a:r>
              <a:rPr lang="en-US" dirty="0"/>
              <a:t>Stack Overflow’s “Most Love Language” for 4+ years</a:t>
            </a:r>
          </a:p>
        </p:txBody>
      </p:sp>
    </p:spTree>
    <p:extLst>
      <p:ext uri="{BB962C8B-B14F-4D97-AF65-F5344CB8AC3E}">
        <p14:creationId xmlns:p14="http://schemas.microsoft.com/office/powerpoint/2010/main" val="251178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2" y="1010656"/>
            <a:ext cx="5894331" cy="3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6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70DD7-C208-4B29-B077-134201ED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433" y="1010656"/>
            <a:ext cx="5894329" cy="3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Other Data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A7F1B-6556-4FC3-BCE6-E4E739EA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15" y="1017800"/>
            <a:ext cx="7293769" cy="39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Immutable vs 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immutable by default</a:t>
            </a:r>
          </a:p>
          <a:p>
            <a:pPr lvl="1"/>
            <a:r>
              <a:rPr lang="en-US" dirty="0"/>
              <a:t>Allows for compiler optimizations</a:t>
            </a:r>
          </a:p>
          <a:p>
            <a:endParaRPr lang="en-US" dirty="0"/>
          </a:p>
          <a:p>
            <a:r>
              <a:rPr lang="en-US" dirty="0"/>
              <a:t>Add “mut” before variable name</a:t>
            </a:r>
            <a:br>
              <a:rPr lang="en-US" dirty="0"/>
            </a:br>
            <a:r>
              <a:rPr lang="en-US" dirty="0"/>
              <a:t>to make it a mutable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D3B57-028C-4BBE-9DF0-ECF69718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31" y="1164431"/>
            <a:ext cx="4717500" cy="1870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1851E-BE87-4734-BF75-8A8FE4CA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9375"/>
            <a:ext cx="2071688" cy="6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8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C, we can get a reference to a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compiler keeps track of all references</a:t>
            </a:r>
          </a:p>
          <a:p>
            <a:pPr lvl="1"/>
            <a:r>
              <a:rPr lang="en-US" dirty="0"/>
              <a:t>When a variable is no longer references, it can be deallocated</a:t>
            </a:r>
          </a:p>
          <a:p>
            <a:pPr lvl="1"/>
            <a:r>
              <a:rPr lang="en-US" dirty="0"/>
              <a:t>Compiler deallocates node (not a garbage collector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A0767-4D72-461B-9D10-FE35DB80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631156"/>
            <a:ext cx="45624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 can be passed to other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0F37D-193B-40B6-BBB4-70E3E8F5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684937"/>
            <a:ext cx="59245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0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function wants to update a variable,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i="1" dirty="0"/>
              <a:t>mutable</a:t>
            </a:r>
            <a:r>
              <a:rPr lang="en-US" dirty="0"/>
              <a:t> reference must be passed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7734900-8B89-424C-B13B-E8C6311A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930450"/>
            <a:ext cx="5505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3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B5E9-B881-4880-BCE6-410B9134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Borrowing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5C94-A360-4E26-A154-40F51694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have </a:t>
            </a:r>
            <a:r>
              <a:rPr lang="en-US" b="1" dirty="0"/>
              <a:t>one</a:t>
            </a:r>
            <a:r>
              <a:rPr lang="en-US" dirty="0"/>
              <a:t> mutable reference at a time</a:t>
            </a:r>
          </a:p>
          <a:p>
            <a:pPr lvl="1"/>
            <a:r>
              <a:rPr lang="en-US" dirty="0"/>
              <a:t>Allows for compiler optimizations and prevents hard to find bugs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85F28-F62B-49CC-B951-39F700D2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78564"/>
            <a:ext cx="4479131" cy="31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4BDD-EF4D-4AB6-8125-DD4312D7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The Helpful Compiler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E7F2-EEFC-4A52-97EF-D5B0DDC23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an exhaustive Proof of your code</a:t>
            </a:r>
          </a:p>
          <a:p>
            <a:pPr lvl="1"/>
            <a:r>
              <a:rPr lang="en-US" dirty="0"/>
              <a:t>Finds many errors before runtime</a:t>
            </a:r>
          </a:p>
          <a:p>
            <a:pPr lvl="2"/>
            <a:r>
              <a:rPr lang="en-US" dirty="0"/>
              <a:t>Detailed error descriptions</a:t>
            </a:r>
          </a:p>
          <a:p>
            <a:pPr lvl="1"/>
            <a:r>
              <a:rPr lang="en-US" dirty="0"/>
              <a:t>Did you handle every case?</a:t>
            </a:r>
          </a:p>
          <a:p>
            <a:pPr lvl="1"/>
            <a:r>
              <a:rPr lang="en-US" dirty="0"/>
              <a:t>Are your types correct?</a:t>
            </a:r>
          </a:p>
          <a:p>
            <a:r>
              <a:rPr lang="en-US" dirty="0"/>
              <a:t>Knows when every variable is used or modified</a:t>
            </a:r>
          </a:p>
          <a:p>
            <a:pPr lvl="1"/>
            <a:r>
              <a:rPr lang="en-US" dirty="0"/>
              <a:t>Compiler heavily optimized output binaries</a:t>
            </a:r>
          </a:p>
          <a:p>
            <a:r>
              <a:rPr lang="en-US" dirty="0"/>
              <a:t>Handles allocation and deallocation of objects</a:t>
            </a:r>
          </a:p>
          <a:p>
            <a:pPr lvl="1"/>
            <a:r>
              <a:rPr lang="en-US" dirty="0"/>
              <a:t>Remember: no garbage collector!</a:t>
            </a:r>
          </a:p>
        </p:txBody>
      </p:sp>
    </p:spTree>
    <p:extLst>
      <p:ext uri="{BB962C8B-B14F-4D97-AF65-F5344CB8AC3E}">
        <p14:creationId xmlns:p14="http://schemas.microsoft.com/office/powerpoint/2010/main" val="1489111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B9BA-FA9F-4009-853B-9176EA63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7017-8F86-4D6E-B61B-634914A1A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 Project: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Makefile</a:t>
            </a:r>
            <a:r>
              <a:rPr lang="en-US" dirty="0"/>
              <a:t> (specify linking)</a:t>
            </a:r>
          </a:p>
          <a:p>
            <a:pPr lvl="1"/>
            <a:r>
              <a:rPr lang="en-US" dirty="0"/>
              <a:t>Write your code</a:t>
            </a:r>
          </a:p>
          <a:p>
            <a:pPr lvl="1"/>
            <a:r>
              <a:rPr lang="en-US" dirty="0"/>
              <a:t>Execute make command</a:t>
            </a:r>
          </a:p>
          <a:p>
            <a:r>
              <a:rPr lang="en-US" dirty="0"/>
              <a:t>With Rust Project:</a:t>
            </a:r>
          </a:p>
          <a:p>
            <a:pPr lvl="1"/>
            <a:r>
              <a:rPr lang="en-US" dirty="0"/>
              <a:t>Use `cargo`</a:t>
            </a:r>
          </a:p>
        </p:txBody>
      </p:sp>
    </p:spTree>
    <p:extLst>
      <p:ext uri="{BB962C8B-B14F-4D97-AF65-F5344CB8AC3E}">
        <p14:creationId xmlns:p14="http://schemas.microsoft.com/office/powerpoint/2010/main" val="29068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“Most Loved Language”? What is Rust?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dirty="0"/>
              <a:t>low-level</a:t>
            </a:r>
            <a:r>
              <a:rPr lang="en-US" dirty="0"/>
              <a:t> compiled language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Strongly typed w/ type inference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Like C but with more abstraction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 Garbage Collector (fast)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Memory Safe (no race conditions, </a:t>
            </a:r>
            <a:r>
              <a:rPr lang="en-US" dirty="0" err="1"/>
              <a:t>segfaults</a:t>
            </a:r>
            <a:r>
              <a:rPr lang="en-US" dirty="0"/>
              <a:t>, or </a:t>
            </a:r>
            <a:r>
              <a:rPr lang="en-US" dirty="0" err="1"/>
              <a:t>nullpointers</a:t>
            </a:r>
            <a:r>
              <a:rPr lang="en-US" dirty="0"/>
              <a:t>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Benefits of C/C++ without drawbacks*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333160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 err="1">
                <a:latin typeface="Consolas" panose="020B0609020204030204" pitchFamily="49" charset="0"/>
              </a:rPr>
              <a:t>Cargo.toml</a:t>
            </a:r>
            <a:r>
              <a:rPr lang="en-US" dirty="0">
                <a:latin typeface="Consolas" panose="020B0609020204030204" pitchFamily="49" charset="0"/>
              </a:rPr>
              <a:t> – Define name, version, dependencies, etc.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2502240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 err="1">
                <a:latin typeface="Consolas" panose="020B0609020204030204" pitchFamily="49" charset="0"/>
              </a:rPr>
              <a:t>Cargo.toml</a:t>
            </a:r>
            <a:r>
              <a:rPr lang="en-US" dirty="0">
                <a:latin typeface="Consolas" panose="020B0609020204030204" pitchFamily="49" charset="0"/>
              </a:rPr>
              <a:t> – Use online crates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4C2DC-CFEA-47FF-A5D1-97F61CA8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45" y="2312503"/>
            <a:ext cx="4449055" cy="2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38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 – Source code lives here (Cargo figures out linking)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</a:t>
            </a:r>
            <a:r>
              <a:rPr lang="en-US" u="sng" dirty="0">
                <a:latin typeface="Consolas" panose="020B0609020204030204" pitchFamily="49" charset="0"/>
              </a:rPr>
              <a:t>main.rs</a:t>
            </a:r>
            <a:r>
              <a:rPr lang="en-US" dirty="0">
                <a:latin typeface="Consolas" panose="020B0609020204030204" pitchFamily="49" charset="0"/>
              </a:rPr>
              <a:t> – contains simple “Hello World” print statement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.git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2093211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388C-7267-4A7B-8AF2-EA45499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35C8-3F93-4DA9-9138-87A3249F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hello-cargo/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tree 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hello-cargo/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Cargo.lock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Cargo.toml</a:t>
            </a: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 err="1">
                <a:latin typeface="Consolas" panose="020B0609020204030204" pitchFamily="49" charset="0"/>
              </a:rPr>
              <a:t>src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main.rs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u="sng" dirty="0">
                <a:latin typeface="Consolas" panose="020B0609020204030204" pitchFamily="49" charset="0"/>
              </a:rPr>
              <a:t>.</a:t>
            </a:r>
            <a:r>
              <a:rPr lang="en-US" u="sng" dirty="0" err="1">
                <a:latin typeface="Consolas" panose="020B0609020204030204" pitchFamily="49" charset="0"/>
              </a:rPr>
              <a:t>gitignore</a:t>
            </a:r>
            <a:r>
              <a:rPr lang="en-US" dirty="0">
                <a:latin typeface="Consolas" panose="020B0609020204030204" pitchFamily="49" charset="0"/>
              </a:rPr>
              <a:t> – Git VSC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u="sng" dirty="0">
                <a:latin typeface="Consolas" panose="020B0609020204030204" pitchFamily="49" charset="0"/>
              </a:rPr>
              <a:t>.git</a:t>
            </a:r>
            <a:r>
              <a:rPr lang="en-US" dirty="0">
                <a:latin typeface="Consolas" panose="020B0609020204030204" pitchFamily="49" charset="0"/>
              </a:rPr>
              <a:t>       – Git VSC</a:t>
            </a:r>
            <a:endParaRPr lang="en-US" u="sng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└── &lt;omitted&gt;</a:t>
            </a:r>
          </a:p>
        </p:txBody>
      </p:sp>
    </p:spTree>
    <p:extLst>
      <p:ext uri="{BB962C8B-B14F-4D97-AF65-F5344CB8AC3E}">
        <p14:creationId xmlns:p14="http://schemas.microsoft.com/office/powerpoint/2010/main" val="325611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8AD8-D2EC-40F2-A705-4D1C0479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Hello Cargo!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ED9A-1567-4E23-9C78-6C0139E13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$ cargo run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Compiling</a:t>
            </a:r>
            <a:r>
              <a:rPr lang="en-US" dirty="0">
                <a:latin typeface="Consolas" panose="020B0609020204030204" pitchFamily="49" charset="0"/>
              </a:rPr>
              <a:t> hello-cargo v0.1.0 (&lt;directory omitted&gt;)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Finished</a:t>
            </a:r>
            <a:r>
              <a:rPr lang="en-US" dirty="0">
                <a:latin typeface="Consolas" panose="020B0609020204030204" pitchFamily="49" charset="0"/>
              </a:rPr>
              <a:t> dev [unoptimized + </a:t>
            </a:r>
            <a:r>
              <a:rPr lang="en-US" dirty="0" err="1">
                <a:latin typeface="Consolas" panose="020B0609020204030204" pitchFamily="49" charset="0"/>
              </a:rPr>
              <a:t>debuginfo</a:t>
            </a:r>
            <a:r>
              <a:rPr lang="en-US" dirty="0">
                <a:latin typeface="Consolas" panose="020B0609020204030204" pitchFamily="49" charset="0"/>
              </a:rPr>
              <a:t>] target(s) in 0.31s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Running</a:t>
            </a:r>
            <a:r>
              <a:rPr lang="en-US" dirty="0">
                <a:latin typeface="Consolas" panose="020B0609020204030204" pitchFamily="49" charset="0"/>
              </a:rPr>
              <a:t> `target\debug\hello-cargo.exe`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92251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Enums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DD74B-6169-467E-A03A-E96D462E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023937"/>
            <a:ext cx="7058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Enums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A863E4-B4DE-4706-82DD-87886974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</p:spPr>
        <p:txBody>
          <a:bodyPr/>
          <a:lstStyle/>
          <a:p>
            <a:r>
              <a:rPr lang="en-US" dirty="0"/>
              <a:t>Enums can have associated data with specific states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A99CA-58A4-4BD5-8679-CBCFEEFB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" y="1696653"/>
            <a:ext cx="8782493" cy="24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1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Side Tangent: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supports Generic types like Java</a:t>
            </a:r>
          </a:p>
          <a:p>
            <a:r>
              <a:rPr lang="en-US" dirty="0"/>
              <a:t>This lets structs hold many different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7260E-A2B3-4DCC-A6C8-A029F48E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990898"/>
            <a:ext cx="7334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8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Special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two special kinds of structs</a:t>
            </a:r>
          </a:p>
          <a:p>
            <a:r>
              <a:rPr lang="en-US" dirty="0"/>
              <a:t>T and E are generic types</a:t>
            </a:r>
          </a:p>
          <a:p>
            <a:pPr lvl="1"/>
            <a:r>
              <a:rPr lang="en-US" dirty="0"/>
              <a:t>T – our result</a:t>
            </a:r>
          </a:p>
          <a:p>
            <a:pPr lvl="1"/>
            <a:r>
              <a:rPr lang="en-US" dirty="0"/>
              <a:t>E – some sort of exception</a:t>
            </a:r>
          </a:p>
          <a:p>
            <a:r>
              <a:rPr lang="en-US" dirty="0"/>
              <a:t>Option</a:t>
            </a:r>
          </a:p>
          <a:p>
            <a:pPr lvl="1"/>
            <a:r>
              <a:rPr lang="en-US" dirty="0"/>
              <a:t>Allows our functions the ability to return “Nothing”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Allows our functions to handle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5DD8A-E1D5-4C07-950B-701F1225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90" y="1477775"/>
            <a:ext cx="3108330" cy="26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Mozilla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Discord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Atlassian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Dropbox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System76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Cloudflare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1Password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RedHat CoreOS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NodeJS Package Manager (NPM)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Coursera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43684-569A-48CD-A929-83F82985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475" y="1026072"/>
            <a:ext cx="3194916" cy="2088808"/>
          </a:xfrm>
          <a:prstGeom prst="rect">
            <a:avLst/>
          </a:prstGeom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Uses It?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57C54-F6CF-4CCD-8EC5-53DA335C5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38" y="18478"/>
            <a:ext cx="2951462" cy="2228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68964-5D59-4D00-9301-3D3D23347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544" y="268291"/>
            <a:ext cx="2134994" cy="2276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24928-FEA2-4CB7-B898-FD04D81B4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068" y="1409322"/>
            <a:ext cx="3222932" cy="241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BA9B9-E545-4909-94D7-141BD970E0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69" t="31017" r="2654"/>
          <a:stretch/>
        </p:blipFill>
        <p:spPr>
          <a:xfrm>
            <a:off x="2974076" y="2212662"/>
            <a:ext cx="3247897" cy="1609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58AE3-0F72-47FE-8068-78AFC7FFC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811" y="3821896"/>
            <a:ext cx="3631543" cy="1138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099BB-2DE4-43AE-8AEC-207FB165F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9629" y="3796259"/>
            <a:ext cx="2649182" cy="116413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does not have “Classes”</a:t>
            </a:r>
            <a:br>
              <a:rPr lang="en-US" dirty="0"/>
            </a:br>
            <a:r>
              <a:rPr lang="en-US" dirty="0"/>
              <a:t>Lower-level struct view is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41878-D801-4855-938B-6A015343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009175"/>
            <a:ext cx="4733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4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 Shorthand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1C8D0-FA19-4270-86CF-5C2E9F73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024944"/>
            <a:ext cx="78771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70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2 – 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Structs can be passed to functions exactly like variables</a:t>
            </a:r>
          </a:p>
          <a:p>
            <a:pPr lvl="1"/>
            <a:r>
              <a:rPr lang="en-US" dirty="0"/>
              <a:t>Mutable references can also be used like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1435B-7229-42C2-AA41-A168AA5C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2026446"/>
            <a:ext cx="7210424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7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D06CCC-39B5-4C30-832D-FE999702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1" y="1699460"/>
            <a:ext cx="5188861" cy="333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Match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powerful switch/case-like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45B03-94D5-4709-8292-63B2F1F8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272" y="1699460"/>
            <a:ext cx="1991467" cy="13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06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Match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also works with Option&lt;T&gt; and Result&lt;T, E&gt;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F1DDC-2FC2-4F78-A8A8-8AD0DDF6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94" y="1625253"/>
            <a:ext cx="7210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65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has structs not classes</a:t>
            </a:r>
          </a:p>
          <a:p>
            <a:r>
              <a:rPr lang="en-US" dirty="0"/>
              <a:t>We can make functions which</a:t>
            </a:r>
            <a:br>
              <a:rPr lang="en-US" dirty="0"/>
            </a:br>
            <a:r>
              <a:rPr lang="en-US" dirty="0"/>
              <a:t>act like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ED69-7807-4843-B95E-BECC92C3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86" y="1229875"/>
            <a:ext cx="4180114" cy="36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1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“traits” which</a:t>
            </a:r>
            <a:br>
              <a:rPr lang="en-US" dirty="0"/>
            </a:br>
            <a:r>
              <a:rPr lang="en-US" dirty="0"/>
              <a:t>can act like interfaces</a:t>
            </a:r>
          </a:p>
          <a:p>
            <a:r>
              <a:rPr lang="en-US" dirty="0"/>
              <a:t>Traits can be applied to structs</a:t>
            </a:r>
            <a:br>
              <a:rPr lang="en-US" dirty="0"/>
            </a:br>
            <a:r>
              <a:rPr lang="en-US" dirty="0"/>
              <a:t>you didn’t define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C42C-1223-49E7-BACB-6EE553D6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78" y="1017800"/>
            <a:ext cx="4923824" cy="36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6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 provides “traits” which</a:t>
            </a:r>
            <a:br>
              <a:rPr lang="en-US" dirty="0"/>
            </a:br>
            <a:r>
              <a:rPr lang="en-US" dirty="0"/>
              <a:t>can act like methods</a:t>
            </a:r>
          </a:p>
          <a:p>
            <a:r>
              <a:rPr lang="en-US" dirty="0"/>
              <a:t>Traits can be applied to structs</a:t>
            </a:r>
            <a:br>
              <a:rPr lang="en-US" dirty="0"/>
            </a:br>
            <a:r>
              <a:rPr lang="en-US" dirty="0"/>
              <a:t>you didn’t define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C42C-1223-49E7-BACB-6EE553D6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78" y="1017800"/>
            <a:ext cx="4923824" cy="3658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A3640-B4B0-4638-AB05-EBA9A776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4" y="3076588"/>
            <a:ext cx="3143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41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trait can be used on</a:t>
            </a:r>
            <a:br>
              <a:rPr lang="en-US" dirty="0"/>
            </a:br>
            <a:r>
              <a:rPr lang="en-US" dirty="0"/>
              <a:t>multiple structs</a:t>
            </a:r>
          </a:p>
          <a:p>
            <a:r>
              <a:rPr lang="en-US" dirty="0"/>
              <a:t>Now we can create functions which</a:t>
            </a:r>
            <a:br>
              <a:rPr lang="en-US" dirty="0"/>
            </a:br>
            <a:r>
              <a:rPr lang="en-US" dirty="0"/>
              <a:t>takes Cows and People and sees if</a:t>
            </a:r>
            <a:br>
              <a:rPr lang="en-US" dirty="0"/>
            </a:br>
            <a:r>
              <a:rPr lang="en-US" dirty="0"/>
              <a:t>either are hungry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94CAD-E49D-4312-928C-A833D7BC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27" y="574625"/>
            <a:ext cx="3476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5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1A07-1F8B-47E4-8AF0-688A0867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Methods Without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CA57-911C-443E-8929-903603764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can also be defined</a:t>
            </a:r>
            <a:br>
              <a:rPr lang="en-US" dirty="0"/>
            </a:br>
            <a:r>
              <a:rPr lang="en-US" dirty="0"/>
              <a:t>on a struct without traits</a:t>
            </a:r>
          </a:p>
          <a:p>
            <a:r>
              <a:rPr lang="en-US" dirty="0"/>
              <a:t>Constructor is a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E09A3-C6CC-4697-ABA8-43F4F883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38" y="1229875"/>
            <a:ext cx="4104150" cy="36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E5F-40FC-4B43-9E79-CED2F47E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4DBB-6C9F-4647-ACEA-A3E0D8A37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from a </a:t>
            </a:r>
            <a:r>
              <a:rPr lang="en-US" dirty="0" err="1"/>
              <a:t>Fullstack</a:t>
            </a:r>
            <a:r>
              <a:rPr lang="en-US" dirty="0"/>
              <a:t> Web Developer</a:t>
            </a:r>
          </a:p>
          <a:p>
            <a:pPr lvl="1"/>
            <a:r>
              <a:rPr lang="en-US" dirty="0"/>
              <a:t>Python, HTML, JavaScript</a:t>
            </a:r>
          </a:p>
          <a:p>
            <a:pPr lvl="1"/>
            <a:r>
              <a:rPr lang="en-US" dirty="0"/>
              <a:t>None are very high performing </a:t>
            </a:r>
            <a:r>
              <a:rPr lang="en-US" dirty="0" err="1"/>
              <a:t>wrt</a:t>
            </a:r>
            <a:r>
              <a:rPr lang="en-US" dirty="0"/>
              <a:t> C or Rust</a:t>
            </a:r>
          </a:p>
          <a:p>
            <a:pPr lvl="1"/>
            <a:r>
              <a:rPr lang="en-US" dirty="0"/>
              <a:t>High levels of abstraction and no pointers</a:t>
            </a:r>
          </a:p>
          <a:p>
            <a:r>
              <a:rPr lang="en-US" dirty="0"/>
              <a:t>Only C experience from CS 352 and CS 453</a:t>
            </a:r>
          </a:p>
          <a:p>
            <a:r>
              <a:rPr lang="en-US" dirty="0"/>
              <a:t>No C++ (or any other variants) experience</a:t>
            </a:r>
          </a:p>
          <a:p>
            <a:r>
              <a:rPr lang="en-US" dirty="0"/>
              <a:t>No experience with Go</a:t>
            </a:r>
          </a:p>
        </p:txBody>
      </p:sp>
    </p:spTree>
    <p:extLst>
      <p:ext uri="{BB962C8B-B14F-4D97-AF65-F5344CB8AC3E}">
        <p14:creationId xmlns:p14="http://schemas.microsoft.com/office/powerpoint/2010/main" val="3957797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 – Derivable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built-in traits</a:t>
            </a:r>
          </a:p>
          <a:p>
            <a:pPr lvl="1"/>
            <a:r>
              <a:rPr lang="en-US" dirty="0"/>
              <a:t>Clone, </a:t>
            </a:r>
            <a:r>
              <a:rPr lang="en-US" dirty="0" err="1"/>
              <a:t>PartialEq</a:t>
            </a:r>
            <a:r>
              <a:rPr lang="en-US" dirty="0"/>
              <a:t>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E7314-204B-45B1-A86A-5DA367A5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50" y="1463725"/>
            <a:ext cx="4743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7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E18E-17D2-4F4B-9E4D-F9C7D5DE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Aside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A74EF-46C5-4FCF-91A9-A74D6BFE7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things in this week are “cool things to know”</a:t>
            </a:r>
          </a:p>
          <a:p>
            <a:r>
              <a:rPr lang="en-US" dirty="0"/>
              <a:t>In a class, you would not be expected to</a:t>
            </a:r>
            <a:br>
              <a:rPr lang="en-US" dirty="0"/>
            </a:br>
            <a:r>
              <a:rPr lang="en-US" dirty="0"/>
              <a:t>know how to effectively use these</a:t>
            </a:r>
          </a:p>
        </p:txBody>
      </p:sp>
    </p:spTree>
    <p:extLst>
      <p:ext uri="{BB962C8B-B14F-4D97-AF65-F5344CB8AC3E}">
        <p14:creationId xmlns:p14="http://schemas.microsoft.com/office/powerpoint/2010/main" val="2205017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Rust’s safety prevents the user from mistakes</a:t>
            </a:r>
          </a:p>
          <a:p>
            <a:pPr lvl="1"/>
            <a:r>
              <a:rPr lang="en-US" dirty="0"/>
              <a:t>Safety also prevents some valid code from working</a:t>
            </a:r>
          </a:p>
          <a:p>
            <a:pPr lvl="1"/>
            <a:r>
              <a:rPr lang="en-US" dirty="0"/>
              <a:t>What if programmer knows what they’re doing?</a:t>
            </a:r>
          </a:p>
        </p:txBody>
      </p:sp>
    </p:spTree>
    <p:extLst>
      <p:ext uri="{BB962C8B-B14F-4D97-AF65-F5344CB8AC3E}">
        <p14:creationId xmlns:p14="http://schemas.microsoft.com/office/powerpoint/2010/main" val="169049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blocks of code as “unsafe”</a:t>
            </a:r>
          </a:p>
          <a:p>
            <a:r>
              <a:rPr lang="en-US" dirty="0"/>
              <a:t>Unsafe code allows for:</a:t>
            </a:r>
          </a:p>
          <a:p>
            <a:pPr lvl="1"/>
            <a:r>
              <a:rPr lang="en-US" dirty="0"/>
              <a:t>Dereferencing raw pointers</a:t>
            </a:r>
          </a:p>
          <a:p>
            <a:pPr lvl="1"/>
            <a:r>
              <a:rPr lang="en-US" dirty="0"/>
              <a:t>Calling an unsafe function or method</a:t>
            </a:r>
          </a:p>
          <a:p>
            <a:pPr lvl="1"/>
            <a:r>
              <a:rPr lang="en-US" dirty="0"/>
              <a:t>Access or modify a mutable static variable</a:t>
            </a:r>
          </a:p>
          <a:p>
            <a:pPr lvl="1"/>
            <a:r>
              <a:rPr lang="en-US" dirty="0"/>
              <a:t>Implement an unsafe trait</a:t>
            </a:r>
          </a:p>
          <a:p>
            <a:pPr lvl="1"/>
            <a:r>
              <a:rPr lang="en-US" dirty="0"/>
              <a:t>Access fields of Unions</a:t>
            </a:r>
          </a:p>
        </p:txBody>
      </p:sp>
    </p:spTree>
    <p:extLst>
      <p:ext uri="{BB962C8B-B14F-4D97-AF65-F5344CB8AC3E}">
        <p14:creationId xmlns:p14="http://schemas.microsoft.com/office/powerpoint/2010/main" val="361320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Unsafe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AB55-2902-4B34-8DB2-E987A2E6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9" y="867414"/>
            <a:ext cx="8116821" cy="40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9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Macros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Macros are pieces of code that write other pieces of code</a:t>
            </a:r>
          </a:p>
          <a:p>
            <a:pPr lvl="1"/>
            <a:r>
              <a:rPr lang="en-US" dirty="0"/>
              <a:t>Metaprogramming</a:t>
            </a:r>
          </a:p>
          <a:p>
            <a:r>
              <a:rPr lang="en-US" dirty="0"/>
              <a:t>All macro functions end with a !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!()</a:t>
            </a:r>
          </a:p>
          <a:p>
            <a:pPr lvl="1"/>
            <a:r>
              <a:rPr lang="en-US" dirty="0" err="1"/>
              <a:t>vec</a:t>
            </a:r>
            <a:r>
              <a:rPr lang="en-US" dirty="0"/>
              <a:t>![]</a:t>
            </a:r>
          </a:p>
          <a:p>
            <a:r>
              <a:rPr lang="en-US" dirty="0"/>
              <a:t>Depending on arguments given, macro can generate different code</a:t>
            </a:r>
          </a:p>
        </p:txBody>
      </p:sp>
    </p:spTree>
    <p:extLst>
      <p:ext uri="{BB962C8B-B14F-4D97-AF65-F5344CB8AC3E}">
        <p14:creationId xmlns:p14="http://schemas.microsoft.com/office/powerpoint/2010/main" val="3582314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6BDB-15B6-472F-9242-809F288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Macros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090BF-E2DB-4A59-B21C-95F4A22A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(simplified) </a:t>
            </a:r>
            <a:r>
              <a:rPr lang="en-US" dirty="0" err="1"/>
              <a:t>vec</a:t>
            </a:r>
            <a:r>
              <a:rPr lang="en-US" dirty="0"/>
              <a:t>! macro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Macros get complex fast</a:t>
            </a:r>
          </a:p>
          <a:p>
            <a:pPr lvl="1"/>
            <a:r>
              <a:rPr lang="en-US" dirty="0"/>
              <a:t>Easy to use but hard to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266FC-658E-4B7B-B064-687A96FC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8" y="1687806"/>
            <a:ext cx="3511243" cy="21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2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26A3-3354-4DB8-A6B6-ABB5EC45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4 – Concurrency (Multithreading)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658A-F13E-4784-BCF0-836CAEE50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Spawn many threads to</a:t>
            </a:r>
            <a:br>
              <a:rPr lang="en-US" dirty="0"/>
            </a:br>
            <a:r>
              <a:rPr lang="en-US" dirty="0"/>
              <a:t>do work</a:t>
            </a:r>
          </a:p>
          <a:p>
            <a:endParaRPr lang="en-US" dirty="0"/>
          </a:p>
          <a:p>
            <a:r>
              <a:rPr lang="en-US" dirty="0"/>
              <a:t>Immutable variables</a:t>
            </a:r>
            <a:br>
              <a:rPr lang="en-US" dirty="0"/>
            </a:br>
            <a:r>
              <a:rPr lang="en-US" dirty="0"/>
              <a:t>work very well with threads</a:t>
            </a:r>
          </a:p>
          <a:p>
            <a:endParaRPr lang="en-US" dirty="0"/>
          </a:p>
          <a:p>
            <a:r>
              <a:rPr lang="en-US" dirty="0"/>
              <a:t>Memory safety ensures</a:t>
            </a:r>
            <a:br>
              <a:rPr lang="en-US" dirty="0"/>
            </a:br>
            <a:r>
              <a:rPr lang="en-US" dirty="0"/>
              <a:t>no </a:t>
            </a:r>
            <a:r>
              <a:rPr lang="en-US"/>
              <a:t>race conditions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5F9EA-4169-4E2A-A14B-FF75F896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98" y="1316124"/>
            <a:ext cx="5293058" cy="31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2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FD76-F8F5-44A4-B5F0-E90D2E5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to 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FD29-3897-4720-A3CD-7C860E3F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garbage collector - fast runtime</a:t>
            </a:r>
          </a:p>
          <a:p>
            <a:r>
              <a:rPr lang="en-US" dirty="0"/>
              <a:t>Memory safe (no </a:t>
            </a:r>
            <a:r>
              <a:rPr lang="en-US" dirty="0" err="1"/>
              <a:t>segfaults</a:t>
            </a:r>
            <a:r>
              <a:rPr lang="en-US" dirty="0"/>
              <a:t>, race conditions, etc.)</a:t>
            </a:r>
          </a:p>
          <a:p>
            <a:r>
              <a:rPr lang="en-US" dirty="0"/>
              <a:t>Errors are checked during compile time</a:t>
            </a:r>
          </a:p>
          <a:p>
            <a:r>
              <a:rPr lang="en-US" dirty="0"/>
              <a:t>Relatively high-level thinking for a low-level language</a:t>
            </a:r>
          </a:p>
          <a:p>
            <a:r>
              <a:rPr lang="en-US" dirty="0"/>
              <a:t>Package manager allows for sharing of code</a:t>
            </a:r>
          </a:p>
          <a:p>
            <a:r>
              <a:rPr lang="en-US" dirty="0"/>
              <a:t>Built with Concurrency in mind</a:t>
            </a:r>
          </a:p>
          <a:p>
            <a:r>
              <a:rPr lang="en-US" dirty="0"/>
              <a:t>Lots of community crates (“packages”)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4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FD76-F8F5-44A4-B5F0-E90D2E5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 to 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FD29-3897-4720-A3CD-7C860E3FD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Compilation may take a long time</a:t>
            </a:r>
          </a:p>
          <a:p>
            <a:r>
              <a:rPr lang="en-US" dirty="0"/>
              <a:t>Not as widespread adoption as Java or Python</a:t>
            </a:r>
          </a:p>
          <a:p>
            <a:pPr lvl="1"/>
            <a:r>
              <a:rPr lang="en-US" dirty="0"/>
              <a:t>Less resources, packages, etc. online</a:t>
            </a:r>
          </a:p>
          <a:p>
            <a:pPr lvl="1"/>
            <a:r>
              <a:rPr lang="en-US" dirty="0"/>
              <a:t>Community crates do not cover everything</a:t>
            </a:r>
          </a:p>
          <a:p>
            <a:r>
              <a:rPr lang="en-US" dirty="0"/>
              <a:t>Low level language design philosophies must still be considered</a:t>
            </a:r>
          </a:p>
          <a:p>
            <a:pPr lvl="1"/>
            <a:r>
              <a:rPr lang="en-US" dirty="0"/>
              <a:t>Documentation heavily details use of CPU caches, stack vs heap, etc.</a:t>
            </a:r>
          </a:p>
          <a:p>
            <a:pPr lvl="1"/>
            <a:r>
              <a:rPr lang="en-US" dirty="0"/>
              <a:t>Not high level like Python (may not be a con to some)</a:t>
            </a:r>
          </a:p>
          <a:p>
            <a:r>
              <a:rPr lang="en-US" dirty="0"/>
              <a:t>Abstraction can make it harder to do very low-level things</a:t>
            </a:r>
          </a:p>
        </p:txBody>
      </p:sp>
    </p:spTree>
    <p:extLst>
      <p:ext uri="{BB962C8B-B14F-4D97-AF65-F5344CB8AC3E}">
        <p14:creationId xmlns:p14="http://schemas.microsoft.com/office/powerpoint/2010/main" val="17233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494-4379-46A0-8C76-9D38C2C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Rust vs Go - Computer Speed vs Developer 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F0BF-4CAE-4378-9ED9-7FEA59AC7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- quick to learn and use</a:t>
            </a:r>
          </a:p>
          <a:p>
            <a:pPr lvl="1"/>
            <a:r>
              <a:rPr lang="en-US" dirty="0"/>
              <a:t>Fast Developer Speed</a:t>
            </a:r>
          </a:p>
          <a:p>
            <a:r>
              <a:rPr lang="en-US" dirty="0"/>
              <a:t>Rust - runtime very efficient</a:t>
            </a:r>
          </a:p>
          <a:p>
            <a:pPr lvl="1"/>
            <a:r>
              <a:rPr lang="en-US" dirty="0"/>
              <a:t>Fast Computer Speed</a:t>
            </a:r>
          </a:p>
          <a:p>
            <a:r>
              <a:rPr lang="en-US" dirty="0"/>
              <a:t>Look at a Go group project and compare the two!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1599F-FE03-4995-BD32-93BBEC915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9" t="31017" r="2654"/>
          <a:stretch/>
        </p:blipFill>
        <p:spPr>
          <a:xfrm>
            <a:off x="5038405" y="2815469"/>
            <a:ext cx="3966906" cy="19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2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5D0A-3F92-425B-B26A-D694D27E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185" y="1980003"/>
            <a:ext cx="4215630" cy="118349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329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85ED3-3BF4-4395-A8C1-32B094F1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9" y="1924050"/>
            <a:ext cx="6895322" cy="198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4059B-74CA-40EA-A83C-3C2F7DF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7035-48CF-46E8-816C-CBB48C20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akin to C and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BA38CD-F631-4A66-9A40-29954543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9" y="1924050"/>
            <a:ext cx="6895322" cy="198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4059B-74CA-40EA-A83C-3C2F7DF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Hello World!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7035-48CF-46E8-816C-CBB48C20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akin to C and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301-2B0E-44B5-AACD-99C4B5F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 – Functions, Variables, Conditionals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A706-B23B-40CB-8674-C044A3ED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13" y="1061685"/>
            <a:ext cx="6548974" cy="37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939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3598</Words>
  <Application>Microsoft Office PowerPoint</Application>
  <PresentationFormat>On-screen Show (16:9)</PresentationFormat>
  <Paragraphs>404</Paragraphs>
  <Slides>60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Roboto</vt:lpstr>
      <vt:lpstr>Arial</vt:lpstr>
      <vt:lpstr>Consolas</vt:lpstr>
      <vt:lpstr>Geometric</vt:lpstr>
      <vt:lpstr>Rust: StackOverflow’s “Most Loved Language” for 4+ Years</vt:lpstr>
      <vt:lpstr>Who Designed It?</vt:lpstr>
      <vt:lpstr>“Most Loved Language”? What is Rust?</vt:lpstr>
      <vt:lpstr>Who Uses It?</vt:lpstr>
      <vt:lpstr>Disclaimer</vt:lpstr>
      <vt:lpstr>Rust vs Go - Computer Speed vs Developer Speed</vt:lpstr>
      <vt:lpstr>Week 1 – Hello World!</vt:lpstr>
      <vt:lpstr>Week 1 – Hello World!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Functions, Variables, Conditionals</vt:lpstr>
      <vt:lpstr>Week 1 – Loops</vt:lpstr>
      <vt:lpstr>Week 1 – Loops</vt:lpstr>
      <vt:lpstr>Week 1 – Loops</vt:lpstr>
      <vt:lpstr>Week 1 – Loops</vt:lpstr>
      <vt:lpstr>Week 1 – Loops</vt:lpstr>
      <vt:lpstr>Week 1 – Loops</vt:lpstr>
      <vt:lpstr>Week 1 – Other Data Types</vt:lpstr>
      <vt:lpstr>Week 1 – Immutable vs Mutable</vt:lpstr>
      <vt:lpstr>Week 1 – Borrowing References</vt:lpstr>
      <vt:lpstr>Week 1 – Borrowing References</vt:lpstr>
      <vt:lpstr>Week 1 – Borrowing References</vt:lpstr>
      <vt:lpstr>Week 1 – Borrowing References</vt:lpstr>
      <vt:lpstr>Week 1 – The Helpful Compiler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Hello Cargo!</vt:lpstr>
      <vt:lpstr>Week 2 – Enums</vt:lpstr>
      <vt:lpstr>Week 2 – Enums</vt:lpstr>
      <vt:lpstr>Week 2 – Side Tangent: Generics</vt:lpstr>
      <vt:lpstr>Week 2 – Special Structs</vt:lpstr>
      <vt:lpstr>Week 2 – Structs</vt:lpstr>
      <vt:lpstr>Week 2 – Struct Shorthand</vt:lpstr>
      <vt:lpstr>Week 2 – Structs</vt:lpstr>
      <vt:lpstr>Week 3 – Match Cases </vt:lpstr>
      <vt:lpstr>Week 3 – Match Cases </vt:lpstr>
      <vt:lpstr>Week 3 – Traits</vt:lpstr>
      <vt:lpstr>Week 3 – Traits</vt:lpstr>
      <vt:lpstr>Week 3 – Traits</vt:lpstr>
      <vt:lpstr>Week 3 – Traits</vt:lpstr>
      <vt:lpstr>Week 3 – Methods Without Traits</vt:lpstr>
      <vt:lpstr>Week 3 – Derivable Traits</vt:lpstr>
      <vt:lpstr>Week 4 – Aside</vt:lpstr>
      <vt:lpstr>Week 4 – Unsafe Code</vt:lpstr>
      <vt:lpstr>Week 4 – Unsafe Code</vt:lpstr>
      <vt:lpstr>Week 4 – Unsafe Code</vt:lpstr>
      <vt:lpstr>Week 4 – Macros</vt:lpstr>
      <vt:lpstr>Week 4 – Macros</vt:lpstr>
      <vt:lpstr>Week 4 – Concurrency (Multithreading)</vt:lpstr>
      <vt:lpstr>Pros to Rust</vt:lpstr>
      <vt:lpstr>Cons to Rust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-  StackOverflow’s “Most Loved Language” For 4+ Years</dc:title>
  <cp:lastModifiedBy>Perumala, Benjamin - (bperumala)</cp:lastModifiedBy>
  <cp:revision>277</cp:revision>
  <dcterms:modified xsi:type="dcterms:W3CDTF">2022-02-21T23:15:40Z</dcterms:modified>
</cp:coreProperties>
</file>