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71_4C871AD3.xml" ContentType="application/vnd.ms-powerpoint.comments+xml"/>
  <Override PartName="/ppt/comments/modernComment_173_AF53354B.xml" ContentType="application/vnd.ms-powerpoint.comments+xml"/>
  <Override PartName="/ppt/comments/modernComment_175_2AFD8DD4.xml" ContentType="application/vnd.ms-powerpoint.comments+xml"/>
  <Override PartName="/ppt/comments/modernComment_17C_60A81441.xml" ContentType="application/vnd.ms-powerpoint.comments+xml"/>
  <Override PartName="/ppt/comments/modernComment_17B_3ACF5AF1.xml" ContentType="application/vnd.ms-powerpoint.comments+xml"/>
  <Override PartName="/ppt/comments/modernComment_16E_C4FF4C4E.xml" ContentType="application/vnd.ms-powerpoint.comments+xml"/>
  <Override PartName="/ppt/comments/modernComment_167_8A840CCC.xml" ContentType="application/vnd.ms-powerpoint.comments+xml"/>
  <Override PartName="/ppt/comments/modernComment_17D_3D91AD81.xml" ContentType="application/vnd.ms-powerpoint.comments+xml"/>
  <Override PartName="/ppt/comments/modernComment_176_E6328E8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47" r:id="rId2"/>
    <p:sldId id="275" r:id="rId3"/>
    <p:sldId id="357" r:id="rId4"/>
    <p:sldId id="353" r:id="rId5"/>
    <p:sldId id="361" r:id="rId6"/>
    <p:sldId id="363" r:id="rId7"/>
    <p:sldId id="364" r:id="rId8"/>
    <p:sldId id="346" r:id="rId9"/>
    <p:sldId id="367" r:id="rId10"/>
    <p:sldId id="369" r:id="rId11"/>
    <p:sldId id="370" r:id="rId12"/>
    <p:sldId id="371" r:id="rId13"/>
    <p:sldId id="373" r:id="rId14"/>
    <p:sldId id="376" r:id="rId15"/>
    <p:sldId id="365" r:id="rId16"/>
    <p:sldId id="380" r:id="rId17"/>
    <p:sldId id="379" r:id="rId18"/>
    <p:sldId id="366" r:id="rId19"/>
    <p:sldId id="359" r:id="rId20"/>
    <p:sldId id="360" r:id="rId21"/>
    <p:sldId id="368" r:id="rId22"/>
    <p:sldId id="381" r:id="rId23"/>
    <p:sldId id="374" r:id="rId24"/>
    <p:sldId id="377" r:id="rId25"/>
    <p:sldId id="37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F91BFB-71A2-E08A-0479-A9988C8FB435}" name="Ben Roodman" initials="BR" userId="41344a77c3f1b90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125" autoAdjust="0"/>
  </p:normalViewPr>
  <p:slideViewPr>
    <p:cSldViewPr>
      <p:cViewPr varScale="1">
        <p:scale>
          <a:sx n="102" d="100"/>
          <a:sy n="102" d="100"/>
        </p:scale>
        <p:origin x="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6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67_8A840C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884D72-12FF-4300-B3D1-02F2C4451044}" authorId="{26F91BFB-71A2-E08A-0479-A9988C8FB435}" created="2024-11-06T14:27:40.256">
    <pc:sldMkLst xmlns:pc="http://schemas.microsoft.com/office/powerpoint/2013/main/command">
      <pc:docMk/>
      <pc:sldMk cId="2323909836" sldId="359"/>
    </pc:sldMkLst>
    <p188:txBody>
      <a:bodyPr/>
      <a:lstStyle/>
      <a:p>
        <a:r>
          <a:rPr lang="en-US"/>
          <a:t>What does the fourth equation mean?</a:t>
        </a:r>
      </a:p>
    </p188:txBody>
  </p188:cm>
</p188:cmLst>
</file>

<file path=ppt/comments/modernComment_16E_C4FF4C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299943-BF28-4855-8796-5A51E7842400}" authorId="{26F91BFB-71A2-E08A-0479-A9988C8FB435}" created="2024-11-06T14:27:11.166">
    <pc:sldMkLst xmlns:pc="http://schemas.microsoft.com/office/powerpoint/2013/main/command">
      <pc:docMk/>
      <pc:sldMk cId="3305065550" sldId="366"/>
    </pc:sldMkLst>
    <p188:txBody>
      <a:bodyPr/>
      <a:lstStyle/>
      <a:p>
        <a:r>
          <a:rPr lang="en-US"/>
          <a:t>Check the link below out.</a:t>
        </a:r>
      </a:p>
    </p188:txBody>
  </p188:cm>
</p188:cmLst>
</file>

<file path=ppt/comments/modernComment_171_4C871A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61B6CD-DCE2-4513-BA04-8B88C84F9DB9}" authorId="{26F91BFB-71A2-E08A-0479-A9988C8FB435}" created="2024-11-06T12:36:47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83922643" sldId="369"/>
      <ac:picMk id="10" creationId="{79B15C19-B64E-4723-887E-DCA2D4C71A32}"/>
    </ac:deMkLst>
    <p188:txBody>
      <a:bodyPr/>
      <a:lstStyle/>
      <a:p>
        <a:r>
          <a:rPr lang="en-US"/>
          <a:t>On the last sentence- is this because of Jensen’s inequality?</a:t>
        </a:r>
      </a:p>
    </p188:txBody>
  </p188:cm>
</p188:cmLst>
</file>

<file path=ppt/comments/modernComment_173_AF5335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FB6F6C-23C8-489C-908A-839741870B7F}" authorId="{26F91BFB-71A2-E08A-0479-A9988C8FB435}" created="2024-11-06T14:11:38.404">
    <pc:sldMkLst xmlns:pc="http://schemas.microsoft.com/office/powerpoint/2013/main/command">
      <pc:docMk/>
      <pc:sldMk cId="2941465931" sldId="371"/>
    </pc:sldMkLst>
    <p188:txBody>
      <a:bodyPr/>
      <a:lstStyle/>
      <a:p>
        <a:r>
          <a:rPr lang="en-US"/>
          <a:t>Try to understand how the corresponding return is derived.</a:t>
        </a:r>
      </a:p>
    </p188:txBody>
  </p188:cm>
</p188:cmLst>
</file>

<file path=ppt/comments/modernComment_175_2AFD8D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C945FA-254F-4605-AB81-49202AB27AC7}" authorId="{26F91BFB-71A2-E08A-0479-A9988C8FB435}" created="2024-11-06T14:14:53.281">
    <pc:sldMkLst xmlns:pc="http://schemas.microsoft.com/office/powerpoint/2013/main/command">
      <pc:docMk/>
      <pc:sldMk cId="721259988" sldId="373"/>
    </pc:sldMkLst>
    <p188:txBody>
      <a:bodyPr/>
      <a:lstStyle/>
      <a:p>
        <a:r>
          <a:rPr lang="en-US"/>
          <a:t>When rho = 1, the variance is perfectly correlated, so the function is linear, aka the return/variance is a linear function of the weight mu. When rho = -1, the variance is perfectly negatively correlated.</a:t>
        </a:r>
      </a:p>
    </p188:txBody>
  </p188:cm>
  <p188:cm id="{C762B2B4-8BB3-419E-A8A0-3B76FDBC7A87}" authorId="{26F91BFB-71A2-E08A-0479-A9988C8FB435}" created="2024-11-06T14:20:04.734">
    <pc:sldMkLst xmlns:pc="http://schemas.microsoft.com/office/powerpoint/2013/main/command">
      <pc:docMk/>
      <pc:sldMk cId="721259988" sldId="373"/>
    </pc:sldMkLst>
    <p188:txBody>
      <a:bodyPr/>
      <a:lstStyle/>
      <a:p>
        <a:r>
          <a:rPr lang="en-US"/>
          <a:t>Sigma on x-axis, mu on y-axis. Each line is a parametric function of the weight w, when w = 0 then mu = 0.2 and sigma = 0.15, When w = 1 then mu = 0.3 and sigma = 0.25. When w is in between, then its value depends on how correlated sigma1 and sigma2 are.</a:t>
        </a:r>
      </a:p>
    </p188:txBody>
  </p188:cm>
</p188:cmLst>
</file>

<file path=ppt/comments/modernComment_176_E6328E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21AD20-C133-43E8-90C1-4B97FA12DD16}" authorId="{26F91BFB-71A2-E08A-0479-A9988C8FB435}" created="2024-11-06T14:30:51.177">
    <pc:sldMkLst xmlns:pc="http://schemas.microsoft.com/office/powerpoint/2013/main/command">
      <pc:docMk/>
      <pc:sldMk cId="3862072965" sldId="374"/>
    </pc:sldMkLst>
    <p188:txBody>
      <a:bodyPr/>
      <a:lstStyle/>
      <a:p>
        <a:r>
          <a:rPr lang="en-US"/>
          <a:t>1. When the covariance between the two assets is 1.</a:t>
        </a:r>
      </a:p>
    </p188:txBody>
  </p188:cm>
  <p188:cm id="{D91ECCCB-C94A-4A6A-8970-C51375A690AE}" authorId="{26F91BFB-71A2-E08A-0479-A9988C8FB435}" created="2024-11-06T14:31:12.643">
    <pc:sldMkLst xmlns:pc="http://schemas.microsoft.com/office/powerpoint/2013/main/command">
      <pc:docMk/>
      <pc:sldMk cId="3862072965" sldId="374"/>
    </pc:sldMkLst>
    <p188:txBody>
      <a:bodyPr/>
      <a:lstStyle/>
      <a:p>
        <a:r>
          <a:rPr lang="en-US"/>
          <a:t>2. When the covariance between the two assets is 0?</a:t>
        </a:r>
      </a:p>
    </p188:txBody>
  </p188:cm>
</p188:cmLst>
</file>

<file path=ppt/comments/modernComment_17B_3ACF5A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8DDACD-DE5A-4B8D-8066-DF8BC0BD9F7D}" authorId="{26F91BFB-71A2-E08A-0479-A9988C8FB435}" created="2024-11-06T14:24:09.957">
    <pc:sldMkLst xmlns:pc="http://schemas.microsoft.com/office/powerpoint/2013/main/command">
      <pc:docMk/>
      <pc:sldMk cId="986667761" sldId="379"/>
    </pc:sldMkLst>
    <p188:txBody>
      <a:bodyPr/>
      <a:lstStyle/>
      <a:p>
        <a:r>
          <a:rPr lang="en-US"/>
          <a:t>Practice taking the gradient.</a:t>
        </a:r>
      </a:p>
    </p188:txBody>
  </p188:cm>
  <p188:cm id="{C9F4E86C-9123-4B64-911E-013E142D7CA9}" authorId="{26F91BFB-71A2-E08A-0479-A9988C8FB435}" created="2024-11-06T14:25:00.429">
    <pc:sldMkLst xmlns:pc="http://schemas.microsoft.com/office/powerpoint/2013/main/command">
      <pc:docMk/>
      <pc:sldMk cId="986667761" sldId="379"/>
    </pc:sldMkLst>
    <p188:txBody>
      <a:bodyPr/>
      <a:lstStyle/>
      <a:p>
        <a:r>
          <a:rPr lang="en-US"/>
          <a:t>The three equations are the gradient set to 0, and the two constraints.</a:t>
        </a:r>
      </a:p>
    </p188:txBody>
  </p188:cm>
</p188:cmLst>
</file>

<file path=ppt/comments/modernComment_17C_60A814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86FFBC-44B9-4EB7-A711-D238D087A96E}" authorId="{26F91BFB-71A2-E08A-0479-A9988C8FB435}" created="2024-11-06T14:20:54.336">
    <pc:sldMkLst xmlns:pc="http://schemas.microsoft.com/office/powerpoint/2013/main/command">
      <pc:docMk/>
      <pc:sldMk cId="1621627969" sldId="380"/>
    </pc:sldMkLst>
    <p188:txBody>
      <a:bodyPr/>
      <a:lstStyle/>
      <a:p>
        <a:r>
          <a:rPr lang="en-US"/>
          <a:t>To solve a constrained optimization problem, construct a Lagrange multiplier: The function to be maximized + lambda times a reformulation of the constraint statement. Then take the gradient with respect to w and set to 0.</a:t>
        </a:r>
      </a:p>
    </p188:txBody>
  </p188:cm>
</p188:cmLst>
</file>

<file path=ppt/comments/modernComment_17D_3D91AD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7206F9-2E36-4CD8-8329-56B4421270BE}" authorId="{26F91BFB-71A2-E08A-0479-A9988C8FB435}" created="2024-11-06T14:29:12.308">
    <pc:sldMkLst xmlns:pc="http://schemas.microsoft.com/office/powerpoint/2013/main/command">
      <pc:docMk/>
      <pc:sldMk cId="1032957313" sldId="381"/>
    </pc:sldMkLst>
    <p188:txBody>
      <a:bodyPr/>
      <a:lstStyle/>
      <a:p>
        <a:r>
          <a:rPr lang="en-US"/>
          <a:t>Why divide by 4 on the last line?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2024/12/14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2024/12/14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fld id="{93BD6009-2A66-4F07-812F-9E9F9B397B69}" type="slidenum">
                  <a:rPr lang="zh-TW" altLang="en-US" smtClean="0">
                    <a:solidFill>
                      <a:schemeClr val="accent3">
                        <a:lumMod val="75000"/>
                      </a:schemeClr>
                    </a:solidFill>
                  </a:rPr>
                  <a:pPr algn="ctr"/>
                  <a:t>‹#›</a:t>
                </a:fld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  <a:blipFill>
                <a:blip r:embed="rId13"/>
                <a:stretch>
                  <a:fillRect l="-73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71_4C871AD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73_AF53354B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75_2AFD8DD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7C_60A814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7B_3ACF5AF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rogerjang/BkXxCdCIF" TargetMode="External"/><Relationship Id="rId2" Type="http://schemas.microsoft.com/office/2018/10/relationships/comments" Target="../comments/modernComment_16E_C4FF4C4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67_8A840CC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radfordlynch.com/blog/2015/12/04/InvestmentPortfolioOptim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rogerjang/SJN4FQbv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7D_3D91AD8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76_E6328E8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rogerjang/rJ6Y8zCIF" TargetMode="External"/><Relationship Id="rId2" Type="http://schemas.openxmlformats.org/officeDocument/2006/relationships/hyperlink" Target="https://hackmd.io/@rogerjang/BJIVw9F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@rogerjang/SJN4FQbvF" TargetMode="External"/><Relationship Id="rId5" Type="http://schemas.openxmlformats.org/officeDocument/2006/relationships/hyperlink" Target="https://hackmd.io/@rogerjang/BkXxCdCIF" TargetMode="External"/><Relationship Id="rId4" Type="http://schemas.openxmlformats.org/officeDocument/2006/relationships/hyperlink" Target="https://hackmd.io/@rogerjang/SJa16FaL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md.io/@rogerjang/BJwCkf0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rogerjang/SJa16FaL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Portfolio Optimization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zh-TW" altLang="en-US" sz="3600" dirty="0">
                <a:cs typeface="Calibri" panose="020F0502020204030204" pitchFamily="34" charset="0"/>
              </a:rPr>
              <a:t>投資組合最佳化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2024/12/14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3C0880-590A-4493-85F2-301C7CAC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1" y="2048942"/>
            <a:ext cx="2560339" cy="6893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4F168B-6472-4C74-98D3-ECE5135E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30" y="2067992"/>
            <a:ext cx="3838810" cy="6893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1F2C53-684A-4215-B8D8-B2F13A259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1975637"/>
            <a:ext cx="1178049" cy="37324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CCB5595-1A60-4FE6-8AA6-DF275489EDB1}"/>
              </a:ext>
            </a:extLst>
          </p:cNvPr>
          <p:cNvSpPr/>
          <p:nvPr/>
        </p:nvSpPr>
        <p:spPr>
          <a:xfrm>
            <a:off x="2915816" y="2290075"/>
            <a:ext cx="1512168" cy="14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B15C19-B64E-4723-887E-DCA2D4C71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2891011"/>
            <a:ext cx="8623737" cy="22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=0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24435-0495-40B5-AED0-E0A44C8E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498792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=-1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63C80-085E-4E89-9A98-FC197A14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16832"/>
            <a:ext cx="7807813" cy="31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1C6327-B8D5-4A10-A42E-22334851AD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n=2: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)=(0.15, 0.2) and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)=(0.25, 0.3)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35725F-C288-4C6A-8F07-B5DE50E0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Efficient Frontier with Varying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9750A0-C414-4BC8-BE39-085EAECA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76872"/>
            <a:ext cx="838172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1C6327-B8D5-4A10-A42E-22334851AD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n=2: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)=(0.2, 0.1) and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)=(0.1, 0.3)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35725F-C288-4C6A-8F07-B5DE50E0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Efficient Frontier with Varying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B8994-1445-48D9-8F48-A32D7EFB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8" y="2272314"/>
            <a:ext cx="8424936" cy="45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Variance Only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A6D2FC-485E-403F-87DC-365B7ECD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2133"/>
            <a:ext cx="7992888" cy="3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Variance Only</a:t>
            </a:r>
            <a:br>
              <a:rPr lang="en-US" altLang="zh-TW" dirty="0"/>
            </a:br>
            <a:r>
              <a:rPr lang="en-US" altLang="zh-TW" dirty="0"/>
              <a:t>(Block-form Solution)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3CA7E3-8FE3-4DA6-AFE8-95BCBF45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7920880" cy="5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Var. with Fixed Return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9FDE77-7AF6-41E8-9052-EA76035C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7" y="1647825"/>
            <a:ext cx="7448550" cy="35623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339809-EA58-4559-8C61-000ED99B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03" y="5276838"/>
            <a:ext cx="4314825" cy="1571625"/>
          </a:xfrm>
          <a:prstGeom prst="rect">
            <a:avLst/>
          </a:prstGeom>
        </p:spPr>
      </p:pic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A6782494-5F52-4070-8573-FE5E3088070C}"/>
              </a:ext>
            </a:extLst>
          </p:cNvPr>
          <p:cNvSpPr/>
          <p:nvPr/>
        </p:nvSpPr>
        <p:spPr>
          <a:xfrm>
            <a:off x="220680" y="5320729"/>
            <a:ext cx="966944" cy="340519"/>
          </a:xfrm>
          <a:prstGeom prst="wedgeRoundRectCallout">
            <a:avLst>
              <a:gd name="adj1" fmla="val 64838"/>
              <a:gd name="adj2" fmla="val 170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When n=3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Var. with Fixed Return</a:t>
            </a:r>
            <a:br>
              <a:rPr lang="en-US" altLang="zh-TW" dirty="0"/>
            </a:br>
            <a:r>
              <a:rPr lang="en-US" altLang="zh-TW" dirty="0"/>
              <a:t>(Block-form Solution)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467B6580-8795-47BE-809A-549E71CACCE4}"/>
              </a:ext>
            </a:extLst>
          </p:cNvPr>
          <p:cNvSpPr/>
          <p:nvPr/>
        </p:nvSpPr>
        <p:spPr>
          <a:xfrm>
            <a:off x="4613551" y="6309320"/>
            <a:ext cx="3811364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3"/>
              </a:rPr>
              <a:t>https://hackmd.io/@rogerjang/BkXxCdCIF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exercises!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E6EF7-D856-4814-A9E6-48357FF7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772816"/>
            <a:ext cx="6438900" cy="41529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266A9F-3336-4490-9A2A-CA89F5BA1B1E}"/>
              </a:ext>
            </a:extLst>
          </p:cNvPr>
          <p:cNvSpPr/>
          <p:nvPr/>
        </p:nvSpPr>
        <p:spPr>
          <a:xfrm>
            <a:off x="5810253" y="2308834"/>
            <a:ext cx="109650" cy="25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1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fficient Frontier">
            <a:extLst>
              <a:ext uri="{FF2B5EF4-FFF2-40B4-BE49-F238E27FC236}">
                <a16:creationId xmlns:a16="http://schemas.microsoft.com/office/drawing/2014/main" id="{488D65CC-60D9-467D-92D6-7C1CF6D9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24915"/>
            <a:ext cx="4714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D9ABD7F2-06ED-48CF-9859-CE5D23E6BB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Efficient frontier for portfolio optimization</a:t>
                </a:r>
              </a:p>
              <a:p>
                <a:pPr lvl="1"/>
                <a:r>
                  <a:rPr lang="en-US" altLang="zh-TW" dirty="0"/>
                  <a:t>Max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 (return) with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(risk)</a:t>
                </a:r>
              </a:p>
              <a:p>
                <a:pPr lvl="1"/>
                <a:r>
                  <a:rPr lang="en-US" altLang="zh-TW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(risk) with fixed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 (return)</a:t>
                </a:r>
              </a:p>
              <a:p>
                <a:pPr lvl="1"/>
                <a:r>
                  <a:rPr lang="en-US" altLang="zh-TW" dirty="0"/>
                  <a:t>Max Sharpe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Max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D9ABD7F2-06ED-48CF-9859-CE5D23E6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1638BD9B-3831-4A38-A697-E48B870D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 Frontier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49340DDA-CAD0-4426-8D54-A9AA43709AF2}"/>
              </a:ext>
            </a:extLst>
          </p:cNvPr>
          <p:cNvSpPr/>
          <p:nvPr/>
        </p:nvSpPr>
        <p:spPr>
          <a:xfrm>
            <a:off x="1355704" y="5488424"/>
            <a:ext cx="2856728" cy="408623"/>
          </a:xfrm>
          <a:prstGeom prst="wedgeRoundRectCallout">
            <a:avLst>
              <a:gd name="adj1" fmla="val 65366"/>
              <a:gd name="adj2" fmla="val -6355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Minimum-variance portfolio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Math background</a:t>
            </a:r>
          </a:p>
          <a:p>
            <a:pPr lvl="1"/>
            <a:r>
              <a:rPr lang="en-US" altLang="zh-TW" dirty="0"/>
              <a:t>Linear combination of random variables</a:t>
            </a:r>
          </a:p>
          <a:p>
            <a:r>
              <a:rPr lang="en-US" altLang="zh-TW" dirty="0"/>
              <a:t>Portfolio optimization</a:t>
            </a:r>
          </a:p>
          <a:p>
            <a:pPr lvl="1"/>
            <a:r>
              <a:rPr lang="en-US" altLang="zh-TW" dirty="0"/>
              <a:t>Problem definition</a:t>
            </a:r>
          </a:p>
          <a:p>
            <a:pPr lvl="1"/>
            <a:r>
              <a:rPr lang="en-US" altLang="zh-TW" dirty="0"/>
              <a:t>Objective functions</a:t>
            </a:r>
          </a:p>
          <a:p>
            <a:pPr lvl="1"/>
            <a:r>
              <a:rPr lang="en-US" altLang="zh-TW" dirty="0"/>
              <a:t>Matrix formulas</a:t>
            </a:r>
          </a:p>
          <a:p>
            <a:pPr lvl="1"/>
            <a:r>
              <a:rPr lang="en-US" altLang="zh-TW" dirty="0"/>
              <a:t>Efficient frontier</a:t>
            </a:r>
            <a:endParaRPr lang="en-US" altLang="zh-TW" sz="800" dirty="0"/>
          </a:p>
          <a:p>
            <a:r>
              <a:rPr lang="en-US" altLang="zh-TW" dirty="0"/>
              <a:t>References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AF6B41-305C-40CE-B5DB-FF716F10C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Investment Portfolio Optimization</a:t>
            </a:r>
            <a:r>
              <a:rPr lang="en-US" altLang="zh-TW" dirty="0"/>
              <a:t> (with Python code)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1A36A9-C57A-4945-9C54-5A3B3BF1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pic>
        <p:nvPicPr>
          <p:cNvPr id="2050" name="Picture 2" descr="Figure 2. Optimization results for portfolios of differing weights of Google, Toyota, Coke, and Pepsi stock. Red Star: Maximized Sharpe Ratio, Yellow Star: Minimum Volatility">
            <a:extLst>
              <a:ext uri="{FF2B5EF4-FFF2-40B4-BE49-F238E27FC236}">
                <a16:creationId xmlns:a16="http://schemas.microsoft.com/office/drawing/2014/main" id="{AFB0BF1A-33FA-4F06-8440-FDA08B16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80" y="2204864"/>
            <a:ext cx="5819800" cy="43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0D33DA8F-889B-4321-9DDC-EFA0A3937C48}"/>
              </a:ext>
            </a:extLst>
          </p:cNvPr>
          <p:cNvSpPr/>
          <p:nvPr/>
        </p:nvSpPr>
        <p:spPr>
          <a:xfrm>
            <a:off x="5608124" y="6309320"/>
            <a:ext cx="2924316" cy="510778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More references: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4"/>
              </a:rPr>
              <a:t>https://hackmd.io/@rogerjang/SJN4FQbvF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BFB3BE0-6729-44C7-98A7-718CCCC0A7F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compute </a:t>
                </a:r>
                <a14:m>
                  <m:oMath xmlns:m="http://schemas.openxmlformats.org/officeDocument/2006/math">
                    <m:r>
                      <a:rPr lang="zh-TW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(returns)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dirty="0"/>
                  <a:t> (covariance matrix)?</a:t>
                </a:r>
              </a:p>
              <a:p>
                <a:r>
                  <a:rPr lang="en-US" altLang="zh-TW" dirty="0"/>
                  <a:t>When to rebalance the assets?</a:t>
                </a:r>
              </a:p>
              <a:p>
                <a:r>
                  <a:rPr lang="en-US" altLang="zh-TW" dirty="0"/>
                  <a:t>Other constraints</a:t>
                </a:r>
              </a:p>
              <a:p>
                <a:pPr lvl="1"/>
                <a:r>
                  <a:rPr lang="en-US" altLang="zh-TW" dirty="0"/>
                  <a:t>Max. value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Max. number of changes in assets</a:t>
                </a:r>
              </a:p>
              <a:p>
                <a:pPr lvl="1"/>
                <a:r>
                  <a:rPr lang="en-US" altLang="zh-TW" dirty="0"/>
                  <a:t>Conversion of individual risk attributes to objective functions</a:t>
                </a:r>
              </a:p>
              <a:p>
                <a:pPr lvl="1"/>
                <a:r>
                  <a:rPr lang="en-US" altLang="zh-TW" dirty="0"/>
                  <a:t>Conversion of individual preferences to objection functions</a:t>
                </a:r>
              </a:p>
              <a:p>
                <a:pPr marL="36576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BFB3BE0-6729-44C7-98A7-718CCCC0A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r="-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Things to Consider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483D1F-2487-4996-9500-70BB4DCF2E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Find the covariance matrix of two assets with yearly returns as follows: X=[1 4 3 2 0], Y=[3 1 1 2 3].</a:t>
            </a:r>
          </a:p>
          <a:p>
            <a:r>
              <a:rPr lang="en-US" altLang="zh-TW" dirty="0"/>
              <a:t>Solution:</a:t>
            </a:r>
          </a:p>
          <a:p>
            <a:pPr lvl="1"/>
            <a:r>
              <a:rPr lang="en-US" altLang="zh-TW" dirty="0"/>
              <a:t>mean(X)=2, mean(Y)=2</a:t>
            </a:r>
          </a:p>
          <a:p>
            <a:pPr lvl="1"/>
            <a:r>
              <a:rPr lang="en-US" altLang="zh-TW" dirty="0"/>
              <a:t>X2=X-mean(X)=[-1 2 1 0 -2], Y2=Y-mean(Y)=[1 -1 -1 0 1]</a:t>
            </a:r>
          </a:p>
          <a:p>
            <a:pPr lvl="1"/>
            <a:r>
              <a:rPr lang="en-US" altLang="zh-TW" dirty="0"/>
              <a:t>A=[X2; Y2] (X2 on top of Y2, with a dim of 2X5)</a:t>
            </a:r>
          </a:p>
          <a:p>
            <a:pPr lvl="1"/>
            <a:r>
              <a:rPr lang="en-US" altLang="zh-TW" dirty="0"/>
              <a:t>Covariance matrix = (A*A</a:t>
            </a:r>
            <a:r>
              <a:rPr lang="en-US" altLang="zh-TW" baseline="30000" dirty="0"/>
              <a:t>T</a:t>
            </a:r>
            <a:r>
              <a:rPr lang="en-US" altLang="zh-TW" dirty="0"/>
              <a:t>)/4=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509DA62-2361-409B-A173-EE9A6CE9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How to Compute Covariance Matrix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933C8F-6D6F-41FB-A95F-C03B8F52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84" y="3717032"/>
            <a:ext cx="28863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EE643E-1CF2-4165-B00B-E32052AA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Exercises: PO with n=2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7C518-11CC-4F6D-9883-20DB6F19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807244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EE643E-1CF2-4165-B00B-E32052AA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Exercises: PO with n=2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AC63ED-03EE-4302-B38C-365F9C98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42281"/>
            <a:ext cx="8162830" cy="47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EB89E0-337B-4E34-8034-26BCDAF8D5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References at </a:t>
            </a:r>
            <a:r>
              <a:rPr lang="en-US" altLang="zh-TW" dirty="0" err="1"/>
              <a:t>hackmd</a:t>
            </a:r>
            <a:r>
              <a:rPr lang="en-US" altLang="zh-TW" dirty="0"/>
              <a:t> (with detailed math formula)</a:t>
            </a:r>
          </a:p>
          <a:p>
            <a:pPr lvl="1"/>
            <a:r>
              <a:rPr lang="en-US" altLang="zh-TW" dirty="0">
                <a:hlinkClick r:id="rId2"/>
              </a:rPr>
              <a:t>Intro to portfolio optimization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Objective functions for portfolio </a:t>
            </a:r>
            <a:r>
              <a:rPr lang="en-US" altLang="zh-TW" dirty="0" err="1">
                <a:hlinkClick r:id="rId3"/>
              </a:rPr>
              <a:t>optim</a:t>
            </a:r>
            <a:r>
              <a:rPr lang="en-US" altLang="zh-TW" dirty="0">
                <a:hlinkClick r:id="rId3"/>
              </a:rPr>
              <a:t>.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Portfolio for 2 assets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Portfolio </a:t>
            </a:r>
            <a:r>
              <a:rPr lang="en-US" altLang="zh-TW" dirty="0" err="1">
                <a:hlinkClick r:id="rId5"/>
              </a:rPr>
              <a:t>optim</a:t>
            </a:r>
            <a:r>
              <a:rPr lang="en-US" altLang="zh-TW" dirty="0">
                <a:hlinkClick r:id="rId5"/>
              </a:rPr>
              <a:t>.: Min. risk only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Portfolio </a:t>
            </a:r>
            <a:r>
              <a:rPr lang="en-US" altLang="zh-TW" dirty="0" err="1">
                <a:hlinkClick r:id="rId5"/>
              </a:rPr>
              <a:t>optim</a:t>
            </a:r>
            <a:r>
              <a:rPr lang="en-US" altLang="zh-TW" dirty="0">
                <a:hlinkClick r:id="rId5"/>
              </a:rPr>
              <a:t>.: Min. risk with fixed return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References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12201B-20E5-49CB-9F15-6494722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6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40F6FC-2C24-4845-9DAB-FC572E710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Given two random variables X and 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56CB91-D8BA-49E5-A1AC-2DFF451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 of Random Variables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757B66F9-C57A-4002-B379-A2563F9677F7}"/>
              </a:ext>
            </a:extLst>
          </p:cNvPr>
          <p:cNvSpPr/>
          <p:nvPr/>
        </p:nvSpPr>
        <p:spPr>
          <a:xfrm>
            <a:off x="2802336" y="6309320"/>
            <a:ext cx="3776996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https://hackmd.io/@rogerjang/BJwCkf0LK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F06944-9341-4340-A136-611AA9DA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7128792" cy="39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Goal</a:t>
                </a:r>
              </a:p>
              <a:p>
                <a:pPr lvl="1"/>
                <a:r>
                  <a:rPr lang="en-US" altLang="zh-TW" dirty="0"/>
                  <a:t>To maximize the overall returns or minimize the overall variance of a portfolio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assets based on each individual expected return and variance (aka risk or volatility)</a:t>
                </a:r>
              </a:p>
              <a:p>
                <a:r>
                  <a:rPr lang="en-US" altLang="zh-TW" dirty="0"/>
                  <a:t>Facts</a:t>
                </a:r>
              </a:p>
              <a:p>
                <a:pPr lvl="1"/>
                <a:r>
                  <a:rPr lang="en-US" altLang="zh-TW" dirty="0"/>
                  <a:t>Introduced in a 1952 doctoral thesis by Harry Markowitz (awarded Nobel Memorial Prize in Economic Science in 1990)</a:t>
                </a:r>
              </a:p>
              <a:p>
                <a:pPr lvl="1"/>
                <a:r>
                  <a:rPr lang="en-US" altLang="zh-TW" dirty="0"/>
                  <a:t>Also known as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mean-variance model</a:t>
                </a:r>
                <a:r>
                  <a:rPr lang="en-US" altLang="zh-TW" dirty="0"/>
                  <a:t> 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Markowitz model</a:t>
                </a:r>
                <a:r>
                  <a:rPr lang="en-US" altLang="zh-TW" dirty="0"/>
                  <a:t>, which is foundational 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Modern Portfolio Theory (MPT)</a:t>
                </a:r>
              </a:p>
              <a:p>
                <a:r>
                  <a:rPr lang="en-US" altLang="zh-TW" dirty="0"/>
                  <a:t>Assumptions</a:t>
                </a:r>
              </a:p>
              <a:p>
                <a:pPr lvl="1"/>
                <a:r>
                  <a:rPr lang="en-US" altLang="zh-TW" dirty="0"/>
                  <a:t>Risk or volatility is equivalent to standard deviation. </a:t>
                </a:r>
              </a:p>
              <a:p>
                <a:pPr lvl="1"/>
                <a:r>
                  <a:rPr lang="en-US" altLang="zh-TW" dirty="0"/>
                  <a:t>No consideration for taxes, transaction fees, etc.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r="-6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Portfolio Optimization (PO)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3E0731B-E04F-4EC5-8198-70F3C05D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715580"/>
            <a:ext cx="8165057" cy="4665747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TW" dirty="0"/>
              <a:t>PO for Two Assets: Combined Mean and Variance</a:t>
            </a:r>
            <a:endParaRPr lang="zh-TW" altLang="en-US" dirty="0"/>
          </a:p>
        </p:txBody>
      </p:sp>
      <p:sp>
        <p:nvSpPr>
          <p:cNvPr id="11" name="圓角矩形圖說文字 5">
            <a:extLst>
              <a:ext uri="{FF2B5EF4-FFF2-40B4-BE49-F238E27FC236}">
                <a16:creationId xmlns:a16="http://schemas.microsoft.com/office/drawing/2014/main" id="{9456522B-59AC-4B6E-B944-D55C2210E97A}"/>
              </a:ext>
            </a:extLst>
          </p:cNvPr>
          <p:cNvSpPr/>
          <p:nvPr/>
        </p:nvSpPr>
        <p:spPr>
          <a:xfrm>
            <a:off x="702057" y="3789040"/>
            <a:ext cx="1917542" cy="340519"/>
          </a:xfrm>
          <a:prstGeom prst="wedgeRoundRectCallout">
            <a:avLst>
              <a:gd name="adj1" fmla="val 70075"/>
              <a:gd name="adj2" fmla="val 100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: Overall mean return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2" name="圓角矩形圖說文字 5">
            <a:extLst>
              <a:ext uri="{FF2B5EF4-FFF2-40B4-BE49-F238E27FC236}">
                <a16:creationId xmlns:a16="http://schemas.microsoft.com/office/drawing/2014/main" id="{C30CD08B-49BF-4512-A131-C38CDD7DB551}"/>
              </a:ext>
            </a:extLst>
          </p:cNvPr>
          <p:cNvSpPr/>
          <p:nvPr/>
        </p:nvSpPr>
        <p:spPr>
          <a:xfrm>
            <a:off x="716703" y="4221088"/>
            <a:ext cx="2082629" cy="340519"/>
          </a:xfrm>
          <a:prstGeom prst="wedgeRoundRectCallout">
            <a:avLst>
              <a:gd name="adj1" fmla="val 61134"/>
              <a:gd name="adj2" fmla="val -346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s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: Overall risk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 volatility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5FF2EF-5966-4FC5-B5E4-18C64D76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3" y="1714488"/>
            <a:ext cx="7497755" cy="5021363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 for Two Assets: Efficient Frontier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467B6580-8795-47BE-809A-549E71CACCE4}"/>
              </a:ext>
            </a:extLst>
          </p:cNvPr>
          <p:cNvSpPr/>
          <p:nvPr/>
        </p:nvSpPr>
        <p:spPr>
          <a:xfrm>
            <a:off x="4788024" y="6499068"/>
            <a:ext cx="3714799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3"/>
              </a:rPr>
              <a:t>https://hackmd.io/@rogerjang/SJa16FaLt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02C0568-8475-442E-ACB2-6718B05B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72816"/>
            <a:ext cx="7820025" cy="4695825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/>
              <a:t>PO for n Assets: Problem Definition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2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Objective Functions for PO (1/2)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AD77C2-5CD2-42CD-91C6-450743C8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66478"/>
            <a:ext cx="7658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2FB1DA-01A1-4FDD-9CC7-AF4D65C9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758370"/>
            <a:ext cx="7848873" cy="50550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Objective Functions for PO (2/2)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BA0A3F2A-95C6-4D96-A2E6-DDB2CB1FE84C}"/>
              </a:ext>
            </a:extLst>
          </p:cNvPr>
          <p:cNvSpPr/>
          <p:nvPr/>
        </p:nvSpPr>
        <p:spPr>
          <a:xfrm>
            <a:off x="5724128" y="4927724"/>
            <a:ext cx="2841712" cy="1021556"/>
          </a:xfrm>
          <a:prstGeom prst="wedgeRoundRectCallout">
            <a:avLst>
              <a:gd name="adj1" fmla="val 3617"/>
              <a:gd name="adj2" fmla="val -177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In fact, there are a lot more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objective functions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and constraints in practice!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15010</TotalTime>
  <Words>680</Words>
  <Application>Microsoft Office PowerPoint</Application>
  <PresentationFormat>On-screen Show (4:3)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標楷體</vt:lpstr>
      <vt:lpstr>Arial</vt:lpstr>
      <vt:lpstr>Calibri</vt:lpstr>
      <vt:lpstr>Cambria Math</vt:lpstr>
      <vt:lpstr>Symbol</vt:lpstr>
      <vt:lpstr>Wingdings</vt:lpstr>
      <vt:lpstr>Wingdings 2</vt:lpstr>
      <vt:lpstr>壁窗</vt:lpstr>
      <vt:lpstr>Portfolio Optimization 投資組合最佳化</vt:lpstr>
      <vt:lpstr>Outline</vt:lpstr>
      <vt:lpstr>Linear Combination of Random Variables</vt:lpstr>
      <vt:lpstr>Portfolio Optimization (PO)</vt:lpstr>
      <vt:lpstr>PO for Two Assets: Combined Mean and Variance</vt:lpstr>
      <vt:lpstr>PO for Two Assets: Efficient Frontier</vt:lpstr>
      <vt:lpstr>PO for n Assets: Problem Definition</vt:lpstr>
      <vt:lpstr>Objective Functions for PO (1/2)</vt:lpstr>
      <vt:lpstr>Objective Functions for PO (2/2)</vt:lpstr>
      <vt:lpstr>POn=2: r12=1</vt:lpstr>
      <vt:lpstr>POn=2: r12=0</vt:lpstr>
      <vt:lpstr>POn=2: r12=-1</vt:lpstr>
      <vt:lpstr>POn=2: Efficient Frontier with Varying r12 (1/2)</vt:lpstr>
      <vt:lpstr>POn=2: Efficient Frontier with Varying r12 (2/2)</vt:lpstr>
      <vt:lpstr>POn: Min. Variance Only</vt:lpstr>
      <vt:lpstr>POn: Min. Variance Only (Block-form Solution)</vt:lpstr>
      <vt:lpstr>POn: Min. Var. with Fixed Return</vt:lpstr>
      <vt:lpstr>POn: Min. Var. with Fixed Return (Block-form Solution)</vt:lpstr>
      <vt:lpstr>Efficient Frontier</vt:lpstr>
      <vt:lpstr>Resources</vt:lpstr>
      <vt:lpstr>Other Things to Consider</vt:lpstr>
      <vt:lpstr>Exercise: How to Compute Covariance Matrix</vt:lpstr>
      <vt:lpstr>Exercises: PO with n=2</vt:lpstr>
      <vt:lpstr>Exercises: PO with n=2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Ben Roodman</cp:lastModifiedBy>
  <cp:revision>737</cp:revision>
  <dcterms:created xsi:type="dcterms:W3CDTF">2008-11-09T17:03:56Z</dcterms:created>
  <dcterms:modified xsi:type="dcterms:W3CDTF">2024-12-14T16:56:29Z</dcterms:modified>
</cp:coreProperties>
</file>