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6" r:id="rId2"/>
    <p:sldId id="257" r:id="rId3"/>
    <p:sldId id="325" r:id="rId4"/>
    <p:sldId id="326" r:id="rId5"/>
    <p:sldId id="317" r:id="rId6"/>
    <p:sldId id="294" r:id="rId7"/>
    <p:sldId id="295" r:id="rId8"/>
    <p:sldId id="300" r:id="rId9"/>
    <p:sldId id="308" r:id="rId10"/>
    <p:sldId id="310" r:id="rId11"/>
    <p:sldId id="301" r:id="rId12"/>
    <p:sldId id="311" r:id="rId13"/>
    <p:sldId id="306" r:id="rId14"/>
    <p:sldId id="309" r:id="rId15"/>
    <p:sldId id="313" r:id="rId16"/>
    <p:sldId id="312" r:id="rId17"/>
    <p:sldId id="315" r:id="rId18"/>
    <p:sldId id="302" r:id="rId19"/>
    <p:sldId id="303" r:id="rId20"/>
    <p:sldId id="316" r:id="rId21"/>
    <p:sldId id="297" r:id="rId22"/>
    <p:sldId id="298" r:id="rId23"/>
    <p:sldId id="299" r:id="rId24"/>
    <p:sldId id="296" r:id="rId25"/>
    <p:sldId id="318" r:id="rId26"/>
    <p:sldId id="320" r:id="rId27"/>
    <p:sldId id="321" r:id="rId28"/>
    <p:sldId id="322" r:id="rId29"/>
    <p:sldId id="323" r:id="rId30"/>
    <p:sldId id="324" r:id="rId31"/>
    <p:sldId id="319" r:id="rId32"/>
    <p:sldId id="327" r:id="rId33"/>
    <p:sldId id="328" r:id="rId34"/>
    <p:sldId id="329" r:id="rId35"/>
    <p:sldId id="330" r:id="rId3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8"/>
    <p:restoredTop sz="93399" autoAdjust="0"/>
  </p:normalViewPr>
  <p:slideViewPr>
    <p:cSldViewPr>
      <p:cViewPr>
        <p:scale>
          <a:sx n="100" d="100"/>
          <a:sy n="100" d="100"/>
        </p:scale>
        <p:origin x="-1512"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7FCA5260-E7E1-4A1C-8D99-7F42DB7A3452}" type="datetimeFigureOut">
              <a:rPr lang="en-US" smtClean="0"/>
              <a:t>4/14/2023</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923466EA-DD9D-4947-A7B2-10AE0AD3E8BD}" type="slidenum">
              <a:rPr lang="en-US" smtClean="0"/>
              <a:t>‹#›</a:t>
            </a:fld>
            <a:endParaRPr lang="en-US"/>
          </a:p>
        </p:txBody>
      </p:sp>
    </p:spTree>
    <p:extLst>
      <p:ext uri="{BB962C8B-B14F-4D97-AF65-F5344CB8AC3E}">
        <p14:creationId xmlns:p14="http://schemas.microsoft.com/office/powerpoint/2010/main" val="397558421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40549C-ADCA-4607-B1EA-9DA04305489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0921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549C-ADCA-4607-B1EA-9DA04305489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26500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549C-ADCA-4607-B1EA-9DA04305489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218850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549C-ADCA-4607-B1EA-9DA04305489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51456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0549C-ADCA-4607-B1EA-9DA04305489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33439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0549C-ADCA-4607-B1EA-9DA04305489B}"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82262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0549C-ADCA-4607-B1EA-9DA04305489B}"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190287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40549C-ADCA-4607-B1EA-9DA04305489B}"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406451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0549C-ADCA-4607-B1EA-9DA04305489B}"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638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549C-ADCA-4607-B1EA-9DA04305489B}"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5923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549C-ADCA-4607-B1EA-9DA04305489B}"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F0F0-E32A-4E9E-BF58-3B3EC2278B6D}" type="slidenum">
              <a:rPr lang="en-US" smtClean="0"/>
              <a:t>‹#›</a:t>
            </a:fld>
            <a:endParaRPr lang="en-US"/>
          </a:p>
        </p:txBody>
      </p:sp>
    </p:spTree>
    <p:extLst>
      <p:ext uri="{BB962C8B-B14F-4D97-AF65-F5344CB8AC3E}">
        <p14:creationId xmlns:p14="http://schemas.microsoft.com/office/powerpoint/2010/main" val="321316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5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0549C-ADCA-4607-B1EA-9DA04305489B}" type="datetimeFigureOut">
              <a:rPr lang="en-US" smtClean="0"/>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5F0F0-E32A-4E9E-BF58-3B3EC2278B6D}" type="slidenum">
              <a:rPr lang="en-US" smtClean="0"/>
              <a:t>‹#›</a:t>
            </a:fld>
            <a:endParaRPr lang="en-US"/>
          </a:p>
        </p:txBody>
      </p:sp>
    </p:spTree>
    <p:extLst>
      <p:ext uri="{BB962C8B-B14F-4D97-AF65-F5344CB8AC3E}">
        <p14:creationId xmlns:p14="http://schemas.microsoft.com/office/powerpoint/2010/main" val="301960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solidFill>
                  <a:srgbClr val="FF0000"/>
                </a:solidFill>
              </a:rPr>
              <a:t>USP Chapter &lt;797&gt;</a:t>
            </a:r>
          </a:p>
        </p:txBody>
      </p:sp>
      <p:sp>
        <p:nvSpPr>
          <p:cNvPr id="3" name="Subtitle 2"/>
          <p:cNvSpPr>
            <a:spLocks noGrp="1"/>
          </p:cNvSpPr>
          <p:nvPr>
            <p:ph type="subTitle" idx="1"/>
          </p:nvPr>
        </p:nvSpPr>
        <p:spPr>
          <a:xfrm>
            <a:off x="2438400" y="3886200"/>
            <a:ext cx="3962400" cy="1752600"/>
          </a:xfrm>
        </p:spPr>
        <p:txBody>
          <a:bodyPr>
            <a:normAutofit/>
          </a:bodyPr>
          <a:lstStyle/>
          <a:p>
            <a:r>
              <a:rPr lang="en-US" dirty="0">
                <a:solidFill>
                  <a:schemeClr val="tx1"/>
                </a:solidFill>
              </a:rPr>
              <a:t>Revised Chapter</a:t>
            </a:r>
          </a:p>
          <a:p>
            <a:pPr marL="342900" indent="-342900" algn="l">
              <a:buFont typeface="Arial" panose="020B0604020202020204" pitchFamily="34" charset="0"/>
              <a:buChar char="•"/>
            </a:pPr>
            <a:r>
              <a:rPr lang="en-US" sz="2000" dirty="0">
                <a:solidFill>
                  <a:schemeClr val="tx1"/>
                </a:solidFill>
              </a:rPr>
              <a:t>Published 11/1/2022</a:t>
            </a:r>
          </a:p>
          <a:p>
            <a:pPr marL="342900" indent="-342900" algn="l">
              <a:buFont typeface="Arial" panose="020B0604020202020204" pitchFamily="34" charset="0"/>
              <a:buChar char="•"/>
            </a:pPr>
            <a:r>
              <a:rPr lang="en-US" sz="2000" dirty="0" smtClean="0">
                <a:solidFill>
                  <a:schemeClr val="tx1"/>
                </a:solidFill>
              </a:rPr>
              <a:t>Go-Live     </a:t>
            </a:r>
            <a:r>
              <a:rPr lang="en-US" sz="2000" dirty="0">
                <a:solidFill>
                  <a:schemeClr val="tx1"/>
                </a:solidFill>
              </a:rPr>
              <a:t>11/1/2023</a:t>
            </a:r>
          </a:p>
          <a:p>
            <a:pPr marL="342900" indent="-342900" algn="l">
              <a:buFont typeface="Arial" panose="020B0604020202020204" pitchFamily="34" charset="0"/>
              <a:buChar char="•"/>
            </a:pPr>
            <a:r>
              <a:rPr lang="en-US" sz="2000" dirty="0">
                <a:solidFill>
                  <a:schemeClr val="tx1"/>
                </a:solidFill>
              </a:rPr>
              <a:t>TN BOP Adherence 01/01/2024</a:t>
            </a:r>
          </a:p>
        </p:txBody>
      </p:sp>
    </p:spTree>
    <p:extLst>
      <p:ext uri="{BB962C8B-B14F-4D97-AF65-F5344CB8AC3E}">
        <p14:creationId xmlns:p14="http://schemas.microsoft.com/office/powerpoint/2010/main" val="169485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Disinfecting Cleanrooms</a:t>
            </a:r>
            <a:endParaRPr lang="en-US" sz="3600" dirty="0"/>
          </a:p>
        </p:txBody>
      </p:sp>
      <p:sp>
        <p:nvSpPr>
          <p:cNvPr id="3" name="Content Placeholder 2"/>
          <p:cNvSpPr>
            <a:spLocks noGrp="1"/>
          </p:cNvSpPr>
          <p:nvPr>
            <p:ph idx="1"/>
          </p:nvPr>
        </p:nvSpPr>
        <p:spPr/>
        <p:txBody>
          <a:bodyPr>
            <a:normAutofit/>
          </a:bodyPr>
          <a:lstStyle/>
          <a:p>
            <a:r>
              <a:rPr lang="en-US" sz="2600" u="sng" dirty="0"/>
              <a:t>Oxidizing </a:t>
            </a:r>
            <a:r>
              <a:rPr lang="en-US" sz="2600" u="sng" dirty="0" smtClean="0"/>
              <a:t>agents</a:t>
            </a:r>
            <a:endParaRPr lang="en-US" sz="2600" u="sng" dirty="0"/>
          </a:p>
          <a:p>
            <a:pPr lvl="1"/>
            <a:r>
              <a:rPr lang="en-US" sz="2000" dirty="0"/>
              <a:t>Halogens</a:t>
            </a:r>
          </a:p>
          <a:p>
            <a:pPr lvl="1"/>
            <a:r>
              <a:rPr lang="en-US" sz="2000" dirty="0"/>
              <a:t>Peracetic acid</a:t>
            </a:r>
          </a:p>
          <a:p>
            <a:pPr lvl="1"/>
            <a:r>
              <a:rPr lang="en-US" sz="2000" dirty="0"/>
              <a:t>Hydrogen peroxide</a:t>
            </a:r>
          </a:p>
          <a:p>
            <a:pPr lvl="1"/>
            <a:r>
              <a:rPr lang="en-US" sz="2000" dirty="0"/>
              <a:t>e.g. PeridoxRTU </a:t>
            </a:r>
            <a:endParaRPr lang="en-US" sz="2000" dirty="0" smtClean="0"/>
          </a:p>
          <a:p>
            <a:pPr lvl="1"/>
            <a:endParaRPr lang="en-US" sz="2000" dirty="0"/>
          </a:p>
          <a:p>
            <a:pPr lvl="1"/>
            <a:endParaRPr lang="en-US" sz="2000" dirty="0" smtClean="0"/>
          </a:p>
          <a:p>
            <a:pPr lvl="1"/>
            <a:endParaRPr lang="en-US" sz="2000" dirty="0"/>
          </a:p>
          <a:p>
            <a:pPr lvl="1"/>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577125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3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sz="3600" b="1" u="sng" dirty="0"/>
              <a:t>Disinfecting Cleanrooms</a:t>
            </a:r>
            <a:endParaRPr lang="en-US" sz="3600" b="1" u="sng" dirty="0">
              <a:solidFill>
                <a:srgbClr val="C00000"/>
              </a:solidFill>
            </a:endParaRPr>
          </a:p>
        </p:txBody>
      </p:sp>
      <p:sp>
        <p:nvSpPr>
          <p:cNvPr id="3" name="Content Placeholder 2"/>
          <p:cNvSpPr>
            <a:spLocks noGrp="1"/>
          </p:cNvSpPr>
          <p:nvPr>
            <p:ph idx="1"/>
          </p:nvPr>
        </p:nvSpPr>
        <p:spPr>
          <a:ln>
            <a:noFill/>
          </a:ln>
        </p:spPr>
        <p:txBody>
          <a:bodyPr>
            <a:normAutofit/>
          </a:bodyPr>
          <a:lstStyle/>
          <a:p>
            <a:r>
              <a:rPr lang="en-US" sz="2800" dirty="0" smtClean="0"/>
              <a:t>IPA, 3</a:t>
            </a:r>
            <a:r>
              <a:rPr lang="en-US" sz="2800" dirty="0"/>
              <a:t>% hydrogen peroxide, and 2% sodium hypochlorite are effective sanitizing agents for ISO Class 5 compounding </a:t>
            </a:r>
            <a:r>
              <a:rPr lang="en-US" sz="2800" dirty="0" smtClean="0"/>
              <a:t>cleanrooms</a:t>
            </a:r>
          </a:p>
          <a:p>
            <a:r>
              <a:rPr lang="en-US" sz="2800" dirty="0" smtClean="0"/>
              <a:t>The </a:t>
            </a:r>
            <a:r>
              <a:rPr lang="en-US" sz="2800" dirty="0"/>
              <a:t>CDC affirms 500 ppm sodium hypochlorite solution is effective against most bio-contamination, but it lacks detergent action for cleaning soil and </a:t>
            </a:r>
            <a:r>
              <a:rPr lang="en-US" sz="2800" dirty="0" smtClean="0"/>
              <a:t>residue</a:t>
            </a:r>
            <a:endParaRPr lang="en-US" sz="2800" dirty="0"/>
          </a:p>
        </p:txBody>
      </p:sp>
    </p:spTree>
    <p:extLst>
      <p:ext uri="{BB962C8B-B14F-4D97-AF65-F5344CB8AC3E}">
        <p14:creationId xmlns:p14="http://schemas.microsoft.com/office/powerpoint/2010/main" val="313810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Disinfecting Cleanrooms</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a:t>To prevent the development of resistant microbes, it is advised to rotate disinfecting agents. This can be done by using a 2% bleach solution for 6 days and a detergent-based disinfectant on one day, which should be periodically changed to ensure it is included in the weekly and monthly cleaning routines. It is recommended to use a </a:t>
            </a:r>
            <a:r>
              <a:rPr lang="en-US" dirty="0" err="1"/>
              <a:t>sporicide</a:t>
            </a:r>
            <a:r>
              <a:rPr lang="en-US" dirty="0"/>
              <a:t> during monthly or quarterly cleaning cycles. Using this approach is cost-effective as hard-surface disinfectants are much more expensive than bleach solutions. </a:t>
            </a:r>
          </a:p>
          <a:p>
            <a:pPr lvl="1"/>
            <a:r>
              <a:rPr lang="en-US" dirty="0"/>
              <a:t>Consult the manufacturers' instructions and cleanroom consultants to ensure that the cleaning agents and tools are compatible, as their purposes and usage can vary greatly. It is important to talk with cleanroom consultants to ensure that cleanroom wipes and disinfectants are compatible</a:t>
            </a:r>
          </a:p>
          <a:p>
            <a:pPr lvl="1"/>
            <a:r>
              <a:rPr lang="en-US" dirty="0"/>
              <a:t>Perform a sterile IPA rinse after use of disinfectant to remove residue</a:t>
            </a:r>
          </a:p>
          <a:p>
            <a:endParaRPr lang="en-US" dirty="0"/>
          </a:p>
        </p:txBody>
      </p:sp>
    </p:spTree>
    <p:extLst>
      <p:ext uri="{BB962C8B-B14F-4D97-AF65-F5344CB8AC3E}">
        <p14:creationId xmlns:p14="http://schemas.microsoft.com/office/powerpoint/2010/main" val="396480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ln>
            <a:noFill/>
          </a:ln>
        </p:spPr>
        <p:txBody>
          <a:bodyPr>
            <a:normAutofit/>
          </a:bodyPr>
          <a:lstStyle/>
          <a:p>
            <a:r>
              <a:rPr lang="en-US" sz="3600" b="1" u="sng" dirty="0" smtClean="0"/>
              <a:t>Cleaning and Disinfecting </a:t>
            </a:r>
            <a:endParaRPr lang="en-US" sz="4000" b="1" u="sng" dirty="0"/>
          </a:p>
        </p:txBody>
      </p:sp>
      <p:sp>
        <p:nvSpPr>
          <p:cNvPr id="3" name="Content Placeholder 2"/>
          <p:cNvSpPr>
            <a:spLocks noGrp="1"/>
          </p:cNvSpPr>
          <p:nvPr>
            <p:ph idx="1"/>
          </p:nvPr>
        </p:nvSpPr>
        <p:spPr>
          <a:xfrm>
            <a:off x="457200" y="1371600"/>
            <a:ext cx="8229600" cy="4525963"/>
          </a:xfrm>
          <a:ln>
            <a:noFill/>
          </a:ln>
        </p:spPr>
        <p:txBody>
          <a:bodyPr>
            <a:normAutofit/>
          </a:bodyPr>
          <a:lstStyle/>
          <a:p>
            <a:r>
              <a:rPr lang="en-US" sz="2000" dirty="0"/>
              <a:t>At the start of each compounding shift, wipe all ISO Class 5 workstation surfaces with the specified cleaning and disinfecting agent, wetting surfaces thoroughly and allowing for proper exposure time. Use a "figure 8" pattern for more effective cleaning. Mops work well for flat surfaces, while lint-free wipers are better for smaller and detailed elements. Use a step stool to clean hard-to-reach areas safely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3965432" cy="2919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9638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Daily Cleaning and Disinfecting with TB1-3300</a:t>
            </a:r>
            <a:endParaRPr lang="en-US" sz="3600" b="1" u="sng" dirty="0"/>
          </a:p>
        </p:txBody>
      </p:sp>
      <p:sp>
        <p:nvSpPr>
          <p:cNvPr id="3" name="Content Placeholder 2"/>
          <p:cNvSpPr>
            <a:spLocks noGrp="1"/>
          </p:cNvSpPr>
          <p:nvPr>
            <p:ph idx="1"/>
          </p:nvPr>
        </p:nvSpPr>
        <p:spPr/>
        <p:txBody>
          <a:bodyPr>
            <a:normAutofit/>
          </a:bodyPr>
          <a:lstStyle/>
          <a:p>
            <a:r>
              <a:rPr lang="en-US" dirty="0"/>
              <a:t>1 </a:t>
            </a:r>
            <a:r>
              <a:rPr lang="en-US" dirty="0" smtClean="0"/>
              <a:t>minute </a:t>
            </a:r>
            <a:r>
              <a:rPr lang="en-US" dirty="0"/>
              <a:t>dwell </a:t>
            </a:r>
            <a:r>
              <a:rPr lang="en-US" dirty="0" smtClean="0"/>
              <a:t>time</a:t>
            </a:r>
          </a:p>
          <a:p>
            <a:r>
              <a:rPr lang="en-US" dirty="0" smtClean="0"/>
              <a:t>ISO 5 – </a:t>
            </a:r>
            <a:r>
              <a:rPr lang="en-US" dirty="0" smtClean="0"/>
              <a:t>PECs</a:t>
            </a:r>
            <a:endParaRPr lang="en-US" dirty="0" smtClean="0"/>
          </a:p>
          <a:p>
            <a:r>
              <a:rPr lang="en-US" dirty="0" smtClean="0"/>
              <a:t>ISO 7 - High touch and horizontal surfaces, sink, pass-through(s), and all other areas where sterile IPA is used daily</a:t>
            </a:r>
          </a:p>
          <a:p>
            <a:r>
              <a:rPr lang="en-US" dirty="0" smtClean="0"/>
              <a:t>ISO 7 - Floors</a:t>
            </a:r>
          </a:p>
        </p:txBody>
      </p:sp>
    </p:spTree>
    <p:extLst>
      <p:ext uri="{BB962C8B-B14F-4D97-AF65-F5344CB8AC3E}">
        <p14:creationId xmlns:p14="http://schemas.microsoft.com/office/powerpoint/2010/main" val="139125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Autofit/>
          </a:bodyPr>
          <a:lstStyle/>
          <a:p>
            <a:r>
              <a:rPr lang="en-US" sz="3200" b="1" u="sng" dirty="0"/>
              <a:t>Daily Cleaning and Disinfecting with </a:t>
            </a:r>
            <a:r>
              <a:rPr lang="en-US" sz="3200" b="1" u="sng" dirty="0" smtClean="0"/>
              <a:t>PeridoxRTU</a:t>
            </a:r>
            <a:endParaRPr lang="en-US" sz="3200" u="sng" dirty="0"/>
          </a:p>
        </p:txBody>
      </p:sp>
      <p:sp>
        <p:nvSpPr>
          <p:cNvPr id="3" name="Content Placeholder 2"/>
          <p:cNvSpPr>
            <a:spLocks noGrp="1"/>
          </p:cNvSpPr>
          <p:nvPr>
            <p:ph idx="1"/>
          </p:nvPr>
        </p:nvSpPr>
        <p:spPr/>
        <p:txBody>
          <a:bodyPr/>
          <a:lstStyle/>
          <a:p>
            <a:r>
              <a:rPr lang="en-US" dirty="0" smtClean="0"/>
              <a:t>3 minute dwell time</a:t>
            </a:r>
          </a:p>
          <a:p>
            <a:r>
              <a:rPr lang="en-US" dirty="0" smtClean="0"/>
              <a:t>ISO 5 - Biological Safety Cabinet/Chemo Hood</a:t>
            </a:r>
          </a:p>
          <a:p>
            <a:pPr lvl="1"/>
            <a:r>
              <a:rPr lang="en-US" dirty="0" smtClean="0"/>
              <a:t>Daily at the end of shift for decontamination</a:t>
            </a:r>
            <a:endParaRPr lang="en-US" dirty="0"/>
          </a:p>
        </p:txBody>
      </p:sp>
    </p:spTree>
    <p:extLst>
      <p:ext uri="{BB962C8B-B14F-4D97-AF65-F5344CB8AC3E}">
        <p14:creationId xmlns:p14="http://schemas.microsoft.com/office/powerpoint/2010/main" val="367898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Bi-Weekly Cleaning and Disinfecting</a:t>
            </a:r>
            <a:endParaRPr lang="en-US" sz="3200" b="1" u="sng" dirty="0"/>
          </a:p>
        </p:txBody>
      </p:sp>
      <p:sp>
        <p:nvSpPr>
          <p:cNvPr id="3" name="Content Placeholder 2"/>
          <p:cNvSpPr>
            <a:spLocks noGrp="1"/>
          </p:cNvSpPr>
          <p:nvPr>
            <p:ph idx="1"/>
          </p:nvPr>
        </p:nvSpPr>
        <p:spPr/>
        <p:txBody>
          <a:bodyPr/>
          <a:lstStyle/>
          <a:p>
            <a:r>
              <a:rPr lang="en-US" dirty="0" smtClean="0"/>
              <a:t>After TB1-3300 has achieved dwell time of one minute, and has dried completely, apply a rinse of IPA to prevent buildup and remove streaking on surfaces </a:t>
            </a:r>
            <a:endParaRPr lang="en-US" dirty="0"/>
          </a:p>
        </p:txBody>
      </p:sp>
    </p:spTree>
    <p:extLst>
      <p:ext uri="{BB962C8B-B14F-4D97-AF65-F5344CB8AC3E}">
        <p14:creationId xmlns:p14="http://schemas.microsoft.com/office/powerpoint/2010/main" val="276416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Weekly Terminal Clean with PeridoxRTU</a:t>
            </a:r>
            <a:endParaRPr lang="en-US" sz="3600" u="sng" dirty="0"/>
          </a:p>
        </p:txBody>
      </p:sp>
      <p:sp>
        <p:nvSpPr>
          <p:cNvPr id="3" name="Content Placeholder 2"/>
          <p:cNvSpPr>
            <a:spLocks noGrp="1"/>
          </p:cNvSpPr>
          <p:nvPr>
            <p:ph idx="1"/>
          </p:nvPr>
        </p:nvSpPr>
        <p:spPr/>
        <p:txBody>
          <a:bodyPr/>
          <a:lstStyle/>
          <a:p>
            <a:r>
              <a:rPr lang="en-US" dirty="0" smtClean="0"/>
              <a:t>3 minute dwell time, allow to dry, and IPA rinse if needed</a:t>
            </a:r>
          </a:p>
          <a:p>
            <a:r>
              <a:rPr lang="en-US" dirty="0" smtClean="0"/>
              <a:t>ISO 5 – Primary Engineering Controls</a:t>
            </a:r>
          </a:p>
          <a:p>
            <a:r>
              <a:rPr lang="en-US" dirty="0" smtClean="0"/>
              <a:t>ISO 7</a:t>
            </a:r>
          </a:p>
          <a:p>
            <a:pPr lvl="1"/>
            <a:r>
              <a:rPr lang="en-US" dirty="0" smtClean="0"/>
              <a:t>Ceilings, Walls, Shelving and Bins </a:t>
            </a:r>
          </a:p>
          <a:p>
            <a:pPr lvl="1"/>
            <a:r>
              <a:rPr lang="en-US" dirty="0" smtClean="0"/>
              <a:t>High touch and horizontal surfaces</a:t>
            </a:r>
          </a:p>
          <a:p>
            <a:pPr lvl="1"/>
            <a:r>
              <a:rPr lang="en-US" dirty="0" smtClean="0"/>
              <a:t>Sink and Floors</a:t>
            </a:r>
          </a:p>
          <a:p>
            <a:r>
              <a:rPr lang="en-US" dirty="0" smtClean="0"/>
              <a:t>ISO 8 – Pass-thru window</a:t>
            </a:r>
            <a:endParaRPr lang="en-US" dirty="0"/>
          </a:p>
        </p:txBody>
      </p:sp>
    </p:spTree>
    <p:extLst>
      <p:ext uri="{BB962C8B-B14F-4D97-AF65-F5344CB8AC3E}">
        <p14:creationId xmlns:p14="http://schemas.microsoft.com/office/powerpoint/2010/main" val="2112907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sz="3600" b="1" u="sng" dirty="0" smtClean="0"/>
              <a:t>Cleanroom Spills</a:t>
            </a:r>
            <a:endParaRPr lang="en-US" sz="3600" b="1" u="sng" dirty="0"/>
          </a:p>
        </p:txBody>
      </p:sp>
      <p:sp>
        <p:nvSpPr>
          <p:cNvPr id="3" name="Content Placeholder 2"/>
          <p:cNvSpPr>
            <a:spLocks noGrp="1"/>
          </p:cNvSpPr>
          <p:nvPr>
            <p:ph idx="1"/>
          </p:nvPr>
        </p:nvSpPr>
        <p:spPr>
          <a:ln>
            <a:noFill/>
          </a:ln>
        </p:spPr>
        <p:txBody>
          <a:bodyPr>
            <a:normAutofit/>
          </a:bodyPr>
          <a:lstStyle/>
          <a:p>
            <a:r>
              <a:rPr lang="en-US" dirty="0" smtClean="0"/>
              <a:t>In ISO 5 – use lint-free wipes with sterile water</a:t>
            </a:r>
          </a:p>
          <a:p>
            <a:r>
              <a:rPr lang="en-US" dirty="0" smtClean="0"/>
              <a:t>In ISO 7 or 8 – may use lint-free wipes with tap water</a:t>
            </a:r>
          </a:p>
          <a:p>
            <a:r>
              <a:rPr lang="en-US" dirty="0" smtClean="0"/>
              <a:t>Follow the </a:t>
            </a:r>
            <a:r>
              <a:rPr lang="en-US" dirty="0" smtClean="0"/>
              <a:t>SOP-specified cleaning </a:t>
            </a:r>
            <a:r>
              <a:rPr lang="en-US" dirty="0" smtClean="0"/>
              <a:t>agent to prevent chemical reactions with pharmaceutical components</a:t>
            </a:r>
            <a:endParaRPr lang="en-US" dirty="0"/>
          </a:p>
        </p:txBody>
      </p:sp>
    </p:spTree>
    <p:extLst>
      <p:ext uri="{BB962C8B-B14F-4D97-AF65-F5344CB8AC3E}">
        <p14:creationId xmlns:p14="http://schemas.microsoft.com/office/powerpoint/2010/main" val="311077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sz="3600" b="1" u="sng" dirty="0" smtClean="0"/>
              <a:t>Cleaning and Disinfecting Hardware</a:t>
            </a:r>
            <a:endParaRPr lang="en-US" sz="3600" b="1" u="sng" dirty="0"/>
          </a:p>
        </p:txBody>
      </p:sp>
      <p:sp>
        <p:nvSpPr>
          <p:cNvPr id="3" name="Content Placeholder 2"/>
          <p:cNvSpPr>
            <a:spLocks noGrp="1"/>
          </p:cNvSpPr>
          <p:nvPr>
            <p:ph idx="1"/>
          </p:nvPr>
        </p:nvSpPr>
        <p:spPr>
          <a:xfrm>
            <a:off x="457200" y="1600200"/>
            <a:ext cx="8229600" cy="5029200"/>
          </a:xfrm>
          <a:ln>
            <a:noFill/>
          </a:ln>
        </p:spPr>
        <p:txBody>
          <a:bodyPr>
            <a:noAutofit/>
          </a:bodyPr>
          <a:lstStyle/>
          <a:p>
            <a:r>
              <a:rPr lang="en-US" sz="2000" b="1" dirty="0" smtClean="0"/>
              <a:t>Mops</a:t>
            </a:r>
          </a:p>
          <a:p>
            <a:r>
              <a:rPr lang="en-US" sz="2000" dirty="0"/>
              <a:t>Use dedicated mop handles, heads, and covers for specific areas to prevent cross-contamination. Avoid using the same equipment for cleaning floors, walls, and ceilings or different ISO Class areas. Higher quality equipment such as </a:t>
            </a:r>
            <a:r>
              <a:rPr lang="en-US" sz="2000" dirty="0" err="1"/>
              <a:t>bucketless</a:t>
            </a:r>
            <a:r>
              <a:rPr lang="en-US" sz="2000" dirty="0"/>
              <a:t> cleanroom mop systems can reduce the number of mopping systems needed. Specific mop head and covers are used for cleaning different areas. Spraying cleaning agent and using a lint-free swivel mop head and cover is an effective cleaning method for floors, ceilings, and </a:t>
            </a:r>
            <a:r>
              <a:rPr lang="en-US" sz="2000" dirty="0" smtClean="0"/>
              <a:t>walls</a:t>
            </a:r>
          </a:p>
          <a:p>
            <a:endParaRPr lang="en-US" sz="2000" dirty="0"/>
          </a:p>
          <a:p>
            <a:endParaRPr lang="en-US" sz="2000" dirty="0"/>
          </a:p>
          <a:p>
            <a:r>
              <a:rPr lang="en-US" sz="1800" dirty="0" smtClean="0"/>
              <a:t>Our process </a:t>
            </a:r>
            <a:r>
              <a:rPr lang="en-US" sz="1800" dirty="0" smtClean="0"/>
              <a:t>to dispose of covers and wipes that have been used is to place in a large zip lock bag for proper trash disposal after cleaning.  </a:t>
            </a:r>
            <a:endParaRPr lang="en-US" sz="1800" dirty="0"/>
          </a:p>
        </p:txBody>
      </p:sp>
    </p:spTree>
    <p:extLst>
      <p:ext uri="{BB962C8B-B14F-4D97-AF65-F5344CB8AC3E}">
        <p14:creationId xmlns:p14="http://schemas.microsoft.com/office/powerpoint/2010/main" val="146402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295400"/>
            <a:ext cx="7772400" cy="4832092"/>
          </a:xfrm>
          <a:prstGeom prst="rect">
            <a:avLst/>
          </a:prstGeom>
          <a:noFill/>
          <a:ln w="38100">
            <a:solidFill>
              <a:srgbClr val="FFC000"/>
            </a:solidFill>
          </a:ln>
        </p:spPr>
        <p:txBody>
          <a:bodyPr wrap="square" rtlCol="0">
            <a:spAutoFit/>
          </a:bodyPr>
          <a:lstStyle/>
          <a:p>
            <a:pPr algn="ctr"/>
            <a:r>
              <a:rPr lang="en-US" sz="3200" u="sng" dirty="0" smtClean="0"/>
              <a:t>Objectives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Key Terms and Abbreviations</a:t>
            </a:r>
            <a:endParaRPr lang="en-US" sz="2800" dirty="0" smtClean="0"/>
          </a:p>
          <a:p>
            <a:pPr marL="457200" indent="-457200">
              <a:buFont typeface="Arial" panose="020B0604020202020204" pitchFamily="34" charset="0"/>
              <a:buChar char="•"/>
            </a:pPr>
            <a:r>
              <a:rPr lang="en-US" sz="2800" dirty="0" smtClean="0"/>
              <a:t>Cleaning </a:t>
            </a:r>
            <a:r>
              <a:rPr lang="en-US" sz="2800" dirty="0"/>
              <a:t>and </a:t>
            </a:r>
            <a:r>
              <a:rPr lang="en-US" sz="2800" dirty="0" smtClean="0"/>
              <a:t>Disinfecting</a:t>
            </a:r>
          </a:p>
          <a:p>
            <a:pPr marL="457200" indent="-457200">
              <a:buFont typeface="Arial" panose="020B0604020202020204" pitchFamily="34" charset="0"/>
              <a:buChar char="•"/>
            </a:pPr>
            <a:r>
              <a:rPr lang="en-US" sz="2800" dirty="0"/>
              <a:t>Hand Hygiene and </a:t>
            </a:r>
            <a:r>
              <a:rPr lang="en-US" sz="2800" dirty="0" smtClean="0"/>
              <a:t>Garbing</a:t>
            </a:r>
            <a:endParaRPr lang="en-US" sz="2800" dirty="0" smtClean="0"/>
          </a:p>
          <a:p>
            <a:pPr marL="457200" indent="-457200">
              <a:buFont typeface="Arial" panose="020B0604020202020204" pitchFamily="34" charset="0"/>
              <a:buChar char="•"/>
            </a:pPr>
            <a:r>
              <a:rPr lang="en-US" sz="2800" dirty="0" smtClean="0"/>
              <a:t>Microbial Contamination Risk Levels</a:t>
            </a:r>
          </a:p>
          <a:p>
            <a:pPr marL="457200" indent="-457200">
              <a:buFont typeface="Arial" panose="020B0604020202020204" pitchFamily="34" charset="0"/>
              <a:buChar char="•"/>
            </a:pPr>
            <a:r>
              <a:rPr lang="en-US" sz="2800" dirty="0" smtClean="0"/>
              <a:t>Moving </a:t>
            </a:r>
            <a:r>
              <a:rPr lang="en-US" sz="2800" dirty="0"/>
              <a:t>of Materials into and out of the Primary and Secondary Engineering Controls [PEC/SEC</a:t>
            </a:r>
            <a:r>
              <a:rPr lang="en-US" sz="2800" dirty="0" smtClean="0"/>
              <a:t>]</a:t>
            </a:r>
          </a:p>
          <a:p>
            <a:pPr marL="457200" indent="-457200">
              <a:buFont typeface="Arial" panose="020B0604020202020204" pitchFamily="34" charset="0"/>
              <a:buChar char="•"/>
            </a:pPr>
            <a:r>
              <a:rPr lang="en-US" sz="2800" dirty="0"/>
              <a:t>Beyond Use </a:t>
            </a:r>
            <a:r>
              <a:rPr lang="en-US" sz="2800" dirty="0" smtClean="0"/>
              <a:t>Dating</a:t>
            </a:r>
          </a:p>
          <a:p>
            <a:pPr marL="457200" indent="-457200">
              <a:buFont typeface="Arial" panose="020B0604020202020204" pitchFamily="34" charset="0"/>
              <a:buChar char="•"/>
            </a:pPr>
            <a:endParaRPr lang="en-US" sz="2800" dirty="0"/>
          </a:p>
          <a:p>
            <a:pPr marL="342900" indent="-342900" algn="ctr">
              <a:buFont typeface="Arial" panose="020B0604020202020204" pitchFamily="34" charset="0"/>
              <a:buChar char="•"/>
            </a:pPr>
            <a:endParaRPr lang="en-US" sz="2400" b="1" i="1" dirty="0">
              <a:solidFill>
                <a:srgbClr val="002060"/>
              </a:solidFill>
            </a:endParaRPr>
          </a:p>
        </p:txBody>
      </p:sp>
    </p:spTree>
    <p:extLst>
      <p:ext uri="{BB962C8B-B14F-4D97-AF65-F5344CB8AC3E}">
        <p14:creationId xmlns:p14="http://schemas.microsoft.com/office/powerpoint/2010/main" val="332855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Cleaning and Disinfecting Hardware</a:t>
            </a:r>
            <a:endParaRPr lang="en-US" sz="3600" u="sng" dirty="0"/>
          </a:p>
        </p:txBody>
      </p:sp>
      <p:sp>
        <p:nvSpPr>
          <p:cNvPr id="3" name="Content Placeholder 2"/>
          <p:cNvSpPr>
            <a:spLocks noGrp="1"/>
          </p:cNvSpPr>
          <p:nvPr>
            <p:ph idx="1"/>
          </p:nvPr>
        </p:nvSpPr>
        <p:spPr/>
        <p:txBody>
          <a:bodyPr>
            <a:normAutofit/>
          </a:bodyPr>
          <a:lstStyle/>
          <a:p>
            <a:r>
              <a:rPr lang="en-US" sz="2200" b="1" dirty="0" smtClean="0"/>
              <a:t>Wipes</a:t>
            </a:r>
          </a:p>
          <a:p>
            <a:r>
              <a:rPr lang="en-US" sz="2000" dirty="0"/>
              <a:t>Use lint-free wipes for ISO Class 5 and higher areas, and larger wipes are more efficient. Dry lint-free wipes dipped in diluted cleaning solution are economical for cleaning surfaces such as laminar airflow hoods, workbenches, furniture, and bio-safety cabinets. Pre-saturated wipes are often the most effective and convenient for proper disinfection, but disposal regulations should be considered. Lint-free wipes can also be used to wipe items before bringing them into a critical </a:t>
            </a:r>
            <a:r>
              <a:rPr lang="en-US" sz="2000" dirty="0" smtClean="0"/>
              <a:t>environment</a:t>
            </a:r>
          </a:p>
          <a:p>
            <a:endParaRPr lang="en-US" sz="2000" dirty="0"/>
          </a:p>
          <a:p>
            <a:endParaRPr lang="en-US" sz="2000" dirty="0" smtClean="0"/>
          </a:p>
          <a:p>
            <a:r>
              <a:rPr lang="en-US" sz="1800" dirty="0" smtClean="0"/>
              <a:t>Our process </a:t>
            </a:r>
            <a:r>
              <a:rPr lang="en-US" sz="1800" dirty="0"/>
              <a:t>to dispose of covers and wipes that have been used is to place in a large zip lock bag for proper trash disposal after cleaning.  </a:t>
            </a:r>
          </a:p>
          <a:p>
            <a:endParaRPr lang="en-US" dirty="0"/>
          </a:p>
        </p:txBody>
      </p:sp>
    </p:spTree>
    <p:extLst>
      <p:ext uri="{BB962C8B-B14F-4D97-AF65-F5344CB8AC3E}">
        <p14:creationId xmlns:p14="http://schemas.microsoft.com/office/powerpoint/2010/main" val="176151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Pharmacy Cleanroom Cleaning Procedures</a:t>
            </a:r>
            <a:endParaRPr lang="en-US" sz="3600" dirty="0"/>
          </a:p>
        </p:txBody>
      </p:sp>
      <p:sp>
        <p:nvSpPr>
          <p:cNvPr id="3" name="Content Placeholder 2"/>
          <p:cNvSpPr>
            <a:spLocks noGrp="1"/>
          </p:cNvSpPr>
          <p:nvPr>
            <p:ph idx="1"/>
          </p:nvPr>
        </p:nvSpPr>
        <p:spPr>
          <a:xfrm>
            <a:off x="762000" y="1600200"/>
            <a:ext cx="7543800" cy="4525963"/>
          </a:xfrm>
          <a:ln>
            <a:noFill/>
          </a:ln>
        </p:spPr>
        <p:txBody>
          <a:bodyPr>
            <a:normAutofit/>
          </a:bodyPr>
          <a:lstStyle/>
          <a:p>
            <a:r>
              <a:rPr lang="en-US" sz="2000" dirty="0" smtClean="0"/>
              <a:t>Start cleaning from the cleanest area, ISO Class 5, to the dirtiest, ISO Class 7</a:t>
            </a:r>
          </a:p>
          <a:p>
            <a:r>
              <a:rPr lang="en-US" sz="2000" dirty="0" smtClean="0"/>
              <a:t>Clean from top to bottom: ceilings, walls, equipment and furniture, then floors</a:t>
            </a:r>
          </a:p>
          <a:p>
            <a:r>
              <a:rPr lang="en-US" sz="2000" dirty="0" smtClean="0"/>
              <a:t>Perform daily cleaning at the end of each compounding shift, according to the shift schedule (morning, evening, night)</a:t>
            </a:r>
          </a:p>
          <a:p>
            <a:r>
              <a:rPr lang="en-US" sz="2000" dirty="0" smtClean="0"/>
              <a:t>For ISO Class 5, wipe workstation surfaces with designated sanitizing agent at the beginning of each compounding day</a:t>
            </a:r>
          </a:p>
          <a:p>
            <a:r>
              <a:rPr lang="en-US" sz="2000" dirty="0" smtClean="0"/>
              <a:t>Ensure thorough wetting of surfaces with cleaning and disinfectant solutions, and follow manufacturer’s recommendations for contact time and rinse steps </a:t>
            </a:r>
          </a:p>
          <a:p>
            <a:endParaRPr lang="en-US" sz="2000" dirty="0"/>
          </a:p>
        </p:txBody>
      </p:sp>
    </p:spTree>
    <p:extLst>
      <p:ext uri="{BB962C8B-B14F-4D97-AF65-F5344CB8AC3E}">
        <p14:creationId xmlns:p14="http://schemas.microsoft.com/office/powerpoint/2010/main" val="135352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Pharmacy Cleanroom Cleaning Procedures</a:t>
            </a:r>
            <a:endParaRPr lang="en-US" sz="3600" dirty="0"/>
          </a:p>
        </p:txBody>
      </p:sp>
      <p:sp>
        <p:nvSpPr>
          <p:cNvPr id="3" name="Content Placeholder 2"/>
          <p:cNvSpPr>
            <a:spLocks noGrp="1"/>
          </p:cNvSpPr>
          <p:nvPr>
            <p:ph idx="1"/>
          </p:nvPr>
        </p:nvSpPr>
        <p:spPr>
          <a:xfrm>
            <a:off x="609600" y="1905000"/>
            <a:ext cx="7772400" cy="3886200"/>
          </a:xfrm>
          <a:ln>
            <a:noFill/>
          </a:ln>
        </p:spPr>
        <p:txBody>
          <a:bodyPr>
            <a:noAutofit/>
          </a:bodyPr>
          <a:lstStyle/>
          <a:p>
            <a:pPr marL="0" indent="0">
              <a:buNone/>
            </a:pPr>
            <a:r>
              <a:rPr lang="en-US" sz="2000" b="1" u="sng" dirty="0" smtClean="0"/>
              <a:t>Daily ISO Class 5 cleaning checklist</a:t>
            </a:r>
            <a:r>
              <a:rPr lang="en-US" sz="2000" u="sng" dirty="0" smtClean="0"/>
              <a:t> </a:t>
            </a:r>
            <a:r>
              <a:rPr lang="en-US" sz="2000" dirty="0" smtClean="0"/>
              <a:t>(done at beginning and end of shift)</a:t>
            </a:r>
          </a:p>
          <a:p>
            <a:r>
              <a:rPr lang="en-US" sz="2000" dirty="0" smtClean="0"/>
              <a:t>Mix cleaning and disinfecting agents if necessary</a:t>
            </a:r>
          </a:p>
          <a:p>
            <a:r>
              <a:rPr lang="en-US" sz="2000" dirty="0" smtClean="0"/>
              <a:t>Prepare disinfecting agents and tools for cleaning</a:t>
            </a:r>
          </a:p>
          <a:p>
            <a:r>
              <a:rPr lang="en-US" sz="2000" dirty="0" smtClean="0"/>
              <a:t>Empty waste receptacles and replace liners daily, or as needed</a:t>
            </a:r>
          </a:p>
          <a:p>
            <a:r>
              <a:rPr lang="en-US" sz="2000" dirty="0" smtClean="0"/>
              <a:t>Remove full hazardous-waste receptacles and biohazardous materials</a:t>
            </a:r>
          </a:p>
          <a:p>
            <a:r>
              <a:rPr lang="en-US" sz="2000" dirty="0" smtClean="0"/>
              <a:t>Clean sinks, countertops, cart tops, stool tops, and sharps containers</a:t>
            </a:r>
          </a:p>
          <a:p>
            <a:r>
              <a:rPr lang="en-US" sz="2000" dirty="0" smtClean="0"/>
              <a:t>Clean and disinfect ISO Class 5 workstation with designated agents</a:t>
            </a:r>
          </a:p>
          <a:p>
            <a:r>
              <a:rPr lang="en-US" sz="2000" dirty="0" smtClean="0"/>
              <a:t>Mop floors using a figure 8 pattern to reduce particle residue</a:t>
            </a:r>
            <a:endParaRPr lang="en-US" sz="2000" dirty="0"/>
          </a:p>
        </p:txBody>
      </p:sp>
    </p:spTree>
    <p:extLst>
      <p:ext uri="{BB962C8B-B14F-4D97-AF65-F5344CB8AC3E}">
        <p14:creationId xmlns:p14="http://schemas.microsoft.com/office/powerpoint/2010/main" val="94247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Pharmacy Cleanroom Cleaning Procedures</a:t>
            </a:r>
            <a:endParaRPr lang="en-US" sz="3600" dirty="0"/>
          </a:p>
        </p:txBody>
      </p:sp>
      <p:sp>
        <p:nvSpPr>
          <p:cNvPr id="3" name="Content Placeholder 2"/>
          <p:cNvSpPr>
            <a:spLocks noGrp="1"/>
          </p:cNvSpPr>
          <p:nvPr>
            <p:ph idx="1"/>
          </p:nvPr>
        </p:nvSpPr>
        <p:spPr>
          <a:xfrm>
            <a:off x="533400" y="1600200"/>
            <a:ext cx="8077200" cy="4525963"/>
          </a:xfrm>
          <a:ln w="9525">
            <a:noFill/>
          </a:ln>
        </p:spPr>
        <p:txBody>
          <a:bodyPr>
            <a:normAutofit/>
          </a:bodyPr>
          <a:lstStyle/>
          <a:p>
            <a:pPr marL="0" indent="0">
              <a:buNone/>
            </a:pPr>
            <a:r>
              <a:rPr lang="en-US" sz="2000" b="1" u="sng" dirty="0"/>
              <a:t>Weekly ISO 5 Cleanroom Cleaning Checklist </a:t>
            </a:r>
          </a:p>
          <a:p>
            <a:r>
              <a:rPr lang="en-US" sz="1800" dirty="0"/>
              <a:t>Gather cleaning supplies, including manufactured cleaning products if necessary</a:t>
            </a:r>
          </a:p>
          <a:p>
            <a:r>
              <a:rPr lang="en-US" sz="1800" dirty="0"/>
              <a:t>Empty waste and hazardous waste receptacles</a:t>
            </a:r>
          </a:p>
          <a:p>
            <a:r>
              <a:rPr lang="en-US" sz="1800" dirty="0"/>
              <a:t>Clean all surfaces from top to bottom, including windows, walls, doors, and countertops</a:t>
            </a:r>
          </a:p>
          <a:p>
            <a:r>
              <a:rPr lang="en-US" sz="1800" dirty="0"/>
              <a:t>Sanitize non-compounding furniture and storage areas</a:t>
            </a:r>
          </a:p>
          <a:p>
            <a:r>
              <a:rPr lang="en-US" sz="1800" dirty="0"/>
              <a:t>Clean and disinfect ISO Class 5 workstations and compounders, noting any solution rotations</a:t>
            </a:r>
          </a:p>
          <a:p>
            <a:r>
              <a:rPr lang="en-US" sz="1800" dirty="0"/>
              <a:t>Mop floors using a figure 8 pattern to minimize particles</a:t>
            </a:r>
          </a:p>
          <a:p>
            <a:r>
              <a:rPr lang="en-US" sz="1800" dirty="0"/>
              <a:t>Document the cleaning in a cleaning log</a:t>
            </a:r>
          </a:p>
          <a:p>
            <a:pPr marL="0" indent="0">
              <a:buNone/>
            </a:pPr>
            <a:endParaRPr lang="en-US" sz="1800" dirty="0"/>
          </a:p>
        </p:txBody>
      </p:sp>
    </p:spTree>
    <p:extLst>
      <p:ext uri="{BB962C8B-B14F-4D97-AF65-F5344CB8AC3E}">
        <p14:creationId xmlns:p14="http://schemas.microsoft.com/office/powerpoint/2010/main" val="32804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Pharmacy Cleanroom Cleaning Procedures</a:t>
            </a:r>
            <a:endParaRPr lang="en-US" sz="3600" dirty="0"/>
          </a:p>
        </p:txBody>
      </p:sp>
      <p:sp>
        <p:nvSpPr>
          <p:cNvPr id="3" name="Content Placeholder 2"/>
          <p:cNvSpPr>
            <a:spLocks noGrp="1"/>
          </p:cNvSpPr>
          <p:nvPr>
            <p:ph idx="1"/>
          </p:nvPr>
        </p:nvSpPr>
        <p:spPr>
          <a:xfrm>
            <a:off x="457200" y="1447800"/>
            <a:ext cx="8229600" cy="4906963"/>
          </a:xfrm>
          <a:ln>
            <a:noFill/>
          </a:ln>
        </p:spPr>
        <p:txBody>
          <a:bodyPr>
            <a:noAutofit/>
          </a:bodyPr>
          <a:lstStyle/>
          <a:p>
            <a:pPr marL="0" indent="0">
              <a:buNone/>
            </a:pPr>
            <a:r>
              <a:rPr lang="en-US" sz="2000" b="1" u="sng" dirty="0"/>
              <a:t>Monthly ISO 5 Cleanroom Cleaning Checklist </a:t>
            </a:r>
            <a:endParaRPr lang="en-US" sz="2000" b="1" u="sng" dirty="0" smtClean="0"/>
          </a:p>
          <a:p>
            <a:r>
              <a:rPr lang="en-US" sz="1800" dirty="0"/>
              <a:t>Mix cleaning and disinfecting agents, including </a:t>
            </a:r>
            <a:r>
              <a:rPr lang="en-US" sz="1800" dirty="0" err="1"/>
              <a:t>sporicide</a:t>
            </a:r>
            <a:r>
              <a:rPr lang="en-US" sz="1800" dirty="0"/>
              <a:t>, as recommended, and update the monthly cycle </a:t>
            </a:r>
            <a:r>
              <a:rPr lang="en-US" sz="1800" dirty="0" smtClean="0"/>
              <a:t>log</a:t>
            </a:r>
            <a:endParaRPr lang="en-US" sz="1800" dirty="0"/>
          </a:p>
          <a:p>
            <a:r>
              <a:rPr lang="en-US" sz="1800" dirty="0"/>
              <a:t>Empty waste and hazardous waste receptacles and replace </a:t>
            </a:r>
            <a:r>
              <a:rPr lang="en-US" sz="1800" dirty="0" smtClean="0"/>
              <a:t>liners</a:t>
            </a:r>
            <a:endParaRPr lang="en-US" sz="1800" dirty="0"/>
          </a:p>
          <a:p>
            <a:r>
              <a:rPr lang="en-US" sz="1800" dirty="0"/>
              <a:t>Clean sinks, countertops, cart and stool tops, and exterior of sharps </a:t>
            </a:r>
            <a:r>
              <a:rPr lang="en-US" sz="1800" dirty="0" smtClean="0"/>
              <a:t>containers</a:t>
            </a:r>
            <a:endParaRPr lang="en-US" sz="1800" dirty="0"/>
          </a:p>
          <a:p>
            <a:r>
              <a:rPr lang="en-US" sz="1800" dirty="0"/>
              <a:t>Empty, clean, and sanitize storage shelving and </a:t>
            </a:r>
            <a:r>
              <a:rPr lang="en-US" sz="1800" dirty="0" smtClean="0"/>
              <a:t>bins</a:t>
            </a:r>
            <a:endParaRPr lang="en-US" sz="1800" dirty="0"/>
          </a:p>
          <a:p>
            <a:r>
              <a:rPr lang="en-US" sz="1800" dirty="0"/>
              <a:t>Clean ceilings, windows, walls, doors, and all other horizontal surfaces from top to </a:t>
            </a:r>
            <a:r>
              <a:rPr lang="en-US" sz="1800" dirty="0" smtClean="0"/>
              <a:t>bottom</a:t>
            </a:r>
            <a:endParaRPr lang="en-US" sz="1800" dirty="0"/>
          </a:p>
          <a:p>
            <a:r>
              <a:rPr lang="en-US" sz="1800" dirty="0"/>
              <a:t>Clean and sanitize non-compounding furniture, such as carts, stools, and waste </a:t>
            </a:r>
            <a:r>
              <a:rPr lang="en-US" sz="1800" dirty="0" smtClean="0"/>
              <a:t>containers</a:t>
            </a:r>
            <a:endParaRPr lang="en-US" sz="1800" dirty="0"/>
          </a:p>
          <a:p>
            <a:r>
              <a:rPr lang="en-US" sz="1800" dirty="0"/>
              <a:t>Clean and sanitize refrigerators and incubators (not kept in controlled environments</a:t>
            </a:r>
            <a:r>
              <a:rPr lang="en-US" sz="1800" dirty="0" smtClean="0"/>
              <a:t>)</a:t>
            </a:r>
            <a:endParaRPr lang="en-US" sz="1800" dirty="0"/>
          </a:p>
          <a:p>
            <a:r>
              <a:rPr lang="en-US" sz="1800" dirty="0"/>
              <a:t>Clean ISO Class 5 workstations and compounders, noting any rotation of </a:t>
            </a:r>
            <a:r>
              <a:rPr lang="en-US" sz="1800" dirty="0" smtClean="0"/>
              <a:t>solutions</a:t>
            </a:r>
            <a:endParaRPr lang="en-US" sz="1800" dirty="0"/>
          </a:p>
          <a:p>
            <a:r>
              <a:rPr lang="en-US" sz="1800" dirty="0"/>
              <a:t>Disinfect ISO Class 5 workstations and compounders with designated </a:t>
            </a:r>
            <a:r>
              <a:rPr lang="en-US" sz="1800" dirty="0" smtClean="0"/>
              <a:t>agents</a:t>
            </a:r>
            <a:endParaRPr lang="en-US" sz="1800" dirty="0"/>
          </a:p>
          <a:p>
            <a:r>
              <a:rPr lang="en-US" sz="1800" dirty="0"/>
              <a:t>Mop floors using a figure 8 pattern to reduce leaving behind </a:t>
            </a:r>
            <a:r>
              <a:rPr lang="en-US" sz="1800" dirty="0" smtClean="0"/>
              <a:t>particles</a:t>
            </a:r>
            <a:endParaRPr lang="en-US" sz="1800" dirty="0"/>
          </a:p>
        </p:txBody>
      </p:sp>
    </p:spTree>
    <p:extLst>
      <p:ext uri="{BB962C8B-B14F-4D97-AF65-F5344CB8AC3E}">
        <p14:creationId xmlns:p14="http://schemas.microsoft.com/office/powerpoint/2010/main" val="89184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Hand Hygiene and </a:t>
            </a:r>
            <a:r>
              <a:rPr lang="en-US" b="1" u="sng" dirty="0" smtClean="0"/>
              <a:t>Garbing</a:t>
            </a:r>
            <a:endParaRPr lang="en-US" b="1" u="sng"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295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Demonstrating Core Skills</a:t>
            </a:r>
            <a:endParaRPr lang="en-US" sz="3600" b="1" u="sng" dirty="0"/>
          </a:p>
        </p:txBody>
      </p:sp>
      <p:sp>
        <p:nvSpPr>
          <p:cNvPr id="3" name="Content Placeholder 2"/>
          <p:cNvSpPr>
            <a:spLocks noGrp="1"/>
          </p:cNvSpPr>
          <p:nvPr>
            <p:ph idx="1"/>
          </p:nvPr>
        </p:nvSpPr>
        <p:spPr/>
        <p:txBody>
          <a:bodyPr>
            <a:normAutofit/>
          </a:bodyPr>
          <a:lstStyle/>
          <a:p>
            <a:r>
              <a:rPr lang="en-US" sz="2400" dirty="0"/>
              <a:t>To compound CSPs independently or oversee personnel, training is required to demonstrate knowledge and skills for sterile manipulations and maintaining appropriate environmental conditions. This training must be completed initially and every six </a:t>
            </a:r>
            <a:r>
              <a:rPr lang="en-US" sz="2400" dirty="0" smtClean="0"/>
              <a:t>months in the following:</a:t>
            </a:r>
          </a:p>
          <a:p>
            <a:pPr lvl="1"/>
            <a:r>
              <a:rPr lang="en-US" sz="2000" dirty="0" smtClean="0"/>
              <a:t>Hand Hygiene</a:t>
            </a:r>
          </a:p>
          <a:p>
            <a:pPr lvl="1"/>
            <a:r>
              <a:rPr lang="en-US" sz="2000" dirty="0" smtClean="0"/>
              <a:t>Garbing</a:t>
            </a:r>
          </a:p>
          <a:p>
            <a:pPr lvl="1"/>
            <a:r>
              <a:rPr lang="en-US" sz="2000" dirty="0" smtClean="0"/>
              <a:t>Cleaning and disinfection</a:t>
            </a:r>
          </a:p>
          <a:p>
            <a:pPr lvl="1"/>
            <a:r>
              <a:rPr lang="en-US" sz="2000" dirty="0" smtClean="0"/>
              <a:t>Principles of movement of materials and personnel within the compounding area</a:t>
            </a:r>
          </a:p>
          <a:p>
            <a:pPr lvl="1"/>
            <a:endParaRPr lang="en-US" sz="2000" dirty="0"/>
          </a:p>
        </p:txBody>
      </p:sp>
    </p:spTree>
    <p:extLst>
      <p:ext uri="{BB962C8B-B14F-4D97-AF65-F5344CB8AC3E}">
        <p14:creationId xmlns:p14="http://schemas.microsoft.com/office/powerpoint/2010/main" val="67920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Personal Hygiene and Garbing</a:t>
            </a:r>
            <a:endParaRPr lang="en-US" sz="3600" b="1" u="sng" dirty="0"/>
          </a:p>
        </p:txBody>
      </p:sp>
      <p:sp>
        <p:nvSpPr>
          <p:cNvPr id="3" name="Content Placeholder 2"/>
          <p:cNvSpPr>
            <a:spLocks noGrp="1"/>
          </p:cNvSpPr>
          <p:nvPr>
            <p:ph idx="1"/>
          </p:nvPr>
        </p:nvSpPr>
        <p:spPr/>
        <p:txBody>
          <a:bodyPr>
            <a:normAutofit/>
          </a:bodyPr>
          <a:lstStyle/>
          <a:p>
            <a:r>
              <a:rPr lang="en-US" sz="2800" dirty="0"/>
              <a:t>Proper personal hygiene and garbing are crucial to minimize contamination of cleanrooms and CSPs. Skin cells shed by individuals contain microorganisms, making it necessary to take appropriate steps, including hand hygiene and garbing, to reduce the risk of contamination in compounding areas where Category 1, </a:t>
            </a:r>
            <a:r>
              <a:rPr lang="en-US" sz="2800" dirty="0" smtClean="0"/>
              <a:t>Category 2 </a:t>
            </a:r>
            <a:r>
              <a:rPr lang="en-US" sz="2800" dirty="0"/>
              <a:t>or </a:t>
            </a:r>
            <a:r>
              <a:rPr lang="en-US" sz="2800" dirty="0" smtClean="0"/>
              <a:t>Category 3 </a:t>
            </a:r>
            <a:r>
              <a:rPr lang="en-US" sz="2800" dirty="0"/>
              <a:t>CSPs are prepared</a:t>
            </a:r>
            <a:endParaRPr lang="en-US" sz="2800" dirty="0"/>
          </a:p>
        </p:txBody>
      </p:sp>
    </p:spTree>
    <p:extLst>
      <p:ext uri="{BB962C8B-B14F-4D97-AF65-F5344CB8AC3E}">
        <p14:creationId xmlns:p14="http://schemas.microsoft.com/office/powerpoint/2010/main" val="141533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Hand Hygiene</a:t>
            </a:r>
            <a:endParaRPr lang="en-US" sz="3600" b="1" u="sng" dirty="0"/>
          </a:p>
        </p:txBody>
      </p:sp>
      <p:sp>
        <p:nvSpPr>
          <p:cNvPr id="3" name="Content Placeholder 2"/>
          <p:cNvSpPr>
            <a:spLocks noGrp="1"/>
          </p:cNvSpPr>
          <p:nvPr>
            <p:ph idx="1"/>
          </p:nvPr>
        </p:nvSpPr>
        <p:spPr/>
        <p:txBody>
          <a:bodyPr>
            <a:normAutofit lnSpcReduction="10000"/>
          </a:bodyPr>
          <a:lstStyle/>
          <a:p>
            <a:r>
              <a:rPr lang="en-US" sz="2800" dirty="0" smtClean="0"/>
              <a:t>Must wash hands and forearms up to the elbows with soap and water for at least 30 seconds</a:t>
            </a:r>
          </a:p>
          <a:p>
            <a:pPr lvl="1"/>
            <a:r>
              <a:rPr lang="en-US" sz="2400" dirty="0" smtClean="0"/>
              <a:t>Clean underneath fingernails under warm water, using a disposable nail cleaner</a:t>
            </a:r>
          </a:p>
          <a:p>
            <a:r>
              <a:rPr lang="en-US" sz="2800" dirty="0" smtClean="0"/>
              <a:t>Must use non-refillable soap containers</a:t>
            </a:r>
          </a:p>
          <a:p>
            <a:r>
              <a:rPr lang="en-US" sz="2800" dirty="0" smtClean="0"/>
              <a:t>Dry hands and forearms with low-lint disposable towels or wipes</a:t>
            </a:r>
          </a:p>
          <a:p>
            <a:r>
              <a:rPr lang="en-US" sz="2800" dirty="0" smtClean="0"/>
              <a:t>Brushes and hand dryers must not be used</a:t>
            </a:r>
          </a:p>
          <a:p>
            <a:r>
              <a:rPr lang="en-US" sz="2800" dirty="0" smtClean="0"/>
              <a:t>Sanitize hands with alcohol-based rub prior to donning sterile gloves</a:t>
            </a:r>
          </a:p>
          <a:p>
            <a:endParaRPr lang="en-US" dirty="0"/>
          </a:p>
        </p:txBody>
      </p:sp>
    </p:spTree>
    <p:extLst>
      <p:ext uri="{BB962C8B-B14F-4D97-AF65-F5344CB8AC3E}">
        <p14:creationId xmlns:p14="http://schemas.microsoft.com/office/powerpoint/2010/main" val="184167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Garbing for Category 1 &amp; Category 2 CSPs</a:t>
            </a:r>
            <a:endParaRPr lang="en-US" sz="3600" b="1" u="sng" dirty="0"/>
          </a:p>
        </p:txBody>
      </p:sp>
      <p:sp>
        <p:nvSpPr>
          <p:cNvPr id="3" name="Content Placeholder 2"/>
          <p:cNvSpPr>
            <a:spLocks noGrp="1"/>
          </p:cNvSpPr>
          <p:nvPr>
            <p:ph idx="1"/>
          </p:nvPr>
        </p:nvSpPr>
        <p:spPr/>
        <p:txBody>
          <a:bodyPr>
            <a:normAutofit fontScale="77500" lnSpcReduction="20000"/>
          </a:bodyPr>
          <a:lstStyle/>
          <a:p>
            <a:r>
              <a:rPr lang="en-US" dirty="0" smtClean="0"/>
              <a:t>All </a:t>
            </a:r>
            <a:r>
              <a:rPr lang="en-US" dirty="0"/>
              <a:t>garments, shoe covers, head and face coverings must be low </a:t>
            </a:r>
            <a:r>
              <a:rPr lang="en-US" dirty="0" smtClean="0"/>
              <a:t>lint</a:t>
            </a:r>
            <a:endParaRPr lang="en-US" dirty="0"/>
          </a:p>
          <a:p>
            <a:r>
              <a:rPr lang="en-US" dirty="0"/>
              <a:t>Sterile gloves must be powder free, and must be free of holes, punctures or tears</a:t>
            </a:r>
          </a:p>
          <a:p>
            <a:r>
              <a:rPr lang="en-US" dirty="0"/>
              <a:t>IPA 70% must be applied immediately prior to compounding, and regularly throughout the process</a:t>
            </a:r>
          </a:p>
          <a:p>
            <a:r>
              <a:rPr lang="en-US" dirty="0"/>
              <a:t>If any garb becomes visibly soiled, replace immediately</a:t>
            </a:r>
          </a:p>
          <a:p>
            <a:r>
              <a:rPr lang="en-US" dirty="0"/>
              <a:t>Donning and doffing garb should not occur at the same time and place (</a:t>
            </a:r>
            <a:r>
              <a:rPr lang="en-US" dirty="0" smtClean="0"/>
              <a:t>e.g</a:t>
            </a:r>
            <a:r>
              <a:rPr lang="en-US" dirty="0"/>
              <a:t>. shift change)</a:t>
            </a:r>
          </a:p>
          <a:p>
            <a:r>
              <a:rPr lang="en-US" dirty="0"/>
              <a:t>Individual gowns may be reused within the same shift, if the gown remains in the Ante Room. All other garb must be replaced each time when entering the Buffer Room.</a:t>
            </a:r>
          </a:p>
          <a:p>
            <a:endParaRPr lang="en-US" dirty="0"/>
          </a:p>
        </p:txBody>
      </p:sp>
    </p:spTree>
    <p:extLst>
      <p:ext uri="{BB962C8B-B14F-4D97-AF65-F5344CB8AC3E}">
        <p14:creationId xmlns:p14="http://schemas.microsoft.com/office/powerpoint/2010/main" val="33720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Key Terms</a:t>
            </a:r>
            <a:endParaRPr lang="en-US" sz="3600" b="1" u="sng" dirty="0"/>
          </a:p>
        </p:txBody>
      </p:sp>
      <p:sp>
        <p:nvSpPr>
          <p:cNvPr id="3" name="Content Placeholder 2"/>
          <p:cNvSpPr>
            <a:spLocks noGrp="1"/>
          </p:cNvSpPr>
          <p:nvPr>
            <p:ph idx="1"/>
          </p:nvPr>
        </p:nvSpPr>
        <p:spPr/>
        <p:txBody>
          <a:bodyPr>
            <a:normAutofit lnSpcReduction="10000"/>
          </a:bodyPr>
          <a:lstStyle/>
          <a:p>
            <a:r>
              <a:rPr lang="en-US" sz="2000" b="1" dirty="0" smtClean="0"/>
              <a:t>Cleaning</a:t>
            </a:r>
            <a:r>
              <a:rPr lang="en-US" sz="2000" dirty="0" smtClean="0"/>
              <a:t> – The </a:t>
            </a:r>
            <a:r>
              <a:rPr lang="en-US" sz="2000" dirty="0"/>
              <a:t>physical removal of visible dirt, debris, and other contaminants from surfaces and equipment within a sterile compounding facility. </a:t>
            </a:r>
            <a:endParaRPr lang="en-US" sz="2000" dirty="0" smtClean="0"/>
          </a:p>
          <a:p>
            <a:r>
              <a:rPr lang="en-US" sz="2000" b="1" dirty="0" smtClean="0"/>
              <a:t>Disinfecting</a:t>
            </a:r>
            <a:r>
              <a:rPr lang="en-US" sz="2000" dirty="0" smtClean="0"/>
              <a:t> – The </a:t>
            </a:r>
            <a:r>
              <a:rPr lang="en-US" sz="2000" dirty="0"/>
              <a:t>process of eliminating or reducing the number of microorganisms on surfaces, equipment, and other items within a sterile compounding facility, to a level that is considered safe for compounding sterile </a:t>
            </a:r>
            <a:r>
              <a:rPr lang="en-US" sz="2000" dirty="0" smtClean="0"/>
              <a:t>preparations</a:t>
            </a:r>
            <a:endParaRPr lang="en-US" dirty="0" smtClean="0"/>
          </a:p>
          <a:p>
            <a:r>
              <a:rPr lang="en-US" sz="2000" b="1" dirty="0" smtClean="0"/>
              <a:t>Deactivation</a:t>
            </a:r>
            <a:r>
              <a:rPr lang="en-US" sz="2000" dirty="0" smtClean="0"/>
              <a:t> – </a:t>
            </a:r>
            <a:r>
              <a:rPr lang="en-US" sz="2000" dirty="0"/>
              <a:t>utilizing approved chemical agent(s) to render a hazardous drug or chemical inactive or inert</a:t>
            </a:r>
            <a:endParaRPr lang="en-US" sz="2000" dirty="0" smtClean="0"/>
          </a:p>
          <a:p>
            <a:r>
              <a:rPr lang="en-US" sz="2000" b="1" dirty="0" smtClean="0"/>
              <a:t>Decontamination</a:t>
            </a:r>
            <a:r>
              <a:rPr lang="en-US" sz="2000" dirty="0" smtClean="0"/>
              <a:t> – </a:t>
            </a:r>
            <a:r>
              <a:rPr lang="en-US" sz="2000" dirty="0"/>
              <a:t>to physically remove the hazardous drug or chemical from a surface or </a:t>
            </a:r>
            <a:r>
              <a:rPr lang="en-US" sz="2000" dirty="0" smtClean="0"/>
              <a:t>area</a:t>
            </a:r>
          </a:p>
          <a:p>
            <a:r>
              <a:rPr lang="en-US" sz="2000" b="1" dirty="0"/>
              <a:t>Terminal Clean </a:t>
            </a:r>
            <a:r>
              <a:rPr lang="en-US" sz="2000" dirty="0"/>
              <a:t>- the process of thoroughly cleaning and disinfecting a compounding area or room after all compounding activities have been completed</a:t>
            </a:r>
            <a:endParaRPr lang="en-US" sz="2000" dirty="0" smtClean="0"/>
          </a:p>
        </p:txBody>
      </p:sp>
    </p:spTree>
    <p:extLst>
      <p:ext uri="{BB962C8B-B14F-4D97-AF65-F5344CB8AC3E}">
        <p14:creationId xmlns:p14="http://schemas.microsoft.com/office/powerpoint/2010/main" val="3880667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Garbing for Category 3 CSPs</a:t>
            </a:r>
            <a:endParaRPr lang="en-US" sz="3600" b="1" u="sng" dirty="0"/>
          </a:p>
        </p:txBody>
      </p:sp>
      <p:sp>
        <p:nvSpPr>
          <p:cNvPr id="3" name="Content Placeholder 2"/>
          <p:cNvSpPr>
            <a:spLocks noGrp="1"/>
          </p:cNvSpPr>
          <p:nvPr>
            <p:ph idx="1"/>
          </p:nvPr>
        </p:nvSpPr>
        <p:spPr/>
        <p:txBody>
          <a:bodyPr/>
          <a:lstStyle/>
          <a:p>
            <a:r>
              <a:rPr lang="en-US" dirty="0" smtClean="0"/>
              <a:t>No exposed skin allowed in buffer room</a:t>
            </a:r>
          </a:p>
          <a:p>
            <a:pPr lvl="1"/>
            <a:r>
              <a:rPr lang="en-US" dirty="0" smtClean="0"/>
              <a:t>Face and neck must be covered</a:t>
            </a:r>
          </a:p>
          <a:p>
            <a:r>
              <a:rPr lang="en-US" dirty="0" smtClean="0"/>
              <a:t>All low-lint outer garb must be sterile</a:t>
            </a:r>
          </a:p>
          <a:p>
            <a:r>
              <a:rPr lang="en-US" dirty="0" smtClean="0"/>
              <a:t>Disposable garb cannot be reused</a:t>
            </a:r>
          </a:p>
          <a:p>
            <a:r>
              <a:rPr lang="en-US" dirty="0" smtClean="0"/>
              <a:t>Laundered garb must not be reused without being laundered and </a:t>
            </a:r>
            <a:r>
              <a:rPr lang="en-US" dirty="0" err="1" smtClean="0"/>
              <a:t>resterilized</a:t>
            </a:r>
            <a:endParaRPr lang="en-US" dirty="0" smtClean="0"/>
          </a:p>
        </p:txBody>
      </p:sp>
    </p:spTree>
    <p:extLst>
      <p:ext uri="{BB962C8B-B14F-4D97-AF65-F5344CB8AC3E}">
        <p14:creationId xmlns:p14="http://schemas.microsoft.com/office/powerpoint/2010/main" val="216356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Hand Hygiene and Garbing Summary</a:t>
            </a:r>
            <a:endParaRPr lang="en-US" sz="3600" b="1" u="sng"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Go to the bathroom, secure hair if needed, clean personal glasses if needed</a:t>
            </a:r>
          </a:p>
          <a:p>
            <a:pPr marL="514350" indent="-514350">
              <a:buFont typeface="+mj-lt"/>
              <a:buAutoNum type="arabicPeriod"/>
            </a:pPr>
            <a:r>
              <a:rPr lang="en-US" dirty="0"/>
              <a:t>Remove all cosmetics</a:t>
            </a:r>
          </a:p>
          <a:p>
            <a:pPr marL="514350" indent="-514350">
              <a:buFont typeface="+mj-lt"/>
              <a:buAutoNum type="arabicPeriod"/>
            </a:pPr>
            <a:r>
              <a:rPr lang="en-US" dirty="0"/>
              <a:t>Remove jewelry, watch, earbuds, necklace, etc. if needed</a:t>
            </a:r>
          </a:p>
          <a:p>
            <a:pPr marL="514350" indent="-514350">
              <a:buFont typeface="+mj-lt"/>
              <a:buAutoNum type="arabicPeriod"/>
            </a:pPr>
            <a:r>
              <a:rPr lang="en-US" dirty="0"/>
              <a:t>Enter anteroom</a:t>
            </a:r>
            <a:r>
              <a:rPr lang="en-US" dirty="0" smtClean="0"/>
              <a:t>, </a:t>
            </a:r>
            <a:r>
              <a:rPr lang="en-US" dirty="0"/>
              <a:t>don face and head covers (beard cover if needed)</a:t>
            </a:r>
          </a:p>
          <a:p>
            <a:pPr marL="514350" indent="-514350">
              <a:buFont typeface="+mj-lt"/>
              <a:buAutoNum type="arabicPeriod"/>
            </a:pPr>
            <a:r>
              <a:rPr lang="en-US" dirty="0"/>
              <a:t>Don shoe covers, ensuring that covered shoes are across Line of Demarcation</a:t>
            </a:r>
          </a:p>
          <a:p>
            <a:pPr marL="514350" indent="-514350">
              <a:buFont typeface="+mj-lt"/>
              <a:buAutoNum type="arabicPeriod"/>
            </a:pPr>
            <a:r>
              <a:rPr lang="en-US" dirty="0"/>
              <a:t>Perform appropriate hand hygiene</a:t>
            </a:r>
          </a:p>
          <a:p>
            <a:pPr marL="514350" indent="-514350">
              <a:buFont typeface="+mj-lt"/>
              <a:buAutoNum type="arabicPeriod"/>
            </a:pPr>
            <a:r>
              <a:rPr lang="en-US" dirty="0"/>
              <a:t>Don gown</a:t>
            </a:r>
          </a:p>
          <a:p>
            <a:pPr marL="514350" indent="-514350">
              <a:buFont typeface="+mj-lt"/>
              <a:buAutoNum type="arabicPeriod"/>
            </a:pPr>
            <a:r>
              <a:rPr lang="en-US" dirty="0"/>
              <a:t>Enter the buffer room</a:t>
            </a:r>
          </a:p>
          <a:p>
            <a:pPr marL="514350" indent="-514350">
              <a:buFont typeface="+mj-lt"/>
              <a:buAutoNum type="arabicPeriod"/>
            </a:pPr>
            <a:r>
              <a:rPr lang="en-US" dirty="0"/>
              <a:t>Apply alcohol-based hand rub to your hands and wrists</a:t>
            </a:r>
          </a:p>
          <a:p>
            <a:pPr marL="514350" indent="-514350">
              <a:buFont typeface="+mj-lt"/>
              <a:buAutoNum type="arabicPeriod"/>
            </a:pPr>
            <a:r>
              <a:rPr lang="en-US" dirty="0"/>
              <a:t>Don sterile </a:t>
            </a:r>
            <a:r>
              <a:rPr lang="en-US" dirty="0" smtClean="0"/>
              <a:t>gloves</a:t>
            </a:r>
            <a:endParaRPr lang="en-US" dirty="0"/>
          </a:p>
        </p:txBody>
      </p:sp>
    </p:spTree>
    <p:extLst>
      <p:ext uri="{BB962C8B-B14F-4D97-AF65-F5344CB8AC3E}">
        <p14:creationId xmlns:p14="http://schemas.microsoft.com/office/powerpoint/2010/main" val="316816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u="sng" dirty="0" smtClean="0"/>
              <a:t>Microbial Contamination Risk Levels</a:t>
            </a:r>
            <a:endParaRPr lang="en-US" sz="3600" b="1" u="sng"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178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Category 1 CSPs</a:t>
            </a:r>
            <a:endParaRPr lang="en-US" sz="3600" b="1" u="sng" dirty="0"/>
          </a:p>
        </p:txBody>
      </p:sp>
      <p:sp>
        <p:nvSpPr>
          <p:cNvPr id="3" name="Content Placeholder 2"/>
          <p:cNvSpPr>
            <a:spLocks noGrp="1"/>
          </p:cNvSpPr>
          <p:nvPr>
            <p:ph idx="1"/>
          </p:nvPr>
        </p:nvSpPr>
        <p:spPr/>
        <p:txBody>
          <a:bodyPr>
            <a:normAutofit fontScale="77500" lnSpcReduction="20000"/>
          </a:bodyPr>
          <a:lstStyle/>
          <a:p>
            <a:r>
              <a:rPr lang="en-US" dirty="0" smtClean="0"/>
              <a:t>Compounding with aseptic technique in ISO Class 5 or better, using no more than 3 sterile ingredients, products compounds and/or devices</a:t>
            </a:r>
          </a:p>
          <a:p>
            <a:r>
              <a:rPr lang="en-US" dirty="0" smtClean="0"/>
              <a:t>Examples</a:t>
            </a:r>
          </a:p>
          <a:p>
            <a:pPr lvl="1"/>
            <a:r>
              <a:rPr lang="en-US" dirty="0"/>
              <a:t>Simple transfers of sterile medications from one container to another, such as transferring sterile saline from a large bottle to a small syringe for injection.</a:t>
            </a:r>
          </a:p>
          <a:p>
            <a:pPr lvl="1"/>
            <a:r>
              <a:rPr lang="en-US" dirty="0"/>
              <a:t>Reconstitutions of sterile powders, such as mixing a powdered antibiotic with sterile water to create a solution for injection.</a:t>
            </a:r>
          </a:p>
          <a:p>
            <a:pPr lvl="1"/>
            <a:r>
              <a:rPr lang="en-US" dirty="0"/>
              <a:t>Dilutions of sterile liquids, such as diluting a concentrated medication with sterile saline to achieve the desired dose.</a:t>
            </a:r>
          </a:p>
          <a:p>
            <a:pPr lvl="1"/>
            <a:r>
              <a:rPr lang="en-US" dirty="0"/>
              <a:t>Dispensing sterile medications from a manufacturer's container into a sterile syringe or bag for immediate use or administration to a single patient.</a:t>
            </a:r>
          </a:p>
        </p:txBody>
      </p:sp>
    </p:spTree>
    <p:extLst>
      <p:ext uri="{BB962C8B-B14F-4D97-AF65-F5344CB8AC3E}">
        <p14:creationId xmlns:p14="http://schemas.microsoft.com/office/powerpoint/2010/main" val="111428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Category 2 CSPs</a:t>
            </a:r>
            <a:endParaRPr lang="en-US" sz="3600" b="1" u="sng" dirty="0"/>
          </a:p>
        </p:txBody>
      </p:sp>
      <p:sp>
        <p:nvSpPr>
          <p:cNvPr id="3" name="Content Placeholder 2"/>
          <p:cNvSpPr>
            <a:spLocks noGrp="1"/>
          </p:cNvSpPr>
          <p:nvPr>
            <p:ph idx="1"/>
          </p:nvPr>
        </p:nvSpPr>
        <p:spPr/>
        <p:txBody>
          <a:bodyPr>
            <a:normAutofit/>
          </a:bodyPr>
          <a:lstStyle/>
          <a:p>
            <a:r>
              <a:rPr lang="en-US" sz="2400" dirty="0" smtClean="0"/>
              <a:t>Compounded multiple or small doses of sterile products for </a:t>
            </a:r>
            <a:r>
              <a:rPr lang="en-US" sz="2400" dirty="0"/>
              <a:t>administration to multiple patients or a single patient on multiple </a:t>
            </a:r>
            <a:r>
              <a:rPr lang="en-US" sz="2400" dirty="0" smtClean="0"/>
              <a:t>occasions,</a:t>
            </a:r>
            <a:r>
              <a:rPr lang="en-US" sz="2400" dirty="0"/>
              <a:t> with aseptic technique in ISO Class 5 or better </a:t>
            </a:r>
            <a:r>
              <a:rPr lang="en-US" dirty="0" smtClean="0"/>
              <a:t>.</a:t>
            </a:r>
            <a:r>
              <a:rPr lang="en-US" sz="2400" dirty="0" smtClean="0"/>
              <a:t> </a:t>
            </a:r>
            <a:r>
              <a:rPr lang="en-US" sz="2400" dirty="0"/>
              <a:t>The compounding process involves complex aseptic manipulations, takes a long </a:t>
            </a:r>
            <a:r>
              <a:rPr lang="en-US" sz="2400" dirty="0" smtClean="0"/>
              <a:t>time </a:t>
            </a:r>
            <a:r>
              <a:rPr lang="en-US" sz="2400" dirty="0"/>
              <a:t>and may involve mixing or dissolution. These products are administered over several days and do not contain broad-spectrum bacteriostatic </a:t>
            </a:r>
            <a:r>
              <a:rPr lang="en-US" sz="2400" dirty="0" smtClean="0"/>
              <a:t>substances</a:t>
            </a:r>
          </a:p>
          <a:p>
            <a:r>
              <a:rPr lang="en-US" sz="2400" dirty="0" smtClean="0"/>
              <a:t>Examples</a:t>
            </a:r>
          </a:p>
          <a:p>
            <a:pPr lvl="1"/>
            <a:r>
              <a:rPr lang="en-US" sz="1800" dirty="0" smtClean="0"/>
              <a:t>Total parenteral nutrition (TPN) solutions</a:t>
            </a:r>
          </a:p>
          <a:p>
            <a:pPr lvl="1"/>
            <a:r>
              <a:rPr lang="en-US" sz="1800" dirty="0" smtClean="0"/>
              <a:t>Batches of intravenous solutions, such as oxytocin 20 units in D5LR 1000mL</a:t>
            </a:r>
            <a:endParaRPr lang="en-US" sz="1800" dirty="0"/>
          </a:p>
        </p:txBody>
      </p:sp>
    </p:spTree>
    <p:extLst>
      <p:ext uri="{BB962C8B-B14F-4D97-AF65-F5344CB8AC3E}">
        <p14:creationId xmlns:p14="http://schemas.microsoft.com/office/powerpoint/2010/main" val="3307941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Category 3 CSPs</a:t>
            </a:r>
            <a:endParaRPr lang="en-US" sz="3600" b="1" u="sng" dirty="0"/>
          </a:p>
        </p:txBody>
      </p:sp>
      <p:sp>
        <p:nvSpPr>
          <p:cNvPr id="3" name="Content Placeholder 2"/>
          <p:cNvSpPr>
            <a:spLocks noGrp="1"/>
          </p:cNvSpPr>
          <p:nvPr>
            <p:ph idx="1"/>
          </p:nvPr>
        </p:nvSpPr>
        <p:spPr/>
        <p:txBody>
          <a:bodyPr/>
          <a:lstStyle/>
          <a:p>
            <a:r>
              <a:rPr lang="en-US" dirty="0" smtClean="0"/>
              <a:t>Require increased </a:t>
            </a:r>
            <a:endParaRPr lang="en-US" dirty="0"/>
          </a:p>
        </p:txBody>
      </p:sp>
    </p:spTree>
    <p:extLst>
      <p:ext uri="{BB962C8B-B14F-4D97-AF65-F5344CB8AC3E}">
        <p14:creationId xmlns:p14="http://schemas.microsoft.com/office/powerpoint/2010/main" val="376562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Abbreviations</a:t>
            </a:r>
            <a:endParaRPr lang="en-US" sz="3600" b="1" u="sng" dirty="0"/>
          </a:p>
        </p:txBody>
      </p:sp>
      <p:sp>
        <p:nvSpPr>
          <p:cNvPr id="3" name="Content Placeholder 2"/>
          <p:cNvSpPr>
            <a:spLocks noGrp="1"/>
          </p:cNvSpPr>
          <p:nvPr>
            <p:ph idx="1"/>
          </p:nvPr>
        </p:nvSpPr>
        <p:spPr/>
        <p:txBody>
          <a:bodyPr/>
          <a:lstStyle/>
          <a:p>
            <a:r>
              <a:rPr lang="en-US" dirty="0" smtClean="0"/>
              <a:t>Isopropyl Alcohol</a:t>
            </a:r>
          </a:p>
          <a:p>
            <a:pPr lvl="1"/>
            <a:r>
              <a:rPr lang="en-US" dirty="0" smtClean="0"/>
              <a:t>IPA</a:t>
            </a:r>
          </a:p>
          <a:p>
            <a:r>
              <a:rPr lang="en-US" dirty="0" smtClean="0"/>
              <a:t>Compounded Sterile Preparations</a:t>
            </a:r>
          </a:p>
          <a:p>
            <a:pPr lvl="1"/>
            <a:r>
              <a:rPr lang="en-US" dirty="0" smtClean="0"/>
              <a:t>CSPs</a:t>
            </a:r>
          </a:p>
          <a:p>
            <a:r>
              <a:rPr lang="en-US" dirty="0" smtClean="0"/>
              <a:t>Standardized Operating Procedures</a:t>
            </a:r>
          </a:p>
          <a:p>
            <a:pPr lvl="1"/>
            <a:r>
              <a:rPr lang="en-US" dirty="0" smtClean="0"/>
              <a:t>SOPs</a:t>
            </a:r>
          </a:p>
          <a:p>
            <a:r>
              <a:rPr lang="en-US" dirty="0" smtClean="0"/>
              <a:t>Primary Engineering Controls</a:t>
            </a:r>
          </a:p>
          <a:p>
            <a:pPr lvl="1"/>
            <a:r>
              <a:rPr lang="en-US" dirty="0" smtClean="0"/>
              <a:t>PEC</a:t>
            </a:r>
            <a:endParaRPr lang="en-US" dirty="0"/>
          </a:p>
        </p:txBody>
      </p:sp>
    </p:spTree>
    <p:extLst>
      <p:ext uri="{BB962C8B-B14F-4D97-AF65-F5344CB8AC3E}">
        <p14:creationId xmlns:p14="http://schemas.microsoft.com/office/powerpoint/2010/main" val="176792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Cleaning and Disinfecting</a:t>
            </a:r>
            <a:endParaRPr lang="en-US" b="1" u="sng"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205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Pharmacy Cleanroom Cleaning Procedures</a:t>
            </a:r>
            <a:endParaRPr lang="en-US" sz="3600" b="1" u="sng" dirty="0"/>
          </a:p>
        </p:txBody>
      </p:sp>
      <p:sp>
        <p:nvSpPr>
          <p:cNvPr id="3" name="Content Placeholder 2"/>
          <p:cNvSpPr>
            <a:spLocks noGrp="1"/>
          </p:cNvSpPr>
          <p:nvPr>
            <p:ph idx="1"/>
          </p:nvPr>
        </p:nvSpPr>
        <p:spPr>
          <a:xfrm>
            <a:off x="381000" y="1295400"/>
            <a:ext cx="8305800" cy="4525963"/>
          </a:xfrm>
        </p:spPr>
        <p:txBody>
          <a:bodyPr>
            <a:normAutofit/>
          </a:bodyPr>
          <a:lstStyle/>
          <a:p>
            <a:r>
              <a:rPr lang="en-US" sz="2000" dirty="0" smtClean="0"/>
              <a:t>The number of particles allowable in each ISO class is federally regulated</a:t>
            </a:r>
          </a:p>
          <a:p>
            <a:r>
              <a:rPr lang="en-US" sz="2000" dirty="0" smtClean="0"/>
              <a:t>Number of particles equal to and greater than 0.5mm measured in one cubic foot of air for each class of cleanroom</a:t>
            </a:r>
          </a:p>
          <a:p>
            <a:r>
              <a:rPr lang="en-US" sz="2000" dirty="0" smtClean="0"/>
              <a:t>Inadequate cleaning allows biological particles to remain, compromising sterility and enabling non-viable particles to transport microorganisms</a:t>
            </a: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3209926"/>
            <a:ext cx="5852245" cy="254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21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sz="3600" b="1" u="sng" dirty="0" smtClean="0"/>
              <a:t>Cleaning Cleanrooms</a:t>
            </a:r>
            <a:endParaRPr lang="en-US" sz="3600" b="1" u="sng" dirty="0"/>
          </a:p>
        </p:txBody>
      </p:sp>
      <p:sp>
        <p:nvSpPr>
          <p:cNvPr id="3" name="Content Placeholder 2"/>
          <p:cNvSpPr>
            <a:spLocks noGrp="1"/>
          </p:cNvSpPr>
          <p:nvPr>
            <p:ph idx="1"/>
          </p:nvPr>
        </p:nvSpPr>
        <p:spPr>
          <a:xfrm>
            <a:off x="457200" y="1600200"/>
            <a:ext cx="8229600" cy="4525963"/>
          </a:xfrm>
          <a:ln>
            <a:noFill/>
          </a:ln>
        </p:spPr>
        <p:txBody>
          <a:bodyPr>
            <a:normAutofit/>
          </a:bodyPr>
          <a:lstStyle/>
          <a:p>
            <a:r>
              <a:rPr lang="en-US" sz="2800" b="1" dirty="0" smtClean="0"/>
              <a:t>Cleaning</a:t>
            </a:r>
            <a:r>
              <a:rPr lang="en-US" sz="2800" dirty="0" smtClean="0"/>
              <a:t> </a:t>
            </a:r>
            <a:r>
              <a:rPr lang="en-US" sz="2800" dirty="0" smtClean="0"/>
              <a:t>is </a:t>
            </a:r>
            <a:r>
              <a:rPr lang="en-US" sz="2800" dirty="0"/>
              <a:t>an essential step </a:t>
            </a:r>
            <a:r>
              <a:rPr lang="en-US" sz="2800" dirty="0" smtClean="0"/>
              <a:t>as </a:t>
            </a:r>
            <a:r>
              <a:rPr lang="en-US" sz="2800" dirty="0"/>
              <a:t>it removes organic and inorganic materials that may harbor microorganisms or interfere with disinfection</a:t>
            </a:r>
            <a:endParaRPr lang="en-US" sz="2800" u="sng" dirty="0" smtClean="0"/>
          </a:p>
          <a:p>
            <a:pPr lvl="1"/>
            <a:r>
              <a:rPr lang="en-US" sz="2000" dirty="0" smtClean="0"/>
              <a:t>Using a detergent or surfactant solution for cleaning removes dirt, grime, grease, particulates and microbial </a:t>
            </a:r>
            <a:r>
              <a:rPr lang="en-US" sz="2000" dirty="0" smtClean="0"/>
              <a:t>contamination</a:t>
            </a:r>
          </a:p>
          <a:p>
            <a:pPr lvl="1"/>
            <a:endParaRPr lang="en-US" sz="2000" dirty="0" smtClean="0"/>
          </a:p>
          <a:p>
            <a:r>
              <a:rPr lang="en-US" sz="2800" u="sng" dirty="0" smtClean="0"/>
              <a:t>Cleaning </a:t>
            </a:r>
            <a:r>
              <a:rPr lang="en-US" sz="2800" u="sng" dirty="0"/>
              <a:t>precedes </a:t>
            </a:r>
            <a:r>
              <a:rPr lang="en-US" sz="2800" u="sng" dirty="0"/>
              <a:t>D</a:t>
            </a:r>
            <a:r>
              <a:rPr lang="en-US" sz="2800" u="sng" dirty="0" smtClean="0"/>
              <a:t>isinfection</a:t>
            </a:r>
            <a:endParaRPr lang="en-US" sz="2800" dirty="0"/>
          </a:p>
        </p:txBody>
      </p:sp>
    </p:spTree>
    <p:extLst>
      <p:ext uri="{BB962C8B-B14F-4D97-AF65-F5344CB8AC3E}">
        <p14:creationId xmlns:p14="http://schemas.microsoft.com/office/powerpoint/2010/main" val="276009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ln>
            <a:noFill/>
          </a:ln>
        </p:spPr>
        <p:txBody>
          <a:bodyPr>
            <a:normAutofit/>
          </a:bodyPr>
          <a:lstStyle/>
          <a:p>
            <a:r>
              <a:rPr lang="en-US" sz="3600" b="1" u="sng" dirty="0" smtClean="0"/>
              <a:t>Disinfecting Cleanrooms</a:t>
            </a:r>
            <a:endParaRPr lang="en-US" sz="3600" b="1" u="sng" dirty="0"/>
          </a:p>
        </p:txBody>
      </p:sp>
      <p:sp>
        <p:nvSpPr>
          <p:cNvPr id="3" name="Content Placeholder 2"/>
          <p:cNvSpPr>
            <a:spLocks noGrp="1"/>
          </p:cNvSpPr>
          <p:nvPr>
            <p:ph idx="1"/>
          </p:nvPr>
        </p:nvSpPr>
        <p:spPr>
          <a:xfrm>
            <a:off x="457200" y="1630362"/>
            <a:ext cx="8229600" cy="4525963"/>
          </a:xfrm>
          <a:ln>
            <a:noFill/>
          </a:ln>
        </p:spPr>
        <p:txBody>
          <a:bodyPr>
            <a:normAutofit fontScale="47500" lnSpcReduction="20000"/>
          </a:bodyPr>
          <a:lstStyle/>
          <a:p>
            <a:r>
              <a:rPr lang="en-US" sz="4500" dirty="0" smtClean="0"/>
              <a:t>Sanitization </a:t>
            </a:r>
            <a:r>
              <a:rPr lang="en-US" sz="4500" dirty="0"/>
              <a:t>is crucial for a USP 797-compliant compounding or hospital pharmacy, but it can be confusing when developing cleaning protocols due to the many types of disinfectants </a:t>
            </a:r>
            <a:r>
              <a:rPr lang="en-US" sz="4500" dirty="0" smtClean="0"/>
              <a:t>available</a:t>
            </a:r>
          </a:p>
          <a:p>
            <a:endParaRPr lang="en-US" sz="4500" dirty="0" smtClean="0"/>
          </a:p>
          <a:p>
            <a:r>
              <a:rPr lang="en-US" sz="4500" dirty="0"/>
              <a:t>Disinfectants can be categorized into </a:t>
            </a:r>
            <a:r>
              <a:rPr lang="en-US" sz="4500" u="sng" dirty="0"/>
              <a:t>oxidizing </a:t>
            </a:r>
            <a:r>
              <a:rPr lang="en-US" sz="4500" u="sng" dirty="0" smtClean="0"/>
              <a:t>&amp; non-oxidizing agents</a:t>
            </a:r>
            <a:endParaRPr lang="en-US" sz="4500" dirty="0" smtClean="0"/>
          </a:p>
          <a:p>
            <a:pPr lvl="1"/>
            <a:r>
              <a:rPr lang="en-US" sz="4100" dirty="0"/>
              <a:t>O</a:t>
            </a:r>
            <a:r>
              <a:rPr lang="en-US" sz="4100" dirty="0" smtClean="0"/>
              <a:t>xidizing agents - broad </a:t>
            </a:r>
            <a:r>
              <a:rPr lang="en-US" sz="4100" dirty="0"/>
              <a:t>spectrum and the ability to kill </a:t>
            </a:r>
            <a:r>
              <a:rPr lang="en-US" sz="4100" dirty="0" smtClean="0"/>
              <a:t>spores </a:t>
            </a:r>
          </a:p>
          <a:p>
            <a:pPr lvl="1"/>
            <a:r>
              <a:rPr lang="en-US" sz="4100" dirty="0" smtClean="0"/>
              <a:t>Non-oxidizing </a:t>
            </a:r>
            <a:r>
              <a:rPr lang="en-US" sz="4100" dirty="0"/>
              <a:t>agents are organism </a:t>
            </a:r>
            <a:r>
              <a:rPr lang="en-US" sz="4100" dirty="0" smtClean="0"/>
              <a:t>specific</a:t>
            </a:r>
          </a:p>
          <a:p>
            <a:pPr lvl="1"/>
            <a:endParaRPr lang="en-US" sz="4100" dirty="0" smtClean="0"/>
          </a:p>
          <a:p>
            <a:r>
              <a:rPr lang="en-US" sz="4500" dirty="0"/>
              <a:t>Oxidizing agents kill a broad range of organisms, including spores. </a:t>
            </a:r>
            <a:r>
              <a:rPr lang="en-US" sz="4500" dirty="0" smtClean="0"/>
              <a:t> Non-oxidizing </a:t>
            </a:r>
            <a:r>
              <a:rPr lang="en-US" sz="4500" dirty="0"/>
              <a:t>agents are specific to certain organisms. </a:t>
            </a:r>
            <a:endParaRPr lang="en-US" sz="4500" dirty="0" smtClean="0"/>
          </a:p>
          <a:p>
            <a:pPr lvl="1"/>
            <a:r>
              <a:rPr lang="en-US" sz="3700" dirty="0" smtClean="0"/>
              <a:t>General </a:t>
            </a:r>
            <a:r>
              <a:rPr lang="en-US" sz="3700" dirty="0"/>
              <a:t>oxidizing agents can pose risks to cleaning workers, so caution should be exercised when using them</a:t>
            </a:r>
            <a:endParaRPr lang="en-US" sz="3700" dirty="0" smtClean="0"/>
          </a:p>
          <a:p>
            <a:endParaRPr lang="en-US" dirty="0"/>
          </a:p>
        </p:txBody>
      </p:sp>
    </p:spTree>
    <p:extLst>
      <p:ext uri="{BB962C8B-B14F-4D97-AF65-F5344CB8AC3E}">
        <p14:creationId xmlns:p14="http://schemas.microsoft.com/office/powerpoint/2010/main" val="210468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r>
              <a:rPr lang="en-US" sz="3600" b="1" u="sng" dirty="0"/>
              <a:t>Disinfecting Cleanrooms</a:t>
            </a:r>
            <a:endParaRPr lang="en-US" sz="3600" dirty="0"/>
          </a:p>
        </p:txBody>
      </p:sp>
      <p:sp>
        <p:nvSpPr>
          <p:cNvPr id="3" name="Content Placeholder 2"/>
          <p:cNvSpPr>
            <a:spLocks noGrp="1"/>
          </p:cNvSpPr>
          <p:nvPr>
            <p:ph idx="1"/>
          </p:nvPr>
        </p:nvSpPr>
        <p:spPr>
          <a:ln>
            <a:noFill/>
          </a:ln>
        </p:spPr>
        <p:txBody>
          <a:bodyPr>
            <a:normAutofit/>
          </a:bodyPr>
          <a:lstStyle/>
          <a:p>
            <a:r>
              <a:rPr lang="en-US" sz="2600" u="sng" dirty="0"/>
              <a:t>Non-oxidizing </a:t>
            </a:r>
            <a:r>
              <a:rPr lang="en-US" sz="2600" u="sng" dirty="0" smtClean="0"/>
              <a:t>agents</a:t>
            </a:r>
            <a:endParaRPr lang="en-US" sz="2600" u="sng" dirty="0"/>
          </a:p>
          <a:p>
            <a:pPr lvl="1"/>
            <a:r>
              <a:rPr lang="en-US" sz="2000" dirty="0"/>
              <a:t>Alcohols</a:t>
            </a:r>
          </a:p>
          <a:p>
            <a:pPr lvl="1"/>
            <a:r>
              <a:rPr lang="en-US" sz="2000" dirty="0"/>
              <a:t>Quaternary Ammonium Compounds </a:t>
            </a:r>
            <a:r>
              <a:rPr lang="en-US" sz="2000" dirty="0" smtClean="0"/>
              <a:t>(e.g. </a:t>
            </a:r>
            <a:r>
              <a:rPr lang="en-US" sz="2000" dirty="0" err="1" smtClean="0"/>
              <a:t>benzalkonium</a:t>
            </a:r>
            <a:r>
              <a:rPr lang="en-US" sz="2000" dirty="0" smtClean="0"/>
              <a:t> chloride)</a:t>
            </a:r>
          </a:p>
          <a:p>
            <a:pPr lvl="1"/>
            <a:r>
              <a:rPr lang="en-US" sz="2000" dirty="0" smtClean="0"/>
              <a:t>Chlorhexidine</a:t>
            </a:r>
          </a:p>
          <a:p>
            <a:pPr lvl="1"/>
            <a:r>
              <a:rPr lang="en-US" sz="2000" dirty="0" smtClean="0"/>
              <a:t>Sodium hypochlorite </a:t>
            </a:r>
            <a:endParaRPr lang="en-US" sz="2000" dirty="0"/>
          </a:p>
          <a:p>
            <a:pPr lvl="1"/>
            <a:r>
              <a:rPr lang="en-US" sz="2000" dirty="0" err="1" smtClean="0"/>
              <a:t>Iodophors</a:t>
            </a:r>
            <a:endParaRPr lang="en-US" sz="2000" dirty="0" smtClean="0"/>
          </a:p>
          <a:p>
            <a:pPr lvl="1"/>
            <a:r>
              <a:rPr lang="en-US" sz="2000" dirty="0"/>
              <a:t>e</a:t>
            </a:r>
            <a:r>
              <a:rPr lang="en-US" sz="2000" dirty="0" smtClean="0"/>
              <a:t>.g. TB1-3300</a:t>
            </a:r>
            <a:endParaRPr lang="en-US" sz="2000"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77226"/>
            <a:ext cx="4621800" cy="278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410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23860</TotalTime>
  <Words>2154</Words>
  <Application>Microsoft Office PowerPoint</Application>
  <PresentationFormat>On-screen Show (4:3)</PresentationFormat>
  <Paragraphs>198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USP Chapter &lt;797&gt;</vt:lpstr>
      <vt:lpstr>PowerPoint Presentation</vt:lpstr>
      <vt:lpstr>Key Terms</vt:lpstr>
      <vt:lpstr>Abbreviations</vt:lpstr>
      <vt:lpstr>Cleaning and Disinfecting</vt:lpstr>
      <vt:lpstr>Pharmacy Cleanroom Cleaning Procedures</vt:lpstr>
      <vt:lpstr>Cleaning Cleanrooms</vt:lpstr>
      <vt:lpstr>Disinfecting Cleanrooms</vt:lpstr>
      <vt:lpstr>Disinfecting Cleanrooms</vt:lpstr>
      <vt:lpstr>Disinfecting Cleanrooms</vt:lpstr>
      <vt:lpstr>Disinfecting Cleanrooms</vt:lpstr>
      <vt:lpstr>Disinfecting Cleanrooms</vt:lpstr>
      <vt:lpstr>Cleaning and Disinfecting </vt:lpstr>
      <vt:lpstr>Daily Cleaning and Disinfecting with TB1-3300</vt:lpstr>
      <vt:lpstr>Daily Cleaning and Disinfecting with PeridoxRTU</vt:lpstr>
      <vt:lpstr>Bi-Weekly Cleaning and Disinfecting</vt:lpstr>
      <vt:lpstr>Weekly Terminal Clean with PeridoxRTU</vt:lpstr>
      <vt:lpstr>Cleanroom Spills</vt:lpstr>
      <vt:lpstr>Cleaning and Disinfecting Hardware</vt:lpstr>
      <vt:lpstr>Cleaning and Disinfecting Hardware</vt:lpstr>
      <vt:lpstr>Pharmacy Cleanroom Cleaning Procedures</vt:lpstr>
      <vt:lpstr>Pharmacy Cleanroom Cleaning Procedures</vt:lpstr>
      <vt:lpstr>Pharmacy Cleanroom Cleaning Procedures</vt:lpstr>
      <vt:lpstr>Pharmacy Cleanroom Cleaning Procedures</vt:lpstr>
      <vt:lpstr>Hand Hygiene and Garbing</vt:lpstr>
      <vt:lpstr>Demonstrating Core Skills</vt:lpstr>
      <vt:lpstr>Personal Hygiene and Garbing</vt:lpstr>
      <vt:lpstr>Hand Hygiene</vt:lpstr>
      <vt:lpstr>Garbing for Category 1 &amp; Category 2 CSPs</vt:lpstr>
      <vt:lpstr>Garbing for Category 3 CSPs</vt:lpstr>
      <vt:lpstr>Hand Hygiene and Garbing Summary</vt:lpstr>
      <vt:lpstr>Microbial Contamination Risk Levels</vt:lpstr>
      <vt:lpstr>Category 1 CSPs</vt:lpstr>
      <vt:lpstr>Category 2 CSPs</vt:lpstr>
      <vt:lpstr>Category 3 CSPs</vt:lpstr>
    </vt:vector>
  </TitlesOfParts>
  <Company>Maury Regional Medical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USP Chapter &lt;797&gt;</dc:title>
  <dc:creator>Barton, Michael</dc:creator>
  <cp:lastModifiedBy>White, Benjamin</cp:lastModifiedBy>
  <cp:revision>118</cp:revision>
  <cp:lastPrinted>2023-04-12T21:10:15Z</cp:lastPrinted>
  <dcterms:created xsi:type="dcterms:W3CDTF">2023-03-09T22:44:46Z</dcterms:created>
  <dcterms:modified xsi:type="dcterms:W3CDTF">2023-04-14T20:26:39Z</dcterms:modified>
</cp:coreProperties>
</file>