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6" r:id="rId7"/>
    <p:sldId id="268" r:id="rId8"/>
    <p:sldId id="267" r:id="rId9"/>
    <p:sldId id="269" r:id="rId10"/>
    <p:sldId id="275" r:id="rId11"/>
    <p:sldId id="276" r:id="rId12"/>
    <p:sldId id="27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706" autoAdjust="0"/>
  </p:normalViewPr>
  <p:slideViewPr>
    <p:cSldViewPr showGuides="1">
      <p:cViewPr varScale="1">
        <p:scale>
          <a:sx n="78" d="100"/>
          <a:sy n="78" d="100"/>
        </p:scale>
        <p:origin x="189" y="4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3/29/2020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3/29/2020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3/29/2020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3/29/2020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3/29/2020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3/29/2020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3/29/2020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3/29/2020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3/29/2020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3/29/2020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3/29/2020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mptwitterarchive.com/archiv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533254" cy="2514601"/>
          </a:xfrm>
        </p:spPr>
        <p:txBody>
          <a:bodyPr/>
          <a:lstStyle/>
          <a:p>
            <a:r>
              <a:rPr lang="en-CA" dirty="0" err="1"/>
              <a:t>TrumpTwitter</a:t>
            </a:r>
            <a:r>
              <a:rPr lang="en-CA" dirty="0"/>
              <a:t>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1" y="3212976"/>
            <a:ext cx="5029201" cy="1397000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i="1" dirty="0"/>
              <a:t>Using an RNN to generate Tweets</a:t>
            </a:r>
          </a:p>
          <a:p>
            <a:endParaRPr lang="en-US" sz="1600" i="1" dirty="0"/>
          </a:p>
          <a:p>
            <a:r>
              <a:rPr lang="en-US" sz="1600" dirty="0"/>
              <a:t>Ben Pierce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SCS3546 (Deep Learning - University of Toronto)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Semester 1, 2020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AB9D47-8B60-4957-9047-4D2E4A5B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3861048"/>
            <a:ext cx="6631542" cy="1512168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-315416"/>
            <a:ext cx="8686801" cy="1066800"/>
          </a:xfrm>
        </p:spPr>
        <p:txBody>
          <a:bodyPr/>
          <a:lstStyle/>
          <a:p>
            <a:r>
              <a:rPr lang="en-US" dirty="0"/>
              <a:t>Purpose &amp; Data Source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979984"/>
            <a:ext cx="8686801" cy="4191000"/>
          </a:xfrm>
        </p:spPr>
        <p:txBody>
          <a:bodyPr>
            <a:normAutofit/>
          </a:bodyPr>
          <a:lstStyle/>
          <a:p>
            <a:r>
              <a:rPr lang="en-US" sz="2400" dirty="0"/>
              <a:t>Tweet-like text generation using an RNN</a:t>
            </a:r>
          </a:p>
          <a:p>
            <a:r>
              <a:rPr lang="en-US" sz="2400" dirty="0"/>
              <a:t>Trained on a large volume of Donald Trump’s tweets (data source: </a:t>
            </a:r>
            <a:r>
              <a:rPr lang="en-CA" sz="2400" dirty="0">
                <a:hlinkClick r:id="rId3"/>
              </a:rPr>
              <a:t>http://www.trumptwitterarchive.com/archive</a:t>
            </a:r>
            <a:r>
              <a:rPr lang="en-CA" sz="2400" dirty="0"/>
              <a:t>)</a:t>
            </a:r>
            <a:endParaRPr lang="en-US" sz="2400" dirty="0"/>
          </a:p>
          <a:p>
            <a:r>
              <a:rPr lang="en-US" sz="2400" dirty="0"/>
              <a:t>With a good enough neural network, topics could be provided to the neural net, and opinions or sentiments could be mined and studied without having to interact with real individuals.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15FF46-B7F4-4F64-A77E-4C76147E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982" y="3890168"/>
            <a:ext cx="5034597" cy="22165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-315416"/>
            <a:ext cx="8686801" cy="1066800"/>
          </a:xfrm>
        </p:spPr>
        <p:txBody>
          <a:bodyPr/>
          <a:lstStyle/>
          <a:p>
            <a:r>
              <a:rPr lang="en-US" dirty="0"/>
              <a:t>Model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12BCA-8D70-4804-8D22-02CF5917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979984"/>
            <a:ext cx="8686801" cy="4191000"/>
          </a:xfrm>
        </p:spPr>
        <p:txBody>
          <a:bodyPr/>
          <a:lstStyle/>
          <a:p>
            <a:r>
              <a:rPr lang="en-CA" dirty="0"/>
              <a:t>Word-based vs Character-based tokens?</a:t>
            </a:r>
          </a:p>
          <a:p>
            <a:pPr lvl="1"/>
            <a:r>
              <a:rPr lang="en-CA" dirty="0"/>
              <a:t>Word-based tokens mean accuracy of the model is going to be much lower because there are many possible word predictions; however, we don’t run the risk of the model predicting words that don’t exist.</a:t>
            </a:r>
          </a:p>
          <a:p>
            <a:pPr lvl="1"/>
            <a:r>
              <a:rPr lang="en-CA" dirty="0"/>
              <a:t>Character-based tokens are going to have a higher accuracy because there are only 26 character predictions (plus symbols); however, we do run the risk of getting nonsense words.</a:t>
            </a:r>
            <a:br>
              <a:rPr lang="en-CA" dirty="0"/>
            </a:br>
            <a:endParaRPr lang="en-CA" dirty="0"/>
          </a:p>
          <a:p>
            <a:r>
              <a:rPr lang="en-CA" dirty="0"/>
              <a:t>Rolling sequences                                                vs    Padded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397CB-F45D-4533-B14B-B651EEF8D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3894931"/>
            <a:ext cx="5034597" cy="21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-315416"/>
            <a:ext cx="8686801" cy="1066800"/>
          </a:xfrm>
        </p:spPr>
        <p:txBody>
          <a:bodyPr/>
          <a:lstStyle/>
          <a:p>
            <a:r>
              <a:rPr lang="en-US" dirty="0"/>
              <a:t>Word-Based / Padded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79984"/>
            <a:ext cx="6469360" cy="4191000"/>
          </a:xfrm>
        </p:spPr>
        <p:txBody>
          <a:bodyPr/>
          <a:lstStyle/>
          <a:p>
            <a:r>
              <a:rPr lang="en-US" dirty="0"/>
              <a:t>Padded sequences outperformed Rolling sequences.</a:t>
            </a:r>
          </a:p>
          <a:p>
            <a:r>
              <a:rPr lang="en-US" dirty="0"/>
              <a:t>Sequence length of 7 worked best for padded sequences.</a:t>
            </a:r>
          </a:p>
          <a:p>
            <a:r>
              <a:rPr lang="en-US" dirty="0"/>
              <a:t>As expected, only about 20% accuracy but still, decent learning curves.</a:t>
            </a:r>
          </a:p>
          <a:p>
            <a:r>
              <a:rPr lang="en-US" dirty="0"/>
              <a:t>Interestingly, was able to generate Farsi tweets.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7DBC2-8F41-441B-B1E3-E34CE310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3" y="3717032"/>
            <a:ext cx="8608959" cy="280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143FB2-EF7F-452B-A082-83B12353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57" y="1340768"/>
            <a:ext cx="4735463" cy="9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-315416"/>
            <a:ext cx="8686801" cy="1066800"/>
          </a:xfrm>
        </p:spPr>
        <p:txBody>
          <a:bodyPr/>
          <a:lstStyle/>
          <a:p>
            <a:r>
              <a:rPr lang="en-US" dirty="0"/>
              <a:t>Word-Based / Rolling Sequences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65212" y="979984"/>
            <a:ext cx="6685384" cy="4191000"/>
          </a:xfrm>
        </p:spPr>
        <p:txBody>
          <a:bodyPr/>
          <a:lstStyle/>
          <a:p>
            <a:r>
              <a:rPr lang="en-US" dirty="0"/>
              <a:t>Sequence length of 4 worked best for rolling sequences.</a:t>
            </a:r>
          </a:p>
          <a:p>
            <a:r>
              <a:rPr lang="en-US" dirty="0"/>
              <a:t>Model performed very poorly:</a:t>
            </a:r>
          </a:p>
          <a:p>
            <a:pPr lvl="1"/>
            <a:r>
              <a:rPr lang="en-US" dirty="0"/>
              <a:t>Low validation accuracy</a:t>
            </a:r>
          </a:p>
          <a:p>
            <a:pPr lvl="1"/>
            <a:r>
              <a:rPr lang="en-US" dirty="0"/>
              <a:t>Overfit almost immediately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4E9F7-601C-40AC-B51B-9B61BE40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05" y="3356992"/>
            <a:ext cx="9446226" cy="3011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57866-156E-4DDE-B6DE-A6E6E2EE1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1628800"/>
            <a:ext cx="5892353" cy="13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9C1CFD8C-143F-4542-AC29-EB460D5D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-315416"/>
            <a:ext cx="8686801" cy="1066800"/>
          </a:xfrm>
        </p:spPr>
        <p:txBody>
          <a:bodyPr>
            <a:normAutofit/>
          </a:bodyPr>
          <a:lstStyle/>
          <a:p>
            <a:r>
              <a:rPr lang="en-US" sz="3600" dirty="0"/>
              <a:t>Character-Based / Padded Sequences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18895DB-B405-406B-A68E-3FDA3BED2115}"/>
              </a:ext>
            </a:extLst>
          </p:cNvPr>
          <p:cNvSpPr txBox="1">
            <a:spLocks/>
          </p:cNvSpPr>
          <p:nvPr/>
        </p:nvSpPr>
        <p:spPr>
          <a:xfrm>
            <a:off x="1065212" y="966192"/>
            <a:ext cx="6685384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Validation loss &amp; accuracy was very good (~85% accuracy) with a sequence length of 25.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Created some nonsense words when predictions went wrong “</a:t>
            </a:r>
            <a:r>
              <a:rPr lang="en-US" sz="1800" i="1" dirty="0"/>
              <a:t>getting ready to meet </a:t>
            </a:r>
            <a:r>
              <a:rPr lang="en-US" sz="1800" i="1" dirty="0" err="1"/>
              <a:t>thede</a:t>
            </a:r>
            <a:r>
              <a:rPr lang="en-US" sz="1800" i="1" dirty="0"/>
              <a:t> </a:t>
            </a:r>
            <a:r>
              <a:rPr lang="en-US" sz="1800" i="1" dirty="0" err="1"/>
              <a:t>orelry</a:t>
            </a:r>
            <a:r>
              <a:rPr lang="en-US" sz="1800" i="1" dirty="0"/>
              <a:t> in </a:t>
            </a:r>
            <a:r>
              <a:rPr lang="en-US" sz="1800" i="1" dirty="0" err="1"/>
              <a:t>madoaoos</a:t>
            </a:r>
            <a:r>
              <a:rPr lang="en-US" i="1" dirty="0"/>
              <a:t>”</a:t>
            </a:r>
            <a:br>
              <a:rPr lang="en-US" i="1" dirty="0"/>
            </a:b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Showed good promise for further experimentation.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B96D0-9DAF-44CD-A9A2-D3368B0E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3501008"/>
            <a:ext cx="8686801" cy="286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ECEAC-40E3-4FAA-A492-2D19DAC93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524" y="836712"/>
            <a:ext cx="4899568" cy="9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9C1CFD8C-143F-4542-AC29-EB460D5D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-315416"/>
            <a:ext cx="8686801" cy="1066800"/>
          </a:xfrm>
        </p:spPr>
        <p:txBody>
          <a:bodyPr>
            <a:normAutofit/>
          </a:bodyPr>
          <a:lstStyle/>
          <a:p>
            <a:r>
              <a:rPr lang="en-US" sz="3600" dirty="0"/>
              <a:t>Character-Based / Rolling Sequences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18895DB-B405-406B-A68E-3FDA3BED2115}"/>
              </a:ext>
            </a:extLst>
          </p:cNvPr>
          <p:cNvSpPr txBox="1">
            <a:spLocks/>
          </p:cNvSpPr>
          <p:nvPr/>
        </p:nvSpPr>
        <p:spPr>
          <a:xfrm>
            <a:off x="1065212" y="966192"/>
            <a:ext cx="5893296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Validation loss &amp; accuracy was mediocre (~50% accuracy) with a sequence length of 50.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Created more nonsense words when predictions went wrong “</a:t>
            </a:r>
            <a:r>
              <a:rPr lang="en-US" sz="1800" i="1" dirty="0"/>
              <a:t>the democrat </a:t>
            </a:r>
            <a:r>
              <a:rPr lang="en-US" sz="1800" i="1" dirty="0" err="1"/>
              <a:t>prosicule</a:t>
            </a:r>
            <a:r>
              <a:rPr lang="en-US" sz="1800" i="1" dirty="0"/>
              <a:t> </a:t>
            </a:r>
            <a:r>
              <a:rPr lang="en-US" sz="1800" i="1" dirty="0" err="1"/>
              <a:t>saadeing</a:t>
            </a:r>
            <a:r>
              <a:rPr lang="en-US" sz="1800" i="1" dirty="0"/>
              <a:t> the </a:t>
            </a:r>
            <a:r>
              <a:rPr lang="en-US" sz="1800" i="1" dirty="0" err="1"/>
              <a:t>presid</a:t>
            </a:r>
            <a:r>
              <a:rPr lang="en-US" i="1" dirty="0"/>
              <a:t>”</a:t>
            </a:r>
            <a:br>
              <a:rPr lang="en-US" i="1" dirty="0"/>
            </a:b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Would choose padded sequences over rolling sequences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1CC1D-1B9D-46CC-8911-CA79BC1E9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1916832"/>
            <a:ext cx="4870983" cy="936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537DCA-6F5E-4057-B0ED-10284DA95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3861048"/>
            <a:ext cx="8709470" cy="28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9C1CFD8C-143F-4542-AC29-EB460D5D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-315416"/>
            <a:ext cx="8686801" cy="1066800"/>
          </a:xfrm>
        </p:spPr>
        <p:txBody>
          <a:bodyPr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18895DB-B405-406B-A68E-3FDA3BED2115}"/>
              </a:ext>
            </a:extLst>
          </p:cNvPr>
          <p:cNvSpPr txBox="1">
            <a:spLocks/>
          </p:cNvSpPr>
          <p:nvPr/>
        </p:nvSpPr>
        <p:spPr>
          <a:xfrm>
            <a:off x="1065212" y="966192"/>
            <a:ext cx="5893296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Padded sequences greatly outperforms rolling sequences.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Word-based vs Character-based models both had good training metrics.</a:t>
            </a:r>
            <a:br>
              <a:rPr lang="en-US" sz="2000" i="1" dirty="0"/>
            </a:b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Areas for improvement: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Additional data cleanup of messy Twitter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Train on much more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Train in a reserved, cloud-based, runtime rather than on </a:t>
            </a:r>
            <a:r>
              <a:rPr lang="en-US" i="1" dirty="0" err="1"/>
              <a:t>Colab</a:t>
            </a:r>
            <a:r>
              <a:rPr lang="en-US" i="1" dirty="0"/>
              <a:t>. </a:t>
            </a:r>
            <a:br>
              <a:rPr lang="en-US" i="1" dirty="0"/>
            </a:b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Would choose word-based / padded sequences for future research.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8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9C1CFD8C-143F-4542-AC29-EB460D5D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-315416"/>
            <a:ext cx="8686801" cy="1066800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18895DB-B405-406B-A68E-3FDA3BED2115}"/>
              </a:ext>
            </a:extLst>
          </p:cNvPr>
          <p:cNvSpPr txBox="1">
            <a:spLocks/>
          </p:cNvSpPr>
          <p:nvPr/>
        </p:nvSpPr>
        <p:spPr>
          <a:xfrm>
            <a:off x="1065212" y="966192"/>
            <a:ext cx="5893296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Questions &amp; Answers</a:t>
            </a:r>
            <a:br>
              <a:rPr lang="en-US" sz="2000" dirty="0"/>
            </a:b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BDEC8-A405-4C65-9411-5F9CAE4A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5976664" cy="1157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FB4C9-A642-4380-B14A-14F19C075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24" y="2708920"/>
            <a:ext cx="5976664" cy="117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94F5FF-3BAA-40B9-AA8A-7B8BD2E3D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7" y="3990650"/>
            <a:ext cx="5976664" cy="1166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85C6EF-774C-461C-A6F2-086466B7E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92" y="5247010"/>
            <a:ext cx="6165527" cy="11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407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Business Contrast 16x9</vt:lpstr>
      <vt:lpstr>TrumpTwitter Bot</vt:lpstr>
      <vt:lpstr>Purpose &amp; Data Source</vt:lpstr>
      <vt:lpstr>Model Types</vt:lpstr>
      <vt:lpstr>Word-Based / Padded Sequences</vt:lpstr>
      <vt:lpstr>Word-Based / Rolling Sequences</vt:lpstr>
      <vt:lpstr>Character-Based / Padded Sequences</vt:lpstr>
      <vt:lpstr>Character-Based / Rolling Sequences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2020-03-29T20:54:53Z</dcterms:created>
  <dcterms:modified xsi:type="dcterms:W3CDTF">2020-03-29T23:18:01Z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