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1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8BC2-FA2D-45F8-BEFE-E932847B7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695C2-06E9-4A9C-9510-D0819104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1FF64-399C-4C97-BED7-EC5C2354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953F3-31E8-4AD5-A9AB-ACF0F681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8D8BC-506A-4ABA-9018-1AB1EA8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2ECC1-9D2B-41CA-A3F3-72A3A2D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EABBE2-DA3E-4CC2-B99B-47745DFF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9A1BEA-D41E-4586-8876-6D7FCA3B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06C87-F7FA-481D-A68A-04AFAA37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B7E54-B30C-4F62-92D2-996758D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BFA7DC-CEA6-4F8A-9B53-5271F224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097BB-C5E3-43F3-9626-E8F5B863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D3BE6-66CF-4860-BEBC-96233BB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5909F-C1F5-49AB-9381-D0C77A08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32930-8CB1-47E8-9BDA-E1C97AEE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BEF56-6CE3-40B1-B3FC-16F549CF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B2EB9-A3DB-4590-918B-6BB17E5C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FA047-5BD1-4D26-89FF-A1928387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D6FC2-EF6F-4E7E-810D-E55213D5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0DD06-C689-4A5B-BEED-1A8E8A8E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92AE9-2FF5-4DE1-887F-6F6F2705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09C5D-7B6C-494B-BBE9-3707BEA8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ABFDA-D562-4A5C-B9FF-77CC7A3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54BA3-76E3-410E-B32C-12356613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0C79F-D0B6-4E56-86A0-31BD035E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4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F9A17-B788-4D83-851C-3638ADB2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5DEF3-A028-445A-95A0-FDD0D9CE7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81453-421F-49FA-B3D3-E13E51CB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5057D8-05B9-4ACD-BAD2-EA8368B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7CFAF-461B-4163-A65C-7B949EFF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93851-DFDC-4F5B-B3F5-E6CA2B5F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68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7C0AB-216F-4450-AD68-9BD5B78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DB5B4-1A67-44F2-B7E8-C9D9A64E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B4B9AE-F06B-4224-A186-5DBE6B67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F6AFB-F8DF-4333-87A9-B3E4B83A4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B0983C-CA07-417A-BEDD-0DF7D2323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385F7B-EF3A-4981-86BD-8F52B64D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7A42C8-E702-4442-B307-10ECC2EA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2D0F03-FEE5-4088-9F5A-36C15AA6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77DF9-F72B-4B89-90C5-97FC921D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67A5A6-986E-4766-8523-599A3F4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346627-A0CC-452D-AF18-297835D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C5D2D-CD3E-4D9C-AFA4-B59DC1D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8614C6-6996-4E69-B1B0-479E8A20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1944AA-921A-4AD9-B0EA-6449706F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F40225-8856-47D4-8E51-B18B48F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1EB0A-21CA-49FA-8D70-45E15F67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E450A-127C-4D05-A7B5-770375E0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8DFA63-8371-46C2-B3DD-7DC06CB2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69158-2EF2-45CB-8CC1-32D3F3AF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95CC2-0A74-4127-A1AA-F91E490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3CF139-720B-41D8-A824-40B1DD1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3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E0E8E-42EC-45E5-8EDB-7ACE9EC7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CDDDE-F590-4D39-9838-A3859816C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1B75F-BDB3-4140-A1A2-DEB4A317B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91ED5-FED3-4775-B1AF-3F4D30D7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B3BC69-D57D-4082-8B7A-92AC0D54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F00EF-C5C8-4796-91F2-BAB10237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733AB7-7471-49BE-AF7C-C672F13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58388-8360-459D-A6A6-8F0498B9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B50D6-D529-4CA7-ADB9-2C1CF5190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33F6-5050-44DE-B1BA-401A40F410E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DACB0-DB36-4145-84B7-4C8F31B1F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30DB9-C435-4A3F-B10D-7DA5D18F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2591-990D-48D8-AF5E-A812A977F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orange, crépuscule, sombre&#10;&#10;Description générée automatiquement">
            <a:extLst>
              <a:ext uri="{FF2B5EF4-FFF2-40B4-BE49-F238E27FC236}">
                <a16:creationId xmlns:a16="http://schemas.microsoft.com/office/drawing/2014/main" id="{39AA4CA5-50A8-40F3-BA55-8FC66744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9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222970"/>
            <a:ext cx="58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Telemetry class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D19D3A-41AD-4DF6-9415-BF95950CC06F}"/>
              </a:ext>
            </a:extLst>
          </p:cNvPr>
          <p:cNvSpPr txBox="1"/>
          <p:nvPr/>
        </p:nvSpPr>
        <p:spPr>
          <a:xfrm>
            <a:off x="3494601" y="1098912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2AA1E-E9AB-4904-A7E9-9D74B0B15AB9}"/>
              </a:ext>
            </a:extLst>
          </p:cNvPr>
          <p:cNvSpPr txBox="1"/>
          <p:nvPr/>
        </p:nvSpPr>
        <p:spPr>
          <a:xfrm>
            <a:off x="2220441" y="5461489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Attributes</a:t>
            </a:r>
            <a:endParaRPr lang="fr-FR" sz="2000" dirty="0">
              <a:solidFill>
                <a:schemeClr val="bg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2F15E70-9F67-44CC-870F-9CCF7E57461C}"/>
              </a:ext>
            </a:extLst>
          </p:cNvPr>
          <p:cNvGrpSpPr/>
          <p:nvPr/>
        </p:nvGrpSpPr>
        <p:grpSpPr>
          <a:xfrm>
            <a:off x="2220441" y="5867229"/>
            <a:ext cx="7781925" cy="676689"/>
            <a:chOff x="819150" y="2971800"/>
            <a:chExt cx="10515600" cy="9144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9B049E0-E140-4CCF-8137-846E9768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2971800"/>
              <a:ext cx="10515600" cy="9144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614D33E-D8C1-4EC1-B771-A84C3FAD7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67"/>
            <a:stretch/>
          </p:blipFill>
          <p:spPr>
            <a:xfrm>
              <a:off x="838201" y="2971800"/>
              <a:ext cx="8510588" cy="914400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1998879-54D4-4EE9-AFA2-E873D1E7B5C2}"/>
              </a:ext>
            </a:extLst>
          </p:cNvPr>
          <p:cNvGrpSpPr/>
          <p:nvPr/>
        </p:nvGrpSpPr>
        <p:grpSpPr>
          <a:xfrm>
            <a:off x="3494601" y="1499022"/>
            <a:ext cx="5156476" cy="3762412"/>
            <a:chOff x="415399" y="0"/>
            <a:chExt cx="9399056" cy="6858000"/>
          </a:xfrm>
        </p:grpSpPr>
        <p:pic>
          <p:nvPicPr>
            <p:cNvPr id="11" name="Image 1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6A0539B-B1F0-4C64-9C54-C225503F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163" y="0"/>
              <a:ext cx="9394292" cy="6858000"/>
            </a:xfrm>
            <a:prstGeom prst="rect">
              <a:avLst/>
            </a:prstGeom>
          </p:spPr>
        </p:pic>
        <p:pic>
          <p:nvPicPr>
            <p:cNvPr id="13" name="Image 1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42EEBBF-94FA-4E3A-8F2B-1DAE5D3E4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37"/>
            <a:stretch/>
          </p:blipFill>
          <p:spPr>
            <a:xfrm>
              <a:off x="415399" y="0"/>
              <a:ext cx="769990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52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222970"/>
            <a:ext cx="58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Driver class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2AA1E-E9AB-4904-A7E9-9D74B0B15AB9}"/>
              </a:ext>
            </a:extLst>
          </p:cNvPr>
          <p:cNvSpPr txBox="1"/>
          <p:nvPr/>
        </p:nvSpPr>
        <p:spPr>
          <a:xfrm>
            <a:off x="1657350" y="1707479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Attributes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9FCD42-474C-48ED-A232-127CDC81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142026"/>
            <a:ext cx="8877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6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16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74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FC112F-BDAB-44C5-8D86-A4A3DB3290A4}"/>
              </a:ext>
            </a:extLst>
          </p:cNvPr>
          <p:cNvSpPr txBox="1"/>
          <p:nvPr/>
        </p:nvSpPr>
        <p:spPr>
          <a:xfrm>
            <a:off x="1576387" y="1166842"/>
            <a:ext cx="9039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</a:rPr>
              <a:t>Appendix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Some useful information about F1 race weekends to understand every abbreviation</a:t>
            </a:r>
          </a:p>
        </p:txBody>
      </p:sp>
    </p:spTree>
    <p:extLst>
      <p:ext uri="{BB962C8B-B14F-4D97-AF65-F5344CB8AC3E}">
        <p14:creationId xmlns:p14="http://schemas.microsoft.com/office/powerpoint/2010/main" val="214078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EAC0220-A97C-4A6E-BCB5-CF8C9CD76407}"/>
              </a:ext>
            </a:extLst>
          </p:cNvPr>
          <p:cNvSpPr txBox="1"/>
          <p:nvPr/>
        </p:nvSpPr>
        <p:spPr>
          <a:xfrm>
            <a:off x="2905125" y="285750"/>
            <a:ext cx="638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Race weekend timeline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4714A59-5758-4365-9A84-F79904EDE1CD}"/>
              </a:ext>
            </a:extLst>
          </p:cNvPr>
          <p:cNvCxnSpPr>
            <a:cxnSpLocks/>
          </p:cNvCxnSpPr>
          <p:nvPr/>
        </p:nvCxnSpPr>
        <p:spPr>
          <a:xfrm>
            <a:off x="695325" y="2238375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EB000A8-7457-4D41-8456-A2A9A4DDEFA8}"/>
              </a:ext>
            </a:extLst>
          </p:cNvPr>
          <p:cNvSpPr txBox="1"/>
          <p:nvPr/>
        </p:nvSpPr>
        <p:spPr>
          <a:xfrm>
            <a:off x="695323" y="2293617"/>
            <a:ext cx="4591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Friday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Practice 1/2 (P1/P2)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B3A316-B216-41FD-A40F-CBE32B3AA1F7}"/>
              </a:ext>
            </a:extLst>
          </p:cNvPr>
          <p:cNvCxnSpPr>
            <a:cxnSpLocks/>
          </p:cNvCxnSpPr>
          <p:nvPr/>
        </p:nvCxnSpPr>
        <p:spPr>
          <a:xfrm>
            <a:off x="695325" y="3429000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F722DDE-CBB2-4B75-9AEE-A07DE9E6C24C}"/>
              </a:ext>
            </a:extLst>
          </p:cNvPr>
          <p:cNvSpPr txBox="1"/>
          <p:nvPr/>
        </p:nvSpPr>
        <p:spPr>
          <a:xfrm>
            <a:off x="695323" y="3483115"/>
            <a:ext cx="4591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Saturday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Practice 3 (P3)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Qualification (Q)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D3FC915-AFD3-4DD6-A078-E778DA6D841A}"/>
              </a:ext>
            </a:extLst>
          </p:cNvPr>
          <p:cNvCxnSpPr>
            <a:cxnSpLocks/>
          </p:cNvCxnSpPr>
          <p:nvPr/>
        </p:nvCxnSpPr>
        <p:spPr>
          <a:xfrm>
            <a:off x="695323" y="5006045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1026F7D-74B5-47E5-97EE-768EE516BE0D}"/>
              </a:ext>
            </a:extLst>
          </p:cNvPr>
          <p:cNvSpPr txBox="1"/>
          <p:nvPr/>
        </p:nvSpPr>
        <p:spPr>
          <a:xfrm>
            <a:off x="695323" y="5082426"/>
            <a:ext cx="4591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Sunday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Race (R)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DBF8E86-DAA6-45E4-B95E-579B1ED0ECDD}"/>
              </a:ext>
            </a:extLst>
          </p:cNvPr>
          <p:cNvCxnSpPr>
            <a:cxnSpLocks/>
          </p:cNvCxnSpPr>
          <p:nvPr/>
        </p:nvCxnSpPr>
        <p:spPr>
          <a:xfrm>
            <a:off x="695323" y="6222214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3BCAAC3-8009-4B32-91CB-2501ABF8864B}"/>
              </a:ext>
            </a:extLst>
          </p:cNvPr>
          <p:cNvSpPr txBox="1"/>
          <p:nvPr/>
        </p:nvSpPr>
        <p:spPr>
          <a:xfrm>
            <a:off x="695323" y="1625850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-- Traditional Format --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AE67DD-6CB2-431F-A9A4-55BD20A41805}"/>
              </a:ext>
            </a:extLst>
          </p:cNvPr>
          <p:cNvCxnSpPr>
            <a:cxnSpLocks/>
          </p:cNvCxnSpPr>
          <p:nvPr/>
        </p:nvCxnSpPr>
        <p:spPr>
          <a:xfrm>
            <a:off x="6905627" y="2238375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EB8A063-40A5-4922-92E2-C2A147F44DC0}"/>
              </a:ext>
            </a:extLst>
          </p:cNvPr>
          <p:cNvCxnSpPr>
            <a:cxnSpLocks/>
          </p:cNvCxnSpPr>
          <p:nvPr/>
        </p:nvCxnSpPr>
        <p:spPr>
          <a:xfrm>
            <a:off x="6905625" y="3657600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FEF385A-0D58-4DA0-9E59-4ACFFB88D9F0}"/>
              </a:ext>
            </a:extLst>
          </p:cNvPr>
          <p:cNvSpPr txBox="1"/>
          <p:nvPr/>
        </p:nvSpPr>
        <p:spPr>
          <a:xfrm>
            <a:off x="6905625" y="3761554"/>
            <a:ext cx="459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Saturday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Practice 2 (P2)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Sprint Race (SR)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C104ECA-434F-4224-BC2F-82B4D3F7312E}"/>
              </a:ext>
            </a:extLst>
          </p:cNvPr>
          <p:cNvCxnSpPr>
            <a:cxnSpLocks/>
          </p:cNvCxnSpPr>
          <p:nvPr/>
        </p:nvCxnSpPr>
        <p:spPr>
          <a:xfrm>
            <a:off x="6905625" y="5153506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A96100E-41B1-4F1D-9ED2-D08DE6E26D14}"/>
              </a:ext>
            </a:extLst>
          </p:cNvPr>
          <p:cNvSpPr txBox="1"/>
          <p:nvPr/>
        </p:nvSpPr>
        <p:spPr>
          <a:xfrm>
            <a:off x="6991350" y="5187983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Sunday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Race (R)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ED6C8F9-3A0E-45E7-A9EA-C92D7004E0A5}"/>
              </a:ext>
            </a:extLst>
          </p:cNvPr>
          <p:cNvCxnSpPr>
            <a:cxnSpLocks/>
          </p:cNvCxnSpPr>
          <p:nvPr/>
        </p:nvCxnSpPr>
        <p:spPr>
          <a:xfrm>
            <a:off x="6905625" y="6222214"/>
            <a:ext cx="4591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85F4D8D-AE68-4E33-8F57-B32733C05D4A}"/>
              </a:ext>
            </a:extLst>
          </p:cNvPr>
          <p:cNvSpPr txBox="1"/>
          <p:nvPr/>
        </p:nvSpPr>
        <p:spPr>
          <a:xfrm>
            <a:off x="6905625" y="1625850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-- 2021 Sprint Format --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79982D-94FD-4438-A7F6-2BF9B13C98BC}"/>
              </a:ext>
            </a:extLst>
          </p:cNvPr>
          <p:cNvSpPr txBox="1"/>
          <p:nvPr/>
        </p:nvSpPr>
        <p:spPr>
          <a:xfrm>
            <a:off x="6905625" y="2284517"/>
            <a:ext cx="459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Friday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Practice 1 (P1)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Qualification (Q)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1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0CB4C43-DC19-4AB6-9BBC-1F112E5C61A4}"/>
              </a:ext>
            </a:extLst>
          </p:cNvPr>
          <p:cNvSpPr txBox="1"/>
          <p:nvPr/>
        </p:nvSpPr>
        <p:spPr>
          <a:xfrm>
            <a:off x="2905125" y="285750"/>
            <a:ext cx="638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Tyre compounds</a:t>
            </a:r>
          </a:p>
        </p:txBody>
      </p:sp>
      <p:pic>
        <p:nvPicPr>
          <p:cNvPr id="10" name="Image 9" descr="Une image contenant roue&#10;&#10;Description générée automatiquement">
            <a:extLst>
              <a:ext uri="{FF2B5EF4-FFF2-40B4-BE49-F238E27FC236}">
                <a16:creationId xmlns:a16="http://schemas.microsoft.com/office/drawing/2014/main" id="{901A6D78-896E-4605-BB05-A9289960D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9" y="3445725"/>
            <a:ext cx="956699" cy="9522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2189D9-FC1D-40B4-B334-8BEE943E7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8" y="4500404"/>
            <a:ext cx="956699" cy="956699"/>
          </a:xfrm>
          <a:prstGeom prst="rect">
            <a:avLst/>
          </a:prstGeom>
        </p:spPr>
      </p:pic>
      <p:pic>
        <p:nvPicPr>
          <p:cNvPr id="14" name="Image 13" descr="Une image contenant texte, noir, transport, roue&#10;&#10;Description générée automatiquement">
            <a:extLst>
              <a:ext uri="{FF2B5EF4-FFF2-40B4-BE49-F238E27FC236}">
                <a16:creationId xmlns:a16="http://schemas.microsoft.com/office/drawing/2014/main" id="{E98C9629-6641-4E3D-A914-7100711F6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2" y="2391046"/>
            <a:ext cx="947737" cy="952229"/>
          </a:xfrm>
          <a:prstGeom prst="rect">
            <a:avLst/>
          </a:prstGeom>
        </p:spPr>
      </p:pic>
      <p:pic>
        <p:nvPicPr>
          <p:cNvPr id="16" name="Image 15" descr="Une image contenant texte, rouge&#10;&#10;Description générée automatiquement">
            <a:extLst>
              <a:ext uri="{FF2B5EF4-FFF2-40B4-BE49-F238E27FC236}">
                <a16:creationId xmlns:a16="http://schemas.microsoft.com/office/drawing/2014/main" id="{FBED6577-B57B-477C-9869-19981E019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2" y="1336378"/>
            <a:ext cx="947737" cy="947737"/>
          </a:xfrm>
          <a:prstGeom prst="rect">
            <a:avLst/>
          </a:prstGeom>
        </p:spPr>
      </p:pic>
      <p:pic>
        <p:nvPicPr>
          <p:cNvPr id="18" name="Image 17" descr="Une image contenant extérieur, roue&#10;&#10;Description générée automatiquement">
            <a:extLst>
              <a:ext uri="{FF2B5EF4-FFF2-40B4-BE49-F238E27FC236}">
                <a16:creationId xmlns:a16="http://schemas.microsoft.com/office/drawing/2014/main" id="{5E86304C-B3F1-4466-A0D8-CCF0B01CF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2" y="5559553"/>
            <a:ext cx="956700" cy="956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45065D7-0429-4DE4-AAE6-74A29651057E}"/>
              </a:ext>
            </a:extLst>
          </p:cNvPr>
          <p:cNvSpPr txBox="1"/>
          <p:nvPr/>
        </p:nvSpPr>
        <p:spPr>
          <a:xfrm>
            <a:off x="1638299" y="1579413"/>
            <a:ext cx="991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Soft tyre : </a:t>
            </a:r>
            <a:r>
              <a:rPr lang="en-GB" sz="2400" dirty="0">
                <a:solidFill>
                  <a:schemeClr val="bg1"/>
                </a:solidFill>
              </a:rPr>
              <a:t>dry conditions, fastest, shortest lifetime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BD7D50-ED60-4006-9608-03EF80B5230C}"/>
              </a:ext>
            </a:extLst>
          </p:cNvPr>
          <p:cNvSpPr txBox="1"/>
          <p:nvPr/>
        </p:nvSpPr>
        <p:spPr>
          <a:xfrm>
            <a:off x="1638299" y="2626855"/>
            <a:ext cx="991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Medium tyre : </a:t>
            </a:r>
            <a:r>
              <a:rPr lang="en-GB" sz="2400" dirty="0">
                <a:solidFill>
                  <a:schemeClr val="bg1"/>
                </a:solidFill>
              </a:rPr>
              <a:t>dry conditions, speed and lifetime balance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E15860-28CD-49EA-A585-BCEC37643944}"/>
              </a:ext>
            </a:extLst>
          </p:cNvPr>
          <p:cNvSpPr txBox="1"/>
          <p:nvPr/>
        </p:nvSpPr>
        <p:spPr>
          <a:xfrm>
            <a:off x="1638299" y="3674297"/>
            <a:ext cx="991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Hard tyre : </a:t>
            </a:r>
            <a:r>
              <a:rPr lang="en-GB" sz="2400" dirty="0">
                <a:solidFill>
                  <a:schemeClr val="bg1"/>
                </a:solidFill>
              </a:rPr>
              <a:t>dry conditions, slowest, longest lifetime, harder to heat up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FA077F-C09E-4750-A045-6589B765B9C5}"/>
              </a:ext>
            </a:extLst>
          </p:cNvPr>
          <p:cNvSpPr txBox="1"/>
          <p:nvPr/>
        </p:nvSpPr>
        <p:spPr>
          <a:xfrm>
            <a:off x="1638298" y="4563254"/>
            <a:ext cx="991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Intermediate tyre : </a:t>
            </a:r>
            <a:r>
              <a:rPr lang="en-GB" sz="2400" dirty="0">
                <a:solidFill>
                  <a:schemeClr val="bg1"/>
                </a:solidFill>
              </a:rPr>
              <a:t>damp conditions, can’t handle too much standing water, vulnerable to overheat on a dry track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B9B989-CA7D-469A-AC31-0319B3A21F89}"/>
              </a:ext>
            </a:extLst>
          </p:cNvPr>
          <p:cNvSpPr txBox="1"/>
          <p:nvPr/>
        </p:nvSpPr>
        <p:spPr>
          <a:xfrm>
            <a:off x="1638297" y="5622404"/>
            <a:ext cx="991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Wet tyre : </a:t>
            </a:r>
            <a:r>
              <a:rPr lang="en-GB" sz="2400" dirty="0">
                <a:solidFill>
                  <a:schemeClr val="bg1"/>
                </a:solidFill>
              </a:rPr>
              <a:t>wet or soaked conditions, super effective against standing water, instantly worn on a dry track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0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D95E962-9F6C-4743-AD1D-57FBA243A48F}"/>
              </a:ext>
            </a:extLst>
          </p:cNvPr>
          <p:cNvSpPr txBox="1"/>
          <p:nvPr/>
        </p:nvSpPr>
        <p:spPr>
          <a:xfrm>
            <a:off x="2924175" y="2367171"/>
            <a:ext cx="6343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Other slides for any other F1 language to be explained</a:t>
            </a:r>
          </a:p>
        </p:txBody>
      </p:sp>
    </p:spTree>
    <p:extLst>
      <p:ext uri="{BB962C8B-B14F-4D97-AF65-F5344CB8AC3E}">
        <p14:creationId xmlns:p14="http://schemas.microsoft.com/office/powerpoint/2010/main" val="258562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1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route, passage, extérieur&#10;&#10;Description générée automatiquement">
            <a:extLst>
              <a:ext uri="{FF2B5EF4-FFF2-40B4-BE49-F238E27FC236}">
                <a16:creationId xmlns:a16="http://schemas.microsoft.com/office/drawing/2014/main" id="{37A616CD-FE65-44A9-B9A9-3ADD6A43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75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AB235B69-D461-4251-960E-884371F47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3" y="2934391"/>
            <a:ext cx="6311793" cy="3550384"/>
          </a:xfrm>
          <a:prstGeom prst="rect">
            <a:avLst/>
          </a:prstGeom>
        </p:spPr>
      </p:pic>
      <p:pic>
        <p:nvPicPr>
          <p:cNvPr id="4" name="Image 3" descr="Une image contenant voiture&#10;&#10;Description générée automatiquement">
            <a:extLst>
              <a:ext uri="{FF2B5EF4-FFF2-40B4-BE49-F238E27FC236}">
                <a16:creationId xmlns:a16="http://schemas.microsoft.com/office/drawing/2014/main" id="{DA226F19-EA70-4689-A060-7745E3035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2934391"/>
            <a:ext cx="4746173" cy="35503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FCA3D2-8742-4AA9-9178-2722DDB4D9E0}"/>
              </a:ext>
            </a:extLst>
          </p:cNvPr>
          <p:cNvSpPr txBox="1"/>
          <p:nvPr/>
        </p:nvSpPr>
        <p:spPr>
          <a:xfrm>
            <a:off x="1761930" y="242597"/>
            <a:ext cx="866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Space of Data in Formula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2866A4-482D-4E3C-8F5B-70C7E36FA546}"/>
              </a:ext>
            </a:extLst>
          </p:cNvPr>
          <p:cNvSpPr txBox="1"/>
          <p:nvPr/>
        </p:nvSpPr>
        <p:spPr>
          <a:xfrm>
            <a:off x="419874" y="1002133"/>
            <a:ext cx="11352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To win races, engineers follow the drivers at each circuit venue to assist them in decision making.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Those engineers on site are complementary with all the engineers back in the formula 1 team’s factory.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Throughout the weekend, even the driver invest time in data analysing to improve his driving skills until Sunday, which is race day.</a:t>
            </a:r>
            <a:endParaRPr lang="en-GB" sz="20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D9705CA-4E18-436D-8622-1DB66961EA0B}"/>
              </a:ext>
            </a:extLst>
          </p:cNvPr>
          <p:cNvGrpSpPr/>
          <p:nvPr/>
        </p:nvGrpSpPr>
        <p:grpSpPr>
          <a:xfrm>
            <a:off x="235746" y="2808109"/>
            <a:ext cx="783430" cy="762001"/>
            <a:chOff x="254795" y="2805728"/>
            <a:chExt cx="783430" cy="7620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FE2988-8067-4B09-83F4-543E404AC636}"/>
                </a:ext>
              </a:extLst>
            </p:cNvPr>
            <p:cNvSpPr/>
            <p:nvPr/>
          </p:nvSpPr>
          <p:spPr>
            <a:xfrm>
              <a:off x="276225" y="2805728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2F9898-1EA0-4D65-BD43-47509B5FFCF5}"/>
                </a:ext>
              </a:extLst>
            </p:cNvPr>
            <p:cNvSpPr/>
            <p:nvPr/>
          </p:nvSpPr>
          <p:spPr>
            <a:xfrm rot="16200000">
              <a:off x="-77262" y="3137786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470820F-DBF2-4424-9E43-72F0B5DE412A}"/>
              </a:ext>
            </a:extLst>
          </p:cNvPr>
          <p:cNvGrpSpPr/>
          <p:nvPr/>
        </p:nvGrpSpPr>
        <p:grpSpPr>
          <a:xfrm>
            <a:off x="6842286" y="2808109"/>
            <a:ext cx="783430" cy="762001"/>
            <a:chOff x="254795" y="2805728"/>
            <a:chExt cx="783430" cy="762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8697D-08AA-4552-A396-B88DBD43BDD2}"/>
                </a:ext>
              </a:extLst>
            </p:cNvPr>
            <p:cNvSpPr/>
            <p:nvPr/>
          </p:nvSpPr>
          <p:spPr>
            <a:xfrm>
              <a:off x="276225" y="2805728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4514AE-3CC9-4DC9-851B-A1AC86AAA994}"/>
                </a:ext>
              </a:extLst>
            </p:cNvPr>
            <p:cNvSpPr/>
            <p:nvPr/>
          </p:nvSpPr>
          <p:spPr>
            <a:xfrm rot="16200000">
              <a:off x="-77262" y="3137786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1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F706486D-DBB3-493C-A22A-CEDB48AD4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2" y="2982011"/>
            <a:ext cx="5458943" cy="3639294"/>
          </a:xfrm>
          <a:prstGeom prst="rect">
            <a:avLst/>
          </a:prstGeom>
        </p:spPr>
      </p:pic>
      <p:pic>
        <p:nvPicPr>
          <p:cNvPr id="7" name="Image 6" descr="Une image contenant texte, intérieur, personne&#10;&#10;Description générée automatiquement">
            <a:extLst>
              <a:ext uri="{FF2B5EF4-FFF2-40B4-BE49-F238E27FC236}">
                <a16:creationId xmlns:a16="http://schemas.microsoft.com/office/drawing/2014/main" id="{A1994359-4C92-4AF5-A086-8286B4A9D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4" y="2976110"/>
            <a:ext cx="5457873" cy="363929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BCD7561-A6AD-4527-9F16-883F436BF373}"/>
              </a:ext>
            </a:extLst>
          </p:cNvPr>
          <p:cNvGrpSpPr/>
          <p:nvPr/>
        </p:nvGrpSpPr>
        <p:grpSpPr>
          <a:xfrm>
            <a:off x="6210251" y="2821020"/>
            <a:ext cx="783430" cy="762001"/>
            <a:chOff x="254795" y="2805728"/>
            <a:chExt cx="783430" cy="762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820D5D-B2FB-4592-B28A-7EA029EE7BF5}"/>
                </a:ext>
              </a:extLst>
            </p:cNvPr>
            <p:cNvSpPr/>
            <p:nvPr/>
          </p:nvSpPr>
          <p:spPr>
            <a:xfrm>
              <a:off x="276225" y="2805728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E22E10-1B0E-4911-B1B9-98E2B5E348A7}"/>
                </a:ext>
              </a:extLst>
            </p:cNvPr>
            <p:cNvSpPr/>
            <p:nvPr/>
          </p:nvSpPr>
          <p:spPr>
            <a:xfrm rot="16200000">
              <a:off x="-77262" y="3137786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A66AA58-F3B6-4A78-898D-3F35147393BC}"/>
              </a:ext>
            </a:extLst>
          </p:cNvPr>
          <p:cNvGrpSpPr/>
          <p:nvPr/>
        </p:nvGrpSpPr>
        <p:grpSpPr>
          <a:xfrm>
            <a:off x="243985" y="2821020"/>
            <a:ext cx="783430" cy="762001"/>
            <a:chOff x="254795" y="2805728"/>
            <a:chExt cx="783430" cy="762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5FF07E-857A-4222-9BA4-3787363E781B}"/>
                </a:ext>
              </a:extLst>
            </p:cNvPr>
            <p:cNvSpPr/>
            <p:nvPr/>
          </p:nvSpPr>
          <p:spPr>
            <a:xfrm>
              <a:off x="276225" y="2805728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F5989C-37E8-4A8B-BB14-9DCDE1786752}"/>
                </a:ext>
              </a:extLst>
            </p:cNvPr>
            <p:cNvSpPr/>
            <p:nvPr/>
          </p:nvSpPr>
          <p:spPr>
            <a:xfrm rot="16200000">
              <a:off x="-77262" y="3137786"/>
              <a:ext cx="762000" cy="97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33EB0-83D6-40DB-8018-52A65BECB0C6}"/>
              </a:ext>
            </a:extLst>
          </p:cNvPr>
          <p:cNvSpPr txBox="1"/>
          <p:nvPr/>
        </p:nvSpPr>
        <p:spPr>
          <a:xfrm>
            <a:off x="1761930" y="242597"/>
            <a:ext cx="866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Two different sorts of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CC56E2E-4490-41C7-A97D-34AF75D607E9}"/>
              </a:ext>
            </a:extLst>
          </p:cNvPr>
          <p:cNvSpPr txBox="1"/>
          <p:nvPr/>
        </p:nvSpPr>
        <p:spPr>
          <a:xfrm>
            <a:off x="419874" y="1002133"/>
            <a:ext cx="11352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Internal data </a:t>
            </a:r>
            <a:r>
              <a:rPr lang="en-GB" sz="2000" dirty="0">
                <a:solidFill>
                  <a:schemeClr val="bg1"/>
                </a:solidFill>
              </a:rPr>
              <a:t>: everything related to the car.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i="1" dirty="0">
                <a:solidFill>
                  <a:schemeClr val="bg1"/>
                </a:solidFill>
              </a:rPr>
              <a:t>(Velocity, Shifting, Throttle &amp; Brake pedals, Tyres temperature, Engine status, Gearbox status…)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E2DE5F-DCF1-427C-B193-023D6C8B8EEC}"/>
              </a:ext>
            </a:extLst>
          </p:cNvPr>
          <p:cNvSpPr txBox="1"/>
          <p:nvPr/>
        </p:nvSpPr>
        <p:spPr>
          <a:xfrm>
            <a:off x="419874" y="1780729"/>
            <a:ext cx="11352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External data </a:t>
            </a:r>
            <a:r>
              <a:rPr lang="en-GB" sz="2000" dirty="0">
                <a:solidFill>
                  <a:schemeClr val="bg1"/>
                </a:solidFill>
              </a:rPr>
              <a:t>: everything not related to the car.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i="1" dirty="0">
                <a:solidFill>
                  <a:schemeClr val="bg1"/>
                </a:solidFill>
              </a:rPr>
              <a:t>(Weather forecasts, Track temperature &amp; grip condition, Track Flags, Other cars light telemetry…)</a:t>
            </a:r>
          </a:p>
        </p:txBody>
      </p:sp>
    </p:spTree>
    <p:extLst>
      <p:ext uri="{BB962C8B-B14F-4D97-AF65-F5344CB8AC3E}">
        <p14:creationId xmlns:p14="http://schemas.microsoft.com/office/powerpoint/2010/main" val="37206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FC112F-BDAB-44C5-8D86-A4A3DB3290A4}"/>
              </a:ext>
            </a:extLst>
          </p:cNvPr>
          <p:cNvSpPr txBox="1"/>
          <p:nvPr/>
        </p:nvSpPr>
        <p:spPr>
          <a:xfrm>
            <a:off x="1576387" y="1713145"/>
            <a:ext cx="903922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>
                <a:solidFill>
                  <a:schemeClr val="bg1"/>
                </a:solidFill>
              </a:rPr>
              <a:t>Fast F1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5400" dirty="0">
                <a:solidFill>
                  <a:schemeClr val="bg1"/>
                </a:solidFill>
              </a:rPr>
              <a:t>Python API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EB42C6-C82F-4343-B45B-A8F44EDBACD5}"/>
              </a:ext>
            </a:extLst>
          </p:cNvPr>
          <p:cNvSpPr txBox="1"/>
          <p:nvPr/>
        </p:nvSpPr>
        <p:spPr>
          <a:xfrm>
            <a:off x="8124825" y="28384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(2.1.12)</a:t>
            </a:r>
          </a:p>
        </p:txBody>
      </p:sp>
    </p:spTree>
    <p:extLst>
      <p:ext uri="{BB962C8B-B14F-4D97-AF65-F5344CB8AC3E}">
        <p14:creationId xmlns:p14="http://schemas.microsoft.com/office/powerpoint/2010/main" val="37004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360726"/>
            <a:ext cx="580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Core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324567-51A6-4491-B22F-1DCC791B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953717"/>
            <a:ext cx="11010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222970"/>
            <a:ext cx="58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Session class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661F9BB-E565-4F50-9F30-94D9FD4AF55F}"/>
              </a:ext>
            </a:extLst>
          </p:cNvPr>
          <p:cNvGrpSpPr/>
          <p:nvPr/>
        </p:nvGrpSpPr>
        <p:grpSpPr>
          <a:xfrm>
            <a:off x="2526315" y="1780558"/>
            <a:ext cx="7139369" cy="964238"/>
            <a:chOff x="592421" y="2750616"/>
            <a:chExt cx="10226074" cy="1381126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B6E040E-BE97-41C6-B09E-C75CA5B5F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251"/>
            <a:stretch/>
          </p:blipFill>
          <p:spPr>
            <a:xfrm>
              <a:off x="592421" y="2750617"/>
              <a:ext cx="3568099" cy="1381125"/>
            </a:xfrm>
            <a:prstGeom prst="rect">
              <a:avLst/>
            </a:prstGeom>
          </p:spPr>
        </p:pic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2971C02-63AC-4D6C-9B90-E8A1FBD6F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8"/>
            <a:stretch/>
          </p:blipFill>
          <p:spPr>
            <a:xfrm>
              <a:off x="4160520" y="2750616"/>
              <a:ext cx="6657975" cy="1381125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6E5C40B-CB63-490B-9518-A88B23081891}"/>
              </a:ext>
            </a:extLst>
          </p:cNvPr>
          <p:cNvGrpSpPr/>
          <p:nvPr/>
        </p:nvGrpSpPr>
        <p:grpSpPr>
          <a:xfrm>
            <a:off x="1798900" y="3540290"/>
            <a:ext cx="8594200" cy="2906650"/>
            <a:chOff x="318781" y="3383152"/>
            <a:chExt cx="7386821" cy="2498302"/>
          </a:xfrm>
        </p:grpSpPr>
        <p:pic>
          <p:nvPicPr>
            <p:cNvPr id="10" name="Image 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850A0D2-A01A-4886-BEE6-F521B38DF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62"/>
            <a:stretch/>
          </p:blipFill>
          <p:spPr>
            <a:xfrm>
              <a:off x="318781" y="3383153"/>
              <a:ext cx="4001759" cy="2498301"/>
            </a:xfrm>
            <a:prstGeom prst="rect">
              <a:avLst/>
            </a:prstGeom>
          </p:spPr>
        </p:pic>
        <p:pic>
          <p:nvPicPr>
            <p:cNvPr id="12" name="Image 11" descr="Une image contenant texte, capture d’écran, écran&#10;&#10;Description générée automatiquement">
              <a:extLst>
                <a:ext uri="{FF2B5EF4-FFF2-40B4-BE49-F238E27FC236}">
                  <a16:creationId xmlns:a16="http://schemas.microsoft.com/office/drawing/2014/main" id="{5F410774-C2E4-443C-B280-872B099125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5" r="-1"/>
            <a:stretch/>
          </p:blipFill>
          <p:spPr>
            <a:xfrm>
              <a:off x="4320540" y="3383152"/>
              <a:ext cx="3385062" cy="2498301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98D19D3A-41AD-4DF6-9415-BF95950CC06F}"/>
              </a:ext>
            </a:extLst>
          </p:cNvPr>
          <p:cNvSpPr txBox="1"/>
          <p:nvPr/>
        </p:nvSpPr>
        <p:spPr>
          <a:xfrm>
            <a:off x="2469077" y="1301705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2AA1E-E9AB-4904-A7E9-9D74B0B15AB9}"/>
              </a:ext>
            </a:extLst>
          </p:cNvPr>
          <p:cNvSpPr txBox="1"/>
          <p:nvPr/>
        </p:nvSpPr>
        <p:spPr>
          <a:xfrm>
            <a:off x="1798900" y="3065636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Attributes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222970"/>
            <a:ext cx="58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Laps class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D19D3A-41AD-4DF6-9415-BF95950CC06F}"/>
              </a:ext>
            </a:extLst>
          </p:cNvPr>
          <p:cNvSpPr txBox="1"/>
          <p:nvPr/>
        </p:nvSpPr>
        <p:spPr>
          <a:xfrm>
            <a:off x="1919248" y="1247985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2AA1E-E9AB-4904-A7E9-9D74B0B15AB9}"/>
              </a:ext>
            </a:extLst>
          </p:cNvPr>
          <p:cNvSpPr txBox="1"/>
          <p:nvPr/>
        </p:nvSpPr>
        <p:spPr>
          <a:xfrm>
            <a:off x="1528762" y="4757673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Attributes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FD8B2D-B4B4-4416-9849-42EF6FD41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1512"/>
          <a:stretch/>
        </p:blipFill>
        <p:spPr>
          <a:xfrm>
            <a:off x="1666875" y="5197757"/>
            <a:ext cx="8858250" cy="1381125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7C6D8EF-E7A8-4969-A1B3-D2B43A93229B}"/>
              </a:ext>
            </a:extLst>
          </p:cNvPr>
          <p:cNvGrpSpPr/>
          <p:nvPr/>
        </p:nvGrpSpPr>
        <p:grpSpPr>
          <a:xfrm>
            <a:off x="1962692" y="1715542"/>
            <a:ext cx="8266616" cy="2836613"/>
            <a:chOff x="1117450" y="1390640"/>
            <a:chExt cx="6455782" cy="2215242"/>
          </a:xfrm>
        </p:grpSpPr>
        <p:pic>
          <p:nvPicPr>
            <p:cNvPr id="16" name="Image 15" descr="Une image contenant texte, capture d’écran, moniteur, écran&#10;&#10;Description générée automatiquement">
              <a:extLst>
                <a:ext uri="{FF2B5EF4-FFF2-40B4-BE49-F238E27FC236}">
                  <a16:creationId xmlns:a16="http://schemas.microsoft.com/office/drawing/2014/main" id="{F4B61685-5A7E-4120-8703-3668FD72D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3" r="15082"/>
            <a:stretch/>
          </p:blipFill>
          <p:spPr>
            <a:xfrm>
              <a:off x="3754090" y="1390640"/>
              <a:ext cx="2849116" cy="2215242"/>
            </a:xfrm>
            <a:prstGeom prst="rect">
              <a:avLst/>
            </a:prstGeom>
          </p:spPr>
        </p:pic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462AE9B4-A83A-421C-9257-B7CFFB6DF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142"/>
            <a:stretch/>
          </p:blipFill>
          <p:spPr>
            <a:xfrm>
              <a:off x="1117450" y="1390640"/>
              <a:ext cx="2831813" cy="2215242"/>
            </a:xfrm>
            <a:prstGeom prst="rect">
              <a:avLst/>
            </a:prstGeom>
          </p:spPr>
        </p:pic>
        <p:pic>
          <p:nvPicPr>
            <p:cNvPr id="18" name="Image 1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E43A21E8-7399-469F-83EB-2E51A5932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41" r="1"/>
            <a:stretch/>
          </p:blipFill>
          <p:spPr>
            <a:xfrm>
              <a:off x="4741419" y="1390640"/>
              <a:ext cx="2831813" cy="2215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3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CBDEF5-C818-4869-A81D-C611A561F044}"/>
              </a:ext>
            </a:extLst>
          </p:cNvPr>
          <p:cNvSpPr txBox="1"/>
          <p:nvPr/>
        </p:nvSpPr>
        <p:spPr>
          <a:xfrm>
            <a:off x="3193409" y="222970"/>
            <a:ext cx="58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Lap class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D19D3A-41AD-4DF6-9415-BF95950CC06F}"/>
              </a:ext>
            </a:extLst>
          </p:cNvPr>
          <p:cNvSpPr txBox="1"/>
          <p:nvPr/>
        </p:nvSpPr>
        <p:spPr>
          <a:xfrm>
            <a:off x="1657350" y="1333410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52AA1E-E9AB-4904-A7E9-9D74B0B15AB9}"/>
              </a:ext>
            </a:extLst>
          </p:cNvPr>
          <p:cNvSpPr txBox="1"/>
          <p:nvPr/>
        </p:nvSpPr>
        <p:spPr>
          <a:xfrm>
            <a:off x="1657350" y="4702146"/>
            <a:ext cx="254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Attributes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FF6A7C-589B-4C26-9444-4B2E22788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5157783"/>
            <a:ext cx="8877300" cy="4572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5CD018-FFBC-4EEF-9AAD-CC3FC2AB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785843"/>
            <a:ext cx="8877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7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325</Words>
  <Application>Microsoft Office PowerPoint</Application>
  <PresentationFormat>Grand écran</PresentationFormat>
  <Paragraphs>55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Jean-Michel Folle</dc:creator>
  <cp:lastModifiedBy>Jean-Michel Folle</cp:lastModifiedBy>
  <cp:revision>32</cp:revision>
  <dcterms:created xsi:type="dcterms:W3CDTF">2021-12-08T20:22:35Z</dcterms:created>
  <dcterms:modified xsi:type="dcterms:W3CDTF">2021-12-12T18:24:33Z</dcterms:modified>
</cp:coreProperties>
</file>