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9" r:id="rId3"/>
    <p:sldId id="270" r:id="rId4"/>
    <p:sldId id="267" r:id="rId5"/>
    <p:sldId id="268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y Hill" initials="TH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D1E"/>
    <a:srgbClr val="898D8D"/>
    <a:srgbClr val="0078C9"/>
    <a:srgbClr val="0A58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32" autoAdjust="0"/>
    <p:restoredTop sz="50076"/>
  </p:normalViewPr>
  <p:slideViewPr>
    <p:cSldViewPr snapToGrid="0" snapToObjects="1" showGuides="1">
      <p:cViewPr varScale="1">
        <p:scale>
          <a:sx n="53" d="100"/>
          <a:sy n="53" d="100"/>
        </p:scale>
        <p:origin x="86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217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E60C-4D6A-4E80-86E8-93FC31499BE1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2E29-90C5-4708-98B6-EC01B19A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5F0-898F-42B4-A1C2-93205E2B95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4A6F0-CDA2-4942-BA52-A648B49E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4A6F0-CDA2-4942-BA52-A648B49E7B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1">
    <p:bg bwMode="ltGray">
      <p:bgPr>
        <a:solidFill>
          <a:srgbClr val="007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797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7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56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6453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4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0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9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99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034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1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2">
    <p:bg bwMode="ltGray">
      <p:bgPr>
        <a:gradFill>
          <a:gsLst>
            <a:gs pos="0">
              <a:srgbClr val="0078C9"/>
            </a:gs>
            <a:gs pos="100000">
              <a:srgbClr val="0A58AA"/>
            </a:gs>
          </a:gsLst>
          <a:lin ang="53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87513"/>
            <a:ext cx="32131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5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76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30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5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35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804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76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8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960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3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522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59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_SAP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248400"/>
            <a:ext cx="12190414" cy="609600"/>
          </a:xfrm>
          <a:prstGeom prst="rect">
            <a:avLst/>
          </a:prstGeom>
          <a:solidFill>
            <a:srgbClr val="EFAD1E"/>
          </a:solidFill>
          <a:ln>
            <a:noFill/>
          </a:ln>
          <a:effectLst>
            <a:outerShdw blurRad="482600" dist="38100" dir="16200000" sx="118000" sy="118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1312296" y="6399312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6"/>
            <a:ext cx="685801" cy="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9313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248401"/>
            <a:ext cx="12190414" cy="609599"/>
          </a:xfrm>
          <a:prstGeom prst="rect">
            <a:avLst/>
          </a:prstGeom>
          <a:solidFill>
            <a:srgbClr val="EFAD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312296" y="6399313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7"/>
            <a:ext cx="685801" cy="338329"/>
          </a:xfrm>
          <a:prstGeom prst="rect">
            <a:avLst/>
          </a:prstGeom>
        </p:spPr>
      </p:pic>
      <p:pic>
        <p:nvPicPr>
          <p:cNvPr id="13" name="Picture 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25" y="6403183"/>
            <a:ext cx="1219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85514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5385514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1242" y="1389381"/>
            <a:ext cx="5387630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1242" y="1859280"/>
            <a:ext cx="5387630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3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08792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87" r:id="rId4"/>
    <p:sldLayoutId id="2147483649" r:id="rId5"/>
    <p:sldLayoutId id="2147483688" r:id="rId6"/>
    <p:sldLayoutId id="2147483650" r:id="rId7"/>
    <p:sldLayoutId id="2147483653" r:id="rId8"/>
    <p:sldLayoutId id="2147483654" r:id="rId9"/>
    <p:sldLayoutId id="2147483655" r:id="rId10"/>
    <p:sldLayoutId id="2147483674" r:id="rId11"/>
    <p:sldLayoutId id="2147483680" r:id="rId12"/>
    <p:sldLayoutId id="2147483659" r:id="rId13"/>
    <p:sldLayoutId id="2147483664" r:id="rId14"/>
    <p:sldLayoutId id="2147483669" r:id="rId15"/>
    <p:sldLayoutId id="2147483675" r:id="rId16"/>
    <p:sldLayoutId id="2147483681" r:id="rId17"/>
    <p:sldLayoutId id="2147483660" r:id="rId18"/>
    <p:sldLayoutId id="2147483665" r:id="rId19"/>
    <p:sldLayoutId id="2147483670" r:id="rId20"/>
    <p:sldLayoutId id="2147483676" r:id="rId21"/>
    <p:sldLayoutId id="2147483682" r:id="rId22"/>
    <p:sldLayoutId id="2147483661" r:id="rId23"/>
    <p:sldLayoutId id="2147483666" r:id="rId24"/>
    <p:sldLayoutId id="2147483671" r:id="rId25"/>
    <p:sldLayoutId id="2147483677" r:id="rId26"/>
    <p:sldLayoutId id="2147483683" r:id="rId27"/>
    <p:sldLayoutId id="2147483662" r:id="rId28"/>
    <p:sldLayoutId id="2147483667" r:id="rId29"/>
    <p:sldLayoutId id="2147483672" r:id="rId30"/>
    <p:sldLayoutId id="2147483678" r:id="rId31"/>
    <p:sldLayoutId id="2147483684" r:id="rId32"/>
    <p:sldLayoutId id="2147483663" r:id="rId33"/>
    <p:sldLayoutId id="2147483668" r:id="rId34"/>
    <p:sldLayoutId id="2147483673" r:id="rId35"/>
    <p:sldLayoutId id="2147483679" r:id="rId36"/>
    <p:sldLayoutId id="2147483685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1" userDrawn="1">
          <p15:clr>
            <a:srgbClr val="A4A3A4"/>
          </p15:clr>
        </p15:guide>
        <p15:guide id="4" orient="horz" pos="858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pos="392" userDrawn="1">
          <p15:clr>
            <a:srgbClr val="A4A3A4"/>
          </p15:clr>
        </p15:guide>
        <p15:guide id="7" pos="728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Localization / Pluralization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Gervais</a:t>
            </a:r>
          </a:p>
          <a:p>
            <a:r>
              <a:rPr lang="en-US" dirty="0" smtClean="0"/>
              <a:t>Team Travel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0080" y="1389381"/>
            <a:ext cx="10908792" cy="436878"/>
          </a:xfrm>
        </p:spPr>
        <p:txBody>
          <a:bodyPr/>
          <a:lstStyle/>
          <a:p>
            <a:pPr algn="ctr"/>
            <a:r>
              <a:rPr lang="en-US" dirty="0" smtClean="0"/>
              <a:t>NUI-Intl offers a My-Get package to give localization abilities in 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10908792" cy="4046220"/>
          </a:xfrm>
        </p:spPr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@concur/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nui-intl</a:t>
            </a:r>
            <a:r>
              <a:rPr lang="en-US" b="1" dirty="0" smtClean="0">
                <a:solidFill>
                  <a:sysClr val="windowText" lastClr="000000"/>
                </a:solidFill>
              </a:rPr>
              <a:t> offers a few functions that aid in l10n</a:t>
            </a:r>
          </a:p>
          <a:p>
            <a:pPr lvl="1"/>
            <a:r>
              <a:rPr lang="en-US" dirty="0" smtClean="0"/>
              <a:t>Use the &lt;</a:t>
            </a:r>
            <a:r>
              <a:rPr lang="en-US" dirty="0" err="1" smtClean="0"/>
              <a:t>FormattedMessage</a:t>
            </a:r>
            <a:r>
              <a:rPr lang="en-US" dirty="0" smtClean="0"/>
              <a:t> /&gt; component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nuiIntl</a:t>
            </a:r>
            <a:r>
              <a:rPr lang="en-US" dirty="0" smtClean="0"/>
              <a:t> by pulling it in through </a:t>
            </a:r>
            <a:r>
              <a:rPr lang="en-US" dirty="0" err="1" smtClean="0"/>
              <a:t>contextTypes</a:t>
            </a:r>
            <a:r>
              <a:rPr lang="en-US" dirty="0" smtClean="0"/>
              <a:t> and use </a:t>
            </a:r>
            <a:r>
              <a:rPr lang="en-US" dirty="0" err="1" smtClean="0"/>
              <a:t>formattedMessage</a:t>
            </a:r>
            <a:r>
              <a:rPr lang="en-US" dirty="0" smtClean="0"/>
              <a:t>() off of the </a:t>
            </a:r>
            <a:r>
              <a:rPr lang="en-US" dirty="0" err="1" smtClean="0"/>
              <a:t>nuiIntl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Wrap your component in </a:t>
            </a:r>
            <a:r>
              <a:rPr lang="en-US" dirty="0" err="1" smtClean="0"/>
              <a:t>withFormatter</a:t>
            </a:r>
            <a:r>
              <a:rPr lang="en-US" dirty="0" smtClean="0"/>
              <a:t>() which gives formatter as a prop to your component to be used with </a:t>
            </a:r>
            <a:r>
              <a:rPr lang="en-US" dirty="0" err="1" smtClean="0"/>
              <a:t>formatter.formattedMessage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71198" y="4475748"/>
            <a:ext cx="10977674" cy="1429752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FormattedMessage</a:t>
            </a:r>
            <a:r>
              <a:rPr lang="en-US" dirty="0" smtClean="0"/>
              <a:t> id=‘hello’ /&gt;</a:t>
            </a:r>
          </a:p>
          <a:p>
            <a:r>
              <a:rPr lang="en-US" dirty="0" err="1" smtClean="0"/>
              <a:t>context.nuiIntl.formattedMessage</a:t>
            </a:r>
            <a:r>
              <a:rPr lang="en-US" dirty="0" smtClean="0"/>
              <a:t>({ id: ‘hello’ })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rops.formatter.formattedMessage</a:t>
            </a:r>
            <a:r>
              <a:rPr lang="en-US" dirty="0" smtClean="0"/>
              <a:t>({ id: ‘hello’ })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198" y="431760"/>
            <a:ext cx="10908792" cy="615553"/>
          </a:xfrm>
        </p:spPr>
        <p:txBody>
          <a:bodyPr/>
          <a:lstStyle/>
          <a:p>
            <a:pPr algn="ctr"/>
            <a:r>
              <a:rPr lang="en-US" dirty="0" smtClean="0"/>
              <a:t>L10n in the NUI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29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10908792" cy="4046220"/>
          </a:xfrm>
        </p:spPr>
        <p:txBody>
          <a:bodyPr/>
          <a:lstStyle/>
          <a:p>
            <a:r>
              <a:rPr lang="en-US" dirty="0"/>
              <a:t>For local development, have a translations folder with an </a:t>
            </a:r>
            <a:r>
              <a:rPr lang="en-US" dirty="0" err="1"/>
              <a:t>en.js</a:t>
            </a:r>
            <a:r>
              <a:rPr lang="en-US" dirty="0"/>
              <a:t> file to add your messages in an {id: message} </a:t>
            </a:r>
            <a:r>
              <a:rPr lang="en-US" dirty="0" smtClean="0"/>
              <a:t>format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messages = { hello: ‘Hello React World’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messages to an xml file in the legacy stack with a NUI = TRUE flag so that your messages get localized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UserMessage</a:t>
            </a:r>
            <a:r>
              <a:rPr lang="en-US" dirty="0" smtClean="0"/>
              <a:t> </a:t>
            </a:r>
            <a:r>
              <a:rPr lang="en-US" dirty="0" err="1" smtClean="0"/>
              <a:t>nui</a:t>
            </a:r>
            <a:r>
              <a:rPr lang="en-US" dirty="0" smtClean="0"/>
              <a:t>=“true” ID=“Hello”&gt;Hello React World&lt;/</a:t>
            </a:r>
            <a:r>
              <a:rPr lang="en-US" dirty="0" err="1" smtClean="0"/>
              <a:t>UserMessage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Formatted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4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6017" y="1371600"/>
            <a:ext cx="11078678" cy="487680"/>
          </a:xfrm>
        </p:spPr>
        <p:txBody>
          <a:bodyPr/>
          <a:lstStyle/>
          <a:p>
            <a:pPr algn="ctr"/>
            <a:r>
              <a:rPr lang="en-US" dirty="0"/>
              <a:t>It has to do with grammar rules for some languages. The gender of a preceding number </a:t>
            </a:r>
            <a:r>
              <a:rPr lang="en-US" dirty="0" smtClean="0"/>
              <a:t>can </a:t>
            </a:r>
            <a:r>
              <a:rPr lang="en-US" dirty="0" smtClean="0"/>
              <a:t>determine </a:t>
            </a:r>
            <a:r>
              <a:rPr lang="en-US" dirty="0"/>
              <a:t>the word ending of the following noun.</a:t>
            </a:r>
          </a:p>
          <a:p>
            <a:pPr algn="ctr"/>
            <a:r>
              <a:rPr lang="en-US" dirty="0"/>
              <a:t>It only takes a small addition to include code that will respect grammar rules. This greatly improves the user experience for certain languages.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80" y="3056020"/>
            <a:ext cx="11078678" cy="3801979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Example</a:t>
            </a:r>
            <a:endParaRPr lang="en-US" dirty="0" smtClean="0"/>
          </a:p>
          <a:p>
            <a:pPr lvl="1"/>
            <a:r>
              <a:rPr lang="en-US" sz="2400" dirty="0" smtClean="0"/>
              <a:t>English: </a:t>
            </a:r>
            <a:r>
              <a:rPr lang="en-US" sz="2200" dirty="0" smtClean="0"/>
              <a:t>1 </a:t>
            </a:r>
            <a:r>
              <a:rPr lang="en-US" sz="2200" dirty="0"/>
              <a:t>stop | 2 stops | 5 </a:t>
            </a:r>
            <a:r>
              <a:rPr lang="en-US" sz="2200" dirty="0" smtClean="0"/>
              <a:t>stops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400" dirty="0" smtClean="0"/>
              <a:t>Slovak: </a:t>
            </a:r>
            <a:r>
              <a:rPr lang="en-US" sz="2200" dirty="0" smtClean="0"/>
              <a:t>1 </a:t>
            </a:r>
            <a:r>
              <a:rPr lang="en-US" sz="2200" dirty="0" err="1"/>
              <a:t>zastavenie</a:t>
            </a:r>
            <a:r>
              <a:rPr lang="en-US" sz="2200" dirty="0"/>
              <a:t> | 2 </a:t>
            </a:r>
            <a:r>
              <a:rPr lang="en-US" sz="2200" dirty="0" err="1"/>
              <a:t>zastavenia</a:t>
            </a:r>
            <a:r>
              <a:rPr lang="en-US" sz="2200" dirty="0"/>
              <a:t> | 5 </a:t>
            </a:r>
            <a:r>
              <a:rPr lang="en-US" sz="2200" dirty="0" err="1" smtClean="0"/>
              <a:t>zastaveni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hr-HR" sz="2400" dirty="0" err="1" smtClean="0"/>
              <a:t>Russian</a:t>
            </a:r>
            <a:r>
              <a:rPr lang="hr-HR" sz="2400" dirty="0" smtClean="0"/>
              <a:t>: </a:t>
            </a:r>
            <a:r>
              <a:rPr lang="hr-HR" sz="2200" dirty="0" smtClean="0"/>
              <a:t>1 </a:t>
            </a:r>
            <a:r>
              <a:rPr lang="hr-HR" sz="2200" dirty="0" err="1"/>
              <a:t>остановка</a:t>
            </a:r>
            <a:r>
              <a:rPr lang="hr-HR" sz="2200" dirty="0"/>
              <a:t> | 2 </a:t>
            </a:r>
            <a:r>
              <a:rPr lang="hr-HR" sz="2200" dirty="0" err="1"/>
              <a:t>остановки</a:t>
            </a:r>
            <a:r>
              <a:rPr lang="hr-HR" sz="2200" dirty="0"/>
              <a:t> | 5 </a:t>
            </a:r>
            <a:r>
              <a:rPr lang="hr-HR" sz="2200" dirty="0" err="1" smtClean="0"/>
              <a:t>остановок</a:t>
            </a:r>
            <a:endParaRPr lang="en-US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Why should we care about localizing pluralized messages?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 flipV="1">
            <a:off x="6161242" y="5905500"/>
            <a:ext cx="5387630" cy="1584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take to make this happen?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301095" y="1179095"/>
            <a:ext cx="9586762" cy="4726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switch statement or conditional will get the job done.</a:t>
            </a:r>
          </a:p>
          <a:p>
            <a:r>
              <a:rPr lang="en-US" dirty="0"/>
              <a:t>In the example of number of stops, Travel UI included messages for ‘nonstop’, ‘1 stop’, ‘2 stops’, and ‘3 plus stops’.</a:t>
            </a:r>
          </a:p>
          <a:p>
            <a:r>
              <a:rPr lang="en-US" dirty="0"/>
              <a:t>Adding ‘2 stops’, instead of going straight to ‘2 plus stops’ helps that message to follow grammar rules and is only an additional 4 lines of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1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_12_ConcurCorporateTemplate_Helvetica_16x9_SAP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_12_ConcurCorporateTemplate_Helvetica_16x9_SAP.pptx" id="{7F5AB121-5562-49AF-8D29-7D7FF0E04C54}" vid="{085F74D3-5F83-4BF8-92D0-D83ACB2D1D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2014_12_ConcurCorporateTemplate_Helvetica_16x9_SAP.potx</Template>
  <TotalTime>491</TotalTime>
  <Words>353</Words>
  <Application>Microsoft Macintosh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Helvetica</vt:lpstr>
      <vt:lpstr>Arial</vt:lpstr>
      <vt:lpstr>2014_12_ConcurCorporateTemplate_Helvetica_16x9_SAP</vt:lpstr>
      <vt:lpstr>Localization / Pluralization Practices</vt:lpstr>
      <vt:lpstr>L10n in the NUI world</vt:lpstr>
      <vt:lpstr>Formatted Messages</vt:lpstr>
      <vt:lpstr>Why should we care about localizing pluralized messages?</vt:lpstr>
      <vt:lpstr>What does it take to make this happen?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Mans</dc:creator>
  <cp:lastModifiedBy>Gervais, Ed</cp:lastModifiedBy>
  <cp:revision>31</cp:revision>
  <dcterms:created xsi:type="dcterms:W3CDTF">2014-08-05T10:39:16Z</dcterms:created>
  <dcterms:modified xsi:type="dcterms:W3CDTF">2017-04-21T15:21:14Z</dcterms:modified>
</cp:coreProperties>
</file>