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6"/>
  </p:notesMasterIdLst>
  <p:sldIdLst>
    <p:sldId id="256" r:id="rId3"/>
    <p:sldId id="308" r:id="rId4"/>
    <p:sldId id="314" r:id="rId5"/>
    <p:sldId id="320" r:id="rId6"/>
    <p:sldId id="321" r:id="rId7"/>
    <p:sldId id="323" r:id="rId8"/>
    <p:sldId id="324" r:id="rId9"/>
    <p:sldId id="322" r:id="rId10"/>
    <p:sldId id="334" r:id="rId11"/>
    <p:sldId id="307" r:id="rId12"/>
    <p:sldId id="309" r:id="rId13"/>
    <p:sldId id="310" r:id="rId14"/>
    <p:sldId id="311" r:id="rId15"/>
    <p:sldId id="312" r:id="rId16"/>
    <p:sldId id="313" r:id="rId17"/>
    <p:sldId id="317" r:id="rId18"/>
    <p:sldId id="257" r:id="rId19"/>
    <p:sldId id="316" r:id="rId20"/>
    <p:sldId id="258" r:id="rId21"/>
    <p:sldId id="259" r:id="rId22"/>
    <p:sldId id="260" r:id="rId23"/>
    <p:sldId id="328" r:id="rId24"/>
    <p:sldId id="329" r:id="rId25"/>
    <p:sldId id="330" r:id="rId26"/>
    <p:sldId id="331" r:id="rId27"/>
    <p:sldId id="261" r:id="rId28"/>
    <p:sldId id="262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26" r:id="rId59"/>
    <p:sldId id="325" r:id="rId60"/>
    <p:sldId id="327" r:id="rId61"/>
    <p:sldId id="332" r:id="rId62"/>
    <p:sldId id="333" r:id="rId63"/>
    <p:sldId id="318" r:id="rId64"/>
    <p:sldId id="31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41" d="100"/>
          <a:sy n="241" d="100"/>
        </p:scale>
        <p:origin x="-91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85BBC-685F-45C8-9E48-53B94C756EFB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A7773-120D-4BF7-84DE-61BD97E2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If good programming is indeed an exercise in complexity minimization, how do we achieve that without the object orientation?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83E2C-08FB-48D7-BDC2-9586B985D46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If good programming is indeed an exercise in complexity minimization, how do we achieve that without the object orientation?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C1B54-BEDF-499E-8549-05A8C574039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In Javascript, functions, methods, and constructors are only patterns, not core language constructs.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9547BD-D3E5-4693-94FB-63C2698CE3A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In Javascript, functions, methods, and constructors are only patterns, not core language constructs.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CE891D-F406-4F51-842B-D0E84FB5492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In Javascript, functions, methods, and constructors are only patterns, not core language constructs.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1808EA-C978-4C5E-90FB-48D0DF59E23D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In Javascript, functions, methods, and constructors are only patterns, not core language constructs.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871BA0-8B0C-460C-A7B0-0FB4B7CFE09E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In Javascript, functions, methods, and constructors are only patterns, not core language constructs.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5A5B25-E2B9-4461-A5ED-C3D27D0488FE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In Javascript, functions, methods, and constructors are only patterns, not core language constructs.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54A23A-58CF-4D28-9571-3603AF500C4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Functions have built-in call method for custom receivers: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5F26E0-8503-42C9-BD1A-7251E68FD63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Functions have built-in call method for custom receivers: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386D3E-0B94-48DB-A70E-E527075A5C3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Functions have built-in call method for custom receivers: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FC182F-1D4B-4161-A666-04D46C3A590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Use Sierpinski example here?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BFEE4F-583E-472E-B0BF-5BF444C0B5C9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AE14CE-FF66-4A55-B313-63F7E357C98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088AD5-8E0D-4A9B-9306-7216E7BF0B6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9BE234-E7E6-41A8-A964-717D76C3062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6CE1CA-F9DD-47E2-BEB1-9239F93BB90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but probably not a good way to build reusable objects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E73B78-82E6-4FD1-B9BD-1DD0BE02441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If good programming is indeed an exercise in complexity minimization, how do we achieve that without the object orientation?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C1B54-BEDF-499E-8549-05A8C574039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Use Sierpinski example here?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57F468E4-A7B2-4AE9-BB8D-B239A80F9DBB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62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Under ES5 every function has a “bind” method which provide  a way to assign a custom receiver across one or more calls. Useful when currying and in other applications.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523E5851-15D5-489E-BB67-81620042FD17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63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Use Sierpinski example here?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FCCFBD-0496-436E-9BBC-94BAC93A8AEE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Use Sierpinski example here?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822A2E-D37D-4B8D-926B-BDB1138FC258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If good programming is indeed an exercise in complexity minimization, how do we achieve that without the object orientation?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83E2C-08FB-48D7-BDC2-9586B985D46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If good programming is indeed an exercise in complexity minimization, how do we achieve that without the object orientation?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D0896-E84F-4693-A3E7-FBD48A5EF42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also not that VAR keeps away the globals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33A952-74A8-44A9-AC60-A2D11072CB1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also not that VAR keeps away the globals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2914D-C5E3-42DF-8B08-05AE3654333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also not that VAR keeps away the globals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22FADF-0FA5-4726-A2B9-FBE84FF2B1A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7460B-DB94-4A71-B82B-7B81662F4E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BBD4B-E1E3-494D-BBFD-61854877DF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8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D4761-9F1D-48FA-99F9-968769BF7AA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619B5-4ACC-47EC-954A-3439B082BEE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77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02DA8-037E-4BD2-A035-FA088A62818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980C9-A6F4-4445-9EDA-F40BF6EC166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7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73CF0-8D84-4D7B-8F06-68B5D8F2943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28B96-9CF5-4AA7-A7F1-57AA1E3068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45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85346-FB9C-44BE-8CEF-357FDB76300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5D7A7-DBA2-4D2D-B1EF-4F05CE352E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0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CC2A5-DF3F-4158-8B29-16D6F0DB294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71B11-7EC5-40D4-ACB5-F8113FEE75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9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55891-2DD5-493E-B258-6987170B06D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40DA7-5D52-4462-AB64-683D188A2C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37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ABEF2-E93F-4BEA-B5B8-451772C85F8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5EDE2-D318-4D02-A1B0-5ACE402228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9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8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8DA97-BD3D-4753-BC43-531153629A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C2D3A-6F38-49DD-BD8E-3190FDAEF5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45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0E6B-21AF-48EE-AD69-B7B888805F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581AB-4266-42EA-BAA7-A83F27090A5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1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FA18A-996B-4D5C-AED0-58C17FC00C6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6C55F-F020-463F-AE0B-7F14099972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0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5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08F9C-7F02-4F20-A5C0-B3137F94A6BD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497E-8093-4D35-92F6-A3697B18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2F86D2-8CE9-4653-AFBE-1F61BD0A3DF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5158F5-54B9-4B4D-A1A1-44270C5EF9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3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raphicscow.com/cookin/steepcurv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raphicscow.com/cookin/sierpinsk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raphicscow.com/map/localThough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raphicscow.com/map/fullScree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bagetsoftware.org/man/manhattanPlo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scow.com/veryCross/inde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rd.nih.gov/BARD/molSpreadSheet/showExperimentDetails?cid=3689413&amp;transpose=true" TargetMode="Externa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bard.nih.gov/BARD/bardWebInterface/bigSunburst/663459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getsoftware.org/crossMap/crossTrai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bagetsoftware.org/crossMap/crossTrait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D3: </a:t>
            </a:r>
            <a:r>
              <a:rPr lang="en-US" smtClean="0"/>
              <a:t>scaling the learning curve and coding effectively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763000" cy="3962400"/>
          </a:xfrm>
        </p:spPr>
        <p:txBody>
          <a:bodyPr/>
          <a:lstStyle/>
          <a:p>
            <a:r>
              <a:rPr lang="en-US" smtClean="0"/>
              <a:t>D3 can be hard to learn because it is not a language (though maybe a DSL).  It is a JavaScript library which combines a collection of web development tools</a:t>
            </a:r>
            <a:endParaRPr lang="en-US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05400"/>
            <a:ext cx="11826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9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/>
          <p:cNvSpPr txBox="1">
            <a:spLocks noChangeArrowheads="1"/>
          </p:cNvSpPr>
          <p:nvPr/>
        </p:nvSpPr>
        <p:spPr bwMode="auto">
          <a:xfrm>
            <a:off x="457200" y="762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Tools</a:t>
            </a:r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371475" y="1676400"/>
            <a:ext cx="83915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HTML5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CSS3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DOM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4000"/>
              <a:t>SVG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Browser development environment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Jasmine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297113"/>
            <a:ext cx="8077200" cy="67468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/>
          <p:cNvSpPr txBox="1">
            <a:spLocks noChangeArrowheads="1"/>
          </p:cNvSpPr>
          <p:nvPr/>
        </p:nvSpPr>
        <p:spPr bwMode="auto">
          <a:xfrm>
            <a:off x="457200" y="762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Tools</a:t>
            </a:r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371475" y="1676400"/>
            <a:ext cx="83915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HTML5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CSS3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DOM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4000"/>
              <a:t>SVG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Browser development environment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Jasmine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906713"/>
            <a:ext cx="8077200" cy="67468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5"/>
          <p:cNvSpPr txBox="1">
            <a:spLocks noChangeArrowheads="1"/>
          </p:cNvSpPr>
          <p:nvPr/>
        </p:nvSpPr>
        <p:spPr bwMode="auto">
          <a:xfrm>
            <a:off x="457200" y="762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Tools</a:t>
            </a:r>
          </a:p>
        </p:txBody>
      </p:sp>
      <p:sp>
        <p:nvSpPr>
          <p:cNvPr id="17411" name="TextBox 6"/>
          <p:cNvSpPr txBox="1">
            <a:spLocks noChangeArrowheads="1"/>
          </p:cNvSpPr>
          <p:nvPr/>
        </p:nvSpPr>
        <p:spPr bwMode="auto">
          <a:xfrm>
            <a:off x="371475" y="1676400"/>
            <a:ext cx="83915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HTML5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CSS3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DOM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4000"/>
              <a:t>SVG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Browser development environment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Jasmine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505200"/>
            <a:ext cx="8077200" cy="67468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457200" y="762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Tools</a:t>
            </a:r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371475" y="1676400"/>
            <a:ext cx="83915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HTML5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CSS3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DOM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4000"/>
              <a:t>SVG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Browser development environment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Jasmine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125913"/>
            <a:ext cx="8077200" cy="67468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05400"/>
            <a:ext cx="11826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5"/>
          <p:cNvSpPr txBox="1">
            <a:spLocks noChangeArrowheads="1"/>
          </p:cNvSpPr>
          <p:nvPr/>
        </p:nvSpPr>
        <p:spPr bwMode="auto">
          <a:xfrm>
            <a:off x="457200" y="762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/>
              <a:t>Tools</a:t>
            </a:r>
          </a:p>
        </p:txBody>
      </p:sp>
      <p:sp>
        <p:nvSpPr>
          <p:cNvPr id="19459" name="TextBox 6"/>
          <p:cNvSpPr txBox="1">
            <a:spLocks noChangeArrowheads="1"/>
          </p:cNvSpPr>
          <p:nvPr/>
        </p:nvSpPr>
        <p:spPr bwMode="auto">
          <a:xfrm>
            <a:off x="371475" y="1676400"/>
            <a:ext cx="83915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HTML5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CSS3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DOM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4000"/>
              <a:t>SVG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Browser development environment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Jasmine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724400"/>
            <a:ext cx="8077200" cy="67468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simplest possible graphic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0"/>
            <a:ext cx="77724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/>
              <a:t>&lt;body&gt;</a:t>
            </a:r>
          </a:p>
          <a:p>
            <a:pPr lvl="1"/>
            <a:r>
              <a:rPr lang="en-US" smtClean="0"/>
              <a:t>   &lt;svg&gt;</a:t>
            </a:r>
          </a:p>
          <a:p>
            <a:pPr lvl="1"/>
            <a:r>
              <a:rPr lang="en-US" smtClean="0"/>
              <a:t>        	   &lt;rect </a:t>
            </a:r>
            <a:r>
              <a:rPr lang="en-US"/>
              <a:t>width="250" height="</a:t>
            </a:r>
            <a:r>
              <a:rPr lang="en-US"/>
              <a:t>250</a:t>
            </a:r>
            <a:r>
              <a:rPr lang="en-US" smtClean="0"/>
              <a:t>"&gt;</a:t>
            </a:r>
          </a:p>
          <a:p>
            <a:pPr lvl="1"/>
            <a:r>
              <a:rPr lang="en-US" smtClean="0"/>
              <a:t>   &lt;/svg&gt;</a:t>
            </a:r>
            <a:endParaRPr lang="en-US"/>
          </a:p>
          <a:p>
            <a:r>
              <a:rPr lang="en-US" smtClean="0"/>
              <a:t>&lt;/body&gt;</a:t>
            </a:r>
            <a:endParaRPr lang="en-US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90" y="2057400"/>
            <a:ext cx="58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1"/>
                </a:solidFill>
              </a:rPr>
              <a:t>svg</a:t>
            </a:r>
            <a:endParaRPr lang="en-US" i="1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24" y="3048000"/>
            <a:ext cx="1681376" cy="874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0" y="3276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1"/>
                </a:solidFill>
              </a:rPr>
              <a:t>result --&gt;</a:t>
            </a:r>
            <a:endParaRPr lang="en-US" i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8348" y="4191000"/>
            <a:ext cx="3686052" cy="258532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/>
              <a:t>&lt;body&gt;</a:t>
            </a:r>
          </a:p>
          <a:p>
            <a:r>
              <a:rPr lang="en-US" smtClean="0"/>
              <a:t>    &lt;</a:t>
            </a:r>
            <a:r>
              <a:rPr lang="en-US"/>
              <a:t>script&gt;</a:t>
            </a:r>
          </a:p>
          <a:p>
            <a:r>
              <a:rPr lang="en-US"/>
              <a:t>        d3.select('body')</a:t>
            </a:r>
          </a:p>
          <a:p>
            <a:r>
              <a:rPr lang="en-US"/>
              <a:t>                .append('svg')</a:t>
            </a:r>
          </a:p>
          <a:p>
            <a:r>
              <a:rPr lang="en-US"/>
              <a:t>                .append('rect')</a:t>
            </a:r>
          </a:p>
          <a:p>
            <a:r>
              <a:rPr lang="en-US"/>
              <a:t>                </a:t>
            </a:r>
            <a:r>
              <a:rPr lang="en-US"/>
              <a:t>.</a:t>
            </a:r>
            <a:r>
              <a:rPr lang="en-US" smtClean="0"/>
              <a:t>attr('height', </a:t>
            </a:r>
            <a:r>
              <a:rPr lang="en-US"/>
              <a:t>250)</a:t>
            </a:r>
          </a:p>
          <a:p>
            <a:r>
              <a:rPr lang="en-US"/>
              <a:t>                </a:t>
            </a:r>
            <a:r>
              <a:rPr lang="en-US"/>
              <a:t>.</a:t>
            </a:r>
            <a:r>
              <a:rPr lang="en-US" smtClean="0"/>
              <a:t>attr('width', </a:t>
            </a:r>
            <a:r>
              <a:rPr lang="en-US"/>
              <a:t>250);</a:t>
            </a:r>
          </a:p>
          <a:p>
            <a:r>
              <a:rPr lang="en-US"/>
              <a:t>    &lt;/script&gt;</a:t>
            </a:r>
          </a:p>
          <a:p>
            <a:r>
              <a:rPr lang="en-US" smtClean="0"/>
              <a:t>&lt;/</a:t>
            </a:r>
            <a:r>
              <a:rPr lang="en-US"/>
              <a:t>body&gt;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6965" y="5257800"/>
            <a:ext cx="6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1"/>
                </a:solidFill>
              </a:rPr>
              <a:t>D3</a:t>
            </a:r>
            <a:endParaRPr lang="en-US" i="1">
              <a:solidFill>
                <a:schemeClr val="accent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604367" y="1524000"/>
            <a:ext cx="157633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756766" y="4191000"/>
            <a:ext cx="157633" cy="2557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for storing data in the DOM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0" y="1397675"/>
            <a:ext cx="510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d3.select("body")</a:t>
            </a:r>
          </a:p>
          <a:p>
            <a:r>
              <a:rPr lang="en-US" smtClean="0"/>
              <a:t>	.selectAll("div.fee")</a:t>
            </a:r>
          </a:p>
          <a:p>
            <a:r>
              <a:rPr lang="en-US" smtClean="0"/>
              <a:t>	.data([4, 8, 15])</a:t>
            </a:r>
          </a:p>
          <a:p>
            <a:r>
              <a:rPr lang="en-US" smtClean="0"/>
              <a:t>	.enter()</a:t>
            </a:r>
          </a:p>
          <a:p>
            <a:r>
              <a:rPr lang="en-US" smtClean="0"/>
              <a:t>	.insert("div")</a:t>
            </a:r>
          </a:p>
          <a:p>
            <a:r>
              <a:rPr lang="en-US" smtClean="0"/>
              <a:t>	.attr('class','fee')</a:t>
            </a:r>
          </a:p>
          <a:p>
            <a:r>
              <a:rPr lang="en-US" smtClean="0"/>
              <a:t>	.text(function(d) { return ""+d; });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5333" y="2368034"/>
            <a:ext cx="6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1"/>
                </a:solidFill>
              </a:rPr>
              <a:t>D3</a:t>
            </a:r>
            <a:endParaRPr lang="en-US" i="1">
              <a:solidFill>
                <a:schemeClr val="accent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096067" y="1524000"/>
            <a:ext cx="123134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1"/>
                </a:solidFill>
              </a:rPr>
              <a:t>result --&gt;</a:t>
            </a:r>
            <a:endParaRPr lang="en-US" i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0400" y="3833336"/>
            <a:ext cx="53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4</a:t>
            </a:r>
          </a:p>
          <a:p>
            <a:r>
              <a:rPr lang="en-US" sz="1400" smtClean="0"/>
              <a:t>8</a:t>
            </a:r>
          </a:p>
          <a:p>
            <a:r>
              <a:rPr lang="en-US" sz="1400" smtClean="0"/>
              <a:t>15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917016" y="4876800"/>
            <a:ext cx="77724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/>
              <a:t>&lt;body&gt;</a:t>
            </a:r>
          </a:p>
          <a:p>
            <a:pPr lvl="1"/>
            <a:r>
              <a:rPr lang="en-US" smtClean="0"/>
              <a:t>   &lt;div class="fee"&gt;4&lt;/div&gt;</a:t>
            </a:r>
          </a:p>
          <a:p>
            <a:pPr lvl="1"/>
            <a:r>
              <a:rPr lang="en-US"/>
              <a:t>   &lt;div class="</a:t>
            </a:r>
            <a:r>
              <a:rPr lang="en-US"/>
              <a:t>fee</a:t>
            </a:r>
            <a:r>
              <a:rPr lang="en-US" smtClean="0"/>
              <a:t>"&gt;8&lt;/</a:t>
            </a:r>
            <a:r>
              <a:rPr lang="en-US"/>
              <a:t>div&gt;</a:t>
            </a:r>
          </a:p>
          <a:p>
            <a:pPr lvl="1"/>
            <a:r>
              <a:rPr lang="en-US"/>
              <a:t>   &lt;div class="</a:t>
            </a:r>
            <a:r>
              <a:rPr lang="en-US"/>
              <a:t>fee</a:t>
            </a:r>
            <a:r>
              <a:rPr lang="en-US" smtClean="0"/>
              <a:t>"&gt;15&lt;/</a:t>
            </a:r>
            <a:r>
              <a:rPr lang="en-US"/>
              <a:t>div</a:t>
            </a:r>
            <a:r>
              <a:rPr lang="en-US" smtClean="0"/>
              <a:t>&gt;</a:t>
            </a:r>
          </a:p>
          <a:p>
            <a:r>
              <a:rPr lang="en-US" smtClean="0"/>
              <a:t>&lt;/body&gt;</a:t>
            </a:r>
            <a:endParaRPr lang="en-US"/>
          </a:p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5410200"/>
            <a:ext cx="6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1"/>
                </a:solidFill>
              </a:rPr>
              <a:t>html</a:t>
            </a:r>
            <a:endParaRPr lang="en-US" i="1">
              <a:solidFill>
                <a:schemeClr val="accent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683183" y="4876800"/>
            <a:ext cx="157633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Motivational graphics</a:t>
            </a:r>
            <a:endParaRPr lang="en-US"/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11826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11826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25908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terrestrial map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5410200" y="257169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celestial map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48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for storing data in the DOM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d3.select("body")                                  		&lt;-- returns "selection"</a:t>
            </a:r>
          </a:p>
          <a:p>
            <a:r>
              <a:rPr lang="en-US" smtClean="0"/>
              <a:t>	.selectAll("div.fee")             		&lt;-- returns "selection"</a:t>
            </a:r>
          </a:p>
          <a:p>
            <a:r>
              <a:rPr lang="en-US" smtClean="0"/>
              <a:t>	.data([4, 8, 15])             		&lt;-- returns "update"</a:t>
            </a:r>
          </a:p>
          <a:p>
            <a:r>
              <a:rPr lang="en-US" smtClean="0"/>
              <a:t>	.enter()            			&lt;-- returns "enter"</a:t>
            </a:r>
          </a:p>
          <a:p>
            <a:r>
              <a:rPr lang="en-US" smtClean="0"/>
              <a:t>	.insert("div")            			&lt;-- returns ""</a:t>
            </a:r>
          </a:p>
          <a:p>
            <a:r>
              <a:rPr lang="en-US" smtClean="0"/>
              <a:t>	.attr('class','fee')            		&lt;-- returns ""</a:t>
            </a:r>
          </a:p>
          <a:p>
            <a:r>
              <a:rPr lang="en-US" smtClean="0"/>
              <a:t>	.text(function(d) { return ""+d; });            &lt;-- returns ""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5"/>
          <p:cNvSpPr txBox="1">
            <a:spLocks noChangeArrowheads="1"/>
          </p:cNvSpPr>
          <p:nvPr/>
        </p:nvSpPr>
        <p:spPr bwMode="auto">
          <a:xfrm>
            <a:off x="457200" y="76200"/>
            <a:ext cx="7924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smtClean="0"/>
              <a:t>How I've organized this presentation:</a:t>
            </a:r>
            <a:endParaRPr lang="en-US" altLang="en-US" sz="4000"/>
          </a:p>
        </p:txBody>
      </p:sp>
      <p:sp>
        <p:nvSpPr>
          <p:cNvPr id="14339" name="TextBox 6"/>
          <p:cNvSpPr txBox="1">
            <a:spLocks noChangeArrowheads="1"/>
          </p:cNvSpPr>
          <p:nvPr/>
        </p:nvSpPr>
        <p:spPr bwMode="auto">
          <a:xfrm>
            <a:off x="371475" y="1676400"/>
            <a:ext cx="839152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Overview of the topic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Introduction to D3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Core JavaScript concepts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Advanced JavaScript concepts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1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for storing data in the DOM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 upd=d3.select("body").selectAll("circle").data([6,8]);</a:t>
            </a:r>
          </a:p>
          <a:p>
            <a:r>
              <a:rPr lang="en-US" smtClean="0"/>
              <a:t>upd.attr('class',function(d){console.log('old'+d)});</a:t>
            </a:r>
          </a:p>
          <a:p>
            <a:r>
              <a:rPr lang="en-US" smtClean="0"/>
              <a:t>upd.enter().append("circle").attr('class',function(d){console.log('new'+d)});</a:t>
            </a:r>
          </a:p>
          <a:p>
            <a:r>
              <a:rPr lang="en-US" smtClean="0"/>
              <a:t>upd.attr('class',function(d){console.log('old and new'+d);return 'c'+d})</a:t>
            </a:r>
          </a:p>
          <a:p>
            <a:r>
              <a:rPr lang="en-US" smtClean="0"/>
              <a:t>upd.exit().remove()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9821" y="40386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upd=d3.select("body").selectAll("circle").data([3,4,5]);</a:t>
            </a:r>
          </a:p>
          <a:p>
            <a:r>
              <a:rPr lang="en-US" smtClean="0"/>
              <a:t>upd.attr('class',function(d){console.log('old'+d)});</a:t>
            </a:r>
          </a:p>
          <a:p>
            <a:r>
              <a:rPr lang="en-US" smtClean="0"/>
              <a:t>upd.enter().append("circle").attr('class',function(d){console.log('new'+d)});</a:t>
            </a:r>
          </a:p>
          <a:p>
            <a:r>
              <a:rPr lang="en-US" smtClean="0"/>
              <a:t>upd.attr('class',function(d){console.log('old and new'+d);return 'c'+d})</a:t>
            </a:r>
          </a:p>
          <a:p>
            <a:r>
              <a:rPr lang="en-US" smtClean="0"/>
              <a:t>upd.exit().remove()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81534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var tools= (function(){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var holder,  </a:t>
            </a:r>
            <a:r>
              <a:rPr 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private variable</a:t>
            </a:r>
          </a:p>
          <a:p>
            <a:endParaRPr lang="en-US" sz="11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updSel=function(data){   </a:t>
            </a:r>
            <a:r>
              <a:rPr 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generate an 'update' selector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holder=d3.select("body").selectAll("circle").data(data);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console.log('stored array -&gt; '+data);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updOverlap=function(data){    </a:t>
            </a:r>
            <a:r>
              <a:rPr 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examine data we stored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var overlap=[];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holder.attr('class',function(d){overlap.push(d)});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console.log('overlap -&gt; '+overlap);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updNew=function(data){  </a:t>
            </a:r>
            <a:r>
              <a:rPr 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generate 'enter' selector, use it to append to DOM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var newstf=[];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holder.enter().append("circle").attr('class',function(d){newstf.push(d)});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console.log('newstf -&gt; '+newstf);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updEverything=function(data){  </a:t>
            </a:r>
            <a:r>
              <a:rPr 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data resulting after using the 'enter' selector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var everything=[];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holder.attr('class',function(d){everything.push(d)})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console.log('everything -&gt; '+everything);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updExit=function(data){   </a:t>
            </a:r>
            <a:r>
              <a:rPr 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generate 'exit' selector</a:t>
            </a:r>
            <a:endParaRPr lang="en-US" sz="11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holder.exit().remove()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{  </a:t>
            </a:r>
            <a:r>
              <a:rPr 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make methods publicly available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updSel:updSel,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updOverlap:updOverlap,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updNew:updNew,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updEverything:updEverything,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updExit:updExit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D3 patterns– method chaining (1/2)</a:t>
            </a:r>
            <a:endParaRPr lang="en-US" b="1">
              <a:latin typeface="Lucida Console" panose="020B0609040504020204" pitchFamily="49" charset="0"/>
            </a:endParaRPr>
          </a:p>
        </p:txBody>
      </p:sp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228600" y="2398713"/>
            <a:ext cx="8763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svg.selectAll(‘circle’)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.attr(‘cx’, 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.attr(‘cy’, 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.attr(‘r’, 3.5);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Lucida Console" pitchFamily="49" charset="0"/>
            </a:endParaRPr>
          </a:p>
        </p:txBody>
      </p:sp>
      <p:sp>
        <p:nvSpPr>
          <p:cNvPr id="55300" name="TextBox 6"/>
          <p:cNvSpPr txBox="1">
            <a:spLocks noChangeArrowheads="1"/>
          </p:cNvSpPr>
          <p:nvPr/>
        </p:nvSpPr>
        <p:spPr bwMode="auto">
          <a:xfrm>
            <a:off x="0" y="827088"/>
            <a:ext cx="9144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A commonly used pattern in D3 involves returning a consistent object with each call so that methods can be chained</a:t>
            </a: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76200" y="4959350"/>
            <a:ext cx="6781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A JavaScript pattern makes this construction easy to implement…</a:t>
            </a:r>
          </a:p>
        </p:txBody>
      </p:sp>
      <p:pic>
        <p:nvPicPr>
          <p:cNvPr id="5530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4067175"/>
            <a:ext cx="19939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2209800"/>
            <a:ext cx="8991600" cy="24384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D3 patterns– method chaining (2/2)</a:t>
            </a:r>
            <a:endParaRPr lang="en-US" b="1">
              <a:latin typeface="Lucida Console" panose="020B0609040504020204" pitchFamily="49" charset="0"/>
            </a:endParaRPr>
          </a:p>
        </p:txBody>
      </p:sp>
      <p:pic>
        <p:nvPicPr>
          <p:cNvPr id="5632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1905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76200" y="1716088"/>
            <a:ext cx="90646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instance.width = function (x)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  if (!arguments.length) return width;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  width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  return instance;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};</a:t>
            </a:r>
          </a:p>
        </p:txBody>
      </p:sp>
      <p:sp>
        <p:nvSpPr>
          <p:cNvPr id="56325" name="TextBox 6"/>
          <p:cNvSpPr txBox="1">
            <a:spLocks noChangeArrowheads="1"/>
          </p:cNvSpPr>
          <p:nvPr/>
        </p:nvSpPr>
        <p:spPr bwMode="auto">
          <a:xfrm>
            <a:off x="457200" y="833438"/>
            <a:ext cx="8062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JavaScript implementation: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1600200"/>
            <a:ext cx="8991600" cy="24384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7" name="Rectangle 2"/>
          <p:cNvSpPr>
            <a:spLocks noChangeArrowheads="1"/>
          </p:cNvSpPr>
          <p:nvPr/>
        </p:nvSpPr>
        <p:spPr bwMode="auto">
          <a:xfrm>
            <a:off x="2133600" y="4419600"/>
            <a:ext cx="70072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Note also that this pattern combines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getters and setters into a single function</a:t>
            </a:r>
          </a:p>
        </p:txBody>
      </p:sp>
    </p:spTree>
    <p:extLst>
      <p:ext uri="{BB962C8B-B14F-4D97-AF65-F5344CB8AC3E}">
        <p14:creationId xmlns:p14="http://schemas.microsoft.com/office/powerpoint/2010/main" val="35958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D3 patterns- charts as closures</a:t>
            </a:r>
            <a:endParaRPr lang="en-US" b="1" dirty="0">
              <a:latin typeface="Lucida Console" panose="020B0609040504020204" pitchFamily="49" charset="0"/>
            </a:endParaRPr>
          </a:p>
        </p:txBody>
      </p:sp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152400" y="1595438"/>
            <a:ext cx="89154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function myChart(){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function instance 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// chart generation code goes 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instance.width = function (x)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    if (!arguments.length) return whiskers;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    whiskers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    return instance;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return instance;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}</a:t>
            </a:r>
          </a:p>
        </p:txBody>
      </p:sp>
      <p:sp>
        <p:nvSpPr>
          <p:cNvPr id="57348" name="TextBox 6"/>
          <p:cNvSpPr txBox="1">
            <a:spLocks noChangeArrowheads="1"/>
          </p:cNvSpPr>
          <p:nvPr/>
        </p:nvSpPr>
        <p:spPr bwMode="auto">
          <a:xfrm>
            <a:off x="0" y="846138"/>
            <a:ext cx="8991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Combine the method chaining slides into one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447800"/>
            <a:ext cx="8991600" cy="54102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Real-world graphics</a:t>
            </a:r>
            <a:endParaRPr lang="en-US"/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00400"/>
            <a:ext cx="11826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6600" y="2590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Manhattan plot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43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smtClean="0"/>
              <a:t> Core JavaScript concepts</a:t>
            </a:r>
            <a:endParaRPr lang="en-US" altLang="en-US" sz="5400" smtClean="0"/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29200"/>
            <a:ext cx="28956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2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smtClean="0"/>
              <a:t>Javascript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3600" smtClean="0"/>
              <a:t>Javascript is dynamic, (executing many behaviors at runtime) prototype-based (as opposed to class inheritance) scripting language with first-class functions (functions  have properties and methods, can be nested, and support lexical closures).  Early versions of the JavaScript have been available since 1996.</a:t>
            </a:r>
          </a:p>
        </p:txBody>
      </p:sp>
    </p:spTree>
    <p:extLst>
      <p:ext uri="{BB962C8B-B14F-4D97-AF65-F5344CB8AC3E}">
        <p14:creationId xmlns:p14="http://schemas.microsoft.com/office/powerpoint/2010/main" val="26783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Encapsulation: remember that Javascript is NOT block scoped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201613" y="2209800"/>
            <a:ext cx="7543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==&gt; undefined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var x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x;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 ==&gt;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263" y="2286000"/>
            <a:ext cx="6967537" cy="8382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Encapsulation: remember that Javascript is NOT block scoped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201613" y="2209800"/>
            <a:ext cx="7543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==&gt; undefined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var x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x;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 ==&gt;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963" y="3048000"/>
            <a:ext cx="6967537" cy="1524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4" y="1219200"/>
            <a:ext cx="8571097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1524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http://d3js.org/</a:t>
            </a:r>
          </a:p>
        </p:txBody>
      </p:sp>
    </p:spTree>
    <p:extLst>
      <p:ext uri="{BB962C8B-B14F-4D97-AF65-F5344CB8AC3E}">
        <p14:creationId xmlns:p14="http://schemas.microsoft.com/office/powerpoint/2010/main" val="35442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Encapsulation: remember that Javascript is NOT block scoped</a:t>
            </a: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201613" y="2209800"/>
            <a:ext cx="7543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==&gt; undefined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var x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x;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 ==&gt;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263" y="4876800"/>
            <a:ext cx="6967537" cy="8382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Encapsulation: keep your namespaces clean</a:t>
            </a: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201613" y="2209800"/>
            <a:ext cx="754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cbbo = {};  // not safe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cbbo.myVar = 123;</a:t>
            </a: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201613" y="3733800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if ( typeof cbbo === "undefined")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cbbo = {};       // not succinct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304800" y="5715000"/>
            <a:ext cx="838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cbbo = cbbo || {};   // Nice!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057400"/>
            <a:ext cx="8077200" cy="13843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Encapsulation: keep your namespaces clean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201613" y="2209800"/>
            <a:ext cx="754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cbbo = {};  // not safe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cbbo.myVar = 123;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01613" y="3733800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if ( typeof cbbo === "undefined")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cbbo = {};       // not succinct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304800" y="5715000"/>
            <a:ext cx="838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cbbo = cbbo || {};   // Nice!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733800"/>
            <a:ext cx="8077200" cy="13843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Encapsulation: keep your namespaces clean</a:t>
            </a: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201613" y="2209800"/>
            <a:ext cx="754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cbbo = {};  // not safe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cbbo.myVar = 123;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201613" y="3733800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if ( typeof cbbo === "undefined")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cbbo = {};       // not succinct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04800" y="5715000"/>
            <a:ext cx="838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cbbo = cbbo || {};   // Nice!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5245100"/>
            <a:ext cx="8077200" cy="13843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438400"/>
            <a:ext cx="8077200" cy="990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dirty="0" smtClean="0"/>
              <a:t>ncapsulation:</a:t>
            </a:r>
            <a:br>
              <a:rPr lang="en-US" dirty="0" smtClean="0"/>
            </a:br>
            <a:r>
              <a:rPr lang="en-US" dirty="0" smtClean="0"/>
              <a:t> immediately invoked function declarations are your friend</a:t>
            </a:r>
            <a:endParaRPr lang="en-US" dirty="0"/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28638" y="2667000"/>
            <a:ext cx="7543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console.log('x1='+typeof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(function(){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var x=47;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   console.log('y1='+typeof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})();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console.log('x2='+typeof x);</a:t>
            </a:r>
          </a:p>
        </p:txBody>
      </p:sp>
    </p:spTree>
    <p:extLst>
      <p:ext uri="{BB962C8B-B14F-4D97-AF65-F5344CB8AC3E}">
        <p14:creationId xmlns:p14="http://schemas.microsoft.com/office/powerpoint/2010/main" val="454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3352800"/>
            <a:ext cx="8077200" cy="2133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dirty="0" smtClean="0"/>
              <a:t>ncapsulation:</a:t>
            </a:r>
            <a:br>
              <a:rPr lang="en-US" dirty="0" smtClean="0"/>
            </a:br>
            <a:r>
              <a:rPr lang="en-US" dirty="0" smtClean="0"/>
              <a:t> immediately invoked function declarations are your friend</a:t>
            </a:r>
            <a:endParaRPr lang="en-US" dirty="0"/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528638" y="2667000"/>
            <a:ext cx="7543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console.log('x1='+typeof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(function(){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var x=47;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   console.log('y1='+typeof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})();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console.log('x2='+typeof x);</a:t>
            </a:r>
          </a:p>
        </p:txBody>
      </p:sp>
    </p:spTree>
    <p:extLst>
      <p:ext uri="{BB962C8B-B14F-4D97-AF65-F5344CB8AC3E}">
        <p14:creationId xmlns:p14="http://schemas.microsoft.com/office/powerpoint/2010/main" val="14557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5410200"/>
            <a:ext cx="8077200" cy="1066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06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dirty="0" smtClean="0"/>
              <a:t>ncapsulation:</a:t>
            </a:r>
            <a:br>
              <a:rPr lang="en-US" dirty="0" smtClean="0"/>
            </a:br>
            <a:r>
              <a:rPr lang="en-US" dirty="0" smtClean="0"/>
              <a:t> immediately invoked function declarations are your friend</a:t>
            </a:r>
            <a:endParaRPr lang="en-US" dirty="0"/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528638" y="2667000"/>
            <a:ext cx="7543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console.log('x1='+typeof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(function(){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var x=47;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en-US" sz="2800">
                <a:latin typeface="Lucida Console" pitchFamily="49" charset="0"/>
              </a:rPr>
              <a:t>   console.log('y1='+typeof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})();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console.log('x2='+typeof x);</a:t>
            </a:r>
          </a:p>
        </p:txBody>
      </p:sp>
    </p:spTree>
    <p:extLst>
      <p:ext uri="{BB962C8B-B14F-4D97-AF65-F5344CB8AC3E}">
        <p14:creationId xmlns:p14="http://schemas.microsoft.com/office/powerpoint/2010/main" val="31432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82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300" dirty="0" smtClean="0"/>
              <a:t>Encapsulation:</a:t>
            </a:r>
            <a:br>
              <a:rPr lang="en-US" sz="5300" dirty="0" smtClean="0"/>
            </a:br>
            <a:r>
              <a:rPr lang="en-US" sz="5300" dirty="0" smtClean="0"/>
              <a:t> favor assignment </a:t>
            </a:r>
            <a:r>
              <a:rPr lang="en-US" sz="5300" smtClean="0"/>
              <a:t>of </a:t>
            </a:r>
            <a:br>
              <a:rPr lang="en-US" sz="5300" smtClean="0"/>
            </a:br>
            <a:r>
              <a:rPr lang="en-US" sz="5300" smtClean="0"/>
              <a:t>anonymous functions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228600" y="2459038"/>
            <a:ext cx="85344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x(); // ERROR -- x is declared but still undefined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y(); // y can run before it is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var x=function(){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   console.log('here I am x');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function y(){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  console.log('here I am y');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};</a:t>
            </a:r>
          </a:p>
        </p:txBody>
      </p:sp>
      <p:pic>
        <p:nvPicPr>
          <p:cNvPr id="3072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472113"/>
            <a:ext cx="4038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382838"/>
            <a:ext cx="8077200" cy="89376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82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300" dirty="0" smtClean="0"/>
              <a:t>Encapsulation:</a:t>
            </a:r>
            <a:br>
              <a:rPr lang="en-US" sz="5300" dirty="0" smtClean="0"/>
            </a:br>
            <a:r>
              <a:rPr lang="en-US" sz="5300" dirty="0" smtClean="0"/>
              <a:t> favor assignment </a:t>
            </a:r>
            <a:r>
              <a:rPr lang="en-US" sz="5300" smtClean="0"/>
              <a:t>of </a:t>
            </a:r>
            <a:br>
              <a:rPr lang="en-US" sz="5300" smtClean="0"/>
            </a:br>
            <a:r>
              <a:rPr lang="en-US" sz="5300" smtClean="0"/>
              <a:t>anonymous functions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228600" y="2459038"/>
            <a:ext cx="85344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x(); // ERROR -- x is declared but still undefined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y(); // y can run before it is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var x=function(){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   console.log('here I am x');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function y(){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  console.log('here I am y');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};</a:t>
            </a:r>
          </a:p>
        </p:txBody>
      </p:sp>
      <p:pic>
        <p:nvPicPr>
          <p:cNvPr id="317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472113"/>
            <a:ext cx="4038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3200400"/>
            <a:ext cx="8077200" cy="13843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782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300" dirty="0" smtClean="0"/>
              <a:t>Encapsulation:</a:t>
            </a:r>
            <a:br>
              <a:rPr lang="en-US" sz="5300" dirty="0" smtClean="0"/>
            </a:br>
            <a:r>
              <a:rPr lang="en-US" sz="5300" dirty="0" smtClean="0"/>
              <a:t> favor assignment </a:t>
            </a:r>
            <a:r>
              <a:rPr lang="en-US" sz="5300" smtClean="0"/>
              <a:t>of </a:t>
            </a:r>
            <a:br>
              <a:rPr lang="en-US" sz="5300" smtClean="0"/>
            </a:br>
            <a:r>
              <a:rPr lang="en-US" sz="5300" smtClean="0"/>
              <a:t>anonymous functions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228600" y="2459038"/>
            <a:ext cx="85344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x(); // ERROR -- x is declared but still undefined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y(); // y can run before it is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var x=function(){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   console.log('here I am x');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function y(){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  console.log('here I am y');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Lucida Console" pitchFamily="49" charset="0"/>
              </a:rPr>
              <a:t>};</a:t>
            </a:r>
          </a:p>
        </p:txBody>
      </p:sp>
      <p:pic>
        <p:nvPicPr>
          <p:cNvPr id="3277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472113"/>
            <a:ext cx="4038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4406900"/>
            <a:ext cx="8077200" cy="13843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195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http://vis.stanford.edu/papers/d3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66800"/>
            <a:ext cx="5395117" cy="56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5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smtClean="0"/>
              <a:t>Advanced Javascript concepts</a:t>
            </a:r>
            <a:endParaRPr lang="en-US" altLang="en-US" sz="4800" smtClean="0"/>
          </a:p>
        </p:txBody>
      </p:sp>
      <p:pic>
        <p:nvPicPr>
          <p:cNvPr id="4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76800"/>
            <a:ext cx="11826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3538681"/>
            <a:ext cx="424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Linked hierarchies visualization</a:t>
            </a:r>
            <a:endParaRPr lang="en-US" sz="2400"/>
          </a:p>
        </p:txBody>
      </p:sp>
      <p:pic>
        <p:nvPicPr>
          <p:cNvPr id="6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546" y="4191000"/>
            <a:ext cx="11826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10200" y="4876800"/>
            <a:ext cx="130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(backup)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1401763"/>
          </a:xfrm>
        </p:spPr>
        <p:txBody>
          <a:bodyPr/>
          <a:lstStyle/>
          <a:p>
            <a:pPr eaLnBrk="1" hangingPunct="1"/>
            <a:r>
              <a:rPr lang="en-US" altLang="en-US" sz="5400" smtClean="0"/>
              <a:t>Patterns:   know </a:t>
            </a:r>
            <a:r>
              <a:rPr lang="en-US" altLang="en-US" sz="5400" b="1" smtClean="0">
                <a:latin typeface="Lucida Console" pitchFamily="49" charset="0"/>
              </a:rPr>
              <a:t>this</a:t>
            </a: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76200" y="1676400"/>
            <a:ext cx="9067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Unlike many other common languages, the value of the </a:t>
            </a:r>
            <a:r>
              <a:rPr lang="en-US" altLang="en-US" sz="4000" b="1">
                <a:latin typeface="Lucida Console" pitchFamily="49" charset="0"/>
              </a:rPr>
              <a:t>this</a:t>
            </a:r>
            <a:r>
              <a:rPr lang="en-US" altLang="en-US" sz="4000"/>
              <a:t> construct depends on the syntax of the caller.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Furthermore, essential language elements (ex. methods, modules, and constructors) are only patterns, not core language constructs.</a:t>
            </a:r>
          </a:p>
        </p:txBody>
      </p:sp>
    </p:spTree>
    <p:extLst>
      <p:ext uri="{BB962C8B-B14F-4D97-AF65-F5344CB8AC3E}">
        <p14:creationId xmlns:p14="http://schemas.microsoft.com/office/powerpoint/2010/main" val="16373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Lucida Console" pitchFamily="49" charset="0"/>
              </a:rPr>
              <a:t>this</a:t>
            </a:r>
            <a:r>
              <a:rPr lang="en-US" altLang="en-US" smtClean="0"/>
              <a:t> in a function</a:t>
            </a:r>
          </a:p>
        </p:txBody>
      </p:sp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76200" y="1576388"/>
            <a:ext cx="89154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var x=function(){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 console.log('this='+this);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x()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latin typeface="Lucida Console" pitchFamily="49" charset="0"/>
              </a:rPr>
              <a:t>this=[object Window]</a:t>
            </a:r>
            <a:r>
              <a:rPr lang="en-US" altLang="en-US" sz="4000">
                <a:latin typeface="Lucida Console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pic>
        <p:nvPicPr>
          <p:cNvPr id="3891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24400"/>
            <a:ext cx="18288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1576388"/>
            <a:ext cx="8991600" cy="203041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Lucida Console" pitchFamily="49" charset="0"/>
              </a:rPr>
              <a:t>this</a:t>
            </a:r>
            <a:r>
              <a:rPr lang="en-US" altLang="en-US" smtClean="0"/>
              <a:t> in a function</a:t>
            </a: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76200" y="1576388"/>
            <a:ext cx="89154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var x=function(){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 console.log('this='+this);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x()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latin typeface="Lucida Console" pitchFamily="49" charset="0"/>
              </a:rPr>
              <a:t>this=[object Window]</a:t>
            </a:r>
            <a:r>
              <a:rPr lang="en-US" altLang="en-US" sz="4000">
                <a:latin typeface="Lucida Console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24400"/>
            <a:ext cx="18288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3962400"/>
            <a:ext cx="8991600" cy="1524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1447800"/>
            <a:ext cx="8991600" cy="3276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Lucida Console" pitchFamily="49" charset="0"/>
              </a:rPr>
              <a:t>this</a:t>
            </a:r>
            <a:r>
              <a:rPr lang="en-US" altLang="en-US" smtClean="0"/>
              <a:t> in a method</a:t>
            </a: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152400" y="1447800"/>
            <a:ext cx="89154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var obj={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hi:function(){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 console.log('this='+this);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obj.hi()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latin typeface="Lucida Console" pitchFamily="49" charset="0"/>
              </a:rPr>
              <a:t>this=[object Object]</a:t>
            </a:r>
          </a:p>
        </p:txBody>
      </p:sp>
      <p:pic>
        <p:nvPicPr>
          <p:cNvPr id="4096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5334000"/>
            <a:ext cx="18542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4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5334000"/>
            <a:ext cx="18542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5029200"/>
            <a:ext cx="8991600" cy="1447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Lucida Console" pitchFamily="49" charset="0"/>
              </a:rPr>
              <a:t>this</a:t>
            </a:r>
            <a:r>
              <a:rPr lang="en-US" altLang="en-US" smtClean="0"/>
              <a:t> in a method</a:t>
            </a: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152400" y="1447800"/>
            <a:ext cx="89154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var obj={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hi:function(){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 console.log('this='+this);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obj.hi()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latin typeface="Lucida Console" pitchFamily="49" charset="0"/>
              </a:rPr>
              <a:t>this=[object Object]</a:t>
            </a:r>
          </a:p>
        </p:txBody>
      </p:sp>
    </p:spTree>
    <p:extLst>
      <p:ext uri="{BB962C8B-B14F-4D97-AF65-F5344CB8AC3E}">
        <p14:creationId xmlns:p14="http://schemas.microsoft.com/office/powerpoint/2010/main" val="13563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Lucida Console" pitchFamily="49" charset="0"/>
              </a:rPr>
              <a:t>this</a:t>
            </a:r>
            <a:r>
              <a:rPr lang="en-US" altLang="en-US" smtClean="0"/>
              <a:t> in a constructor</a:t>
            </a: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304800" y="1624013"/>
            <a:ext cx="84582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function hi(friend)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 this.myFriend=friend;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var myVar = new hi(‘joe’);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myVar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latin typeface="Lucida Console" pitchFamily="49" charset="0"/>
              </a:rPr>
              <a:t>{ myFriend: ‘joe’}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pic>
        <p:nvPicPr>
          <p:cNvPr id="4301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8200"/>
            <a:ext cx="17240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1524000"/>
            <a:ext cx="8991600" cy="2032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Lucida Console" pitchFamily="49" charset="0"/>
              </a:rPr>
              <a:t>this</a:t>
            </a:r>
            <a:r>
              <a:rPr lang="en-US" altLang="en-US" smtClean="0"/>
              <a:t> in a constructor</a:t>
            </a:r>
          </a:p>
        </p:txBody>
      </p:sp>
      <p:sp>
        <p:nvSpPr>
          <p:cNvPr id="44035" name="TextBox 4"/>
          <p:cNvSpPr txBox="1">
            <a:spLocks noChangeArrowheads="1"/>
          </p:cNvSpPr>
          <p:nvPr/>
        </p:nvSpPr>
        <p:spPr bwMode="auto">
          <a:xfrm>
            <a:off x="304800" y="1624013"/>
            <a:ext cx="84582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function hi(friend)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  this.myFriend=friend;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var myVar = new hi(‘joe’);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Lucida Console" pitchFamily="49" charset="0"/>
              </a:rPr>
              <a:t>myVar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latin typeface="Lucida Console" pitchFamily="49" charset="0"/>
              </a:rPr>
              <a:t>{ myFriend: ‘joe’}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pic>
        <p:nvPicPr>
          <p:cNvPr id="4403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8200"/>
            <a:ext cx="17240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3429000"/>
            <a:ext cx="8991600" cy="2032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66713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Custom assignment of </a:t>
            </a:r>
            <a:r>
              <a:rPr lang="en-US" altLang="en-US" sz="4800" b="1" smtClean="0">
                <a:latin typeface="Lucida Console" pitchFamily="49" charset="0"/>
              </a:rPr>
              <a:t>this</a:t>
            </a:r>
          </a:p>
        </p:txBody>
      </p:sp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228600" y="1219200"/>
            <a:ext cx="8763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xx=function(myParm){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console.log('this='+this+',myParm='+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myParm);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xx('f')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Lucida Console" pitchFamily="49" charset="0"/>
              </a:rPr>
              <a:t>this=[object Window], myParm=f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i="1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xx.call('g','f')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Lucida Console" pitchFamily="49" charset="0"/>
              </a:rPr>
              <a:t>this=g, myParm=f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092200"/>
            <a:ext cx="8991600" cy="2032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66713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Custom assignment of </a:t>
            </a:r>
            <a:r>
              <a:rPr lang="en-US" altLang="en-US" sz="4800" b="1" smtClean="0">
                <a:latin typeface="Lucida Console" pitchFamily="49" charset="0"/>
              </a:rPr>
              <a:t>this</a:t>
            </a:r>
          </a:p>
        </p:txBody>
      </p:sp>
      <p:sp>
        <p:nvSpPr>
          <p:cNvPr id="46083" name="TextBox 4"/>
          <p:cNvSpPr txBox="1">
            <a:spLocks noChangeArrowheads="1"/>
          </p:cNvSpPr>
          <p:nvPr/>
        </p:nvSpPr>
        <p:spPr bwMode="auto">
          <a:xfrm>
            <a:off x="228600" y="1219200"/>
            <a:ext cx="8763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xx=function(myParm){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console.log('this='+this+',myParm='+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myParm);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xx('f')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Lucida Console" pitchFamily="49" charset="0"/>
              </a:rPr>
              <a:t>this=[object Window], myParm=f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i="1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xx.call('g','f')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Lucida Console" pitchFamily="49" charset="0"/>
              </a:rPr>
              <a:t>this=g, myParm=f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2971800"/>
            <a:ext cx="8991600" cy="154781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48148"/>
            <a:ext cx="8195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Frostbitten fingers,</a:t>
            </a:r>
          </a:p>
          <a:p>
            <a:r>
              <a:rPr lang="en-US" sz="4000"/>
              <a:t>t</a:t>
            </a:r>
            <a:r>
              <a:rPr lang="en-US" sz="4000" smtClean="0"/>
              <a:t>he right tool for the right job, </a:t>
            </a:r>
          </a:p>
          <a:p>
            <a:r>
              <a:rPr lang="en-US" sz="4000" smtClean="0"/>
              <a:t>and proper preparations</a:t>
            </a:r>
            <a:endParaRPr 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743200"/>
            <a:ext cx="4959385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66713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Custom assignment of </a:t>
            </a:r>
            <a:r>
              <a:rPr lang="en-US" altLang="en-US" sz="4800" b="1" smtClean="0">
                <a:latin typeface="Lucida Console" pitchFamily="49" charset="0"/>
              </a:rPr>
              <a:t>this</a:t>
            </a:r>
          </a:p>
        </p:txBody>
      </p:sp>
      <p:sp>
        <p:nvSpPr>
          <p:cNvPr id="47107" name="TextBox 4"/>
          <p:cNvSpPr txBox="1">
            <a:spLocks noChangeArrowheads="1"/>
          </p:cNvSpPr>
          <p:nvPr/>
        </p:nvSpPr>
        <p:spPr bwMode="auto">
          <a:xfrm>
            <a:off x="228600" y="1219200"/>
            <a:ext cx="8763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xx=function(myParm){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console.log('this='+this+',myParm='+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myParm);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xx('f')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Lucida Console" pitchFamily="49" charset="0"/>
              </a:rPr>
              <a:t>this=[object Window], myParm=f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i="1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xx.call('g','f')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Lucida Console" pitchFamily="49" charset="0"/>
              </a:rPr>
              <a:t>this=g, myParm=f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Lucida Console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4343400"/>
            <a:ext cx="8991600" cy="16002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934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‘Crockford Effect’</a:t>
            </a:r>
            <a:endParaRPr lang="en-US" altLang="en-US" b="1" smtClean="0">
              <a:latin typeface="Lucida Console" pitchFamily="49" charset="0"/>
            </a:endParaRPr>
          </a:p>
        </p:txBody>
      </p:sp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152400" y="1524000"/>
            <a:ext cx="8997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Douglas Crockford wrote a hugely influential book in 2008:</a:t>
            </a:r>
          </a:p>
        </p:txBody>
      </p:sp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1219200" y="2492375"/>
            <a:ext cx="670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“Most programming languages contain good and bad parts, but JavaScript has more than its share of the bad …  This authoritative book scrapes away these bad features to reveal a subset of JavaScript that's more reliable, readable, and maintainable than the language as a whole…”</a:t>
            </a: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228600" y="5245100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He also went on to write JSLint to codify and enforce his ideas. His approach is workable and self consistent, it isn’t the only way to write good JavaScript.  </a:t>
            </a:r>
          </a:p>
        </p:txBody>
      </p:sp>
      <p:pic>
        <p:nvPicPr>
          <p:cNvPr id="4813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76200"/>
            <a:ext cx="20764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hlinkClick r:id="rId3"/>
          </p:cNvPr>
          <p:cNvSpPr txBox="1"/>
          <p:nvPr/>
        </p:nvSpPr>
        <p:spPr>
          <a:xfrm>
            <a:off x="7848600" y="4660900"/>
            <a:ext cx="10668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25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Patterns: Looping in Javascript</a:t>
            </a:r>
            <a:endParaRPr lang="en-US" altLang="en-US" b="1" smtClean="0">
              <a:latin typeface="Lucida Console" pitchFamily="49" charset="0"/>
            </a:endParaRPr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609600" y="1501775"/>
            <a:ext cx="8763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var dict=[{ name:joe, age:22},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      { name:bob, age:23}];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var justNames = 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dict.forEach( function(x)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justNames.push(x.name);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}</a:t>
            </a: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152400" y="830263"/>
            <a:ext cx="8062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Iterators are generally better than looping.</a:t>
            </a:r>
          </a:p>
        </p:txBody>
      </p:sp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76200" y="4124325"/>
            <a:ext cx="899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Though under ES5 maps are the best way to modify arrays.</a:t>
            </a:r>
          </a:p>
        </p:txBody>
      </p:sp>
      <p:sp>
        <p:nvSpPr>
          <p:cNvPr id="49158" name="TextBox 7"/>
          <p:cNvSpPr txBox="1">
            <a:spLocks noChangeArrowheads="1"/>
          </p:cNvSpPr>
          <p:nvPr/>
        </p:nvSpPr>
        <p:spPr bwMode="auto">
          <a:xfrm>
            <a:off x="304800" y="4813300"/>
            <a:ext cx="8763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nameSlashAge = dict.map(function(x)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return x.name+’/’+ x.age;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354138"/>
            <a:ext cx="8991600" cy="253206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Patterns: Looping in Javascript</a:t>
            </a:r>
            <a:endParaRPr lang="en-US" altLang="en-US" b="1" smtClean="0">
              <a:latin typeface="Lucida Console" pitchFamily="49" charset="0"/>
            </a:endParaRPr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609600" y="1501775"/>
            <a:ext cx="8763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var dict=[{ name:joe, age:22},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      { name:bob, age:23}];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var justNames = 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dict.forEach( function(x)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justNames.push(x.name);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}</a:t>
            </a:r>
          </a:p>
        </p:txBody>
      </p:sp>
      <p:sp>
        <p:nvSpPr>
          <p:cNvPr id="50180" name="TextBox 6"/>
          <p:cNvSpPr txBox="1">
            <a:spLocks noChangeArrowheads="1"/>
          </p:cNvSpPr>
          <p:nvPr/>
        </p:nvSpPr>
        <p:spPr bwMode="auto">
          <a:xfrm>
            <a:off x="152400" y="830263"/>
            <a:ext cx="8062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Iterators are generally better than looping.</a:t>
            </a:r>
          </a:p>
        </p:txBody>
      </p:sp>
      <p:sp>
        <p:nvSpPr>
          <p:cNvPr id="50181" name="TextBox 5"/>
          <p:cNvSpPr txBox="1">
            <a:spLocks noChangeArrowheads="1"/>
          </p:cNvSpPr>
          <p:nvPr/>
        </p:nvSpPr>
        <p:spPr bwMode="auto">
          <a:xfrm>
            <a:off x="76200" y="4124325"/>
            <a:ext cx="899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Though under </a:t>
            </a:r>
            <a:r>
              <a:rPr lang="en-US" altLang="en-US" sz="2800" b="1" smtClean="0"/>
              <a:t>ECMA5 prefer maps </a:t>
            </a:r>
            <a:r>
              <a:rPr lang="en-US" altLang="en-US" sz="2800" b="1"/>
              <a:t>to modify arrays.</a:t>
            </a:r>
          </a:p>
        </p:txBody>
      </p:sp>
      <p:sp>
        <p:nvSpPr>
          <p:cNvPr id="50182" name="TextBox 7"/>
          <p:cNvSpPr txBox="1">
            <a:spLocks noChangeArrowheads="1"/>
          </p:cNvSpPr>
          <p:nvPr/>
        </p:nvSpPr>
        <p:spPr bwMode="auto">
          <a:xfrm>
            <a:off x="304800" y="4813300"/>
            <a:ext cx="8763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nameSlashAge = dict.map(function(x)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return x.name+’/’+ x.age;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4813300"/>
            <a:ext cx="8991600" cy="18923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085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JavaScript Patterns</a:t>
            </a:r>
            <a:endParaRPr lang="en-US" altLang="en-US" sz="4800" b="1" smtClean="0">
              <a:latin typeface="Lucida Console" pitchFamily="49" charset="0"/>
            </a:endParaRPr>
          </a:p>
        </p:txBody>
      </p:sp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100013" y="1524000"/>
            <a:ext cx="8763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u1=function(myParm){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this.getParm=function(){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 return "your parm is "+myParm;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</p:txBody>
      </p:sp>
      <p:sp>
        <p:nvSpPr>
          <p:cNvPr id="51204" name="TextBox 6"/>
          <p:cNvSpPr txBox="1">
            <a:spLocks noChangeArrowheads="1"/>
          </p:cNvSpPr>
          <p:nvPr/>
        </p:nvSpPr>
        <p:spPr bwMode="auto">
          <a:xfrm>
            <a:off x="0" y="990600"/>
            <a:ext cx="8062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Closure pattern: good for private data.</a:t>
            </a:r>
            <a:r>
              <a:rPr lang="en-US" altLang="en-US" sz="2800"/>
              <a:t>  </a:t>
            </a:r>
          </a:p>
        </p:txBody>
      </p:sp>
      <p:sp>
        <p:nvSpPr>
          <p:cNvPr id="51205" name="TextBox 7"/>
          <p:cNvSpPr txBox="1">
            <a:spLocks noChangeArrowheads="1"/>
          </p:cNvSpPr>
          <p:nvPr/>
        </p:nvSpPr>
        <p:spPr bwMode="auto">
          <a:xfrm>
            <a:off x="100013" y="4267200"/>
            <a:ext cx="8763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u2=function(myParm){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this.myParm=myParm;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this.getParm=function(){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 return "your parm is "+this.myParm;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</p:txBody>
      </p:sp>
      <p:sp>
        <p:nvSpPr>
          <p:cNvPr id="51206" name="Rectangle 2"/>
          <p:cNvSpPr>
            <a:spLocks noChangeArrowheads="1"/>
          </p:cNvSpPr>
          <p:nvPr/>
        </p:nvSpPr>
        <p:spPr bwMode="auto">
          <a:xfrm>
            <a:off x="23813" y="3810000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 call it the ‘Object pattern’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514475"/>
            <a:ext cx="8991600" cy="22193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085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JavaScript Patterns</a:t>
            </a:r>
            <a:endParaRPr lang="en-US" altLang="en-US" sz="4800" b="1" smtClean="0">
              <a:latin typeface="Lucida Console" pitchFamily="49" charset="0"/>
            </a:endParaRPr>
          </a:p>
        </p:txBody>
      </p:sp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100013" y="1524000"/>
            <a:ext cx="8763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u1=function(myParm){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this.getParm=function(){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 return "your parm is "+myParm;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</p:txBody>
      </p:sp>
      <p:sp>
        <p:nvSpPr>
          <p:cNvPr id="52228" name="TextBox 6"/>
          <p:cNvSpPr txBox="1">
            <a:spLocks noChangeArrowheads="1"/>
          </p:cNvSpPr>
          <p:nvPr/>
        </p:nvSpPr>
        <p:spPr bwMode="auto">
          <a:xfrm>
            <a:off x="0" y="990600"/>
            <a:ext cx="8062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Closure pattern: good for private data.  </a:t>
            </a:r>
          </a:p>
        </p:txBody>
      </p:sp>
      <p:sp>
        <p:nvSpPr>
          <p:cNvPr id="52229" name="TextBox 7"/>
          <p:cNvSpPr txBox="1">
            <a:spLocks noChangeArrowheads="1"/>
          </p:cNvSpPr>
          <p:nvPr/>
        </p:nvSpPr>
        <p:spPr bwMode="auto">
          <a:xfrm>
            <a:off x="100013" y="4267200"/>
            <a:ext cx="8763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var u2=function(myParm){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this.myParm=myParm;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this.getParm=function(){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  return "your parm is "+this.myParm;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Lucida Console" pitchFamily="49" charset="0"/>
              </a:rPr>
              <a:t>}</a:t>
            </a:r>
          </a:p>
        </p:txBody>
      </p:sp>
      <p:sp>
        <p:nvSpPr>
          <p:cNvPr id="52230" name="Rectangle 2"/>
          <p:cNvSpPr>
            <a:spLocks noChangeArrowheads="1"/>
          </p:cNvSpPr>
          <p:nvPr/>
        </p:nvSpPr>
        <p:spPr bwMode="auto">
          <a:xfrm>
            <a:off x="23813" y="3810000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The ‘Object pattern’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4267200"/>
            <a:ext cx="8991600" cy="2590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JavaScript Patterns</a:t>
            </a:r>
            <a:endParaRPr lang="en-US" altLang="en-US" b="1" smtClean="0">
              <a:latin typeface="Lucida Console" pitchFamily="49" charset="0"/>
            </a:endParaRP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152400" y="1371600"/>
            <a:ext cx="8763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var u3=(function(){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var _myParm,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setParm=function(myParm){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_myParm=myParm;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getParm=function(){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return "your parm is "+_myParm;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return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setParm:setParm,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  getParm:getParm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onsole" pitchFamily="49" charset="0"/>
              </a:rPr>
              <a:t>}());</a:t>
            </a:r>
          </a:p>
        </p:txBody>
      </p:sp>
      <p:sp>
        <p:nvSpPr>
          <p:cNvPr id="53252" name="TextBox 6"/>
          <p:cNvSpPr txBox="1">
            <a:spLocks noChangeArrowheads="1"/>
          </p:cNvSpPr>
          <p:nvPr/>
        </p:nvSpPr>
        <p:spPr bwMode="auto">
          <a:xfrm>
            <a:off x="152400" y="833438"/>
            <a:ext cx="868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Stephan Stefanov’s ‘module pattern’.   Good for building libraries.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295400"/>
            <a:ext cx="8991600" cy="5257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smtClean="0"/>
              <a:t>D3 in the real world</a:t>
            </a:r>
            <a:endParaRPr lang="en-US" altLang="en-US" sz="4800" smtClean="0"/>
          </a:p>
        </p:txBody>
      </p:sp>
      <p:pic>
        <p:nvPicPr>
          <p:cNvPr id="3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98850"/>
            <a:ext cx="11826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7743" y="2561112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It's really only a bar chart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31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timeline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16002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" y="4648200"/>
            <a:ext cx="762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3400" y="4762500"/>
            <a:ext cx="152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" y="4876800"/>
            <a:ext cx="152400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09600" y="4933950"/>
            <a:ext cx="76200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9600" y="50292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86740" y="15468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2000" y="1676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mtClean="0"/>
              <a:t>1996: JavaScript created </a:t>
            </a:r>
            <a:r>
              <a:rPr lang="en-US" altLang="en-US"/>
              <a:t>by </a:t>
            </a:r>
            <a:r>
              <a:rPr lang="en-US" altLang="en-US"/>
              <a:t>Brendan </a:t>
            </a:r>
            <a:r>
              <a:rPr lang="en-US" altLang="en-US" smtClean="0"/>
              <a:t>Eich for Netscape Navigator</a:t>
            </a:r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33400" y="186106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3399" y="2438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2000" y="22537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mtClean="0"/>
              <a:t>1997: JavaScript begins standardization process</a:t>
            </a:r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533399" y="2971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3398" y="354913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" y="2819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mtClean="0"/>
              <a:t>1998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2000" y="3352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mtClean="0"/>
              <a:t>1999: Reg ex, better string handling, try/catch, etc</a:t>
            </a:r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33398" y="4114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7233" y="39301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2000: JavaScript becomes important enough to fight over</a:t>
            </a:r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3364" y="54102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8200" y="52255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2011: ECMA 5 standard released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compatibility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2000" y="1676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Chrome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0410" y="20690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mtClean="0"/>
              <a:t>Firefox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62000" y="24500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Opera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9397" y="4495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mtClean="0"/>
              <a:t>Safari for Windows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67233" y="3200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Microsoft Edge?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8200" y="52255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Internet Explorer (&lt;v.10)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7233" y="2819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Internet Explorer (v10 &amp; v11)</a:t>
            </a:r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4114800" y="1676400"/>
            <a:ext cx="304800" cy="20251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1600" y="20574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solidFill>
                  <a:srgbClr val="00B050"/>
                </a:solidFill>
              </a:rPr>
              <a:t>OK</a:t>
            </a:r>
            <a:endParaRPr lang="en-US" sz="7200">
              <a:solidFill>
                <a:srgbClr val="00B050"/>
              </a:solidFill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4114800" y="4267200"/>
            <a:ext cx="3048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560621" y="4209871"/>
            <a:ext cx="1068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59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163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d</a:t>
            </a:r>
            <a:r>
              <a:rPr lang="en-US" sz="3600" smtClean="0"/>
              <a:t>ata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524000" y="3344300"/>
            <a:ext cx="533400" cy="28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316366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tables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86600" y="3335804"/>
            <a:ext cx="533400" cy="28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0" y="314562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design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657600" y="3351596"/>
            <a:ext cx="533400" cy="28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67200" y="314562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visualizations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302251"/>
            <a:ext cx="723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Our job: extracting order from chaos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9600" y="2209800"/>
            <a:ext cx="8077200" cy="76200"/>
          </a:xfrm>
          <a:prstGeom prst="straightConnector1">
            <a:avLst/>
          </a:prstGeom>
          <a:ln w="19050">
            <a:tailEnd type="stealth" w="lg" len="lg"/>
          </a:ln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7400" y="22860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For the informaticist, "effort per byte" increases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09600" y="4648200"/>
            <a:ext cx="8001000" cy="38100"/>
          </a:xfrm>
          <a:prstGeom prst="straightConnector1">
            <a:avLst/>
          </a:prstGeom>
          <a:ln w="19050">
            <a:tailEnd type="stealth" w="lg" len="lg"/>
          </a:ln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3000" y="48006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smtClean="0"/>
              <a:t>For the consumer, complexity decreases</a:t>
            </a:r>
          </a:p>
          <a:p>
            <a:pPr algn="ctr"/>
            <a:r>
              <a:rPr lang="en-US" sz="2000" i="1" smtClean="0"/>
              <a:t>(Or maybe, comprehension per unit time increases)</a:t>
            </a:r>
          </a:p>
        </p:txBody>
      </p:sp>
    </p:spTree>
    <p:extLst>
      <p:ext uri="{BB962C8B-B14F-4D97-AF65-F5344CB8AC3E}">
        <p14:creationId xmlns:p14="http://schemas.microsoft.com/office/powerpoint/2010/main" val="22978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>
            <a:noAutofit/>
          </a:bodyPr>
          <a:lstStyle/>
          <a:p>
            <a:r>
              <a:rPr lang="en-US" sz="3600" smtClean="0"/>
              <a:t>Standard software engineering best practices</a:t>
            </a:r>
            <a:endParaRPr lang="en-US" sz="3600"/>
          </a:p>
        </p:txBody>
      </p:sp>
      <p:sp>
        <p:nvSpPr>
          <p:cNvPr id="36" name="TextBox 35"/>
          <p:cNvSpPr txBox="1"/>
          <p:nvPr/>
        </p:nvSpPr>
        <p:spPr>
          <a:xfrm>
            <a:off x="762000" y="1676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/>
          </a:p>
        </p:txBody>
      </p:sp>
      <p:sp>
        <p:nvSpPr>
          <p:cNvPr id="41" name="TextBox 40"/>
          <p:cNvSpPr txBox="1"/>
          <p:nvPr/>
        </p:nvSpPr>
        <p:spPr>
          <a:xfrm>
            <a:off x="381000" y="1884402"/>
            <a:ext cx="7848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smtClean="0"/>
              <a:t>Use a repo (GitHub is my recommendation), with lots of branching and committing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smtClean="0"/>
              <a:t>Use a 'make' system (I use Gradle as a part of Grails. I know that Grunt is also quite popular)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smtClean="0"/>
              <a:t>Incorporate testing into your development cycle (Jasmine is one option, but there are many others)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smtClean="0"/>
              <a:t>Iterate frequently to try out your new ideas (Bostock motivates iteration this way "design is a search process")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Looking for ideas...</a:t>
            </a:r>
            <a:endParaRPr lang="en-US"/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98850"/>
            <a:ext cx="11826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67743" y="2561112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Flawed presentation of SNPs over a genomic range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Acknowledgments</a:t>
            </a:r>
            <a:endParaRPr lang="en-US" b="1" dirty="0">
              <a:latin typeface="Lucida Console" panose="020B0609040504020204" pitchFamily="49" charset="0"/>
            </a:endParaRPr>
          </a:p>
        </p:txBody>
      </p:sp>
      <p:sp>
        <p:nvSpPr>
          <p:cNvPr id="71683" name="TextBox 6"/>
          <p:cNvSpPr txBox="1">
            <a:spLocks noChangeArrowheads="1"/>
          </p:cNvSpPr>
          <p:nvPr/>
        </p:nvSpPr>
        <p:spPr bwMode="auto">
          <a:xfrm>
            <a:off x="457200" y="1263650"/>
            <a:ext cx="403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u="sng" smtClean="0">
                <a:solidFill>
                  <a:prstClr val="black"/>
                </a:solidFill>
                <a:cs typeface="Arial" charset="0"/>
              </a:rPr>
              <a:t>Medical population genetics</a:t>
            </a:r>
            <a:endParaRPr lang="en-US" altLang="en-US" sz="2400" u="sng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1684" name="TextBox 2"/>
          <p:cNvSpPr txBox="1">
            <a:spLocks noChangeArrowheads="1"/>
          </p:cNvSpPr>
          <p:nvPr/>
        </p:nvSpPr>
        <p:spPr bwMode="auto">
          <a:xfrm>
            <a:off x="457200" y="1905000"/>
            <a:ext cx="2590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David Altshuler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Jose Florez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Jason Flannick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Kaan Yuksel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Marcin von Grotthuss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Marc Duby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Oliver Ruebenacker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Todd Green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Jason Wright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1685" name="TextBox 6"/>
          <p:cNvSpPr txBox="1">
            <a:spLocks noChangeArrowheads="1"/>
          </p:cNvSpPr>
          <p:nvPr/>
        </p:nvSpPr>
        <p:spPr bwMode="auto">
          <a:xfrm>
            <a:off x="4724400" y="1290638"/>
            <a:ext cx="403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u="sng" smtClean="0">
                <a:solidFill>
                  <a:prstClr val="black"/>
                </a:solidFill>
                <a:cs typeface="Arial" charset="0"/>
              </a:rPr>
              <a:t>Other </a:t>
            </a:r>
            <a:r>
              <a:rPr lang="en-US" altLang="en-US" sz="2400" u="sng" smtClean="0">
                <a:solidFill>
                  <a:prstClr val="black"/>
                </a:solidFill>
                <a:cs typeface="Arial" charset="0"/>
              </a:rPr>
              <a:t>people </a:t>
            </a:r>
            <a:r>
              <a:rPr lang="en-US" altLang="en-US" sz="2400" u="sng" smtClean="0">
                <a:solidFill>
                  <a:prstClr val="black"/>
                </a:solidFill>
                <a:cs typeface="Arial" charset="0"/>
              </a:rPr>
              <a:t>who've helped</a:t>
            </a:r>
            <a:endParaRPr lang="en-US" altLang="en-US" sz="2400" u="sng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1686" name="TextBox 6"/>
          <p:cNvSpPr txBox="1">
            <a:spLocks noChangeArrowheads="1"/>
          </p:cNvSpPr>
          <p:nvPr/>
        </p:nvSpPr>
        <p:spPr bwMode="auto">
          <a:xfrm>
            <a:off x="4800600" y="1981200"/>
            <a:ext cx="2590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Bang Wong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Noam Shoresh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Maskull Lasserre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prstClr val="black"/>
                </a:solidFill>
                <a:cs typeface="Arial" charset="0"/>
              </a:rPr>
              <a:t>Dong-keun Jong</a:t>
            </a:r>
            <a:endParaRPr lang="en-US" altLang="en-US" sz="2000" smtClean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152400"/>
            <a:ext cx="8229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Books worth having:</a:t>
            </a:r>
            <a:endParaRPr lang="en-US" b="1">
              <a:latin typeface="Lucida Console" panose="020B0609040504020204" pitchFamily="49" charset="0"/>
            </a:endParaRPr>
          </a:p>
        </p:txBody>
      </p:sp>
      <p:sp>
        <p:nvSpPr>
          <p:cNvPr id="72707" name="TextBox 4"/>
          <p:cNvSpPr txBox="1">
            <a:spLocks noChangeArrowheads="1"/>
          </p:cNvSpPr>
          <p:nvPr/>
        </p:nvSpPr>
        <p:spPr bwMode="auto">
          <a:xfrm>
            <a:off x="228600" y="1371600"/>
            <a:ext cx="87630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u="sng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Data-Driven Documents,</a:t>
            </a:r>
            <a:r>
              <a:rPr lang="en-US" altLang="en-US" sz="2000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 M. Bostock, et. al. IEEE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u="sng" smtClean="0">
              <a:solidFill>
                <a:prstClr val="black"/>
              </a:solidFill>
              <a:latin typeface="Lucida Console" pitchFamily="49" charset="0"/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u="sng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Effective </a:t>
            </a:r>
            <a:r>
              <a:rPr lang="en-US" altLang="en-US" sz="2000" u="sng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JavaScript</a:t>
            </a:r>
            <a:r>
              <a:rPr lang="en-US" altLang="en-US" sz="2000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, David Herman.2013, Person Education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prstClr val="black"/>
              </a:solidFill>
              <a:latin typeface="Lucida Console" pitchFamily="49" charset="0"/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u="sng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JavaScript: The Good Parts</a:t>
            </a:r>
            <a:r>
              <a:rPr lang="en-US" altLang="en-US" sz="2000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, Douglas Crockford,2008, O’Reilly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prstClr val="black"/>
              </a:solidFill>
              <a:latin typeface="Lucida Console" pitchFamily="49" charset="0"/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en-US" sz="2000" u="sng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JavaScript Patterns</a:t>
            </a:r>
            <a:r>
              <a:rPr lang="en-US" altLang="en-US" sz="2000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, Stoyan Stefanov,2010, O’Reilly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prstClr val="black"/>
              </a:solidFill>
              <a:latin typeface="Lucida Console" pitchFamily="49" charset="0"/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en-US" sz="2000" u="sng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Secrets of a JavaScript Ninja</a:t>
            </a:r>
            <a:r>
              <a:rPr lang="en-US" altLang="en-US" sz="2000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, John Resig,2013, Manning Publications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en-US" altLang="en-US" sz="2000" smtClean="0">
              <a:solidFill>
                <a:prstClr val="black"/>
              </a:solidFill>
              <a:latin typeface="Lucida Console" pitchFamily="49" charset="0"/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en-US" sz="2000" u="sng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The Grammer of Graphics</a:t>
            </a:r>
            <a:r>
              <a:rPr lang="en-US" altLang="en-US" sz="2000" smtClean="0">
                <a:solidFill>
                  <a:prstClr val="black"/>
                </a:solidFill>
                <a:latin typeface="Lucida Console" pitchFamily="49" charset="0"/>
                <a:cs typeface="Arial" charset="0"/>
              </a:rPr>
              <a:t>, Leland Wilkinson,2005, Springer Science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smtClean="0">
              <a:solidFill>
                <a:prstClr val="black"/>
              </a:solidFill>
              <a:latin typeface="Lucida Console" pitchFamily="49" charset="0"/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smtClean="0">
              <a:solidFill>
                <a:prstClr val="black"/>
              </a:solidFill>
              <a:latin typeface="Lucida Console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9812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HTML</a:t>
            </a:r>
          </a:p>
          <a:p>
            <a:r>
              <a:rPr lang="en-US" smtClean="0"/>
              <a:t>CSS</a:t>
            </a:r>
          </a:p>
          <a:p>
            <a:r>
              <a:rPr lang="en-US" smtClean="0"/>
              <a:t>Javascript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375588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Raw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266699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Data in DOM</a:t>
            </a:r>
          </a:p>
          <a:p>
            <a:r>
              <a:rPr lang="en-US" smtClean="0"/>
              <a:t>expressed in SVG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667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Images/interactivity</a:t>
            </a:r>
          </a:p>
          <a:p>
            <a:r>
              <a:rPr lang="en-US" smtClean="0"/>
              <a:t>in a 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299567"/>
            <a:ext cx="723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Data to knowledge conversion pipeline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" y="2949714"/>
            <a:ext cx="57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+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371600" y="2819400"/>
            <a:ext cx="533400" cy="28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86200" y="2819400"/>
            <a:ext cx="533400" cy="28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629400" y="2896464"/>
            <a:ext cx="533400" cy="28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7600" y="285433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26557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48148"/>
            <a:ext cx="8195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0 to 100 km/hr in 2.2 seconds</a:t>
            </a:r>
            <a:endParaRPr lang="en-US" sz="4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859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smtClean="0"/>
              <a:t> Introduction to D3</a:t>
            </a:r>
            <a:endParaRPr lang="en-US" altLang="en-US" sz="5400" smtClean="0"/>
          </a:p>
        </p:txBody>
      </p:sp>
    </p:spTree>
    <p:extLst>
      <p:ext uri="{BB962C8B-B14F-4D97-AF65-F5344CB8AC3E}">
        <p14:creationId xmlns:p14="http://schemas.microsoft.com/office/powerpoint/2010/main" val="19727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2913</Words>
  <Application>Microsoft Office PowerPoint</Application>
  <PresentationFormat>On-screen Show (4:3)</PresentationFormat>
  <Paragraphs>582</Paragraphs>
  <Slides>63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Office Theme</vt:lpstr>
      <vt:lpstr>1_Office Theme</vt:lpstr>
      <vt:lpstr>D3: scaling the learning curve and coding effectively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Introduction to D3</vt:lpstr>
      <vt:lpstr>D3 can be hard to learn because it is not a language (though maybe a DSL).  It is a JavaScript library which combines a collection of web development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simplest possible graphic</vt:lpstr>
      <vt:lpstr>Pattern for storing data in the DOM</vt:lpstr>
      <vt:lpstr>Motivational graphics</vt:lpstr>
      <vt:lpstr>Pattern for storing data in the DOM</vt:lpstr>
      <vt:lpstr>Pattern for storing data in the DOM</vt:lpstr>
      <vt:lpstr>PowerPoint Presentation</vt:lpstr>
      <vt:lpstr>D3 patterns– method chaining (1/2)</vt:lpstr>
      <vt:lpstr>D3 patterns– method chaining (2/2)</vt:lpstr>
      <vt:lpstr>D3 patterns- charts as closures</vt:lpstr>
      <vt:lpstr>Real-world graphics</vt:lpstr>
      <vt:lpstr> Core JavaScript concepts</vt:lpstr>
      <vt:lpstr>Javascript</vt:lpstr>
      <vt:lpstr>Encapsulation: remember that Javascript is NOT block scoped</vt:lpstr>
      <vt:lpstr>Encapsulation: remember that Javascript is NOT block scoped</vt:lpstr>
      <vt:lpstr>Encapsulation: remember that Javascript is NOT block scoped</vt:lpstr>
      <vt:lpstr>Encapsulation: keep your namespaces clean</vt:lpstr>
      <vt:lpstr>Encapsulation: keep your namespaces clean</vt:lpstr>
      <vt:lpstr>Encapsulation: keep your namespaces clean</vt:lpstr>
      <vt:lpstr>Encapsulation:  immediately invoked function declarations are your friend</vt:lpstr>
      <vt:lpstr>Encapsulation:  immediately invoked function declarations are your friend</vt:lpstr>
      <vt:lpstr>Encapsulation:  immediately invoked function declarations are your friend</vt:lpstr>
      <vt:lpstr>Encapsulation:  favor assignment of  anonymous functions </vt:lpstr>
      <vt:lpstr>Encapsulation:  favor assignment of  anonymous functions </vt:lpstr>
      <vt:lpstr>Encapsulation:  favor assignment of  anonymous functions </vt:lpstr>
      <vt:lpstr>Advanced Javascript concepts</vt:lpstr>
      <vt:lpstr>Patterns:   know this</vt:lpstr>
      <vt:lpstr>this in a function</vt:lpstr>
      <vt:lpstr>this in a function</vt:lpstr>
      <vt:lpstr>this in a method</vt:lpstr>
      <vt:lpstr>this in a method</vt:lpstr>
      <vt:lpstr>this in a constructor</vt:lpstr>
      <vt:lpstr>this in a constructor</vt:lpstr>
      <vt:lpstr>Custom assignment of this</vt:lpstr>
      <vt:lpstr>Custom assignment of this</vt:lpstr>
      <vt:lpstr>Custom assignment of this</vt:lpstr>
      <vt:lpstr>The ‘Crockford Effect’</vt:lpstr>
      <vt:lpstr>Patterns: Looping in Javascript</vt:lpstr>
      <vt:lpstr>Patterns: Looping in Javascript</vt:lpstr>
      <vt:lpstr>JavaScript Patterns</vt:lpstr>
      <vt:lpstr>JavaScript Patterns</vt:lpstr>
      <vt:lpstr>JavaScript Patterns</vt:lpstr>
      <vt:lpstr>D3 in the real world</vt:lpstr>
      <vt:lpstr>JavaScript timeline</vt:lpstr>
      <vt:lpstr>Browser compatibility</vt:lpstr>
      <vt:lpstr>Standard software engineering best practices</vt:lpstr>
      <vt:lpstr>Looking for ideas...</vt:lpstr>
      <vt:lpstr>Acknowledgments</vt:lpstr>
      <vt:lpstr>Books worth having: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D3: introduction the and best practices</dc:title>
  <dc:creator>ben</dc:creator>
  <cp:lastModifiedBy>ben</cp:lastModifiedBy>
  <cp:revision>41</cp:revision>
  <dcterms:created xsi:type="dcterms:W3CDTF">2015-08-15T17:47:30Z</dcterms:created>
  <dcterms:modified xsi:type="dcterms:W3CDTF">2015-08-23T17:54:44Z</dcterms:modified>
</cp:coreProperties>
</file>