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Nunito"/>
      <p:regular r:id="rId43"/>
      <p:bold r:id="rId44"/>
      <p:italic r:id="rId45"/>
      <p:boldItalic r:id="rId46"/>
    </p:embeddedFont>
    <p:embeddedFont>
      <p:font typeface="Montserrat"/>
      <p:regular r:id="rId47"/>
      <p:bold r:id="rId48"/>
      <p:italic r:id="rId49"/>
      <p:boldItalic r:id="rId50"/>
    </p:embeddedFont>
    <p:embeddedFont>
      <p:font typeface="Bebas Neue"/>
      <p:regular r:id="rId51"/>
    </p:embeddedFont>
    <p:embeddedFont>
      <p:font typeface="Maven Pro"/>
      <p:regular r:id="rId52"/>
      <p:bold r:id="rId53"/>
    </p:embeddedFont>
    <p:embeddedFont>
      <p:font typeface="Barlow Medium"/>
      <p:regular r:id="rId54"/>
      <p:bold r:id="rId55"/>
      <p:italic r:id="rId56"/>
      <p:boldItalic r:id="rId57"/>
    </p:embeddedFont>
    <p:embeddedFont>
      <p:font typeface="Montserrat ExtraBold"/>
      <p:bold r:id="rId58"/>
      <p:boldItalic r:id="rId59"/>
    </p:embeddedFont>
    <p:embeddedFont>
      <p:font typeface="Barlow"/>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053BC1-5EC9-467F-A052-D9BD02F968BD}">
  <a:tblStyle styleId="{5C053BC1-5EC9-467F-A052-D9BD02F968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Barlow-italic.fntdata"/><Relationship Id="rId61" Type="http://schemas.openxmlformats.org/officeDocument/2006/relationships/font" Target="fonts/Barlow-bold.fntdata"/><Relationship Id="rId20" Type="http://schemas.openxmlformats.org/officeDocument/2006/relationships/slide" Target="slides/slide14.xml"/><Relationship Id="rId63" Type="http://schemas.openxmlformats.org/officeDocument/2006/relationships/font" Target="fonts/Barlow-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Barlow-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ebasNeue-regular.fntdata"/><Relationship Id="rId50" Type="http://schemas.openxmlformats.org/officeDocument/2006/relationships/font" Target="fonts/Montserrat-boldItalic.fntdata"/><Relationship Id="rId53" Type="http://schemas.openxmlformats.org/officeDocument/2006/relationships/font" Target="fonts/MavenPro-bold.fntdata"/><Relationship Id="rId52" Type="http://schemas.openxmlformats.org/officeDocument/2006/relationships/font" Target="fonts/MavenPro-regular.fntdata"/><Relationship Id="rId11" Type="http://schemas.openxmlformats.org/officeDocument/2006/relationships/slide" Target="slides/slide5.xml"/><Relationship Id="rId55" Type="http://schemas.openxmlformats.org/officeDocument/2006/relationships/font" Target="fonts/BarlowMedium-bold.fntdata"/><Relationship Id="rId10" Type="http://schemas.openxmlformats.org/officeDocument/2006/relationships/slide" Target="slides/slide4.xml"/><Relationship Id="rId54" Type="http://schemas.openxmlformats.org/officeDocument/2006/relationships/font" Target="fonts/BarlowMedium-regular.fntdata"/><Relationship Id="rId13" Type="http://schemas.openxmlformats.org/officeDocument/2006/relationships/slide" Target="slides/slide7.xml"/><Relationship Id="rId57" Type="http://schemas.openxmlformats.org/officeDocument/2006/relationships/font" Target="fonts/BarlowMedium-boldItalic.fntdata"/><Relationship Id="rId12" Type="http://schemas.openxmlformats.org/officeDocument/2006/relationships/slide" Target="slides/slide6.xml"/><Relationship Id="rId56" Type="http://schemas.openxmlformats.org/officeDocument/2006/relationships/font" Target="fonts/BarlowMedium-italic.fntdata"/><Relationship Id="rId15" Type="http://schemas.openxmlformats.org/officeDocument/2006/relationships/slide" Target="slides/slide9.xml"/><Relationship Id="rId59" Type="http://schemas.openxmlformats.org/officeDocument/2006/relationships/font" Target="fonts/MontserratExtraBold-boldItalic.fntdata"/><Relationship Id="rId14" Type="http://schemas.openxmlformats.org/officeDocument/2006/relationships/slide" Target="slides/slide8.xml"/><Relationship Id="rId58" Type="http://schemas.openxmlformats.org/officeDocument/2006/relationships/font" Target="fonts/MontserratExtra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43850ea65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43850ea6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 15s</a:t>
            </a:r>
            <a:endParaRPr/>
          </a:p>
          <a:p>
            <a:pPr indent="0" lvl="0" marL="0" rtl="0" algn="l">
              <a:spcBef>
                <a:spcPts val="0"/>
              </a:spcBef>
              <a:spcAft>
                <a:spcPts val="0"/>
              </a:spcAft>
              <a:buNone/>
            </a:pPr>
            <a:r>
              <a:rPr lang="en"/>
              <a:t>Say this is what we arrived at</a:t>
            </a:r>
            <a:endParaRPr/>
          </a:p>
          <a:p>
            <a:pPr indent="0" lvl="0" marL="0" rtl="0" algn="l">
              <a:spcBef>
                <a:spcPts val="0"/>
              </a:spcBef>
              <a:spcAft>
                <a:spcPts val="0"/>
              </a:spcAft>
              <a:buNone/>
            </a:pPr>
            <a:r>
              <a:rPr lang="en"/>
              <a:t>From literature search of crash incidents failure modes</a:t>
            </a:r>
            <a:endParaRPr/>
          </a:p>
          <a:p>
            <a:pPr indent="0" lvl="0" marL="0" rtl="0" algn="l">
              <a:spcBef>
                <a:spcPts val="0"/>
              </a:spcBef>
              <a:spcAft>
                <a:spcPts val="0"/>
              </a:spcAft>
              <a:buNone/>
            </a:pPr>
            <a:r>
              <a:rPr lang="en"/>
              <a:t>Nbdl flexion highest</a:t>
            </a:r>
            <a:endParaRPr/>
          </a:p>
          <a:p>
            <a:pPr indent="0" lvl="0" marL="0" rtl="0" algn="l">
              <a:spcBef>
                <a:spcPts val="0"/>
              </a:spcBef>
              <a:spcAft>
                <a:spcPts val="0"/>
              </a:spcAft>
              <a:buNone/>
            </a:pPr>
            <a:r>
              <a:rPr lang="en"/>
              <a:t>Compression extension lowest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35887bd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035887bd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 15s </a:t>
            </a:r>
            <a:endParaRPr/>
          </a:p>
          <a:p>
            <a:pPr indent="0" lvl="0" marL="0" rtl="0" algn="l">
              <a:spcBef>
                <a:spcPts val="0"/>
              </a:spcBef>
              <a:spcAft>
                <a:spcPts val="0"/>
              </a:spcAft>
              <a:buNone/>
            </a:pPr>
            <a:r>
              <a:rPr lang="en"/>
              <a:t>Should be 6 minutes in after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35887bd16_1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35887bd16_1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30-40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Tension plot showed promise but translated too much. Additionally, the rubber connection to the top plate still resulted in the neck being too stiff at very low displacements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t>compression</a:t>
            </a:r>
            <a:r>
              <a:rPr lang="en"/>
              <a:t> plot decrease the stiffness in the early stages, but would need to stiffen with some form of stiffer </a:t>
            </a:r>
            <a:r>
              <a:rPr lang="en"/>
              <a:t>material</a:t>
            </a:r>
            <a:r>
              <a:rPr lang="en"/>
              <a:t> to meet the corridor at large displacement. The rubber connection also proevented </a:t>
            </a:r>
            <a:r>
              <a:rPr lang="en"/>
              <a:t>lower</a:t>
            </a:r>
            <a:r>
              <a:rPr lang="en"/>
              <a:t> forces at low displacements.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035887bd16_1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035887bd16_1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 30-40s</a:t>
            </a:r>
            <a:endParaRPr/>
          </a:p>
          <a:p>
            <a:pPr indent="0" lvl="0" marL="0" rtl="0" algn="l">
              <a:spcBef>
                <a:spcPts val="0"/>
              </a:spcBef>
              <a:spcAft>
                <a:spcPts val="0"/>
              </a:spcAft>
              <a:buNone/>
            </a:pPr>
            <a:r>
              <a:rPr lang="en"/>
              <a:t>Joint supposed to help with head lag in the beginning</a:t>
            </a:r>
            <a:endParaRPr/>
          </a:p>
          <a:p>
            <a:pPr indent="0" lvl="0" marL="0" rtl="0" algn="l">
              <a:spcBef>
                <a:spcPts val="0"/>
              </a:spcBef>
              <a:spcAft>
                <a:spcPts val="0"/>
              </a:spcAft>
              <a:buNone/>
            </a:pPr>
            <a:r>
              <a:rPr lang="en"/>
              <a:t>Didn’t improve NBDL</a:t>
            </a:r>
            <a:endParaRPr/>
          </a:p>
          <a:p>
            <a:pPr indent="0" lvl="0" marL="0" rtl="0" algn="l">
              <a:spcBef>
                <a:spcPts val="0"/>
              </a:spcBef>
              <a:spcAft>
                <a:spcPts val="0"/>
              </a:spcAft>
              <a:buNone/>
            </a:pPr>
            <a:r>
              <a:rPr lang="en"/>
              <a:t>X CG displacement was </a:t>
            </a:r>
            <a:r>
              <a:rPr lang="en"/>
              <a:t>more</a:t>
            </a:r>
            <a:r>
              <a:rPr lang="en"/>
              <a:t> severe</a:t>
            </a:r>
            <a:endParaRPr/>
          </a:p>
          <a:p>
            <a:pPr indent="0" lvl="0" marL="0" rtl="0" algn="l">
              <a:spcBef>
                <a:spcPts val="0"/>
              </a:spcBef>
              <a:spcAft>
                <a:spcPts val="0"/>
              </a:spcAft>
              <a:buNone/>
            </a:pPr>
            <a:r>
              <a:rPr lang="en"/>
              <a:t>(max displacement exceed general maximum) risk hitting the front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Top is Titanium</a:t>
            </a:r>
            <a:endParaRPr/>
          </a:p>
          <a:p>
            <a:pPr indent="0" lvl="0" marL="0" rtl="0" algn="l">
              <a:spcBef>
                <a:spcPts val="0"/>
              </a:spcBef>
              <a:spcAft>
                <a:spcPts val="0"/>
              </a:spcAft>
              <a:buNone/>
            </a:pPr>
            <a:r>
              <a:rPr lang="en"/>
              <a:t>Bottom is with Revolute Joint and Steel and Thinned structure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043850ea65_5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043850ea65_5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 15s</a:t>
            </a:r>
            <a:endParaRPr/>
          </a:p>
          <a:p>
            <a:pPr indent="0" lvl="0" marL="0" rtl="0" algn="l">
              <a:spcBef>
                <a:spcPts val="0"/>
              </a:spcBef>
              <a:spcAft>
                <a:spcPts val="0"/>
              </a:spcAft>
              <a:buNone/>
            </a:pPr>
            <a:r>
              <a:rPr lang="en"/>
              <a:t>While nbdl better, cg and </a:t>
            </a:r>
            <a:r>
              <a:rPr lang="en"/>
              <a:t>compression and tension was not great</a:t>
            </a:r>
            <a:endParaRPr/>
          </a:p>
          <a:p>
            <a:pPr indent="0" lvl="0" marL="0" rtl="0" algn="l">
              <a:spcBef>
                <a:spcPts val="0"/>
              </a:spcBef>
              <a:spcAft>
                <a:spcPts val="0"/>
              </a:spcAft>
              <a:buNone/>
            </a:pPr>
            <a:r>
              <a:rPr lang="en"/>
              <a:t>Not hitting corridor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035887bd1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035887bd1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 15s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35887bd16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035887bd1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 20s</a:t>
            </a:r>
            <a:endParaRPr/>
          </a:p>
          <a:p>
            <a:pPr indent="0" lvl="0" marL="0" rtl="0" algn="l">
              <a:spcBef>
                <a:spcPts val="0"/>
              </a:spcBef>
              <a:spcAft>
                <a:spcPts val="0"/>
              </a:spcAft>
              <a:buNone/>
            </a:pPr>
            <a:r>
              <a:rPr lang="en"/>
              <a:t>Too stiff at beginning for tension and compression</a:t>
            </a:r>
            <a:endParaRPr/>
          </a:p>
          <a:p>
            <a:pPr indent="0" lvl="0" marL="0" rtl="0" algn="l">
              <a:spcBef>
                <a:spcPts val="0"/>
              </a:spcBef>
              <a:spcAft>
                <a:spcPts val="0"/>
              </a:spcAft>
              <a:buNone/>
            </a:pPr>
            <a:r>
              <a:rPr lang="en"/>
              <a:t>Softening</a:t>
            </a:r>
            <a:endParaRPr/>
          </a:p>
          <a:p>
            <a:pPr indent="0" lvl="0" marL="0" rtl="0" algn="l">
              <a:spcBef>
                <a:spcPts val="0"/>
              </a:spcBef>
              <a:spcAft>
                <a:spcPts val="0"/>
              </a:spcAft>
              <a:buNone/>
            </a:pPr>
            <a:r>
              <a:rPr lang="en"/>
              <a:t>Shorter prongs missed corridor but softer</a:t>
            </a:r>
            <a:endParaRPr/>
          </a:p>
          <a:p>
            <a:pPr indent="0" lvl="0" marL="0" rtl="0" algn="l">
              <a:spcBef>
                <a:spcPts val="0"/>
              </a:spcBef>
              <a:spcAft>
                <a:spcPts val="0"/>
              </a:spcAft>
              <a:buNone/>
            </a:pPr>
            <a:r>
              <a:rPr lang="en"/>
              <a:t>So we wanted to decouple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43850ea65_5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043850ea65_5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an attempt to reduce the stiffness in the early tensile and compressive loding phases, the prongs were allowed the </a:t>
            </a:r>
            <a:r>
              <a:rPr lang="en"/>
              <a:t>translate</a:t>
            </a:r>
            <a:r>
              <a:rPr lang="en"/>
              <a:t> 5 mm in each direction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05097b987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05097b987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30-40 seconds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Tension plot showed promise but translated too much. Additionally, the rubber connection to the top plate still resulted in the neck being too stiff at very low displacements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compression plot decrease the stiffness in the early stages, but would need to stiffen with some form of stiffer material to meet the corridor at large displacement. The rubber connection also proevented lower forces at low displacements.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035887bd1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035887bd1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NBDL animation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c80b6b2f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c80b6b2f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Jia 20s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Too stiff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035887bd16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035887bd16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Mac CG displacements were not exceeded, ensuring the model enck would not result in the head hitting the seat in front of it in a non-biological fashion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head lag featured </a:t>
            </a:r>
            <a:r>
              <a:rPr lang="en"/>
              <a:t>too</a:t>
            </a:r>
            <a:r>
              <a:rPr lang="en"/>
              <a:t> large head rotation too </a:t>
            </a:r>
            <a:r>
              <a:rPr lang="en"/>
              <a:t>early. Jia will mention how we attempted to fix this.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43850ea65_5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043850ea65_5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a:t>
            </a:r>
            <a:endParaRPr/>
          </a:p>
          <a:p>
            <a:pPr indent="0" lvl="0" marL="0" rtl="0" algn="l">
              <a:spcBef>
                <a:spcPts val="0"/>
              </a:spcBef>
              <a:spcAft>
                <a:spcPts val="0"/>
              </a:spcAft>
              <a:buNone/>
            </a:pPr>
            <a:r>
              <a:rPr lang="en"/>
              <a:t>Top is Titanium</a:t>
            </a:r>
            <a:endParaRPr/>
          </a:p>
          <a:p>
            <a:pPr indent="0" lvl="0" marL="0" rtl="0" algn="l">
              <a:spcBef>
                <a:spcPts val="0"/>
              </a:spcBef>
              <a:spcAft>
                <a:spcPts val="0"/>
              </a:spcAft>
              <a:buNone/>
            </a:pPr>
            <a:r>
              <a:rPr lang="en"/>
              <a:t>Bottom is with Revolute Joint and Steel and Thinned structure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5097b987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05097b987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Jia: 30-40s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Joint supposed to help with head lag in the beginning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Didn’t improve NBDL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X CG displacement was more severe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(max displacement exceed general maximum) risk hitting the front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Top is Titanium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Bottom is with Revolute Joint and Steel and Thinned structure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05097b98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05097b98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Jia: 15s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While nbdl better, cg and compression and tension was not great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 hitting corridor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35887bd1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035887bd1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35887bd16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035887bd16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a:t>
            </a:r>
            <a:r>
              <a:rPr lang="en"/>
              <a:t>getting</a:t>
            </a:r>
            <a:r>
              <a:rPr lang="en"/>
              <a:t> nearly as much </a:t>
            </a:r>
            <a:r>
              <a:rPr lang="en"/>
              <a:t>displacement</a:t>
            </a:r>
            <a:r>
              <a:rPr lang="en"/>
              <a:t> as we would hope to see at these low velocity impacts. Could be an indication that our model is too stiff overall for these impacts. Part of this issue is that more of our focus was on NBDL because of its increased relevance to injury prevention.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035887bd16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035887bd16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 1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to ease of assembly, the model </a:t>
            </a:r>
            <a:r>
              <a:rPr lang="en"/>
              <a:t>succeeded</a:t>
            </a:r>
            <a:r>
              <a:rPr lang="en"/>
              <a:t> in hitting the Extension Corridor, end of the compression </a:t>
            </a:r>
            <a:r>
              <a:rPr lang="en"/>
              <a:t>corridor</a:t>
            </a:r>
            <a:r>
              <a:rPr lang="en"/>
              <a:t>, and middle of the tension corridor</a:t>
            </a:r>
            <a:endParaRPr/>
          </a:p>
          <a:p>
            <a:pPr indent="0" lvl="0" marL="0" rtl="0" algn="l">
              <a:spcBef>
                <a:spcPts val="0"/>
              </a:spcBef>
              <a:spcAft>
                <a:spcPts val="0"/>
              </a:spcAft>
              <a:buNone/>
            </a:pPr>
            <a:r>
              <a:rPr lang="en"/>
              <a:t>The neck also did not exceed maximum displacement limits in NBDL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 neck did not </a:t>
            </a:r>
            <a:r>
              <a:rPr lang="en"/>
              <a:t>succeed</a:t>
            </a:r>
            <a:r>
              <a:rPr lang="en"/>
              <a:t> by first not stiffening under A-P Bending loading mode</a:t>
            </a:r>
            <a:endParaRPr/>
          </a:p>
          <a:p>
            <a:pPr indent="0" lvl="0" marL="0" rtl="0" algn="l">
              <a:spcBef>
                <a:spcPts val="0"/>
              </a:spcBef>
              <a:spcAft>
                <a:spcPts val="0"/>
              </a:spcAft>
              <a:buNone/>
            </a:pPr>
            <a:r>
              <a:rPr lang="en"/>
              <a:t>There was too much Head rotation in NBDL</a:t>
            </a:r>
            <a:endParaRPr/>
          </a:p>
          <a:p>
            <a:pPr indent="0" lvl="0" marL="0" rtl="0" algn="l">
              <a:spcBef>
                <a:spcPts val="0"/>
              </a:spcBef>
              <a:spcAft>
                <a:spcPts val="0"/>
              </a:spcAft>
              <a:buNone/>
            </a:pPr>
            <a:r>
              <a:rPr lang="en"/>
              <a:t>Not enough displacement in CHOP</a:t>
            </a:r>
            <a:endParaRPr/>
          </a:p>
          <a:p>
            <a:pPr indent="0" lvl="0" marL="0" rtl="0" algn="l">
              <a:spcBef>
                <a:spcPts val="0"/>
              </a:spcBef>
              <a:spcAft>
                <a:spcPts val="0"/>
              </a:spcAft>
              <a:buNone/>
            </a:pPr>
            <a:r>
              <a:rPr lang="en"/>
              <a:t>Too stiff in early tension and compression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Rigid Titanium and connection in unrealistic and weak</a:t>
            </a:r>
            <a:endParaRPr/>
          </a:p>
          <a:p>
            <a:pPr indent="0" lvl="0" marL="0" rtl="0" algn="l">
              <a:spcBef>
                <a:spcPts val="0"/>
              </a:spcBef>
              <a:spcAft>
                <a:spcPts val="0"/>
              </a:spcAft>
              <a:buNone/>
            </a:pPr>
            <a:r>
              <a:rPr lang="en"/>
              <a:t>Additionally the cost of </a:t>
            </a:r>
            <a:r>
              <a:rPr lang="en"/>
              <a:t>titanium</a:t>
            </a:r>
            <a:r>
              <a:rPr lang="en"/>
              <a:t> and lower mass than desired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035887bd1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035887bd1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35887bd16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035887bd16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Jia: 15s</a:t>
            </a:r>
            <a:endParaRPr/>
          </a:p>
          <a:p>
            <a:pPr indent="0" lvl="0" marL="0" rtl="0" algn="l">
              <a:spcBef>
                <a:spcPts val="0"/>
              </a:spcBef>
              <a:spcAft>
                <a:spcPts val="0"/>
              </a:spcAft>
              <a:buNone/>
            </a:pPr>
            <a:r>
              <a:rPr lang="en"/>
              <a:t>Hit extension</a:t>
            </a:r>
            <a:endParaRPr/>
          </a:p>
          <a:p>
            <a:pPr indent="0" lvl="0" marL="0" rtl="0" algn="l">
              <a:spcBef>
                <a:spcPts val="0"/>
              </a:spcBef>
              <a:spcAft>
                <a:spcPts val="0"/>
              </a:spcAft>
              <a:buNone/>
            </a:pPr>
            <a:r>
              <a:rPr lang="en"/>
              <a:t>Not flexion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absence of stiffening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035887bd1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035887bd1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Leo 10s</a:t>
            </a:r>
            <a:endParaRPr/>
          </a:p>
          <a:p>
            <a:pPr indent="0" lvl="0" marL="0" rtl="0" algn="l">
              <a:spcBef>
                <a:spcPts val="0"/>
              </a:spcBef>
              <a:spcAft>
                <a:spcPts val="0"/>
              </a:spcAft>
              <a:buNone/>
            </a:pPr>
            <a:r>
              <a:rPr lang="en"/>
              <a:t>Using fusion</a:t>
            </a:r>
            <a:endParaRPr/>
          </a:p>
          <a:p>
            <a:pPr indent="0" lvl="0" marL="0" rtl="0" algn="l">
              <a:spcBef>
                <a:spcPts val="0"/>
              </a:spcBef>
              <a:spcAft>
                <a:spcPts val="0"/>
              </a:spcAft>
              <a:buNone/>
            </a:pPr>
            <a:r>
              <a:rPr lang="en"/>
              <a:t>Assign material to part</a:t>
            </a:r>
            <a:endParaRPr/>
          </a:p>
          <a:p>
            <a:pPr indent="0" lvl="0" marL="0" rtl="0" algn="l">
              <a:spcBef>
                <a:spcPts val="0"/>
              </a:spcBef>
              <a:spcAft>
                <a:spcPts val="0"/>
              </a:spcAft>
              <a:buNone/>
            </a:pPr>
            <a:r>
              <a:rPr lang="en"/>
              <a:t>Properties</a:t>
            </a:r>
            <a:endParaRPr/>
          </a:p>
          <a:p>
            <a:pPr indent="0" lvl="0" marL="0" rtl="0" algn="l">
              <a:spcBef>
                <a:spcPts val="0"/>
              </a:spcBef>
              <a:spcAft>
                <a:spcPts val="0"/>
              </a:spcAft>
              <a:buNone/>
            </a:pPr>
            <a:r>
              <a:rPr lang="en"/>
              <a:t>Final mass doesnt include neck bracket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35887bd16_1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35887bd16_1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424242"/>
                </a:solidFill>
                <a:latin typeface="Nunito"/>
                <a:ea typeface="Nunito"/>
                <a:cs typeface="Nunito"/>
                <a:sym typeface="Nunito"/>
              </a:rPr>
              <a:t>Jia 20s</a:t>
            </a:r>
            <a:endParaRPr b="1" sz="13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rPr b="1" lang="en" sz="1300">
                <a:solidFill>
                  <a:srgbClr val="424242"/>
                </a:solidFill>
                <a:latin typeface="Nunito"/>
                <a:ea typeface="Nunito"/>
                <a:cs typeface="Nunito"/>
                <a:sym typeface="Nunito"/>
              </a:rPr>
              <a:t>Design: similar weight, be able to work with head and torso</a:t>
            </a:r>
            <a:endParaRPr b="1" sz="13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rPr b="1" lang="en" sz="1300">
                <a:solidFill>
                  <a:srgbClr val="424242"/>
                </a:solidFill>
                <a:latin typeface="Nunito"/>
                <a:ea typeface="Nunito"/>
                <a:cs typeface="Nunito"/>
                <a:sym typeface="Nunito"/>
              </a:rPr>
              <a:t>Performance: Corridors for our simulations which we will see later</a:t>
            </a:r>
            <a:endParaRPr b="1" sz="13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t/>
            </a:r>
            <a:endParaRPr b="1" sz="13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t/>
            </a:r>
            <a:endParaRPr b="1" sz="1300">
              <a:solidFill>
                <a:srgbClr val="424242"/>
              </a:solidFill>
              <a:latin typeface="Nunito"/>
              <a:ea typeface="Nunito"/>
              <a:cs typeface="Nunito"/>
              <a:sym typeface="Nunito"/>
            </a:endParaRPr>
          </a:p>
          <a:p>
            <a:pPr indent="0" lvl="0" marL="457200" rtl="0" algn="l">
              <a:lnSpc>
                <a:spcPct val="115000"/>
              </a:lnSpc>
              <a:spcBef>
                <a:spcPts val="0"/>
              </a:spcBef>
              <a:spcAft>
                <a:spcPts val="0"/>
              </a:spcAft>
              <a:buNone/>
            </a:pPr>
            <a:r>
              <a:rPr b="1" lang="en" sz="1300">
                <a:solidFill>
                  <a:srgbClr val="424242"/>
                </a:solidFill>
                <a:latin typeface="Nunito"/>
                <a:ea typeface="Nunito"/>
                <a:cs typeface="Nunito"/>
                <a:sym typeface="Nunito"/>
              </a:rPr>
              <a:t>Notes for Weight Constraint Calculation</a:t>
            </a:r>
            <a:endParaRPr b="1"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Current Hybrid III 6 year old neck weighs 0.544 kg</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Adult neck weighs 1.7 kg</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Scaled using values from Ommaya et al. (1985) that related to head angular injury criteria used by NHTSA</a:t>
            </a:r>
            <a:endParaRPr sz="1300">
              <a:solidFill>
                <a:srgbClr val="424242"/>
              </a:solidFill>
              <a:latin typeface="Nunito"/>
              <a:ea typeface="Nunito"/>
              <a:cs typeface="Nunito"/>
              <a:sym typeface="Nunito"/>
            </a:endParaRPr>
          </a:p>
          <a:p>
            <a:pPr indent="-298450" lvl="1" marL="914400" rtl="0" algn="l">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Head mass scaling ratio of 0.725</a:t>
            </a:r>
            <a:endParaRPr>
              <a:solidFill>
                <a:srgbClr val="424242"/>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035887bd16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035887bd16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 1:30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 ultimate change we would have made is being simpler. We reached a point where it was hard to understand how small changes would affect the </a:t>
            </a:r>
            <a:r>
              <a:rPr lang="en"/>
              <a:t>behavior</a:t>
            </a:r>
            <a:r>
              <a:rPr lang="en"/>
              <a:t> of the neck.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Nonetheless, with oour current design we hope to fix the revolute joint by potentially moving the joint more anterior to fix the NBDL head lag.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would also want to have the design sitffen under compression with the translational joints by some stiffer rubber or metal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want the tensile translation joint to be above all of the rubber to allower for lower stiffness a tlow displacement\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would then want to add inserts or a mechanism to stiffen under flexion and extension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Moving forward we would also want to look into materials that behave less stiff under less intense impacts to attempt to hit NBDL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043850ea65_5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043850ea65_5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043850ea65_5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043850ea65_5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04c95887d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04c95887d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04c95887d2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04c95887d2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043850ea65_5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043850ea65_5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03db43c1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03db43c1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35887bd16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35887bd16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 50s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Final Design is a </a:t>
            </a:r>
            <a:r>
              <a:rPr lang="en"/>
              <a:t>cylindrical</a:t>
            </a:r>
            <a:r>
              <a:rPr lang="en"/>
              <a:t> outer shape within a top and bottom, 5mm thick, steel plate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t>cylinder</a:t>
            </a:r>
            <a:r>
              <a:rPr lang="en"/>
              <a:t> features the green top and bottom butyl rubber components with a slanted inner ABR disc connected by 6 Titanium Prongs superiorly and 1 wide prong inferioorly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35887bd16_1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35887bd16_1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 50s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reduce the stiffness of the neck, we did not have the prongs go all the way through 1 to allow for some shear which is facilitated by the </a:t>
            </a:r>
            <a:r>
              <a:rPr lang="en"/>
              <a:t>middle</a:t>
            </a:r>
            <a:r>
              <a:rPr lang="en"/>
              <a:t> sectio </a:t>
            </a:r>
            <a:r>
              <a:rPr lang="en"/>
              <a:t>being</a:t>
            </a:r>
            <a:r>
              <a:rPr lang="en"/>
              <a:t> lower, we had a forward slant in the rubber to allow for some forward motion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widened the prngs sol the cylindrical moment of inertia in the UCS would be larger to increase the UCZS stiffness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a smaller net cross sectional area in the upper prongs to have a smaller comp and tems </a:t>
            </a:r>
            <a:r>
              <a:rPr lang="en"/>
              <a:t>stiffness</a:t>
            </a:r>
            <a:r>
              <a:rPr lang="en"/>
              <a:t> in the UCS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front of the middle rubber in superior to increase flexion stiffnes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different rubber allowed us to fine tune the stiffening under compression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titanium prings allowed the conenction of multiple deformable materials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43850ea6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43850ea6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30s</a:t>
            </a:r>
            <a:endParaRPr/>
          </a:p>
          <a:p>
            <a:pPr indent="0" lvl="0" marL="0" rtl="0" algn="l">
              <a:spcBef>
                <a:spcPts val="0"/>
              </a:spcBef>
              <a:spcAft>
                <a:spcPts val="0"/>
              </a:spcAft>
              <a:buNone/>
            </a:pPr>
            <a:r>
              <a:rPr lang="en"/>
              <a:t>Keep all objective assessment slides under total of 2 and </a:t>
            </a:r>
            <a:r>
              <a:rPr lang="en"/>
              <a:t>half</a:t>
            </a:r>
            <a:r>
              <a:rPr lang="en"/>
              <a:t>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going into the simulation results for our final model, I wanted to briefly touch on how we chose this final model in the first place. To compare our multiple iterations, we developed an </a:t>
            </a:r>
            <a:r>
              <a:rPr lang="en"/>
              <a:t>objective assessment method which comprised of two main components: a residual method (showing how well the data fits the corridor) and a correlation method (adding more information about size). These two method combined gives a final overall score greater than 0, where 0 is the ideal “perfect” score. In our case, we took the lowest score which for our final model was a 1.542</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43850ea6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043850ea6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30s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all of the tests, the residual method was applied using this general procedure. First, the relevant portion of the simulation data was isolated (loading curve or removing repeating measures at the start or end of each curve). Then the interpolation function in matlab was used to create linear spacing for the curve to avoid having different </a:t>
            </a:r>
            <a:r>
              <a:rPr lang="en"/>
              <a:t>densities</a:t>
            </a:r>
            <a:r>
              <a:rPr lang="en"/>
              <a:t> of points at certain portions of the </a:t>
            </a:r>
            <a:r>
              <a:rPr lang="en"/>
              <a:t>curve. Then this collection of linearly spaced x points was used to recreate the corridors using equations and coefficients generated from the matlab curve fitting app. Then at each point, the difference between the simulation curve and mean curve was calculated and used to determine the residual score (between 0 and 1, look to graph). These scores at each point were then averaged to produce a residual score for the specific test.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43850ea65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43850ea65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30s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correlation method was also applied to each test. Here the mean corridor curve was autocorrelated, or cross correlated with itself, </a:t>
            </a:r>
            <a:r>
              <a:rPr lang="en"/>
              <a:t>which</a:t>
            </a:r>
            <a:r>
              <a:rPr lang="en"/>
              <a:t> can be seen in the left </a:t>
            </a:r>
            <a:r>
              <a:rPr lang="en"/>
              <a:t>graph, and then the simulation curve was correlated with the mean corridor curve which can be seen in the right graph. We then summed all the points in each graph and found the percent error between the two using the autocorrelation value as the accepted reference value. The result was a final value greater than 0 that gave us information about the relative size of the curves, such that a lower value would mean greater similarity in size between the two curves.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43850ea65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043850ea65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30s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rot="-4737988">
            <a:off x="-19373" y="-4371742"/>
            <a:ext cx="5176531" cy="6420306"/>
            <a:chOff x="5882120" y="-127202"/>
            <a:chExt cx="5176085" cy="6419752"/>
          </a:xfrm>
        </p:grpSpPr>
        <p:sp>
          <p:nvSpPr>
            <p:cNvPr id="10" name="Google Shape;10;p2"/>
            <p:cNvSpPr/>
            <p:nvPr/>
          </p:nvSpPr>
          <p:spPr>
            <a:xfrm rot="-470454">
              <a:off x="6675046" y="391382"/>
              <a:ext cx="1364100" cy="5835399"/>
            </a:xfrm>
            <a:custGeom>
              <a:rect b="b" l="l" r="r" t="t"/>
              <a:pathLst>
                <a:path extrusionOk="0" h="12688" w="2966">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608394">
              <a:off x="6831214" y="-40148"/>
              <a:ext cx="1494808" cy="5701834"/>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818254">
              <a:off x="6890410" y="644991"/>
              <a:ext cx="3159504" cy="4852054"/>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 name="Google Shape;13;p2"/>
          <p:cNvGrpSpPr/>
          <p:nvPr/>
        </p:nvGrpSpPr>
        <p:grpSpPr>
          <a:xfrm rot="2475897">
            <a:off x="2119365" y="207962"/>
            <a:ext cx="7676722" cy="8293912"/>
            <a:chOff x="3514023" y="-902672"/>
            <a:chExt cx="6659371" cy="7194769"/>
          </a:xfrm>
        </p:grpSpPr>
        <p:sp>
          <p:nvSpPr>
            <p:cNvPr id="14" name="Google Shape;14;p2"/>
            <p:cNvSpPr/>
            <p:nvPr/>
          </p:nvSpPr>
          <p:spPr>
            <a:xfrm rot="141446">
              <a:off x="5041001" y="1275850"/>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2691862">
              <a:off x="5443365" y="-879667"/>
              <a:ext cx="2800688" cy="6626168"/>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2360619">
              <a:off x="6074982" y="-382184"/>
              <a:ext cx="1450234" cy="5531837"/>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715100" y="924550"/>
            <a:ext cx="5041800" cy="13896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4800">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8" name="Google Shape;18;p2"/>
          <p:cNvSpPr txBox="1"/>
          <p:nvPr>
            <p:ph idx="1" type="subTitle"/>
          </p:nvPr>
        </p:nvSpPr>
        <p:spPr>
          <a:xfrm>
            <a:off x="715100" y="2540413"/>
            <a:ext cx="43590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 name="Shape 95"/>
        <p:cNvGrpSpPr/>
        <p:nvPr/>
      </p:nvGrpSpPr>
      <p:grpSpPr>
        <a:xfrm>
          <a:off x="0" y="0"/>
          <a:ext cx="0" cy="0"/>
          <a:chOff x="0" y="0"/>
          <a:chExt cx="0" cy="0"/>
        </a:xfrm>
      </p:grpSpPr>
      <p:sp>
        <p:nvSpPr>
          <p:cNvPr id="96" name="Google Shape;96;p11"/>
          <p:cNvSpPr/>
          <p:nvPr/>
        </p:nvSpPr>
        <p:spPr>
          <a:xfrm>
            <a:off x="-212101" y="2144325"/>
            <a:ext cx="9487115" cy="3101124"/>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flipH="1" rot="-6380546">
            <a:off x="5041478" y="-1853"/>
            <a:ext cx="2417318" cy="9220711"/>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rot="10800000">
            <a:off x="-1252184" y="-621758"/>
            <a:ext cx="7960897" cy="2602246"/>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flipH="1" rot="4468091">
            <a:off x="1653857" y="-4349678"/>
            <a:ext cx="2271205" cy="8663459"/>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txBox="1"/>
          <p:nvPr>
            <p:ph hasCustomPrompt="1" type="title"/>
          </p:nvPr>
        </p:nvSpPr>
        <p:spPr>
          <a:xfrm>
            <a:off x="715100" y="1615225"/>
            <a:ext cx="5690400" cy="15111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b="0" sz="9600">
                <a:solidFill>
                  <a:schemeClr val="accent3"/>
                </a:solidFill>
                <a:latin typeface="Montserrat ExtraBold"/>
                <a:ea typeface="Montserrat ExtraBold"/>
                <a:cs typeface="Montserrat ExtraBold"/>
                <a:sym typeface="Montserrat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1" name="Google Shape;101;p11"/>
          <p:cNvSpPr txBox="1"/>
          <p:nvPr>
            <p:ph idx="1" type="subTitle"/>
          </p:nvPr>
        </p:nvSpPr>
        <p:spPr>
          <a:xfrm>
            <a:off x="715100" y="3126375"/>
            <a:ext cx="56904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03" name="Shape 103"/>
        <p:cNvGrpSpPr/>
        <p:nvPr/>
      </p:nvGrpSpPr>
      <p:grpSpPr>
        <a:xfrm>
          <a:off x="0" y="0"/>
          <a:ext cx="0" cy="0"/>
          <a:chOff x="0" y="0"/>
          <a:chExt cx="0" cy="0"/>
        </a:xfrm>
      </p:grpSpPr>
      <p:grpSp>
        <p:nvGrpSpPr>
          <p:cNvPr id="104" name="Google Shape;104;p13"/>
          <p:cNvGrpSpPr/>
          <p:nvPr/>
        </p:nvGrpSpPr>
        <p:grpSpPr>
          <a:xfrm flipH="1" rot="5400000">
            <a:off x="7572425" y="2222032"/>
            <a:ext cx="2319307" cy="4138533"/>
            <a:chOff x="-358775" y="-1557516"/>
            <a:chExt cx="2319307" cy="4138533"/>
          </a:xfrm>
        </p:grpSpPr>
        <p:sp>
          <p:nvSpPr>
            <p:cNvPr id="105" name="Google Shape;105;p13"/>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3"/>
          <p:cNvGrpSpPr/>
          <p:nvPr/>
        </p:nvGrpSpPr>
        <p:grpSpPr>
          <a:xfrm rot="-4728518">
            <a:off x="3416326" y="-3920931"/>
            <a:ext cx="7030751" cy="6887558"/>
            <a:chOff x="3442406" y="-122446"/>
            <a:chExt cx="6233783" cy="6106821"/>
          </a:xfrm>
        </p:grpSpPr>
        <p:sp>
          <p:nvSpPr>
            <p:cNvPr id="108" name="Google Shape;108;p13"/>
            <p:cNvSpPr/>
            <p:nvPr/>
          </p:nvSpPr>
          <p:spPr>
            <a:xfrm rot="141446">
              <a:off x="5075910" y="827354"/>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rot="2818977">
              <a:off x="5024927" y="99658"/>
              <a:ext cx="3068741" cy="5662613"/>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rot="2646068">
              <a:off x="5595227" y="373454"/>
              <a:ext cx="1450236" cy="5531852"/>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13"/>
          <p:cNvGrpSpPr/>
          <p:nvPr/>
        </p:nvGrpSpPr>
        <p:grpSpPr>
          <a:xfrm>
            <a:off x="-358775" y="-1557516"/>
            <a:ext cx="2319307" cy="4138533"/>
            <a:chOff x="-358775" y="-1557516"/>
            <a:chExt cx="2319307" cy="4138533"/>
          </a:xfrm>
        </p:grpSpPr>
        <p:sp>
          <p:nvSpPr>
            <p:cNvPr id="112" name="Google Shape;112;p13"/>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3"/>
          <p:cNvSpPr txBox="1"/>
          <p:nvPr>
            <p:ph type="title"/>
          </p:nvPr>
        </p:nvSpPr>
        <p:spPr>
          <a:xfrm>
            <a:off x="1726450" y="1742775"/>
            <a:ext cx="2717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5" name="Google Shape;115;p13"/>
          <p:cNvSpPr txBox="1"/>
          <p:nvPr>
            <p:ph hasCustomPrompt="1" idx="2" type="title"/>
          </p:nvPr>
        </p:nvSpPr>
        <p:spPr>
          <a:xfrm>
            <a:off x="670150" y="1742775"/>
            <a:ext cx="1056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48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p:nvPr>
            <p:ph idx="1" type="subTitle"/>
          </p:nvPr>
        </p:nvSpPr>
        <p:spPr>
          <a:xfrm>
            <a:off x="1726450" y="2346675"/>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7" name="Google Shape;117;p13"/>
          <p:cNvSpPr txBox="1"/>
          <p:nvPr>
            <p:ph idx="3" type="title"/>
          </p:nvPr>
        </p:nvSpPr>
        <p:spPr>
          <a:xfrm>
            <a:off x="5414550" y="17427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8" name="Google Shape;118;p13"/>
          <p:cNvSpPr txBox="1"/>
          <p:nvPr>
            <p:ph hasCustomPrompt="1" idx="4" type="title"/>
          </p:nvPr>
        </p:nvSpPr>
        <p:spPr>
          <a:xfrm>
            <a:off x="4358250" y="1742775"/>
            <a:ext cx="1056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48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5" type="subTitle"/>
          </p:nvPr>
        </p:nvSpPr>
        <p:spPr>
          <a:xfrm>
            <a:off x="5414550" y="2346675"/>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0" name="Google Shape;120;p13"/>
          <p:cNvSpPr txBox="1"/>
          <p:nvPr>
            <p:ph idx="6" type="title"/>
          </p:nvPr>
        </p:nvSpPr>
        <p:spPr>
          <a:xfrm>
            <a:off x="1726450" y="3455975"/>
            <a:ext cx="2717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13"/>
          <p:cNvSpPr txBox="1"/>
          <p:nvPr>
            <p:ph hasCustomPrompt="1" idx="7" type="title"/>
          </p:nvPr>
        </p:nvSpPr>
        <p:spPr>
          <a:xfrm>
            <a:off x="670150" y="3455975"/>
            <a:ext cx="1056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48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p:nvPr>
            <p:ph idx="8" type="subTitle"/>
          </p:nvPr>
        </p:nvSpPr>
        <p:spPr>
          <a:xfrm>
            <a:off x="1726450" y="4063416"/>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 name="Google Shape;123;p13"/>
          <p:cNvSpPr txBox="1"/>
          <p:nvPr>
            <p:ph idx="9" type="title"/>
          </p:nvPr>
        </p:nvSpPr>
        <p:spPr>
          <a:xfrm>
            <a:off x="5414550" y="34559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4" name="Google Shape;124;p13"/>
          <p:cNvSpPr txBox="1"/>
          <p:nvPr>
            <p:ph hasCustomPrompt="1" idx="13" type="title"/>
          </p:nvPr>
        </p:nvSpPr>
        <p:spPr>
          <a:xfrm>
            <a:off x="4358250" y="3455975"/>
            <a:ext cx="1056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48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p:nvPr>
            <p:ph idx="14" type="subTitle"/>
          </p:nvPr>
        </p:nvSpPr>
        <p:spPr>
          <a:xfrm>
            <a:off x="5414550" y="4063416"/>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 name="Google Shape;126;p1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7" name="Shape 127"/>
        <p:cNvGrpSpPr/>
        <p:nvPr/>
      </p:nvGrpSpPr>
      <p:grpSpPr>
        <a:xfrm>
          <a:off x="0" y="0"/>
          <a:ext cx="0" cy="0"/>
          <a:chOff x="0" y="0"/>
          <a:chExt cx="0" cy="0"/>
        </a:xfrm>
      </p:grpSpPr>
      <p:sp>
        <p:nvSpPr>
          <p:cNvPr id="128" name="Google Shape;128;p14"/>
          <p:cNvSpPr txBox="1"/>
          <p:nvPr>
            <p:ph type="title"/>
          </p:nvPr>
        </p:nvSpPr>
        <p:spPr>
          <a:xfrm>
            <a:off x="715100" y="3242923"/>
            <a:ext cx="45639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100">
                <a:solidFill>
                  <a:schemeClr val="accent3"/>
                </a:solidFill>
                <a:latin typeface="Montserrat ExtraBold"/>
                <a:ea typeface="Montserrat ExtraBold"/>
                <a:cs typeface="Montserrat ExtraBold"/>
                <a:sym typeface="Montserrat Extra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9" name="Google Shape;129;p14"/>
          <p:cNvSpPr txBox="1"/>
          <p:nvPr>
            <p:ph idx="1" type="subTitle"/>
          </p:nvPr>
        </p:nvSpPr>
        <p:spPr>
          <a:xfrm>
            <a:off x="715100" y="1350223"/>
            <a:ext cx="5196600" cy="174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30" name="Google Shape;130;p14"/>
          <p:cNvSpPr/>
          <p:nvPr/>
        </p:nvSpPr>
        <p:spPr>
          <a:xfrm flipH="1" rot="10800000">
            <a:off x="-76157" y="-1084208"/>
            <a:ext cx="9220159" cy="2816093"/>
          </a:xfrm>
          <a:custGeom>
            <a:rect b="b" l="l" r="r" t="t"/>
            <a:pathLst>
              <a:path extrusionOk="0" h="10562" w="34581">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flipH="1" rot="8999999">
            <a:off x="6273526" y="-2255795"/>
            <a:ext cx="2886238" cy="4751419"/>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flipH="1" rot="6300018">
            <a:off x="5667004" y="-2769430"/>
            <a:ext cx="1621880" cy="618654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flipH="1">
            <a:off x="-178908" y="3958605"/>
            <a:ext cx="2727958" cy="1363911"/>
          </a:xfrm>
          <a:custGeom>
            <a:rect b="b" l="l" r="r" t="t"/>
            <a:pathLst>
              <a:path extrusionOk="0" h="10033" w="20067">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rot="8100000">
            <a:off x="395811" y="2882597"/>
            <a:ext cx="837338" cy="3193895"/>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35" name="Shape 135"/>
        <p:cNvGrpSpPr/>
        <p:nvPr/>
      </p:nvGrpSpPr>
      <p:grpSpPr>
        <a:xfrm>
          <a:off x="0" y="0"/>
          <a:ext cx="0" cy="0"/>
          <a:chOff x="0" y="0"/>
          <a:chExt cx="0" cy="0"/>
        </a:xfrm>
      </p:grpSpPr>
      <p:sp>
        <p:nvSpPr>
          <p:cNvPr id="136" name="Google Shape;136;p15"/>
          <p:cNvSpPr/>
          <p:nvPr/>
        </p:nvSpPr>
        <p:spPr>
          <a:xfrm flipH="1" rot="10800000">
            <a:off x="2059694" y="-81939"/>
            <a:ext cx="7121121" cy="2327738"/>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rot="-4419454">
            <a:off x="4872706" y="-3102041"/>
            <a:ext cx="1814461" cy="6921166"/>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flipH="1">
            <a:off x="-79654" y="4095501"/>
            <a:ext cx="3410467" cy="1114806"/>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rot="6331911">
            <a:off x="1165299" y="3095912"/>
            <a:ext cx="972988" cy="371144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txBox="1"/>
          <p:nvPr>
            <p:ph idx="1" type="subTitle"/>
          </p:nvPr>
        </p:nvSpPr>
        <p:spPr>
          <a:xfrm>
            <a:off x="715100" y="2295350"/>
            <a:ext cx="2854800" cy="135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5"/>
          <p:cNvSpPr txBox="1"/>
          <p:nvPr>
            <p:ph type="title"/>
          </p:nvPr>
        </p:nvSpPr>
        <p:spPr>
          <a:xfrm>
            <a:off x="715100" y="1508450"/>
            <a:ext cx="3057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48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42" name="Shape 142"/>
        <p:cNvGrpSpPr/>
        <p:nvPr/>
      </p:nvGrpSpPr>
      <p:grpSpPr>
        <a:xfrm>
          <a:off x="0" y="0"/>
          <a:ext cx="0" cy="0"/>
          <a:chOff x="0" y="0"/>
          <a:chExt cx="0" cy="0"/>
        </a:xfrm>
      </p:grpSpPr>
      <p:sp>
        <p:nvSpPr>
          <p:cNvPr id="143" name="Google Shape;143;p16"/>
          <p:cNvSpPr txBox="1"/>
          <p:nvPr>
            <p:ph idx="1" type="subTitle"/>
          </p:nvPr>
        </p:nvSpPr>
        <p:spPr>
          <a:xfrm>
            <a:off x="715100" y="2755965"/>
            <a:ext cx="3696600" cy="100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6"/>
          <p:cNvSpPr txBox="1"/>
          <p:nvPr>
            <p:ph type="title"/>
          </p:nvPr>
        </p:nvSpPr>
        <p:spPr>
          <a:xfrm>
            <a:off x="715100" y="1401665"/>
            <a:ext cx="3696600" cy="1354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5" name="Google Shape;145;p16"/>
          <p:cNvSpPr/>
          <p:nvPr/>
        </p:nvSpPr>
        <p:spPr>
          <a:xfrm flipH="1">
            <a:off x="-178908" y="3958605"/>
            <a:ext cx="2727958" cy="1363911"/>
          </a:xfrm>
          <a:custGeom>
            <a:rect b="b" l="l" r="r" t="t"/>
            <a:pathLst>
              <a:path extrusionOk="0" h="10033" w="20067">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rot="8100000">
            <a:off x="395811" y="2882597"/>
            <a:ext cx="837338" cy="3193895"/>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76195" y="-72922"/>
            <a:ext cx="5062754" cy="1354204"/>
          </a:xfrm>
          <a:custGeom>
            <a:rect b="b" l="l" r="r" t="t"/>
            <a:pathLst>
              <a:path extrusionOk="0" h="3749" w="14016">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rot="-5961953">
            <a:off x="1206112" y="-1964597"/>
            <a:ext cx="1241739" cy="4736577"/>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49" name="Shape 149"/>
        <p:cNvGrpSpPr/>
        <p:nvPr/>
      </p:nvGrpSpPr>
      <p:grpSpPr>
        <a:xfrm>
          <a:off x="0" y="0"/>
          <a:ext cx="0" cy="0"/>
          <a:chOff x="0" y="0"/>
          <a:chExt cx="0" cy="0"/>
        </a:xfrm>
      </p:grpSpPr>
      <p:sp>
        <p:nvSpPr>
          <p:cNvPr id="150" name="Google Shape;150;p17"/>
          <p:cNvSpPr txBox="1"/>
          <p:nvPr>
            <p:ph idx="1" type="subTitle"/>
          </p:nvPr>
        </p:nvSpPr>
        <p:spPr>
          <a:xfrm>
            <a:off x="4944400" y="2755975"/>
            <a:ext cx="3484500" cy="1008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17"/>
          <p:cNvSpPr txBox="1"/>
          <p:nvPr>
            <p:ph type="title"/>
          </p:nvPr>
        </p:nvSpPr>
        <p:spPr>
          <a:xfrm>
            <a:off x="4944400" y="1401675"/>
            <a:ext cx="3484500" cy="1354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b="0" sz="72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2" name="Google Shape;152;p17"/>
          <p:cNvSpPr/>
          <p:nvPr/>
        </p:nvSpPr>
        <p:spPr>
          <a:xfrm rot="10800000">
            <a:off x="-63624" y="-65232"/>
            <a:ext cx="6002140" cy="3000920"/>
          </a:xfrm>
          <a:custGeom>
            <a:rect b="b" l="l" r="r" t="t"/>
            <a:pathLst>
              <a:path extrusionOk="0" h="10033" w="20067">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rot="10800000">
            <a:off x="-83509" y="-107642"/>
            <a:ext cx="2839832" cy="4115271"/>
          </a:xfrm>
          <a:custGeom>
            <a:rect b="b" l="l" r="r" t="t"/>
            <a:pathLst>
              <a:path extrusionOk="0" h="14655" w="10113">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flipH="1" rot="2700000">
            <a:off x="1200801" y="-1724201"/>
            <a:ext cx="1842358" cy="702749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flipH="1" rot="-4993722">
            <a:off x="-22049" y="-1699254"/>
            <a:ext cx="3271684" cy="5385912"/>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rot="10800000">
            <a:off x="5257950" y="4384442"/>
            <a:ext cx="4978225" cy="820928"/>
          </a:xfrm>
          <a:custGeom>
            <a:rect b="b" l="l" r="r" t="t"/>
            <a:pathLst>
              <a:path extrusionOk="0" h="3324" w="20157">
                <a:moveTo>
                  <a:pt x="1" y="0"/>
                </a:moveTo>
                <a:lnTo>
                  <a:pt x="1" y="2316"/>
                </a:lnTo>
                <a:cubicBezTo>
                  <a:pt x="1457" y="3116"/>
                  <a:pt x="3292" y="3324"/>
                  <a:pt x="5097" y="3324"/>
                </a:cubicBezTo>
                <a:cubicBezTo>
                  <a:pt x="6447" y="3324"/>
                  <a:pt x="7780" y="3207"/>
                  <a:pt x="8925" y="3135"/>
                </a:cubicBezTo>
                <a:cubicBezTo>
                  <a:pt x="11661" y="2975"/>
                  <a:pt x="17321" y="2166"/>
                  <a:pt x="20156"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1">
    <p:spTree>
      <p:nvGrpSpPr>
        <p:cNvPr id="157" name="Shape 157"/>
        <p:cNvGrpSpPr/>
        <p:nvPr/>
      </p:nvGrpSpPr>
      <p:grpSpPr>
        <a:xfrm>
          <a:off x="0" y="0"/>
          <a:ext cx="0" cy="0"/>
          <a:chOff x="0" y="0"/>
          <a:chExt cx="0" cy="0"/>
        </a:xfrm>
      </p:grpSpPr>
      <p:grpSp>
        <p:nvGrpSpPr>
          <p:cNvPr id="158" name="Google Shape;158;p18"/>
          <p:cNvGrpSpPr/>
          <p:nvPr/>
        </p:nvGrpSpPr>
        <p:grpSpPr>
          <a:xfrm>
            <a:off x="-358775" y="-1557516"/>
            <a:ext cx="2319307" cy="4138533"/>
            <a:chOff x="-358775" y="-1557516"/>
            <a:chExt cx="2319307" cy="4138533"/>
          </a:xfrm>
        </p:grpSpPr>
        <p:sp>
          <p:nvSpPr>
            <p:cNvPr id="159" name="Google Shape;159;p18"/>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8"/>
          <p:cNvGrpSpPr/>
          <p:nvPr/>
        </p:nvGrpSpPr>
        <p:grpSpPr>
          <a:xfrm rot="7033727">
            <a:off x="7012941" y="-682524"/>
            <a:ext cx="2428471" cy="3626206"/>
            <a:chOff x="-187225" y="-1557516"/>
            <a:chExt cx="2428708" cy="3626560"/>
          </a:xfrm>
        </p:grpSpPr>
        <p:sp>
          <p:nvSpPr>
            <p:cNvPr id="162" name="Google Shape;162;p18"/>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rot="-132198">
              <a:off x="26556" y="-1506640"/>
              <a:ext cx="2147756" cy="3535705"/>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8"/>
          <p:cNvSpPr txBox="1"/>
          <p:nvPr>
            <p:ph idx="1" type="body"/>
          </p:nvPr>
        </p:nvSpPr>
        <p:spPr>
          <a:xfrm>
            <a:off x="720000" y="1707675"/>
            <a:ext cx="3665100" cy="28902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Font typeface="Anaheim"/>
              <a:buChar char="●"/>
              <a:defRPr sz="1400"/>
            </a:lvl1pPr>
            <a:lvl2pPr indent="-317500" lvl="1" marL="914400" rtl="0">
              <a:lnSpc>
                <a:spcPct val="115000"/>
              </a:lnSpc>
              <a:spcBef>
                <a:spcPts val="0"/>
              </a:spcBef>
              <a:spcAft>
                <a:spcPts val="0"/>
              </a:spcAft>
              <a:buSzPts val="1400"/>
              <a:buFont typeface="Anaheim"/>
              <a:buChar char="○"/>
              <a:defRPr/>
            </a:lvl2pPr>
            <a:lvl3pPr indent="-317500" lvl="2" marL="1371600" rtl="0">
              <a:lnSpc>
                <a:spcPct val="115000"/>
              </a:lnSpc>
              <a:spcBef>
                <a:spcPts val="0"/>
              </a:spcBef>
              <a:spcAft>
                <a:spcPts val="0"/>
              </a:spcAft>
              <a:buSzPts val="1400"/>
              <a:buFont typeface="Anaheim"/>
              <a:buChar char="■"/>
              <a:defRPr/>
            </a:lvl3pPr>
            <a:lvl4pPr indent="-317500" lvl="3" marL="1828800" rtl="0">
              <a:lnSpc>
                <a:spcPct val="115000"/>
              </a:lnSpc>
              <a:spcBef>
                <a:spcPts val="0"/>
              </a:spcBef>
              <a:spcAft>
                <a:spcPts val="0"/>
              </a:spcAft>
              <a:buSzPts val="1400"/>
              <a:buFont typeface="Anaheim"/>
              <a:buChar char="●"/>
              <a:defRPr/>
            </a:lvl4pPr>
            <a:lvl5pPr indent="-317500" lvl="4" marL="2286000" rtl="0">
              <a:lnSpc>
                <a:spcPct val="115000"/>
              </a:lnSpc>
              <a:spcBef>
                <a:spcPts val="0"/>
              </a:spcBef>
              <a:spcAft>
                <a:spcPts val="0"/>
              </a:spcAft>
              <a:buSzPts val="1400"/>
              <a:buFont typeface="Anaheim"/>
              <a:buChar char="○"/>
              <a:defRPr/>
            </a:lvl5pPr>
            <a:lvl6pPr indent="-317500" lvl="5" marL="2743200" rtl="0">
              <a:lnSpc>
                <a:spcPct val="115000"/>
              </a:lnSpc>
              <a:spcBef>
                <a:spcPts val="0"/>
              </a:spcBef>
              <a:spcAft>
                <a:spcPts val="0"/>
              </a:spcAft>
              <a:buSzPts val="1400"/>
              <a:buFont typeface="Anaheim"/>
              <a:buChar char="■"/>
              <a:defRPr/>
            </a:lvl6pPr>
            <a:lvl7pPr indent="-317500" lvl="6" marL="3200400" rtl="0">
              <a:lnSpc>
                <a:spcPct val="115000"/>
              </a:lnSpc>
              <a:spcBef>
                <a:spcPts val="0"/>
              </a:spcBef>
              <a:spcAft>
                <a:spcPts val="0"/>
              </a:spcAft>
              <a:buSzPts val="1400"/>
              <a:buFont typeface="Anaheim"/>
              <a:buChar char="●"/>
              <a:defRPr/>
            </a:lvl7pPr>
            <a:lvl8pPr indent="-317500" lvl="7" marL="3657600" rtl="0">
              <a:lnSpc>
                <a:spcPct val="115000"/>
              </a:lnSpc>
              <a:spcBef>
                <a:spcPts val="0"/>
              </a:spcBef>
              <a:spcAft>
                <a:spcPts val="0"/>
              </a:spcAft>
              <a:buSzPts val="1400"/>
              <a:buFont typeface="Anaheim"/>
              <a:buChar char="○"/>
              <a:defRPr/>
            </a:lvl8pPr>
            <a:lvl9pPr indent="-317500" lvl="8" marL="4114800" rtl="0">
              <a:lnSpc>
                <a:spcPct val="115000"/>
              </a:lnSpc>
              <a:spcBef>
                <a:spcPts val="0"/>
              </a:spcBef>
              <a:spcAft>
                <a:spcPts val="0"/>
              </a:spcAft>
              <a:buSzPts val="1400"/>
              <a:buFont typeface="Anaheim"/>
              <a:buChar char="■"/>
              <a:defRPr/>
            </a:lvl9pPr>
          </a:lstStyle>
          <a:p/>
        </p:txBody>
      </p:sp>
      <p:sp>
        <p:nvSpPr>
          <p:cNvPr id="165" name="Google Shape;165;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6" name="Google Shape;166;p18"/>
          <p:cNvSpPr txBox="1"/>
          <p:nvPr>
            <p:ph idx="2" type="body"/>
          </p:nvPr>
        </p:nvSpPr>
        <p:spPr>
          <a:xfrm>
            <a:off x="4758900" y="1707675"/>
            <a:ext cx="3665100" cy="28902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Anaheim"/>
              <a:buChar char="●"/>
              <a:defRPr sz="1400"/>
            </a:lvl1pPr>
            <a:lvl2pPr indent="-317500" lvl="1" marL="914400" rtl="0">
              <a:lnSpc>
                <a:spcPct val="115000"/>
              </a:lnSpc>
              <a:spcBef>
                <a:spcPts val="0"/>
              </a:spcBef>
              <a:spcAft>
                <a:spcPts val="0"/>
              </a:spcAft>
              <a:buSzPts val="1400"/>
              <a:buFont typeface="Anaheim"/>
              <a:buChar char="○"/>
              <a:defRPr/>
            </a:lvl2pPr>
            <a:lvl3pPr indent="-317500" lvl="2" marL="1371600" rtl="0">
              <a:lnSpc>
                <a:spcPct val="115000"/>
              </a:lnSpc>
              <a:spcBef>
                <a:spcPts val="0"/>
              </a:spcBef>
              <a:spcAft>
                <a:spcPts val="0"/>
              </a:spcAft>
              <a:buSzPts val="1400"/>
              <a:buFont typeface="Anaheim"/>
              <a:buChar char="■"/>
              <a:defRPr/>
            </a:lvl3pPr>
            <a:lvl4pPr indent="-317500" lvl="3" marL="1828800" rtl="0">
              <a:lnSpc>
                <a:spcPct val="115000"/>
              </a:lnSpc>
              <a:spcBef>
                <a:spcPts val="0"/>
              </a:spcBef>
              <a:spcAft>
                <a:spcPts val="0"/>
              </a:spcAft>
              <a:buSzPts val="1400"/>
              <a:buFont typeface="Anaheim"/>
              <a:buChar char="●"/>
              <a:defRPr/>
            </a:lvl4pPr>
            <a:lvl5pPr indent="-317500" lvl="4" marL="2286000" rtl="0">
              <a:lnSpc>
                <a:spcPct val="115000"/>
              </a:lnSpc>
              <a:spcBef>
                <a:spcPts val="0"/>
              </a:spcBef>
              <a:spcAft>
                <a:spcPts val="0"/>
              </a:spcAft>
              <a:buSzPts val="1400"/>
              <a:buFont typeface="Anaheim"/>
              <a:buChar char="○"/>
              <a:defRPr/>
            </a:lvl5pPr>
            <a:lvl6pPr indent="-317500" lvl="5" marL="2743200" rtl="0">
              <a:lnSpc>
                <a:spcPct val="115000"/>
              </a:lnSpc>
              <a:spcBef>
                <a:spcPts val="0"/>
              </a:spcBef>
              <a:spcAft>
                <a:spcPts val="0"/>
              </a:spcAft>
              <a:buSzPts val="1400"/>
              <a:buFont typeface="Anaheim"/>
              <a:buChar char="■"/>
              <a:defRPr/>
            </a:lvl6pPr>
            <a:lvl7pPr indent="-317500" lvl="6" marL="3200400" rtl="0">
              <a:lnSpc>
                <a:spcPct val="115000"/>
              </a:lnSpc>
              <a:spcBef>
                <a:spcPts val="0"/>
              </a:spcBef>
              <a:spcAft>
                <a:spcPts val="0"/>
              </a:spcAft>
              <a:buSzPts val="1400"/>
              <a:buFont typeface="Anaheim"/>
              <a:buChar char="●"/>
              <a:defRPr/>
            </a:lvl7pPr>
            <a:lvl8pPr indent="-317500" lvl="7" marL="3657600" rtl="0">
              <a:lnSpc>
                <a:spcPct val="115000"/>
              </a:lnSpc>
              <a:spcBef>
                <a:spcPts val="0"/>
              </a:spcBef>
              <a:spcAft>
                <a:spcPts val="0"/>
              </a:spcAft>
              <a:buSzPts val="1400"/>
              <a:buFont typeface="Anaheim"/>
              <a:buChar char="○"/>
              <a:defRPr/>
            </a:lvl8pPr>
            <a:lvl9pPr indent="-317500" lvl="8" marL="4114800" rtl="0">
              <a:lnSpc>
                <a:spcPct val="115000"/>
              </a:lnSpc>
              <a:spcBef>
                <a:spcPts val="0"/>
              </a:spcBef>
              <a:spcAft>
                <a:spcPts val="0"/>
              </a:spcAft>
              <a:buSzPts val="1400"/>
              <a:buFont typeface="Anaheim"/>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67" name="Shape 167"/>
        <p:cNvGrpSpPr/>
        <p:nvPr/>
      </p:nvGrpSpPr>
      <p:grpSpPr>
        <a:xfrm>
          <a:off x="0" y="0"/>
          <a:ext cx="0" cy="0"/>
          <a:chOff x="0" y="0"/>
          <a:chExt cx="0" cy="0"/>
        </a:xfrm>
      </p:grpSpPr>
      <p:grpSp>
        <p:nvGrpSpPr>
          <p:cNvPr id="168" name="Google Shape;168;p19"/>
          <p:cNvGrpSpPr/>
          <p:nvPr/>
        </p:nvGrpSpPr>
        <p:grpSpPr>
          <a:xfrm rot="5623079">
            <a:off x="6574726" y="-1930161"/>
            <a:ext cx="3201119" cy="5712023"/>
            <a:chOff x="-358775" y="-1557516"/>
            <a:chExt cx="2319307" cy="4138533"/>
          </a:xfrm>
        </p:grpSpPr>
        <p:sp>
          <p:nvSpPr>
            <p:cNvPr id="169" name="Google Shape;169;p19"/>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9"/>
          <p:cNvSpPr txBox="1"/>
          <p:nvPr>
            <p:ph type="title"/>
          </p:nvPr>
        </p:nvSpPr>
        <p:spPr>
          <a:xfrm>
            <a:off x="720000" y="35236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19"/>
          <p:cNvSpPr txBox="1"/>
          <p:nvPr>
            <p:ph idx="1" type="subTitle"/>
          </p:nvPr>
        </p:nvSpPr>
        <p:spPr>
          <a:xfrm>
            <a:off x="720000" y="4133609"/>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19"/>
          <p:cNvSpPr txBox="1"/>
          <p:nvPr>
            <p:ph idx="2" type="title"/>
          </p:nvPr>
        </p:nvSpPr>
        <p:spPr>
          <a:xfrm>
            <a:off x="3403800" y="35236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 name="Google Shape;174;p19"/>
          <p:cNvSpPr txBox="1"/>
          <p:nvPr>
            <p:ph idx="3" type="subTitle"/>
          </p:nvPr>
        </p:nvSpPr>
        <p:spPr>
          <a:xfrm>
            <a:off x="3403800" y="4133609"/>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9"/>
          <p:cNvSpPr txBox="1"/>
          <p:nvPr>
            <p:ph idx="4" type="title"/>
          </p:nvPr>
        </p:nvSpPr>
        <p:spPr>
          <a:xfrm>
            <a:off x="6087600" y="35236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6" name="Google Shape;176;p19"/>
          <p:cNvSpPr txBox="1"/>
          <p:nvPr>
            <p:ph idx="5" type="subTitle"/>
          </p:nvPr>
        </p:nvSpPr>
        <p:spPr>
          <a:xfrm>
            <a:off x="6087600" y="4133609"/>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9"/>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78" name="Shape 178"/>
        <p:cNvGrpSpPr/>
        <p:nvPr/>
      </p:nvGrpSpPr>
      <p:grpSpPr>
        <a:xfrm>
          <a:off x="0" y="0"/>
          <a:ext cx="0" cy="0"/>
          <a:chOff x="0" y="0"/>
          <a:chExt cx="0" cy="0"/>
        </a:xfrm>
      </p:grpSpPr>
      <p:sp>
        <p:nvSpPr>
          <p:cNvPr id="179" name="Google Shape;179;p20"/>
          <p:cNvSpPr/>
          <p:nvPr/>
        </p:nvSpPr>
        <p:spPr>
          <a:xfrm rot="4742926">
            <a:off x="1252958" y="4077910"/>
            <a:ext cx="1635442" cy="2692406"/>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4846483" y="-93750"/>
            <a:ext cx="4344451" cy="1894653"/>
          </a:xfrm>
          <a:custGeom>
            <a:rect b="b" l="l" r="r" t="t"/>
            <a:pathLst>
              <a:path extrusionOk="0" h="7249" w="16622">
                <a:moveTo>
                  <a:pt x="0" y="1"/>
                </a:moveTo>
                <a:cubicBezTo>
                  <a:pt x="2765" y="3355"/>
                  <a:pt x="8056" y="1388"/>
                  <a:pt x="11500" y="3115"/>
                </a:cubicBezTo>
                <a:cubicBezTo>
                  <a:pt x="12688" y="3734"/>
                  <a:pt x="14904" y="7218"/>
                  <a:pt x="16621" y="7248"/>
                </a:cubicBezTo>
                <a:lnTo>
                  <a:pt x="16621" y="1"/>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rot="7120405">
            <a:off x="6601558" y="-1833531"/>
            <a:ext cx="1241876" cy="4737076"/>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flipH="1" rot="10800000">
            <a:off x="-303375" y="4184097"/>
            <a:ext cx="3810004" cy="1019100"/>
          </a:xfrm>
          <a:custGeom>
            <a:rect b="b" l="l" r="r" t="t"/>
            <a:pathLst>
              <a:path extrusionOk="0" h="3749" w="14016">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rot="10800000">
            <a:off x="6289137" y="4617547"/>
            <a:ext cx="2901790" cy="584477"/>
          </a:xfrm>
          <a:custGeom>
            <a:rect b="b" l="l" r="r" t="t"/>
            <a:pathLst>
              <a:path extrusionOk="0" h="2001" w="9935">
                <a:moveTo>
                  <a:pt x="1" y="0"/>
                </a:moveTo>
                <a:lnTo>
                  <a:pt x="1" y="919"/>
                </a:lnTo>
                <a:cubicBezTo>
                  <a:pt x="956" y="1683"/>
                  <a:pt x="2327" y="2000"/>
                  <a:pt x="3659" y="2000"/>
                </a:cubicBezTo>
                <a:cubicBezTo>
                  <a:pt x="4624" y="2000"/>
                  <a:pt x="5569" y="1833"/>
                  <a:pt x="6320" y="1548"/>
                </a:cubicBezTo>
                <a:cubicBezTo>
                  <a:pt x="7628" y="1058"/>
                  <a:pt x="8716" y="390"/>
                  <a:pt x="9934"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txBox="1"/>
          <p:nvPr>
            <p:ph type="title"/>
          </p:nvPr>
        </p:nvSpPr>
        <p:spPr>
          <a:xfrm>
            <a:off x="1685975" y="2540100"/>
            <a:ext cx="2430300" cy="363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5" name="Google Shape;185;p20"/>
          <p:cNvSpPr txBox="1"/>
          <p:nvPr>
            <p:ph idx="1" type="subTitle"/>
          </p:nvPr>
        </p:nvSpPr>
        <p:spPr>
          <a:xfrm>
            <a:off x="1685975" y="1648819"/>
            <a:ext cx="2430300" cy="80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0"/>
          <p:cNvSpPr txBox="1"/>
          <p:nvPr>
            <p:ph idx="2" type="title"/>
          </p:nvPr>
        </p:nvSpPr>
        <p:spPr>
          <a:xfrm>
            <a:off x="5780553" y="2540100"/>
            <a:ext cx="2430300" cy="363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7" name="Google Shape;187;p20"/>
          <p:cNvSpPr txBox="1"/>
          <p:nvPr>
            <p:ph idx="3" type="subTitle"/>
          </p:nvPr>
        </p:nvSpPr>
        <p:spPr>
          <a:xfrm>
            <a:off x="5780553" y="1648819"/>
            <a:ext cx="2430300" cy="80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8" name="Google Shape;188;p20"/>
          <p:cNvSpPr txBox="1"/>
          <p:nvPr>
            <p:ph idx="4" type="title"/>
          </p:nvPr>
        </p:nvSpPr>
        <p:spPr>
          <a:xfrm>
            <a:off x="1685975" y="3973500"/>
            <a:ext cx="2430300" cy="363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9" name="Google Shape;189;p20"/>
          <p:cNvSpPr txBox="1"/>
          <p:nvPr>
            <p:ph idx="5" type="subTitle"/>
          </p:nvPr>
        </p:nvSpPr>
        <p:spPr>
          <a:xfrm>
            <a:off x="1685975" y="3082219"/>
            <a:ext cx="2430300" cy="80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0"/>
          <p:cNvSpPr txBox="1"/>
          <p:nvPr>
            <p:ph idx="6" type="title"/>
          </p:nvPr>
        </p:nvSpPr>
        <p:spPr>
          <a:xfrm>
            <a:off x="5780553" y="3973500"/>
            <a:ext cx="2430300" cy="363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1" name="Google Shape;191;p20"/>
          <p:cNvSpPr txBox="1"/>
          <p:nvPr>
            <p:ph idx="7" type="subTitle"/>
          </p:nvPr>
        </p:nvSpPr>
        <p:spPr>
          <a:xfrm>
            <a:off x="5780553" y="3082219"/>
            <a:ext cx="2430300" cy="80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20"/>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rot="2951333">
            <a:off x="1417093" y="-366452"/>
            <a:ext cx="9605418" cy="10377671"/>
            <a:chOff x="3514023" y="-902672"/>
            <a:chExt cx="6659371" cy="7194769"/>
          </a:xfrm>
        </p:grpSpPr>
        <p:sp>
          <p:nvSpPr>
            <p:cNvPr id="21" name="Google Shape;21;p3"/>
            <p:cNvSpPr/>
            <p:nvPr/>
          </p:nvSpPr>
          <p:spPr>
            <a:xfrm rot="141446">
              <a:off x="5041001" y="1275850"/>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2691862">
              <a:off x="5443365" y="-879667"/>
              <a:ext cx="2800688" cy="6626168"/>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2360619">
              <a:off x="5706476" y="-628904"/>
              <a:ext cx="1450234" cy="5531837"/>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3"/>
          <p:cNvGrpSpPr/>
          <p:nvPr/>
        </p:nvGrpSpPr>
        <p:grpSpPr>
          <a:xfrm rot="-7539154">
            <a:off x="-1792294" y="-3096558"/>
            <a:ext cx="5598332" cy="5609099"/>
            <a:chOff x="2972591" y="525889"/>
            <a:chExt cx="6659371" cy="6672179"/>
          </a:xfrm>
        </p:grpSpPr>
        <p:sp>
          <p:nvSpPr>
            <p:cNvPr id="25" name="Google Shape;25;p3"/>
            <p:cNvSpPr/>
            <p:nvPr/>
          </p:nvSpPr>
          <p:spPr>
            <a:xfrm rot="141446">
              <a:off x="5041001" y="1275850"/>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2691862">
              <a:off x="4901933" y="548894"/>
              <a:ext cx="2800688" cy="6626168"/>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2360619">
              <a:off x="5027471" y="795276"/>
              <a:ext cx="1450234" cy="5531837"/>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3"/>
          <p:cNvSpPr/>
          <p:nvPr/>
        </p:nvSpPr>
        <p:spPr>
          <a:xfrm rot="-4500011">
            <a:off x="4752514" y="-4018791"/>
            <a:ext cx="2091802" cy="7979075"/>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txBox="1"/>
          <p:nvPr>
            <p:ph type="title"/>
          </p:nvPr>
        </p:nvSpPr>
        <p:spPr>
          <a:xfrm>
            <a:off x="720000" y="1910721"/>
            <a:ext cx="43602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0" sz="4800">
                <a:latin typeface="Montserrat ExtraBold"/>
                <a:ea typeface="Montserrat ExtraBold"/>
                <a:cs typeface="Montserrat ExtraBold"/>
                <a:sym typeface="Montserrat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720000" y="1049500"/>
            <a:ext cx="1671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0" sz="7200">
                <a:solidFill>
                  <a:schemeClr val="accent3"/>
                </a:solidFill>
                <a:latin typeface="Montserrat ExtraBold"/>
                <a:ea typeface="Montserrat ExtraBold"/>
                <a:cs typeface="Montserrat ExtraBold"/>
                <a:sym typeface="Montserrat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 name="Google Shape;31;p3"/>
          <p:cNvSpPr txBox="1"/>
          <p:nvPr>
            <p:ph idx="1" type="subTitle"/>
          </p:nvPr>
        </p:nvSpPr>
        <p:spPr>
          <a:xfrm>
            <a:off x="720000" y="2752521"/>
            <a:ext cx="4360200" cy="4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93" name="Shape 193"/>
        <p:cNvGrpSpPr/>
        <p:nvPr/>
      </p:nvGrpSpPr>
      <p:grpSpPr>
        <a:xfrm>
          <a:off x="0" y="0"/>
          <a:ext cx="0" cy="0"/>
          <a:chOff x="0" y="0"/>
          <a:chExt cx="0" cy="0"/>
        </a:xfrm>
      </p:grpSpPr>
      <p:sp>
        <p:nvSpPr>
          <p:cNvPr id="194" name="Google Shape;194;p21"/>
          <p:cNvSpPr/>
          <p:nvPr/>
        </p:nvSpPr>
        <p:spPr>
          <a:xfrm rot="-5091876">
            <a:off x="-192492" y="2492413"/>
            <a:ext cx="3041475" cy="5006975"/>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flipH="1" rot="-4875094">
            <a:off x="8116848" y="3215333"/>
            <a:ext cx="3041467" cy="5006962"/>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21"/>
          <p:cNvGrpSpPr/>
          <p:nvPr/>
        </p:nvGrpSpPr>
        <p:grpSpPr>
          <a:xfrm rot="5002590">
            <a:off x="5777414" y="-2030426"/>
            <a:ext cx="3201136" cy="5712053"/>
            <a:chOff x="-358775" y="-1557516"/>
            <a:chExt cx="2319307" cy="4138533"/>
          </a:xfrm>
        </p:grpSpPr>
        <p:sp>
          <p:nvSpPr>
            <p:cNvPr id="197" name="Google Shape;197;p21"/>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1"/>
          <p:cNvSpPr txBox="1"/>
          <p:nvPr>
            <p:ph type="title"/>
          </p:nvPr>
        </p:nvSpPr>
        <p:spPr>
          <a:xfrm>
            <a:off x="720000" y="1759050"/>
            <a:ext cx="2492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0" name="Google Shape;200;p21"/>
          <p:cNvSpPr txBox="1"/>
          <p:nvPr>
            <p:ph idx="1" type="subTitle"/>
          </p:nvPr>
        </p:nvSpPr>
        <p:spPr>
          <a:xfrm>
            <a:off x="720000" y="2345575"/>
            <a:ext cx="2492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21"/>
          <p:cNvSpPr txBox="1"/>
          <p:nvPr>
            <p:ph idx="2" type="title"/>
          </p:nvPr>
        </p:nvSpPr>
        <p:spPr>
          <a:xfrm>
            <a:off x="3328250" y="1759050"/>
            <a:ext cx="2492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 name="Google Shape;202;p21"/>
          <p:cNvSpPr txBox="1"/>
          <p:nvPr>
            <p:ph idx="3" type="subTitle"/>
          </p:nvPr>
        </p:nvSpPr>
        <p:spPr>
          <a:xfrm>
            <a:off x="3328250" y="2345575"/>
            <a:ext cx="2492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21"/>
          <p:cNvSpPr txBox="1"/>
          <p:nvPr>
            <p:ph idx="4" type="title"/>
          </p:nvPr>
        </p:nvSpPr>
        <p:spPr>
          <a:xfrm>
            <a:off x="720000" y="3537175"/>
            <a:ext cx="2492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4" name="Google Shape;204;p21"/>
          <p:cNvSpPr txBox="1"/>
          <p:nvPr>
            <p:ph idx="5" type="subTitle"/>
          </p:nvPr>
        </p:nvSpPr>
        <p:spPr>
          <a:xfrm>
            <a:off x="720000" y="4123700"/>
            <a:ext cx="2492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 name="Google Shape;205;p21"/>
          <p:cNvSpPr txBox="1"/>
          <p:nvPr>
            <p:ph idx="6" type="title"/>
          </p:nvPr>
        </p:nvSpPr>
        <p:spPr>
          <a:xfrm>
            <a:off x="3328250" y="3537175"/>
            <a:ext cx="2492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21"/>
          <p:cNvSpPr txBox="1"/>
          <p:nvPr>
            <p:ph idx="7" type="subTitle"/>
          </p:nvPr>
        </p:nvSpPr>
        <p:spPr>
          <a:xfrm>
            <a:off x="3328250" y="4123700"/>
            <a:ext cx="2492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21"/>
          <p:cNvSpPr txBox="1"/>
          <p:nvPr>
            <p:ph idx="8" type="title"/>
          </p:nvPr>
        </p:nvSpPr>
        <p:spPr>
          <a:xfrm>
            <a:off x="5936500" y="1759050"/>
            <a:ext cx="2492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8" name="Google Shape;208;p21"/>
          <p:cNvSpPr txBox="1"/>
          <p:nvPr>
            <p:ph idx="9" type="subTitle"/>
          </p:nvPr>
        </p:nvSpPr>
        <p:spPr>
          <a:xfrm>
            <a:off x="5936500" y="2345575"/>
            <a:ext cx="2492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21"/>
          <p:cNvSpPr txBox="1"/>
          <p:nvPr>
            <p:ph idx="13" type="title"/>
          </p:nvPr>
        </p:nvSpPr>
        <p:spPr>
          <a:xfrm>
            <a:off x="5936500" y="3537175"/>
            <a:ext cx="2492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0" name="Google Shape;210;p21"/>
          <p:cNvSpPr txBox="1"/>
          <p:nvPr>
            <p:ph idx="14" type="subTitle"/>
          </p:nvPr>
        </p:nvSpPr>
        <p:spPr>
          <a:xfrm>
            <a:off x="5936500" y="4123700"/>
            <a:ext cx="2492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1"/>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1">
  <p:cSld name="TITLE_ONLY_1">
    <p:spTree>
      <p:nvGrpSpPr>
        <p:cNvPr id="212" name="Shape 212"/>
        <p:cNvGrpSpPr/>
        <p:nvPr/>
      </p:nvGrpSpPr>
      <p:grpSpPr>
        <a:xfrm>
          <a:off x="0" y="0"/>
          <a:ext cx="0" cy="0"/>
          <a:chOff x="0" y="0"/>
          <a:chExt cx="0" cy="0"/>
        </a:xfrm>
      </p:grpSpPr>
      <p:grpSp>
        <p:nvGrpSpPr>
          <p:cNvPr id="213" name="Google Shape;213;p22"/>
          <p:cNvGrpSpPr/>
          <p:nvPr/>
        </p:nvGrpSpPr>
        <p:grpSpPr>
          <a:xfrm rot="2951164">
            <a:off x="1585171" y="2513230"/>
            <a:ext cx="5240663" cy="5627443"/>
            <a:chOff x="3514022" y="-902680"/>
            <a:chExt cx="6119925" cy="6571598"/>
          </a:xfrm>
        </p:grpSpPr>
        <p:sp>
          <p:nvSpPr>
            <p:cNvPr id="214" name="Google Shape;214;p22"/>
            <p:cNvSpPr/>
            <p:nvPr/>
          </p:nvSpPr>
          <p:spPr>
            <a:xfrm rot="141446">
              <a:off x="5195982" y="652671"/>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rot="2691882">
              <a:off x="5554181" y="-1148115"/>
              <a:ext cx="2039607" cy="6626168"/>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rot="3076623">
              <a:off x="5706475" y="-628900"/>
              <a:ext cx="1450233" cy="5531843"/>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2"/>
          <p:cNvGrpSpPr/>
          <p:nvPr/>
        </p:nvGrpSpPr>
        <p:grpSpPr>
          <a:xfrm rot="-6642996">
            <a:off x="3698063" y="-3942828"/>
            <a:ext cx="6570230" cy="7115442"/>
            <a:chOff x="3762960" y="-2731355"/>
            <a:chExt cx="7673130" cy="8309863"/>
          </a:xfrm>
        </p:grpSpPr>
        <p:sp>
          <p:nvSpPr>
            <p:cNvPr id="218" name="Google Shape;218;p22"/>
            <p:cNvSpPr/>
            <p:nvPr/>
          </p:nvSpPr>
          <p:spPr>
            <a:xfrm rot="141446">
              <a:off x="5379022" y="562261"/>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rot="2818100">
              <a:off x="6245748" y="-3007311"/>
              <a:ext cx="2707554" cy="7969481"/>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rot="3076623">
              <a:off x="5997672" y="-739646"/>
              <a:ext cx="1450233" cy="5531843"/>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2">
  <p:cSld name="TITLE_ONLY_1_1">
    <p:spTree>
      <p:nvGrpSpPr>
        <p:cNvPr id="222" name="Shape 222"/>
        <p:cNvGrpSpPr/>
        <p:nvPr/>
      </p:nvGrpSpPr>
      <p:grpSpPr>
        <a:xfrm>
          <a:off x="0" y="0"/>
          <a:ext cx="0" cy="0"/>
          <a:chOff x="0" y="0"/>
          <a:chExt cx="0" cy="0"/>
        </a:xfrm>
      </p:grpSpPr>
      <p:sp>
        <p:nvSpPr>
          <p:cNvPr id="223" name="Google Shape;223;p23"/>
          <p:cNvSpPr/>
          <p:nvPr/>
        </p:nvSpPr>
        <p:spPr>
          <a:xfrm flipH="1">
            <a:off x="-19446" y="2591196"/>
            <a:ext cx="5178641" cy="2589191"/>
          </a:xfrm>
          <a:custGeom>
            <a:rect b="b" l="l" r="r" t="t"/>
            <a:pathLst>
              <a:path extrusionOk="0" h="10033" w="20067">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flipH="1">
            <a:off x="-3" y="1629726"/>
            <a:ext cx="2450203" cy="3550650"/>
          </a:xfrm>
          <a:custGeom>
            <a:rect b="b" l="l" r="r" t="t"/>
            <a:pathLst>
              <a:path extrusionOk="0" h="14655" w="10113">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rot="8100000">
            <a:off x="1071500" y="548423"/>
            <a:ext cx="1589580" cy="6063323"/>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rot="-5806285">
            <a:off x="16416" y="1943250"/>
            <a:ext cx="2822811" cy="4646964"/>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4846483" y="-93750"/>
            <a:ext cx="4344451" cy="1894653"/>
          </a:xfrm>
          <a:custGeom>
            <a:rect b="b" l="l" r="r" t="t"/>
            <a:pathLst>
              <a:path extrusionOk="0" h="7249" w="16622">
                <a:moveTo>
                  <a:pt x="0" y="1"/>
                </a:moveTo>
                <a:cubicBezTo>
                  <a:pt x="2765" y="3355"/>
                  <a:pt x="8056" y="1388"/>
                  <a:pt x="11500" y="3115"/>
                </a:cubicBezTo>
                <a:cubicBezTo>
                  <a:pt x="12688" y="3734"/>
                  <a:pt x="14904" y="7218"/>
                  <a:pt x="16621" y="7248"/>
                </a:cubicBezTo>
                <a:lnTo>
                  <a:pt x="16621" y="1"/>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rot="7120405">
            <a:off x="6601558" y="-1833531"/>
            <a:ext cx="1241876" cy="4737076"/>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3">
  <p:cSld name="TITLE_ONLY_1_1_1">
    <p:spTree>
      <p:nvGrpSpPr>
        <p:cNvPr id="230" name="Shape 230"/>
        <p:cNvGrpSpPr/>
        <p:nvPr/>
      </p:nvGrpSpPr>
      <p:grpSpPr>
        <a:xfrm>
          <a:off x="0" y="0"/>
          <a:ext cx="0" cy="0"/>
          <a:chOff x="0" y="0"/>
          <a:chExt cx="0" cy="0"/>
        </a:xfrm>
      </p:grpSpPr>
      <p:sp>
        <p:nvSpPr>
          <p:cNvPr id="231" name="Google Shape;231;p24"/>
          <p:cNvSpPr/>
          <p:nvPr/>
        </p:nvSpPr>
        <p:spPr>
          <a:xfrm flipH="1" rot="10800000">
            <a:off x="-406225" y="4342022"/>
            <a:ext cx="4978225" cy="820928"/>
          </a:xfrm>
          <a:custGeom>
            <a:rect b="b" l="l" r="r" t="t"/>
            <a:pathLst>
              <a:path extrusionOk="0" h="3324" w="20157">
                <a:moveTo>
                  <a:pt x="1" y="0"/>
                </a:moveTo>
                <a:lnTo>
                  <a:pt x="1" y="2316"/>
                </a:lnTo>
                <a:cubicBezTo>
                  <a:pt x="1457" y="3116"/>
                  <a:pt x="3292" y="3324"/>
                  <a:pt x="5097" y="3324"/>
                </a:cubicBezTo>
                <a:cubicBezTo>
                  <a:pt x="6447" y="3324"/>
                  <a:pt x="7780" y="3207"/>
                  <a:pt x="8925" y="3135"/>
                </a:cubicBezTo>
                <a:cubicBezTo>
                  <a:pt x="11661" y="2975"/>
                  <a:pt x="17321" y="2166"/>
                  <a:pt x="20156"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flipH="1" rot="10800000">
            <a:off x="5678226" y="-29172"/>
            <a:ext cx="3512779" cy="1756302"/>
          </a:xfrm>
          <a:custGeom>
            <a:rect b="b" l="l" r="r" t="t"/>
            <a:pathLst>
              <a:path extrusionOk="0" h="10033" w="20067">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flipH="1" rot="10800000">
            <a:off x="7515793" y="-29163"/>
            <a:ext cx="1662021" cy="2408476"/>
          </a:xfrm>
          <a:custGeom>
            <a:rect b="b" l="l" r="r" t="t"/>
            <a:pathLst>
              <a:path extrusionOk="0" h="14655" w="10113">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flipH="1">
            <a:off x="-19432" y="3882508"/>
            <a:ext cx="3976584" cy="1299892"/>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rot="8100000">
            <a:off x="7073468" y="-1154149"/>
            <a:ext cx="1160630" cy="4427120"/>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4">
  <p:cSld name="TITLE_ONLY_1_1_1_1">
    <p:spTree>
      <p:nvGrpSpPr>
        <p:cNvPr id="237" name="Shape 237"/>
        <p:cNvGrpSpPr/>
        <p:nvPr/>
      </p:nvGrpSpPr>
      <p:grpSpPr>
        <a:xfrm>
          <a:off x="0" y="0"/>
          <a:ext cx="0" cy="0"/>
          <a:chOff x="0" y="0"/>
          <a:chExt cx="0" cy="0"/>
        </a:xfrm>
      </p:grpSpPr>
      <p:sp>
        <p:nvSpPr>
          <p:cNvPr id="238" name="Google Shape;238;p25"/>
          <p:cNvSpPr/>
          <p:nvPr/>
        </p:nvSpPr>
        <p:spPr>
          <a:xfrm rot="-6057068">
            <a:off x="5435579" y="-1907421"/>
            <a:ext cx="1931043" cy="3179034"/>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flipH="1">
            <a:off x="4705614" y="-57055"/>
            <a:ext cx="4498645" cy="1203288"/>
          </a:xfrm>
          <a:custGeom>
            <a:rect b="b" l="l" r="r" t="t"/>
            <a:pathLst>
              <a:path extrusionOk="0" h="3749" w="14016">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flipH="1" rot="10800000">
            <a:off x="-303375" y="4184097"/>
            <a:ext cx="3810004" cy="1019100"/>
          </a:xfrm>
          <a:custGeom>
            <a:rect b="b" l="l" r="r" t="t"/>
            <a:pathLst>
              <a:path extrusionOk="0" h="3749" w="14016">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5">
  <p:cSld name="TITLE_ONLY_1_1_1_1_1">
    <p:spTree>
      <p:nvGrpSpPr>
        <p:cNvPr id="242" name="Shape 242"/>
        <p:cNvGrpSpPr/>
        <p:nvPr/>
      </p:nvGrpSpPr>
      <p:grpSpPr>
        <a:xfrm>
          <a:off x="0" y="0"/>
          <a:ext cx="0" cy="0"/>
          <a:chOff x="0" y="0"/>
          <a:chExt cx="0" cy="0"/>
        </a:xfrm>
      </p:grpSpPr>
      <p:sp>
        <p:nvSpPr>
          <p:cNvPr id="243" name="Google Shape;243;p26"/>
          <p:cNvSpPr/>
          <p:nvPr/>
        </p:nvSpPr>
        <p:spPr>
          <a:xfrm rot="-6057068">
            <a:off x="7030179" y="-1569871"/>
            <a:ext cx="1931043" cy="3179034"/>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flipH="1">
            <a:off x="7282575" y="-57500"/>
            <a:ext cx="1908208" cy="2150069"/>
          </a:xfrm>
          <a:custGeom>
            <a:rect b="b" l="l" r="r" t="t"/>
            <a:pathLst>
              <a:path extrusionOk="0" h="11361" w="10083">
                <a:moveTo>
                  <a:pt x="0" y="0"/>
                </a:moveTo>
                <a:lnTo>
                  <a:pt x="0" y="11361"/>
                </a:lnTo>
                <a:cubicBezTo>
                  <a:pt x="1378" y="10782"/>
                  <a:pt x="2426" y="9394"/>
                  <a:pt x="3145" y="8116"/>
                </a:cubicBezTo>
                <a:cubicBezTo>
                  <a:pt x="3574" y="7377"/>
                  <a:pt x="3884" y="6599"/>
                  <a:pt x="4532" y="5990"/>
                </a:cubicBezTo>
                <a:cubicBezTo>
                  <a:pt x="5221" y="5301"/>
                  <a:pt x="6090" y="4822"/>
                  <a:pt x="6868" y="4173"/>
                </a:cubicBezTo>
                <a:cubicBezTo>
                  <a:pt x="8276" y="3005"/>
                  <a:pt x="9404" y="1587"/>
                  <a:pt x="10083" y="0"/>
                </a:cubicBez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flipH="1">
            <a:off x="-79654" y="4095501"/>
            <a:ext cx="3410467" cy="1114806"/>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rot="6331911">
            <a:off x="1165299" y="3095912"/>
            <a:ext cx="972988" cy="371144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flipH="1" rot="6277938">
            <a:off x="6869051" y="-2363738"/>
            <a:ext cx="1341084" cy="5115595"/>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6">
  <p:cSld name="TITLE_ONLY_1_1_1_1_1_1">
    <p:spTree>
      <p:nvGrpSpPr>
        <p:cNvPr id="249" name="Shape 249"/>
        <p:cNvGrpSpPr/>
        <p:nvPr/>
      </p:nvGrpSpPr>
      <p:grpSpPr>
        <a:xfrm>
          <a:off x="0" y="0"/>
          <a:ext cx="0" cy="0"/>
          <a:chOff x="0" y="0"/>
          <a:chExt cx="0" cy="0"/>
        </a:xfrm>
      </p:grpSpPr>
      <p:sp>
        <p:nvSpPr>
          <p:cNvPr id="250" name="Google Shape;250;p27"/>
          <p:cNvSpPr/>
          <p:nvPr/>
        </p:nvSpPr>
        <p:spPr>
          <a:xfrm flipH="1" rot="10800000">
            <a:off x="4686522" y="-29759"/>
            <a:ext cx="4464015" cy="1459192"/>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rot="-4419455">
            <a:off x="6449918" y="-1889351"/>
            <a:ext cx="1137432" cy="4338683"/>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7">
  <p:cSld name="TITLE_ONLY_1_1_1_1_1_1_1">
    <p:spTree>
      <p:nvGrpSpPr>
        <p:cNvPr id="253" name="Shape 253"/>
        <p:cNvGrpSpPr/>
        <p:nvPr/>
      </p:nvGrpSpPr>
      <p:grpSpPr>
        <a:xfrm>
          <a:off x="0" y="0"/>
          <a:ext cx="0" cy="0"/>
          <a:chOff x="0" y="0"/>
          <a:chExt cx="0" cy="0"/>
        </a:xfrm>
      </p:grpSpPr>
      <p:sp>
        <p:nvSpPr>
          <p:cNvPr id="254" name="Google Shape;254;p28"/>
          <p:cNvSpPr/>
          <p:nvPr/>
        </p:nvSpPr>
        <p:spPr>
          <a:xfrm>
            <a:off x="3353263" y="-45250"/>
            <a:ext cx="5849070" cy="1160499"/>
          </a:xfrm>
          <a:custGeom>
            <a:rect b="b" l="l" r="r" t="t"/>
            <a:pathLst>
              <a:path extrusionOk="0" h="2367" w="11930">
                <a:moveTo>
                  <a:pt x="0" y="0"/>
                </a:moveTo>
                <a:cubicBezTo>
                  <a:pt x="1339" y="1413"/>
                  <a:pt x="3820" y="2108"/>
                  <a:pt x="5590" y="2108"/>
                </a:cubicBezTo>
                <a:cubicBezTo>
                  <a:pt x="5720" y="2108"/>
                  <a:pt x="5847" y="2104"/>
                  <a:pt x="5970" y="2097"/>
                </a:cubicBezTo>
                <a:cubicBezTo>
                  <a:pt x="7135" y="2054"/>
                  <a:pt x="8165" y="1812"/>
                  <a:pt x="9273" y="1812"/>
                </a:cubicBezTo>
                <a:cubicBezTo>
                  <a:pt x="9731" y="1812"/>
                  <a:pt x="10202" y="1853"/>
                  <a:pt x="10702" y="1967"/>
                </a:cubicBezTo>
                <a:cubicBezTo>
                  <a:pt x="11071" y="2077"/>
                  <a:pt x="11490" y="2236"/>
                  <a:pt x="11929" y="2367"/>
                </a:cubicBezTo>
                <a:lnTo>
                  <a:pt x="11929" y="0"/>
                </a:lnTo>
                <a:close/>
              </a:path>
            </a:pathLst>
          </a:custGeom>
          <a:gradFill>
            <a:gsLst>
              <a:gs pos="0">
                <a:schemeClr val="dk2"/>
              </a:gs>
              <a:gs pos="28000">
                <a:schemeClr val="lt2"/>
              </a:gs>
              <a:gs pos="66000">
                <a:schemeClr val="accent2"/>
              </a:gs>
              <a:gs pos="100000">
                <a:schemeClr val="accent4"/>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flipH="1" rot="7662436">
            <a:off x="6438773" y="-2077118"/>
            <a:ext cx="2296746" cy="3780934"/>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flipH="1" rot="5400000">
            <a:off x="6106262" y="-2319612"/>
            <a:ext cx="1358073" cy="5180301"/>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flipH="1" rot="-9736504">
            <a:off x="-1915675" y="4258969"/>
            <a:ext cx="5849059" cy="1160497"/>
          </a:xfrm>
          <a:custGeom>
            <a:rect b="b" l="l" r="r" t="t"/>
            <a:pathLst>
              <a:path extrusionOk="0" h="2367" w="11930">
                <a:moveTo>
                  <a:pt x="0" y="0"/>
                </a:moveTo>
                <a:cubicBezTo>
                  <a:pt x="1339" y="1413"/>
                  <a:pt x="3820" y="2108"/>
                  <a:pt x="5590" y="2108"/>
                </a:cubicBezTo>
                <a:cubicBezTo>
                  <a:pt x="5720" y="2108"/>
                  <a:pt x="5847" y="2104"/>
                  <a:pt x="5970" y="2097"/>
                </a:cubicBezTo>
                <a:cubicBezTo>
                  <a:pt x="7135" y="2054"/>
                  <a:pt x="8165" y="1812"/>
                  <a:pt x="9273" y="1812"/>
                </a:cubicBezTo>
                <a:cubicBezTo>
                  <a:pt x="9731" y="1812"/>
                  <a:pt x="10202" y="1853"/>
                  <a:pt x="10702" y="1967"/>
                </a:cubicBezTo>
                <a:cubicBezTo>
                  <a:pt x="11071" y="2077"/>
                  <a:pt x="11490" y="2236"/>
                  <a:pt x="11929" y="2367"/>
                </a:cubicBezTo>
                <a:lnTo>
                  <a:pt x="11929" y="0"/>
                </a:lnTo>
                <a:close/>
              </a:path>
            </a:pathLst>
          </a:custGeom>
          <a:gradFill>
            <a:gsLst>
              <a:gs pos="0">
                <a:schemeClr val="dk2"/>
              </a:gs>
              <a:gs pos="28000">
                <a:schemeClr val="lt2"/>
              </a:gs>
              <a:gs pos="66000">
                <a:schemeClr val="accent2"/>
              </a:gs>
              <a:gs pos="100000">
                <a:schemeClr val="accent4"/>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rot="4201042">
            <a:off x="887969" y="4034753"/>
            <a:ext cx="2296745" cy="3780950"/>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rot="6463498">
            <a:off x="732716" y="2655465"/>
            <a:ext cx="1358077" cy="5180307"/>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8">
  <p:cSld name="TITLE_ONLY_1_1_1_1_1_1_1_1">
    <p:spTree>
      <p:nvGrpSpPr>
        <p:cNvPr id="261" name="Shape 261"/>
        <p:cNvGrpSpPr/>
        <p:nvPr/>
      </p:nvGrpSpPr>
      <p:grpSpPr>
        <a:xfrm>
          <a:off x="0" y="0"/>
          <a:ext cx="0" cy="0"/>
          <a:chOff x="0" y="0"/>
          <a:chExt cx="0" cy="0"/>
        </a:xfrm>
      </p:grpSpPr>
      <p:sp>
        <p:nvSpPr>
          <p:cNvPr id="262" name="Google Shape;262;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3" name="Google Shape;263;p29"/>
          <p:cNvSpPr/>
          <p:nvPr/>
        </p:nvSpPr>
        <p:spPr>
          <a:xfrm flipH="1" rot="10800000">
            <a:off x="5323802" y="-38555"/>
            <a:ext cx="3826740" cy="1250878"/>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rot="-4419455">
            <a:off x="6449918" y="-1931772"/>
            <a:ext cx="1137432" cy="4338683"/>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flipH="1">
            <a:off x="-160838" y="4455527"/>
            <a:ext cx="2666032" cy="871463"/>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rot="6380551">
            <a:off x="772757" y="3866513"/>
            <a:ext cx="679301" cy="259114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_3">
    <p:spTree>
      <p:nvGrpSpPr>
        <p:cNvPr id="267" name="Shape 267"/>
        <p:cNvGrpSpPr/>
        <p:nvPr/>
      </p:nvGrpSpPr>
      <p:grpSpPr>
        <a:xfrm>
          <a:off x="0" y="0"/>
          <a:ext cx="0" cy="0"/>
          <a:chOff x="0" y="0"/>
          <a:chExt cx="0" cy="0"/>
        </a:xfrm>
      </p:grpSpPr>
      <p:grpSp>
        <p:nvGrpSpPr>
          <p:cNvPr id="268" name="Google Shape;268;p30"/>
          <p:cNvGrpSpPr/>
          <p:nvPr/>
        </p:nvGrpSpPr>
        <p:grpSpPr>
          <a:xfrm rot="2951164">
            <a:off x="1585171" y="2513230"/>
            <a:ext cx="5240663" cy="5627443"/>
            <a:chOff x="3514022" y="-902680"/>
            <a:chExt cx="6119925" cy="6571598"/>
          </a:xfrm>
        </p:grpSpPr>
        <p:sp>
          <p:nvSpPr>
            <p:cNvPr id="269" name="Google Shape;269;p30"/>
            <p:cNvSpPr/>
            <p:nvPr/>
          </p:nvSpPr>
          <p:spPr>
            <a:xfrm rot="141446">
              <a:off x="5195982" y="652671"/>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rot="2691882">
              <a:off x="5554181" y="-1148115"/>
              <a:ext cx="2039607" cy="6626168"/>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rot="3076623">
              <a:off x="5706475" y="-628900"/>
              <a:ext cx="1450233" cy="5531843"/>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30"/>
          <p:cNvGrpSpPr/>
          <p:nvPr/>
        </p:nvGrpSpPr>
        <p:grpSpPr>
          <a:xfrm rot="-6642996">
            <a:off x="3698063" y="-3942828"/>
            <a:ext cx="6570230" cy="7115442"/>
            <a:chOff x="3762960" y="-2731355"/>
            <a:chExt cx="7673130" cy="8309863"/>
          </a:xfrm>
        </p:grpSpPr>
        <p:sp>
          <p:nvSpPr>
            <p:cNvPr id="273" name="Google Shape;273;p30"/>
            <p:cNvSpPr/>
            <p:nvPr/>
          </p:nvSpPr>
          <p:spPr>
            <a:xfrm rot="141446">
              <a:off x="5379022" y="562261"/>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rot="2818100">
              <a:off x="6245748" y="-3007311"/>
              <a:ext cx="2707554" cy="7969481"/>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rot="3076623">
              <a:off x="5997672" y="-739646"/>
              <a:ext cx="1450233" cy="5531843"/>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30"/>
          <p:cNvSpPr txBox="1"/>
          <p:nvPr>
            <p:ph hasCustomPrompt="1" type="title"/>
          </p:nvPr>
        </p:nvSpPr>
        <p:spPr>
          <a:xfrm>
            <a:off x="6136625" y="1680250"/>
            <a:ext cx="1924200" cy="6129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b="0" sz="4800">
                <a:solidFill>
                  <a:schemeClr val="accent3"/>
                </a:solidFill>
                <a:latin typeface="Montserrat ExtraBold"/>
                <a:ea typeface="Montserrat ExtraBold"/>
                <a:cs typeface="Montserrat ExtraBold"/>
                <a:sym typeface="Montserrat ExtraBol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7" name="Google Shape;277;p30"/>
          <p:cNvSpPr txBox="1"/>
          <p:nvPr>
            <p:ph idx="1" type="subTitle"/>
          </p:nvPr>
        </p:nvSpPr>
        <p:spPr>
          <a:xfrm>
            <a:off x="6136623" y="2462488"/>
            <a:ext cx="19242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30"/>
          <p:cNvSpPr txBox="1"/>
          <p:nvPr>
            <p:ph hasCustomPrompt="1" idx="2" type="title"/>
          </p:nvPr>
        </p:nvSpPr>
        <p:spPr>
          <a:xfrm>
            <a:off x="2280775" y="1680250"/>
            <a:ext cx="1924200" cy="6129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b="0" sz="4800">
                <a:solidFill>
                  <a:schemeClr val="accent3"/>
                </a:solidFill>
                <a:latin typeface="Montserrat ExtraBold"/>
                <a:ea typeface="Montserrat ExtraBold"/>
                <a:cs typeface="Montserrat ExtraBold"/>
                <a:sym typeface="Montserrat ExtraBol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9" name="Google Shape;279;p30"/>
          <p:cNvSpPr txBox="1"/>
          <p:nvPr>
            <p:ph idx="3" type="subTitle"/>
          </p:nvPr>
        </p:nvSpPr>
        <p:spPr>
          <a:xfrm>
            <a:off x="2280773" y="2462488"/>
            <a:ext cx="19242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0" name="Google Shape;280;p30"/>
          <p:cNvSpPr txBox="1"/>
          <p:nvPr>
            <p:ph idx="4"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30"/>
          <p:cNvSpPr txBox="1"/>
          <p:nvPr>
            <p:ph idx="5" type="subTitle"/>
          </p:nvPr>
        </p:nvSpPr>
        <p:spPr>
          <a:xfrm>
            <a:off x="6136623" y="3094243"/>
            <a:ext cx="19242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2" name="Google Shape;282;p30"/>
          <p:cNvSpPr txBox="1"/>
          <p:nvPr>
            <p:ph idx="6" type="subTitle"/>
          </p:nvPr>
        </p:nvSpPr>
        <p:spPr>
          <a:xfrm>
            <a:off x="2280773" y="3094243"/>
            <a:ext cx="19242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p4"/>
          <p:cNvGrpSpPr/>
          <p:nvPr/>
        </p:nvGrpSpPr>
        <p:grpSpPr>
          <a:xfrm rot="5400000">
            <a:off x="6979975" y="-1534266"/>
            <a:ext cx="2319307" cy="4138533"/>
            <a:chOff x="-358775" y="-1557516"/>
            <a:chExt cx="2319307" cy="4138533"/>
          </a:xfrm>
        </p:grpSpPr>
        <p:sp>
          <p:nvSpPr>
            <p:cNvPr id="34" name="Google Shape;34;p4"/>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4"/>
          <p:cNvGrpSpPr/>
          <p:nvPr/>
        </p:nvGrpSpPr>
        <p:grpSpPr>
          <a:xfrm flipH="1" rot="-2907954">
            <a:off x="-1038485" y="3386475"/>
            <a:ext cx="2319427" cy="4138747"/>
            <a:chOff x="-358775" y="-1557516"/>
            <a:chExt cx="2319307" cy="4138533"/>
          </a:xfrm>
        </p:grpSpPr>
        <p:sp>
          <p:nvSpPr>
            <p:cNvPr id="37" name="Google Shape;37;p4"/>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Barlow"/>
              <a:buAutoNum type="arabicPeriod"/>
              <a:defRPr sz="1200"/>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0"/>
              </a:spcBef>
              <a:spcAft>
                <a:spcPts val="0"/>
              </a:spcAft>
              <a:buSzPts val="1400"/>
              <a:buAutoNum type="romanLcPeriod"/>
              <a:defRPr/>
            </a:lvl3pPr>
            <a:lvl4pPr indent="-317500" lvl="3" marL="1828800" rtl="0">
              <a:lnSpc>
                <a:spcPct val="115000"/>
              </a:lnSpc>
              <a:spcBef>
                <a:spcPts val="0"/>
              </a:spcBef>
              <a:spcAft>
                <a:spcPts val="0"/>
              </a:spcAft>
              <a:buSzPts val="1400"/>
              <a:buAutoNum type="arabicPeriod"/>
              <a:defRPr/>
            </a:lvl4pPr>
            <a:lvl5pPr indent="-317500" lvl="4" marL="2286000" rtl="0">
              <a:lnSpc>
                <a:spcPct val="115000"/>
              </a:lnSpc>
              <a:spcBef>
                <a:spcPts val="0"/>
              </a:spcBef>
              <a:spcAft>
                <a:spcPts val="0"/>
              </a:spcAft>
              <a:buSzPts val="1400"/>
              <a:buAutoNum type="alphaLcPeriod"/>
              <a:defRPr/>
            </a:lvl5pPr>
            <a:lvl6pPr indent="-317500" lvl="5" marL="2743200" rtl="0">
              <a:lnSpc>
                <a:spcPct val="115000"/>
              </a:lnSpc>
              <a:spcBef>
                <a:spcPts val="0"/>
              </a:spcBef>
              <a:spcAft>
                <a:spcPts val="0"/>
              </a:spcAft>
              <a:buSzPts val="1400"/>
              <a:buAutoNum type="romanLcPeriod"/>
              <a:defRPr/>
            </a:lvl6pPr>
            <a:lvl7pPr indent="-317500" lvl="6" marL="3200400" rtl="0">
              <a:lnSpc>
                <a:spcPct val="115000"/>
              </a:lnSpc>
              <a:spcBef>
                <a:spcPts val="0"/>
              </a:spcBef>
              <a:spcAft>
                <a:spcPts val="0"/>
              </a:spcAft>
              <a:buSzPts val="1400"/>
              <a:buAutoNum type="arabicPeriod"/>
              <a:defRPr/>
            </a:lvl7pPr>
            <a:lvl8pPr indent="-317500" lvl="7" marL="3657600" rtl="0">
              <a:lnSpc>
                <a:spcPct val="115000"/>
              </a:lnSpc>
              <a:spcBef>
                <a:spcPts val="0"/>
              </a:spcBef>
              <a:spcAft>
                <a:spcPts val="0"/>
              </a:spcAft>
              <a:buSzPts val="1400"/>
              <a:buAutoNum type="alphaLcPeriod"/>
              <a:defRPr/>
            </a:lvl8pPr>
            <a:lvl9pPr indent="-317500" lvl="8" marL="4114800" rtl="0">
              <a:lnSpc>
                <a:spcPct val="115000"/>
              </a:lnSpc>
              <a:spcBef>
                <a:spcPts val="0"/>
              </a:spcBef>
              <a:spcAft>
                <a:spcPts val="0"/>
              </a:spcAft>
              <a:buSzPts val="1400"/>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83" name="Shape 283"/>
        <p:cNvGrpSpPr/>
        <p:nvPr/>
      </p:nvGrpSpPr>
      <p:grpSpPr>
        <a:xfrm>
          <a:off x="0" y="0"/>
          <a:ext cx="0" cy="0"/>
          <a:chOff x="0" y="0"/>
          <a:chExt cx="0" cy="0"/>
        </a:xfrm>
      </p:grpSpPr>
      <p:sp>
        <p:nvSpPr>
          <p:cNvPr id="284" name="Google Shape;284;p31"/>
          <p:cNvSpPr/>
          <p:nvPr/>
        </p:nvSpPr>
        <p:spPr>
          <a:xfrm>
            <a:off x="2212094" y="3079323"/>
            <a:ext cx="7121121" cy="2327738"/>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flipH="1" rot="-6380546">
            <a:off x="5025106" y="1505997"/>
            <a:ext cx="1814461" cy="6921166"/>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flipH="1" rot="10800000">
            <a:off x="5803449" y="-55035"/>
            <a:ext cx="3410467" cy="1114806"/>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rot="-4468089">
            <a:off x="6995974" y="-1652088"/>
            <a:ext cx="972988" cy="371144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txBox="1"/>
          <p:nvPr>
            <p:ph type="ctrTitle"/>
          </p:nvPr>
        </p:nvSpPr>
        <p:spPr>
          <a:xfrm>
            <a:off x="720000" y="669825"/>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solidFill>
                  <a:schemeClr val="accent3"/>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9" name="Google Shape;289;p31"/>
          <p:cNvSpPr txBox="1"/>
          <p:nvPr>
            <p:ph idx="1" type="subTitle"/>
          </p:nvPr>
        </p:nvSpPr>
        <p:spPr>
          <a:xfrm>
            <a:off x="720000" y="1704550"/>
            <a:ext cx="4293900" cy="129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90" name="Google Shape;290;p31"/>
          <p:cNvSpPr txBox="1"/>
          <p:nvPr/>
        </p:nvSpPr>
        <p:spPr>
          <a:xfrm>
            <a:off x="715100" y="3566975"/>
            <a:ext cx="4686900" cy="4926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b="1" lang="en" sz="1000">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lang="en" sz="10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including icons by </a:t>
            </a:r>
            <a:r>
              <a:rPr lang="en" sz="10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and images by </a:t>
            </a:r>
            <a:r>
              <a:rPr lang="en" sz="1000">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91" name="Shape 291"/>
        <p:cNvGrpSpPr/>
        <p:nvPr/>
      </p:nvGrpSpPr>
      <p:grpSpPr>
        <a:xfrm>
          <a:off x="0" y="0"/>
          <a:ext cx="0" cy="0"/>
          <a:chOff x="0" y="0"/>
          <a:chExt cx="0" cy="0"/>
        </a:xfrm>
      </p:grpSpPr>
      <p:sp>
        <p:nvSpPr>
          <p:cNvPr id="292" name="Google Shape;292;p32"/>
          <p:cNvSpPr/>
          <p:nvPr/>
        </p:nvSpPr>
        <p:spPr>
          <a:xfrm flipH="1" rot="10800000">
            <a:off x="3307211" y="-65232"/>
            <a:ext cx="6002140" cy="3000920"/>
          </a:xfrm>
          <a:custGeom>
            <a:rect b="b" l="l" r="r" t="t"/>
            <a:pathLst>
              <a:path extrusionOk="0" h="10033" w="20067">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2"/>
          <p:cNvSpPr/>
          <p:nvPr/>
        </p:nvSpPr>
        <p:spPr>
          <a:xfrm flipH="1" rot="10800000">
            <a:off x="6489404" y="-107642"/>
            <a:ext cx="2839832" cy="4115271"/>
          </a:xfrm>
          <a:custGeom>
            <a:rect b="b" l="l" r="r" t="t"/>
            <a:pathLst>
              <a:path extrusionOk="0" h="14655" w="10113">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
          <p:cNvSpPr/>
          <p:nvPr/>
        </p:nvSpPr>
        <p:spPr>
          <a:xfrm rot="-2700000">
            <a:off x="6202567" y="-1724201"/>
            <a:ext cx="1842358" cy="702749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
          <p:cNvSpPr/>
          <p:nvPr/>
        </p:nvSpPr>
        <p:spPr>
          <a:xfrm rot="4993722">
            <a:off x="5996092" y="-1699254"/>
            <a:ext cx="3271684" cy="5385912"/>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flipH="1">
            <a:off x="-87489" y="3079323"/>
            <a:ext cx="7121121" cy="2327738"/>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p:nvPr/>
        </p:nvSpPr>
        <p:spPr>
          <a:xfrm rot="6380546">
            <a:off x="2406160" y="1505997"/>
            <a:ext cx="1814461" cy="6921166"/>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98" name="Shape 298"/>
        <p:cNvGrpSpPr/>
        <p:nvPr/>
      </p:nvGrpSpPr>
      <p:grpSpPr>
        <a:xfrm>
          <a:off x="0" y="0"/>
          <a:ext cx="0" cy="0"/>
          <a:chOff x="0" y="0"/>
          <a:chExt cx="0" cy="0"/>
        </a:xfrm>
      </p:grpSpPr>
      <p:sp>
        <p:nvSpPr>
          <p:cNvPr id="299" name="Google Shape;299;p33"/>
          <p:cNvSpPr/>
          <p:nvPr/>
        </p:nvSpPr>
        <p:spPr>
          <a:xfrm rot="-3854172">
            <a:off x="6503279" y="-1938028"/>
            <a:ext cx="1651749" cy="6300506"/>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p:nvPr/>
        </p:nvSpPr>
        <p:spPr>
          <a:xfrm rot="10800000">
            <a:off x="-169838" y="-77263"/>
            <a:ext cx="9390038" cy="2867979"/>
          </a:xfrm>
          <a:custGeom>
            <a:rect b="b" l="l" r="r" t="t"/>
            <a:pathLst>
              <a:path extrusionOk="0" h="10562" w="34581">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rot="4875070">
            <a:off x="6097212" y="-1402866"/>
            <a:ext cx="2463876" cy="4056113"/>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flipH="1" rot="5924928">
            <a:off x="495682" y="-1923523"/>
            <a:ext cx="3344755" cy="5506200"/>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sp>
        <p:nvSpPr>
          <p:cNvPr id="42" name="Google Shape;42;p5"/>
          <p:cNvSpPr/>
          <p:nvPr/>
        </p:nvSpPr>
        <p:spPr>
          <a:xfrm flipH="1" rot="10800000">
            <a:off x="3879251" y="-111046"/>
            <a:ext cx="5345229" cy="1747246"/>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rot="-4419472">
            <a:off x="5990750" y="-2377997"/>
            <a:ext cx="1361972" cy="519516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flipH="1">
            <a:off x="-74838" y="3685778"/>
            <a:ext cx="4889313" cy="1598215"/>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rot="6331922">
            <a:off x="1709934" y="2252754"/>
            <a:ext cx="1394904" cy="5320825"/>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txBox="1"/>
          <p:nvPr>
            <p:ph idx="1" type="subTitle"/>
          </p:nvPr>
        </p:nvSpPr>
        <p:spPr>
          <a:xfrm>
            <a:off x="1676938" y="2636523"/>
            <a:ext cx="2202300" cy="313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b="1" sz="2100">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7" name="Google Shape;47;p5"/>
          <p:cNvSpPr txBox="1"/>
          <p:nvPr>
            <p:ph idx="2" type="subTitle"/>
          </p:nvPr>
        </p:nvSpPr>
        <p:spPr>
          <a:xfrm>
            <a:off x="5264763" y="2636523"/>
            <a:ext cx="2202300" cy="31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8" name="Google Shape;48;p5"/>
          <p:cNvSpPr txBox="1"/>
          <p:nvPr>
            <p:ph idx="3" type="subTitle"/>
          </p:nvPr>
        </p:nvSpPr>
        <p:spPr>
          <a:xfrm>
            <a:off x="1676938" y="3016500"/>
            <a:ext cx="2202300" cy="96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 name="Google Shape;49;p5"/>
          <p:cNvSpPr txBox="1"/>
          <p:nvPr>
            <p:ph idx="4" type="subTitle"/>
          </p:nvPr>
        </p:nvSpPr>
        <p:spPr>
          <a:xfrm>
            <a:off x="5264763" y="3016500"/>
            <a:ext cx="2202300" cy="96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
          <p:cNvSpPr/>
          <p:nvPr/>
        </p:nvSpPr>
        <p:spPr>
          <a:xfrm>
            <a:off x="-112600" y="1671945"/>
            <a:ext cx="1415796" cy="3542038"/>
          </a:xfrm>
          <a:custGeom>
            <a:rect b="b" l="l" r="r" t="t"/>
            <a:pathLst>
              <a:path extrusionOk="0" h="16412" w="6560">
                <a:moveTo>
                  <a:pt x="1" y="0"/>
                </a:moveTo>
                <a:lnTo>
                  <a:pt x="1" y="16412"/>
                </a:lnTo>
                <a:lnTo>
                  <a:pt x="6560" y="16412"/>
                </a:lnTo>
                <a:cubicBezTo>
                  <a:pt x="5971" y="15114"/>
                  <a:pt x="5212" y="13896"/>
                  <a:pt x="4703" y="13098"/>
                </a:cubicBezTo>
                <a:cubicBezTo>
                  <a:pt x="2457" y="9304"/>
                  <a:pt x="4164" y="2805"/>
                  <a:pt x="1"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5400000">
            <a:off x="6865221" y="-176156"/>
            <a:ext cx="2195523" cy="2473829"/>
          </a:xfrm>
          <a:custGeom>
            <a:rect b="b" l="l" r="r" t="t"/>
            <a:pathLst>
              <a:path extrusionOk="0" h="11361" w="10083">
                <a:moveTo>
                  <a:pt x="0" y="0"/>
                </a:moveTo>
                <a:lnTo>
                  <a:pt x="0" y="11361"/>
                </a:lnTo>
                <a:cubicBezTo>
                  <a:pt x="1378" y="10782"/>
                  <a:pt x="2426" y="9394"/>
                  <a:pt x="3145" y="8116"/>
                </a:cubicBezTo>
                <a:cubicBezTo>
                  <a:pt x="3574" y="7377"/>
                  <a:pt x="3884" y="6599"/>
                  <a:pt x="4532" y="5990"/>
                </a:cubicBezTo>
                <a:cubicBezTo>
                  <a:pt x="5221" y="5301"/>
                  <a:pt x="6090" y="4822"/>
                  <a:pt x="6868" y="4173"/>
                </a:cubicBezTo>
                <a:cubicBezTo>
                  <a:pt x="8276" y="3005"/>
                  <a:pt x="9404" y="1587"/>
                  <a:pt x="10083"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rot="-6136463">
            <a:off x="6587168" y="-2155681"/>
            <a:ext cx="2296752" cy="3780963"/>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4179087">
            <a:off x="6816800" y="-1818473"/>
            <a:ext cx="1151163" cy="4390970"/>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rot="-4897906">
            <a:off x="-62205" y="2365052"/>
            <a:ext cx="2296766" cy="3780953"/>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grpSp>
        <p:nvGrpSpPr>
          <p:cNvPr id="59" name="Google Shape;59;p7"/>
          <p:cNvGrpSpPr/>
          <p:nvPr/>
        </p:nvGrpSpPr>
        <p:grpSpPr>
          <a:xfrm>
            <a:off x="-358775" y="-1557516"/>
            <a:ext cx="2319307" cy="4138533"/>
            <a:chOff x="-358775" y="-1557516"/>
            <a:chExt cx="2319307" cy="4138533"/>
          </a:xfrm>
        </p:grpSpPr>
        <p:sp>
          <p:nvSpPr>
            <p:cNvPr id="60" name="Google Shape;60;p7"/>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7"/>
          <p:cNvGrpSpPr/>
          <p:nvPr/>
        </p:nvGrpSpPr>
        <p:grpSpPr>
          <a:xfrm rot="7033727">
            <a:off x="7012941" y="-682524"/>
            <a:ext cx="2428471" cy="3626206"/>
            <a:chOff x="-187225" y="-1557516"/>
            <a:chExt cx="2428708" cy="3626560"/>
          </a:xfrm>
        </p:grpSpPr>
        <p:sp>
          <p:nvSpPr>
            <p:cNvPr id="63" name="Google Shape;63;p7"/>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rot="-132198">
              <a:off x="26556" y="-1506640"/>
              <a:ext cx="2147756" cy="3535705"/>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7"/>
          <p:cNvSpPr txBox="1"/>
          <p:nvPr>
            <p:ph type="title"/>
          </p:nvPr>
        </p:nvSpPr>
        <p:spPr>
          <a:xfrm>
            <a:off x="720000" y="560125"/>
            <a:ext cx="3878400" cy="12663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 name="Google Shape;66;p7"/>
          <p:cNvSpPr txBox="1"/>
          <p:nvPr>
            <p:ph idx="1" type="body"/>
          </p:nvPr>
        </p:nvSpPr>
        <p:spPr>
          <a:xfrm>
            <a:off x="720000" y="1826425"/>
            <a:ext cx="3322200" cy="27423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Font typeface="Anaheim"/>
              <a:buAutoNum type="arabicPeriod"/>
              <a:defRPr sz="1400"/>
            </a:lvl1pPr>
            <a:lvl2pPr indent="-317500" lvl="1" marL="914400" rtl="0">
              <a:lnSpc>
                <a:spcPct val="115000"/>
              </a:lnSpc>
              <a:spcBef>
                <a:spcPts val="0"/>
              </a:spcBef>
              <a:spcAft>
                <a:spcPts val="0"/>
              </a:spcAft>
              <a:buSzPts val="1400"/>
              <a:buFont typeface="Anaheim"/>
              <a:buAutoNum type="alphaLcPeriod"/>
              <a:defRPr/>
            </a:lvl2pPr>
            <a:lvl3pPr indent="-317500" lvl="2" marL="1371600" rtl="0">
              <a:lnSpc>
                <a:spcPct val="115000"/>
              </a:lnSpc>
              <a:spcBef>
                <a:spcPts val="0"/>
              </a:spcBef>
              <a:spcAft>
                <a:spcPts val="0"/>
              </a:spcAft>
              <a:buSzPts val="1400"/>
              <a:buFont typeface="Anaheim"/>
              <a:buAutoNum type="romanLcPeriod"/>
              <a:defRPr/>
            </a:lvl3pPr>
            <a:lvl4pPr indent="-317500" lvl="3" marL="1828800" rtl="0">
              <a:lnSpc>
                <a:spcPct val="115000"/>
              </a:lnSpc>
              <a:spcBef>
                <a:spcPts val="0"/>
              </a:spcBef>
              <a:spcAft>
                <a:spcPts val="0"/>
              </a:spcAft>
              <a:buSzPts val="1400"/>
              <a:buFont typeface="Anaheim"/>
              <a:buAutoNum type="arabicPeriod"/>
              <a:defRPr/>
            </a:lvl4pPr>
            <a:lvl5pPr indent="-317500" lvl="4" marL="2286000" rtl="0">
              <a:lnSpc>
                <a:spcPct val="115000"/>
              </a:lnSpc>
              <a:spcBef>
                <a:spcPts val="0"/>
              </a:spcBef>
              <a:spcAft>
                <a:spcPts val="0"/>
              </a:spcAft>
              <a:buSzPts val="1400"/>
              <a:buFont typeface="Anaheim"/>
              <a:buAutoNum type="alphaLcPeriod"/>
              <a:defRPr/>
            </a:lvl5pPr>
            <a:lvl6pPr indent="-317500" lvl="5" marL="2743200" rtl="0">
              <a:lnSpc>
                <a:spcPct val="115000"/>
              </a:lnSpc>
              <a:spcBef>
                <a:spcPts val="0"/>
              </a:spcBef>
              <a:spcAft>
                <a:spcPts val="0"/>
              </a:spcAft>
              <a:buSzPts val="1400"/>
              <a:buFont typeface="Anaheim"/>
              <a:buAutoNum type="romanLcPeriod"/>
              <a:defRPr/>
            </a:lvl6pPr>
            <a:lvl7pPr indent="-317500" lvl="6" marL="3200400" rtl="0">
              <a:lnSpc>
                <a:spcPct val="115000"/>
              </a:lnSpc>
              <a:spcBef>
                <a:spcPts val="0"/>
              </a:spcBef>
              <a:spcAft>
                <a:spcPts val="0"/>
              </a:spcAft>
              <a:buSzPts val="1400"/>
              <a:buFont typeface="Anaheim"/>
              <a:buAutoNum type="arabicPeriod"/>
              <a:defRPr/>
            </a:lvl7pPr>
            <a:lvl8pPr indent="-317500" lvl="7" marL="3657600" rtl="0">
              <a:lnSpc>
                <a:spcPct val="115000"/>
              </a:lnSpc>
              <a:spcBef>
                <a:spcPts val="0"/>
              </a:spcBef>
              <a:spcAft>
                <a:spcPts val="0"/>
              </a:spcAft>
              <a:buSzPts val="1400"/>
              <a:buFont typeface="Anaheim"/>
              <a:buAutoNum type="alphaLcPeriod"/>
              <a:defRPr/>
            </a:lvl8pPr>
            <a:lvl9pPr indent="-317500" lvl="8" marL="4114800" rtl="0">
              <a:lnSpc>
                <a:spcPct val="115000"/>
              </a:lnSpc>
              <a:spcBef>
                <a:spcPts val="0"/>
              </a:spcBef>
              <a:spcAft>
                <a:spcPts val="0"/>
              </a:spcAft>
              <a:buSzPts val="1400"/>
              <a:buFont typeface="Anaheim"/>
              <a:buAutoNum type="romanLcPerio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grpSp>
        <p:nvGrpSpPr>
          <p:cNvPr id="68" name="Google Shape;68;p8"/>
          <p:cNvGrpSpPr/>
          <p:nvPr/>
        </p:nvGrpSpPr>
        <p:grpSpPr>
          <a:xfrm rot="-4737988">
            <a:off x="-19373" y="-4371742"/>
            <a:ext cx="5176531" cy="6420306"/>
            <a:chOff x="5882120" y="-127202"/>
            <a:chExt cx="5176085" cy="6419752"/>
          </a:xfrm>
        </p:grpSpPr>
        <p:sp>
          <p:nvSpPr>
            <p:cNvPr id="69" name="Google Shape;69;p8"/>
            <p:cNvSpPr/>
            <p:nvPr/>
          </p:nvSpPr>
          <p:spPr>
            <a:xfrm rot="-470454">
              <a:off x="6675046" y="391382"/>
              <a:ext cx="1364100" cy="5835399"/>
            </a:xfrm>
            <a:custGeom>
              <a:rect b="b" l="l" r="r" t="t"/>
              <a:pathLst>
                <a:path extrusionOk="0" h="12688" w="2966">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rot="608394">
              <a:off x="6831214" y="-40148"/>
              <a:ext cx="1494808" cy="5701834"/>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rot="-1818254">
              <a:off x="6890410" y="644991"/>
              <a:ext cx="3159504" cy="4852054"/>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8"/>
          <p:cNvGrpSpPr/>
          <p:nvPr/>
        </p:nvGrpSpPr>
        <p:grpSpPr>
          <a:xfrm rot="2475897">
            <a:off x="2119365" y="207962"/>
            <a:ext cx="7676722" cy="8293912"/>
            <a:chOff x="3514023" y="-902672"/>
            <a:chExt cx="6659371" cy="7194769"/>
          </a:xfrm>
        </p:grpSpPr>
        <p:sp>
          <p:nvSpPr>
            <p:cNvPr id="73" name="Google Shape;73;p8"/>
            <p:cNvSpPr/>
            <p:nvPr/>
          </p:nvSpPr>
          <p:spPr>
            <a:xfrm rot="141446">
              <a:off x="5041001" y="1275850"/>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2691862">
              <a:off x="5443365" y="-879667"/>
              <a:ext cx="2800688" cy="6626168"/>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2360619">
              <a:off x="6074982" y="-382184"/>
              <a:ext cx="1450234" cy="5531837"/>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8"/>
          <p:cNvSpPr txBox="1"/>
          <p:nvPr>
            <p:ph type="title"/>
          </p:nvPr>
        </p:nvSpPr>
        <p:spPr>
          <a:xfrm>
            <a:off x="715100" y="1521600"/>
            <a:ext cx="5340600" cy="21003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b="0" sz="7200">
                <a:latin typeface="Montserrat ExtraBold"/>
                <a:ea typeface="Montserrat ExtraBold"/>
                <a:cs typeface="Montserrat ExtraBold"/>
                <a:sym typeface="Montserrat ExtraBo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grpSp>
        <p:nvGrpSpPr>
          <p:cNvPr id="78" name="Google Shape;78;p9"/>
          <p:cNvGrpSpPr/>
          <p:nvPr/>
        </p:nvGrpSpPr>
        <p:grpSpPr>
          <a:xfrm flipH="1" rot="-6061824">
            <a:off x="792013" y="1211884"/>
            <a:ext cx="7615474" cy="10130072"/>
            <a:chOff x="5882120" y="-127202"/>
            <a:chExt cx="5176085" cy="6885207"/>
          </a:xfrm>
        </p:grpSpPr>
        <p:sp>
          <p:nvSpPr>
            <p:cNvPr id="79" name="Google Shape;79;p9"/>
            <p:cNvSpPr/>
            <p:nvPr/>
          </p:nvSpPr>
          <p:spPr>
            <a:xfrm rot="-470448">
              <a:off x="6706888" y="386152"/>
              <a:ext cx="1408523" cy="6305252"/>
            </a:xfrm>
            <a:custGeom>
              <a:rect b="b" l="l" r="r" t="t"/>
              <a:pathLst>
                <a:path extrusionOk="0" h="12688" w="2966">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608394">
              <a:off x="6831214" y="-40148"/>
              <a:ext cx="1494808" cy="5701834"/>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rot="-1818254">
              <a:off x="6890410" y="644991"/>
              <a:ext cx="3159504" cy="4852054"/>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9"/>
          <p:cNvGrpSpPr/>
          <p:nvPr/>
        </p:nvGrpSpPr>
        <p:grpSpPr>
          <a:xfrm flipH="1" rot="8324103">
            <a:off x="4358713" y="-4205318"/>
            <a:ext cx="8308436" cy="8326222"/>
            <a:chOff x="3329909" y="-684041"/>
            <a:chExt cx="7207367" cy="7222796"/>
          </a:xfrm>
        </p:grpSpPr>
        <p:sp>
          <p:nvSpPr>
            <p:cNvPr id="83" name="Google Shape;83;p9"/>
            <p:cNvSpPr/>
            <p:nvPr/>
          </p:nvSpPr>
          <p:spPr>
            <a:xfrm rot="141446">
              <a:off x="5041001" y="1275850"/>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rot="2691862">
              <a:off x="5533249" y="-774147"/>
              <a:ext cx="2800688" cy="7403007"/>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rot="2360619">
              <a:off x="5785401" y="526738"/>
              <a:ext cx="1450234" cy="5531837"/>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9"/>
          <p:cNvSpPr txBox="1"/>
          <p:nvPr>
            <p:ph type="title"/>
          </p:nvPr>
        </p:nvSpPr>
        <p:spPr>
          <a:xfrm>
            <a:off x="720000" y="1314425"/>
            <a:ext cx="4802700" cy="674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0" sz="4800">
                <a:latin typeface="Montserrat ExtraBold"/>
                <a:ea typeface="Montserrat ExtraBold"/>
                <a:cs typeface="Montserrat ExtraBold"/>
                <a:sym typeface="Montserrat Extra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9"/>
          <p:cNvSpPr txBox="1"/>
          <p:nvPr>
            <p:ph idx="1" type="subTitle"/>
          </p:nvPr>
        </p:nvSpPr>
        <p:spPr>
          <a:xfrm>
            <a:off x="720000" y="2144104"/>
            <a:ext cx="4661100" cy="168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10"/>
          <p:cNvSpPr/>
          <p:nvPr/>
        </p:nvSpPr>
        <p:spPr>
          <a:xfrm rot="10800000">
            <a:off x="-76192" y="-1142548"/>
            <a:ext cx="11891714" cy="3632034"/>
          </a:xfrm>
          <a:custGeom>
            <a:rect b="b" l="l" r="r" t="t"/>
            <a:pathLst>
              <a:path extrusionOk="0" h="10562" w="34581">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rot="4875079">
            <a:off x="5496740" y="-1666296"/>
            <a:ext cx="3120299" cy="5136737"/>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p:nvPr/>
        </p:nvSpPr>
        <p:spPr>
          <a:xfrm rot="3092779">
            <a:off x="6245946" y="2647148"/>
            <a:ext cx="3697646" cy="6087177"/>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
          <p:cNvSpPr/>
          <p:nvPr/>
        </p:nvSpPr>
        <p:spPr>
          <a:xfrm rot="-4500011">
            <a:off x="5024739" y="-4021916"/>
            <a:ext cx="2091802" cy="7979075"/>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p:nvPr/>
        </p:nvSpPr>
        <p:spPr>
          <a:xfrm flipH="1" rot="5924921">
            <a:off x="332036" y="-2150891"/>
            <a:ext cx="3120299" cy="5136737"/>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txBox="1"/>
          <p:nvPr>
            <p:ph type="title"/>
          </p:nvPr>
        </p:nvSpPr>
        <p:spPr>
          <a:xfrm>
            <a:off x="720000" y="382600"/>
            <a:ext cx="5424900" cy="1147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1pPr>
            <a:lvl2pPr indent="-317500" lvl="1" marL="9144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2pPr>
            <a:lvl3pPr indent="-317500" lvl="2" marL="13716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3pPr>
            <a:lvl4pPr indent="-317500" lvl="3" marL="18288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4pPr>
            <a:lvl5pPr indent="-317500" lvl="4" marL="22860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5pPr>
            <a:lvl6pPr indent="-317500" lvl="5" marL="27432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6pPr>
            <a:lvl7pPr indent="-317500" lvl="6" marL="32004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7pPr>
            <a:lvl8pPr indent="-317500" lvl="7" marL="36576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8pPr>
            <a:lvl9pPr indent="-317500" lvl="8" marL="4114800">
              <a:lnSpc>
                <a:spcPct val="115000"/>
              </a:lnSpc>
              <a:spcBef>
                <a:spcPts val="1600"/>
              </a:spcBef>
              <a:spcAft>
                <a:spcPts val="1600"/>
              </a:spcAft>
              <a:buClr>
                <a:schemeClr val="dk1"/>
              </a:buClr>
              <a:buSzPts val="1400"/>
              <a:buFont typeface="Barlow Medium"/>
              <a:buChar char="■"/>
              <a:defRPr>
                <a:solidFill>
                  <a:schemeClr val="dk1"/>
                </a:solidFill>
                <a:latin typeface="Barlow Medium"/>
                <a:ea typeface="Barlow Medium"/>
                <a:cs typeface="Barlow Medium"/>
                <a:sym typeface="Barlow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2.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qroLz6bNUrirJwIKW7_hhqs-dsXjAbZ6/view" TargetMode="External"/><Relationship Id="rId4" Type="http://schemas.openxmlformats.org/officeDocument/2006/relationships/image" Target="../media/image24.jpg"/><Relationship Id="rId5" Type="http://schemas.openxmlformats.org/officeDocument/2006/relationships/hyperlink" Target="http://drive.google.com/file/d/1pYcwCaeYHCtuCZMbgsVIaO_jVXiuU2tq/view" TargetMode="External"/><Relationship Id="rId6"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_1-tnQMJVqDvFz-fibNxK24F_pt4v9KQ/view" TargetMode="External"/><Relationship Id="rId4"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jpg"/><Relationship Id="rId4" Type="http://schemas.openxmlformats.org/officeDocument/2006/relationships/image" Target="../media/image2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MM2etRyJVdcmNGW7ykIDnFCi2qL8jA9t/view" TargetMode="External"/><Relationship Id="rId4" Type="http://schemas.openxmlformats.org/officeDocument/2006/relationships/image" Target="../media/image18.jpg"/><Relationship Id="rId5" Type="http://schemas.openxmlformats.org/officeDocument/2006/relationships/hyperlink" Target="http://drive.google.com/file/d/1-khWc1JLz6l9r321jC5LimjxpP9ewe3O/view" TargetMode="External"/><Relationship Id="rId6"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Ljq1tv0Z0jeNQtDhXxTOfCx0Ug9i07Y2/view" TargetMode="External"/><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jpg"/><Relationship Id="rId4" Type="http://schemas.openxmlformats.org/officeDocument/2006/relationships/image" Target="../media/image2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drive.google.com/file/d/1_5jA9OrfhX_4vhjcxBYZNjtBJUBbCuVV/view" TargetMode="External"/><Relationship Id="rId4" Type="http://schemas.openxmlformats.org/officeDocument/2006/relationships/image" Target="../media/image29.jpg"/><Relationship Id="rId5" Type="http://schemas.openxmlformats.org/officeDocument/2006/relationships/hyperlink" Target="http://drive.google.com/file/d/15AKSl9hXakKrSlWb9Ss6PXYkyDIKRaQZ/view" TargetMode="External"/><Relationship Id="rId6" Type="http://schemas.openxmlformats.org/officeDocument/2006/relationships/image" Target="../media/image4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4.png"/><Relationship Id="rId4" Type="http://schemas.openxmlformats.org/officeDocument/2006/relationships/image" Target="../media/image37.png"/><Relationship Id="rId5" Type="http://schemas.openxmlformats.org/officeDocument/2006/relationships/image" Target="../media/image36.png"/><Relationship Id="rId6"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drive.google.com/file/d/1B0zYVf4xBNM-zc9yu1oXY5hgxY0HXG20/view" TargetMode="External"/><Relationship Id="rId4" Type="http://schemas.openxmlformats.org/officeDocument/2006/relationships/image" Target="../media/image35.jpg"/><Relationship Id="rId5" Type="http://schemas.openxmlformats.org/officeDocument/2006/relationships/hyperlink" Target="http://drive.google.com/file/d/1V68BJK4vUefv2l4qPS3453_4J33u3kCZ/view" TargetMode="External"/><Relationship Id="rId6" Type="http://schemas.openxmlformats.org/officeDocument/2006/relationships/image" Target="../media/image3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2.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drive.google.com/file/d/1ygJ9DaLe-HVOim2JO1Ll0AfOa6ZSQtVH/view" TargetMode="External"/><Relationship Id="rId4" Type="http://schemas.openxmlformats.org/officeDocument/2006/relationships/image" Target="../media/image50.jpg"/><Relationship Id="rId5" Type="http://schemas.openxmlformats.org/officeDocument/2006/relationships/hyperlink" Target="http://drive.google.com/file/d/1u0syObRndisdkov8sbtSV_6eR_WsZlJq/view" TargetMode="External"/><Relationship Id="rId6" Type="http://schemas.openxmlformats.org/officeDocument/2006/relationships/image" Target="../media/image4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8.jpg"/><Relationship Id="rId4" Type="http://schemas.openxmlformats.org/officeDocument/2006/relationships/image" Target="../media/image51.png"/><Relationship Id="rId5" Type="http://schemas.openxmlformats.org/officeDocument/2006/relationships/image" Target="../media/image45.png"/><Relationship Id="rId6"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0.jpg"/><Relationship Id="rId4" Type="http://schemas.openxmlformats.org/officeDocument/2006/relationships/image" Target="../media/image4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hyperlink" Target="http://drive.google.com/file/d/17BoB9mHJIqrr6gOZh-OiHWv3a3z0fXAO/view" TargetMode="External"/><Relationship Id="rId5" Type="http://schemas.openxmlformats.org/officeDocument/2006/relationships/image" Target="../media/image14.jpg"/><Relationship Id="rId6"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type="ctrTitle"/>
          </p:nvPr>
        </p:nvSpPr>
        <p:spPr>
          <a:xfrm>
            <a:off x="715100" y="1305550"/>
            <a:ext cx="6298800" cy="8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YO Dummy Neck</a:t>
            </a:r>
            <a:endParaRPr/>
          </a:p>
        </p:txBody>
      </p:sp>
      <p:sp>
        <p:nvSpPr>
          <p:cNvPr id="308" name="Google Shape;308;p34"/>
          <p:cNvSpPr txBox="1"/>
          <p:nvPr>
            <p:ph idx="1" type="subTitle"/>
          </p:nvPr>
        </p:nvSpPr>
        <p:spPr>
          <a:xfrm>
            <a:off x="715100" y="2196988"/>
            <a:ext cx="43590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Capybaras</a:t>
            </a:r>
            <a:endParaRPr/>
          </a:p>
        </p:txBody>
      </p:sp>
      <p:pic>
        <p:nvPicPr>
          <p:cNvPr id="309" name="Google Shape;309;p34"/>
          <p:cNvPicPr preferRelativeResize="0"/>
          <p:nvPr/>
        </p:nvPicPr>
        <p:blipFill>
          <a:blip r:embed="rId3">
            <a:alphaModFix/>
          </a:blip>
          <a:stretch>
            <a:fillRect/>
          </a:stretch>
        </p:blipFill>
        <p:spPr>
          <a:xfrm>
            <a:off x="715100" y="3117275"/>
            <a:ext cx="1756675" cy="1717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 Weighting</a:t>
            </a:r>
            <a:endParaRPr/>
          </a:p>
        </p:txBody>
      </p:sp>
      <p:sp>
        <p:nvSpPr>
          <p:cNvPr id="381" name="Google Shape;381;p43"/>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Scale factors used when combining scores from separate tests</a:t>
            </a:r>
            <a:endParaRPr sz="1400"/>
          </a:p>
          <a:p>
            <a:pPr indent="-317500" lvl="1" marL="914400" rtl="0" algn="l">
              <a:spcBef>
                <a:spcPts val="0"/>
              </a:spcBef>
              <a:spcAft>
                <a:spcPts val="0"/>
              </a:spcAft>
              <a:buSzPts val="1400"/>
              <a:buChar char="○"/>
            </a:pPr>
            <a:r>
              <a:rPr lang="en"/>
              <a:t>Tension: 0.15</a:t>
            </a:r>
            <a:endParaRPr/>
          </a:p>
          <a:p>
            <a:pPr indent="-317500" lvl="1" marL="914400" rtl="0" algn="l">
              <a:spcBef>
                <a:spcPts val="0"/>
              </a:spcBef>
              <a:spcAft>
                <a:spcPts val="0"/>
              </a:spcAft>
              <a:buSzPts val="1400"/>
              <a:buChar char="○"/>
            </a:pPr>
            <a:r>
              <a:rPr lang="en"/>
              <a:t>Compression: 0.125</a:t>
            </a:r>
            <a:endParaRPr/>
          </a:p>
          <a:p>
            <a:pPr indent="-317500" lvl="1" marL="914400" rtl="0" algn="l">
              <a:spcBef>
                <a:spcPts val="0"/>
              </a:spcBef>
              <a:spcAft>
                <a:spcPts val="0"/>
              </a:spcAft>
              <a:buSzPts val="1400"/>
              <a:buChar char="○"/>
            </a:pPr>
            <a:r>
              <a:rPr lang="en"/>
              <a:t>CHOP: 0.15</a:t>
            </a:r>
            <a:endParaRPr/>
          </a:p>
          <a:p>
            <a:pPr indent="-317500" lvl="1" marL="914400" rtl="0" algn="l">
              <a:spcBef>
                <a:spcPts val="0"/>
              </a:spcBef>
              <a:spcAft>
                <a:spcPts val="0"/>
              </a:spcAft>
              <a:buSzPts val="1400"/>
              <a:buChar char="○"/>
            </a:pPr>
            <a:r>
              <a:rPr lang="en"/>
              <a:t>NBDL: 0.25</a:t>
            </a:r>
            <a:endParaRPr/>
          </a:p>
          <a:p>
            <a:pPr indent="-317500" lvl="1" marL="914400" rtl="0" algn="l">
              <a:spcBef>
                <a:spcPts val="0"/>
              </a:spcBef>
              <a:spcAft>
                <a:spcPts val="0"/>
              </a:spcAft>
              <a:buSzPts val="1400"/>
              <a:buChar char="○"/>
            </a:pPr>
            <a:r>
              <a:rPr lang="en"/>
              <a:t>Extension: 0.125</a:t>
            </a:r>
            <a:endParaRPr/>
          </a:p>
          <a:p>
            <a:pPr indent="-317500" lvl="1" marL="914400" rtl="0" algn="l">
              <a:spcBef>
                <a:spcPts val="0"/>
              </a:spcBef>
              <a:spcAft>
                <a:spcPts val="0"/>
              </a:spcAft>
              <a:buSzPts val="1400"/>
              <a:buChar char="○"/>
            </a:pPr>
            <a:r>
              <a:rPr lang="en"/>
              <a:t>Flexion: 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CPU Runtimes and Deformable Elements </a:t>
            </a:r>
            <a:endParaRPr/>
          </a:p>
        </p:txBody>
      </p:sp>
      <p:graphicFrame>
        <p:nvGraphicFramePr>
          <p:cNvPr id="387" name="Google Shape;387;p44"/>
          <p:cNvGraphicFramePr/>
          <p:nvPr/>
        </p:nvGraphicFramePr>
        <p:xfrm>
          <a:off x="2261350" y="1453670"/>
          <a:ext cx="3000000" cy="3000000"/>
        </p:xfrm>
        <a:graphic>
          <a:graphicData uri="http://schemas.openxmlformats.org/drawingml/2006/table">
            <a:tbl>
              <a:tblPr>
                <a:noFill/>
                <a:tableStyleId>{5C053BC1-5EC9-467F-A052-D9BD02F968BD}</a:tableStyleId>
              </a:tblPr>
              <a:tblGrid>
                <a:gridCol w="2310650"/>
                <a:gridCol w="2310650"/>
              </a:tblGrid>
              <a:tr h="177400">
                <a:tc>
                  <a:txBody>
                    <a:bodyPr/>
                    <a:lstStyle/>
                    <a:p>
                      <a:pPr indent="0" lvl="0" marL="0" rtl="0" algn="ctr">
                        <a:spcBef>
                          <a:spcPts val="0"/>
                        </a:spcBef>
                        <a:spcAft>
                          <a:spcPts val="0"/>
                        </a:spcAft>
                        <a:buNone/>
                      </a:pPr>
                      <a:r>
                        <a:rPr b="1" lang="en"/>
                        <a:t>Test</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a:t>CPU Runtime (s)</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77400">
                <a:tc>
                  <a:txBody>
                    <a:bodyPr/>
                    <a:lstStyle/>
                    <a:p>
                      <a:pPr indent="0" lvl="0" marL="0" rtl="0" algn="ctr">
                        <a:spcBef>
                          <a:spcPts val="0"/>
                        </a:spcBef>
                        <a:spcAft>
                          <a:spcPts val="0"/>
                        </a:spcAft>
                        <a:buNone/>
                      </a:pPr>
                      <a:r>
                        <a:rPr lang="en"/>
                        <a:t>Tension</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3610</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77400">
                <a:tc>
                  <a:txBody>
                    <a:bodyPr/>
                    <a:lstStyle/>
                    <a:p>
                      <a:pPr indent="0" lvl="0" marL="0" rtl="0" algn="ctr">
                        <a:spcBef>
                          <a:spcPts val="0"/>
                        </a:spcBef>
                        <a:spcAft>
                          <a:spcPts val="0"/>
                        </a:spcAft>
                        <a:buNone/>
                      </a:pPr>
                      <a:r>
                        <a:rPr lang="en"/>
                        <a:t>Compression</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3643</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77400">
                <a:tc>
                  <a:txBody>
                    <a:bodyPr/>
                    <a:lstStyle/>
                    <a:p>
                      <a:pPr indent="0" lvl="0" marL="0" rtl="0" algn="ctr">
                        <a:spcBef>
                          <a:spcPts val="0"/>
                        </a:spcBef>
                        <a:spcAft>
                          <a:spcPts val="0"/>
                        </a:spcAft>
                        <a:buNone/>
                      </a:pPr>
                      <a:r>
                        <a:rPr lang="en"/>
                        <a:t>NBDL</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8982</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77400">
                <a:tc>
                  <a:txBody>
                    <a:bodyPr/>
                    <a:lstStyle/>
                    <a:p>
                      <a:pPr indent="0" lvl="0" marL="0" rtl="0" algn="ctr">
                        <a:spcBef>
                          <a:spcPts val="0"/>
                        </a:spcBef>
                        <a:spcAft>
                          <a:spcPts val="0"/>
                        </a:spcAft>
                        <a:buNone/>
                      </a:pPr>
                      <a:r>
                        <a:rPr lang="en"/>
                        <a:t>CHOP</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13095</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77400">
                <a:tc>
                  <a:txBody>
                    <a:bodyPr/>
                    <a:lstStyle/>
                    <a:p>
                      <a:pPr indent="0" lvl="0" marL="0" rtl="0" algn="ctr">
                        <a:spcBef>
                          <a:spcPts val="0"/>
                        </a:spcBef>
                        <a:spcAft>
                          <a:spcPts val="0"/>
                        </a:spcAft>
                        <a:buNone/>
                      </a:pPr>
                      <a:r>
                        <a:rPr lang="en"/>
                        <a:t>Flexion</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7868</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77400">
                <a:tc>
                  <a:txBody>
                    <a:bodyPr/>
                    <a:lstStyle/>
                    <a:p>
                      <a:pPr indent="0" lvl="0" marL="0" rtl="0" algn="ctr">
                        <a:spcBef>
                          <a:spcPts val="0"/>
                        </a:spcBef>
                        <a:spcAft>
                          <a:spcPts val="0"/>
                        </a:spcAft>
                        <a:buNone/>
                      </a:pPr>
                      <a:r>
                        <a:rPr lang="en"/>
                        <a:t>Extension</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7978</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388" name="Google Shape;388;p44"/>
          <p:cNvSpPr txBox="1"/>
          <p:nvPr/>
        </p:nvSpPr>
        <p:spPr>
          <a:xfrm>
            <a:off x="2919175" y="4465275"/>
            <a:ext cx="355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28112 Total Deformable Elements</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2" name="Shape 392"/>
        <p:cNvGrpSpPr/>
        <p:nvPr/>
      </p:nvGrpSpPr>
      <p:grpSpPr>
        <a:xfrm>
          <a:off x="0" y="0"/>
          <a:ext cx="0" cy="0"/>
          <a:chOff x="0" y="0"/>
          <a:chExt cx="0" cy="0"/>
        </a:xfrm>
      </p:grpSpPr>
      <p:sp>
        <p:nvSpPr>
          <p:cNvPr id="393" name="Google Shape;393;p4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Iteration - Translational Joint</a:t>
            </a:r>
            <a:endParaRPr/>
          </a:p>
        </p:txBody>
      </p:sp>
      <p:pic>
        <p:nvPicPr>
          <p:cNvPr id="394" name="Google Shape;394;p45"/>
          <p:cNvPicPr preferRelativeResize="0"/>
          <p:nvPr/>
        </p:nvPicPr>
        <p:blipFill>
          <a:blip r:embed="rId3">
            <a:alphaModFix/>
          </a:blip>
          <a:stretch>
            <a:fillRect/>
          </a:stretch>
        </p:blipFill>
        <p:spPr>
          <a:xfrm>
            <a:off x="4539170" y="1152475"/>
            <a:ext cx="4377101" cy="1773150"/>
          </a:xfrm>
          <a:prstGeom prst="rect">
            <a:avLst/>
          </a:prstGeom>
          <a:noFill/>
          <a:ln cap="flat" cmpd="sng" w="9525">
            <a:solidFill>
              <a:schemeClr val="dk2"/>
            </a:solidFill>
            <a:prstDash val="solid"/>
            <a:round/>
            <a:headEnd len="sm" w="sm" type="none"/>
            <a:tailEnd len="sm" w="sm" type="none"/>
          </a:ln>
        </p:spPr>
      </p:pic>
      <p:pic>
        <p:nvPicPr>
          <p:cNvPr id="395" name="Google Shape;395;p45"/>
          <p:cNvPicPr preferRelativeResize="0"/>
          <p:nvPr/>
        </p:nvPicPr>
        <p:blipFill>
          <a:blip r:embed="rId4">
            <a:alphaModFix/>
          </a:blip>
          <a:stretch>
            <a:fillRect/>
          </a:stretch>
        </p:blipFill>
        <p:spPr>
          <a:xfrm>
            <a:off x="162027" y="1152475"/>
            <a:ext cx="4377149" cy="1773150"/>
          </a:xfrm>
          <a:prstGeom prst="rect">
            <a:avLst/>
          </a:prstGeom>
          <a:noFill/>
          <a:ln cap="flat" cmpd="sng" w="9525">
            <a:solidFill>
              <a:schemeClr val="dk2"/>
            </a:solidFill>
            <a:prstDash val="solid"/>
            <a:round/>
            <a:headEnd len="sm" w="sm" type="none"/>
            <a:tailEnd len="sm" w="sm" type="none"/>
          </a:ln>
        </p:spPr>
      </p:pic>
      <p:pic>
        <p:nvPicPr>
          <p:cNvPr id="396" name="Google Shape;396;p45"/>
          <p:cNvPicPr preferRelativeResize="0"/>
          <p:nvPr/>
        </p:nvPicPr>
        <p:blipFill>
          <a:blip r:embed="rId5">
            <a:alphaModFix/>
          </a:blip>
          <a:stretch>
            <a:fillRect/>
          </a:stretch>
        </p:blipFill>
        <p:spPr>
          <a:xfrm>
            <a:off x="4539175" y="2925625"/>
            <a:ext cx="4414325" cy="2051050"/>
          </a:xfrm>
          <a:prstGeom prst="rect">
            <a:avLst/>
          </a:prstGeom>
          <a:noFill/>
          <a:ln>
            <a:noFill/>
          </a:ln>
        </p:spPr>
      </p:pic>
      <p:pic>
        <p:nvPicPr>
          <p:cNvPr id="397" name="Google Shape;397;p45"/>
          <p:cNvPicPr preferRelativeResize="0"/>
          <p:nvPr/>
        </p:nvPicPr>
        <p:blipFill>
          <a:blip r:embed="rId6">
            <a:alphaModFix/>
          </a:blip>
          <a:stretch>
            <a:fillRect/>
          </a:stretch>
        </p:blipFill>
        <p:spPr>
          <a:xfrm>
            <a:off x="162075" y="2925625"/>
            <a:ext cx="4377100" cy="20337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1" name="Shape 401"/>
        <p:cNvGrpSpPr/>
        <p:nvPr/>
      </p:nvGrpSpPr>
      <p:grpSpPr>
        <a:xfrm>
          <a:off x="0" y="0"/>
          <a:ext cx="0" cy="0"/>
          <a:chOff x="0" y="0"/>
          <a:chExt cx="0" cy="0"/>
        </a:xfrm>
      </p:grpSpPr>
      <p:sp>
        <p:nvSpPr>
          <p:cNvPr id="402" name="Google Shape;402;p4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a:t>
            </a:r>
            <a:r>
              <a:rPr lang="en"/>
              <a:t>Iteration</a:t>
            </a:r>
            <a:r>
              <a:rPr lang="en"/>
              <a:t> - </a:t>
            </a:r>
            <a:r>
              <a:rPr lang="en"/>
              <a:t>Revolute</a:t>
            </a:r>
            <a:r>
              <a:rPr lang="en"/>
              <a:t> Joint</a:t>
            </a:r>
            <a:endParaRPr/>
          </a:p>
        </p:txBody>
      </p:sp>
      <p:pic>
        <p:nvPicPr>
          <p:cNvPr id="403" name="Google Shape;403;p46"/>
          <p:cNvPicPr preferRelativeResize="0"/>
          <p:nvPr/>
        </p:nvPicPr>
        <p:blipFill>
          <a:blip r:embed="rId3">
            <a:alphaModFix/>
          </a:blip>
          <a:stretch>
            <a:fillRect/>
          </a:stretch>
        </p:blipFill>
        <p:spPr>
          <a:xfrm>
            <a:off x="790475" y="1375675"/>
            <a:ext cx="3547174" cy="1511976"/>
          </a:xfrm>
          <a:prstGeom prst="rect">
            <a:avLst/>
          </a:prstGeom>
          <a:noFill/>
          <a:ln cap="flat" cmpd="sng" w="9525">
            <a:solidFill>
              <a:schemeClr val="dk2"/>
            </a:solidFill>
            <a:prstDash val="solid"/>
            <a:round/>
            <a:headEnd len="sm" w="sm" type="none"/>
            <a:tailEnd len="sm" w="sm" type="none"/>
          </a:ln>
        </p:spPr>
      </p:pic>
      <p:pic>
        <p:nvPicPr>
          <p:cNvPr id="404" name="Google Shape;404;p46"/>
          <p:cNvPicPr preferRelativeResize="0"/>
          <p:nvPr/>
        </p:nvPicPr>
        <p:blipFill>
          <a:blip r:embed="rId4">
            <a:alphaModFix/>
          </a:blip>
          <a:stretch>
            <a:fillRect/>
          </a:stretch>
        </p:blipFill>
        <p:spPr>
          <a:xfrm>
            <a:off x="4337651" y="1375675"/>
            <a:ext cx="3547174" cy="1508688"/>
          </a:xfrm>
          <a:prstGeom prst="rect">
            <a:avLst/>
          </a:prstGeom>
          <a:noFill/>
          <a:ln cap="flat" cmpd="sng" w="9525">
            <a:solidFill>
              <a:schemeClr val="dk2"/>
            </a:solidFill>
            <a:prstDash val="solid"/>
            <a:round/>
            <a:headEnd len="sm" w="sm" type="none"/>
            <a:tailEnd len="sm" w="sm" type="none"/>
          </a:ln>
        </p:spPr>
      </p:pic>
      <p:pic>
        <p:nvPicPr>
          <p:cNvPr id="405" name="Google Shape;405;p46"/>
          <p:cNvPicPr preferRelativeResize="0"/>
          <p:nvPr/>
        </p:nvPicPr>
        <p:blipFill>
          <a:blip r:embed="rId5">
            <a:alphaModFix/>
          </a:blip>
          <a:stretch>
            <a:fillRect/>
          </a:stretch>
        </p:blipFill>
        <p:spPr>
          <a:xfrm>
            <a:off x="790475" y="2887651"/>
            <a:ext cx="3547174" cy="1511975"/>
          </a:xfrm>
          <a:prstGeom prst="rect">
            <a:avLst/>
          </a:prstGeom>
          <a:noFill/>
          <a:ln cap="flat" cmpd="sng" w="9525">
            <a:solidFill>
              <a:schemeClr val="dk2"/>
            </a:solidFill>
            <a:prstDash val="solid"/>
            <a:round/>
            <a:headEnd len="sm" w="sm" type="none"/>
            <a:tailEnd len="sm" w="sm" type="none"/>
          </a:ln>
        </p:spPr>
      </p:pic>
      <p:pic>
        <p:nvPicPr>
          <p:cNvPr id="406" name="Google Shape;406;p46"/>
          <p:cNvPicPr preferRelativeResize="0"/>
          <p:nvPr/>
        </p:nvPicPr>
        <p:blipFill>
          <a:blip r:embed="rId6">
            <a:alphaModFix/>
          </a:blip>
          <a:stretch>
            <a:fillRect/>
          </a:stretch>
        </p:blipFill>
        <p:spPr>
          <a:xfrm>
            <a:off x="4337651" y="2887651"/>
            <a:ext cx="3547169" cy="15086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0" name="Shape 410"/>
        <p:cNvGrpSpPr/>
        <p:nvPr/>
      </p:nvGrpSpPr>
      <p:grpSpPr>
        <a:xfrm>
          <a:off x="0" y="0"/>
          <a:ext cx="0" cy="0"/>
          <a:chOff x="0" y="0"/>
          <a:chExt cx="0" cy="0"/>
        </a:xfrm>
      </p:grpSpPr>
      <p:sp>
        <p:nvSpPr>
          <p:cNvPr id="411" name="Google Shape;411;p4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Iteration - Revolute Joint</a:t>
            </a:r>
            <a:endParaRPr/>
          </a:p>
        </p:txBody>
      </p:sp>
      <p:pic>
        <p:nvPicPr>
          <p:cNvPr id="412" name="Google Shape;412;p47"/>
          <p:cNvPicPr preferRelativeResize="0"/>
          <p:nvPr/>
        </p:nvPicPr>
        <p:blipFill>
          <a:blip r:embed="rId3">
            <a:alphaModFix/>
          </a:blip>
          <a:stretch>
            <a:fillRect/>
          </a:stretch>
        </p:blipFill>
        <p:spPr>
          <a:xfrm>
            <a:off x="2006489" y="2912587"/>
            <a:ext cx="5179899" cy="2082538"/>
          </a:xfrm>
          <a:prstGeom prst="rect">
            <a:avLst/>
          </a:prstGeom>
          <a:noFill/>
          <a:ln>
            <a:noFill/>
          </a:ln>
        </p:spPr>
      </p:pic>
      <p:pic>
        <p:nvPicPr>
          <p:cNvPr id="413" name="Google Shape;413;p47"/>
          <p:cNvPicPr preferRelativeResize="0"/>
          <p:nvPr/>
        </p:nvPicPr>
        <p:blipFill>
          <a:blip r:embed="rId4">
            <a:alphaModFix/>
          </a:blip>
          <a:stretch>
            <a:fillRect/>
          </a:stretch>
        </p:blipFill>
        <p:spPr>
          <a:xfrm>
            <a:off x="1921751" y="1106025"/>
            <a:ext cx="5510899" cy="174958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Tension &amp; Compression</a:t>
            </a:r>
            <a:endParaRPr/>
          </a:p>
        </p:txBody>
      </p:sp>
      <p:pic>
        <p:nvPicPr>
          <p:cNvPr id="419" name="Google Shape;419;p48" title="movie_000.wmv">
            <a:hlinkClick r:id="rId3"/>
          </p:cNvPr>
          <p:cNvPicPr preferRelativeResize="0"/>
          <p:nvPr/>
        </p:nvPicPr>
        <p:blipFill>
          <a:blip r:embed="rId4">
            <a:alphaModFix/>
          </a:blip>
          <a:stretch>
            <a:fillRect/>
          </a:stretch>
        </p:blipFill>
        <p:spPr>
          <a:xfrm>
            <a:off x="221525" y="1362275"/>
            <a:ext cx="4314049" cy="2662050"/>
          </a:xfrm>
          <a:prstGeom prst="rect">
            <a:avLst/>
          </a:prstGeom>
          <a:noFill/>
          <a:ln cap="flat" cmpd="sng" w="9525">
            <a:solidFill>
              <a:schemeClr val="dk2"/>
            </a:solidFill>
            <a:prstDash val="solid"/>
            <a:round/>
            <a:headEnd len="sm" w="sm" type="none"/>
            <a:tailEnd len="sm" w="sm" type="none"/>
          </a:ln>
        </p:spPr>
      </p:pic>
      <p:pic>
        <p:nvPicPr>
          <p:cNvPr id="420" name="Google Shape;420;p48" title="movie_000-2.wmv">
            <a:hlinkClick r:id="rId5"/>
          </p:cNvPr>
          <p:cNvPicPr preferRelativeResize="0"/>
          <p:nvPr/>
        </p:nvPicPr>
        <p:blipFill>
          <a:blip r:embed="rId6">
            <a:alphaModFix/>
          </a:blip>
          <a:stretch>
            <a:fillRect/>
          </a:stretch>
        </p:blipFill>
        <p:spPr>
          <a:xfrm>
            <a:off x="4535579" y="1362273"/>
            <a:ext cx="4314074" cy="26620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Tension &amp; Compression</a:t>
            </a:r>
            <a:endParaRPr/>
          </a:p>
        </p:txBody>
      </p:sp>
      <p:pic>
        <p:nvPicPr>
          <p:cNvPr id="426" name="Google Shape;426;p49"/>
          <p:cNvPicPr preferRelativeResize="0"/>
          <p:nvPr/>
        </p:nvPicPr>
        <p:blipFill>
          <a:blip r:embed="rId3">
            <a:alphaModFix/>
          </a:blip>
          <a:stretch>
            <a:fillRect/>
          </a:stretch>
        </p:blipFill>
        <p:spPr>
          <a:xfrm>
            <a:off x="1851999" y="963776"/>
            <a:ext cx="5093975" cy="2063525"/>
          </a:xfrm>
          <a:prstGeom prst="rect">
            <a:avLst/>
          </a:prstGeom>
          <a:noFill/>
          <a:ln cap="flat" cmpd="sng" w="9525">
            <a:solidFill>
              <a:schemeClr val="dk2"/>
            </a:solidFill>
            <a:prstDash val="solid"/>
            <a:round/>
            <a:headEnd len="sm" w="sm" type="none"/>
            <a:tailEnd len="sm" w="sm" type="none"/>
          </a:ln>
        </p:spPr>
      </p:pic>
      <p:pic>
        <p:nvPicPr>
          <p:cNvPr id="427" name="Google Shape;427;p49"/>
          <p:cNvPicPr preferRelativeResize="0"/>
          <p:nvPr/>
        </p:nvPicPr>
        <p:blipFill>
          <a:blip r:embed="rId4">
            <a:alphaModFix/>
          </a:blip>
          <a:stretch>
            <a:fillRect/>
          </a:stretch>
        </p:blipFill>
        <p:spPr>
          <a:xfrm>
            <a:off x="1852001" y="3027300"/>
            <a:ext cx="5093975" cy="206355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Iteration - Translational Joint</a:t>
            </a:r>
            <a:endParaRPr/>
          </a:p>
        </p:txBody>
      </p:sp>
      <p:pic>
        <p:nvPicPr>
          <p:cNvPr id="433" name="Google Shape;433;p50" title="movie_003-2.wmv">
            <a:hlinkClick r:id="rId3"/>
          </p:cNvPr>
          <p:cNvPicPr preferRelativeResize="0"/>
          <p:nvPr/>
        </p:nvPicPr>
        <p:blipFill>
          <a:blip r:embed="rId4">
            <a:alphaModFix/>
          </a:blip>
          <a:stretch>
            <a:fillRect/>
          </a:stretch>
        </p:blipFill>
        <p:spPr>
          <a:xfrm>
            <a:off x="1659725" y="1342150"/>
            <a:ext cx="6202724" cy="34231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Iteration - Translational Joint</a:t>
            </a:r>
            <a:endParaRPr/>
          </a:p>
        </p:txBody>
      </p:sp>
      <p:pic>
        <p:nvPicPr>
          <p:cNvPr id="439" name="Google Shape;439;p51"/>
          <p:cNvPicPr preferRelativeResize="0"/>
          <p:nvPr/>
        </p:nvPicPr>
        <p:blipFill rotWithShape="1">
          <a:blip r:embed="rId3">
            <a:alphaModFix/>
          </a:blip>
          <a:srcRect b="0" l="0" r="5979" t="0"/>
          <a:stretch/>
        </p:blipFill>
        <p:spPr>
          <a:xfrm>
            <a:off x="4208325" y="946350"/>
            <a:ext cx="4640700" cy="3701750"/>
          </a:xfrm>
          <a:prstGeom prst="rect">
            <a:avLst/>
          </a:prstGeom>
          <a:noFill/>
          <a:ln>
            <a:noFill/>
          </a:ln>
        </p:spPr>
      </p:pic>
      <p:pic>
        <p:nvPicPr>
          <p:cNvPr id="440" name="Google Shape;440;p51"/>
          <p:cNvPicPr preferRelativeResize="0"/>
          <p:nvPr/>
        </p:nvPicPr>
        <p:blipFill rotWithShape="1">
          <a:blip r:embed="rId4">
            <a:alphaModFix/>
          </a:blip>
          <a:srcRect b="0" l="2152" r="3844" t="0"/>
          <a:stretch/>
        </p:blipFill>
        <p:spPr>
          <a:xfrm>
            <a:off x="142400" y="946350"/>
            <a:ext cx="4065925" cy="3651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NBDL</a:t>
            </a:r>
            <a:endParaRPr/>
          </a:p>
        </p:txBody>
      </p:sp>
      <p:pic>
        <p:nvPicPr>
          <p:cNvPr id="446" name="Google Shape;446;p52" title="movie_002.wmv">
            <a:hlinkClick r:id="rId3"/>
          </p:cNvPr>
          <p:cNvPicPr preferRelativeResize="0"/>
          <p:nvPr/>
        </p:nvPicPr>
        <p:blipFill>
          <a:blip r:embed="rId4">
            <a:alphaModFix/>
          </a:blip>
          <a:stretch>
            <a:fillRect/>
          </a:stretch>
        </p:blipFill>
        <p:spPr>
          <a:xfrm>
            <a:off x="155875" y="1610324"/>
            <a:ext cx="4416124" cy="2725051"/>
          </a:xfrm>
          <a:prstGeom prst="rect">
            <a:avLst/>
          </a:prstGeom>
          <a:noFill/>
          <a:ln cap="flat" cmpd="sng" w="9525">
            <a:solidFill>
              <a:schemeClr val="dk2"/>
            </a:solidFill>
            <a:prstDash val="solid"/>
            <a:round/>
            <a:headEnd len="sm" w="sm" type="none"/>
            <a:tailEnd len="sm" w="sm" type="none"/>
          </a:ln>
        </p:spPr>
      </p:pic>
      <p:pic>
        <p:nvPicPr>
          <p:cNvPr id="447" name="Google Shape;447;p52" title="movie_003.wmv">
            <a:hlinkClick r:id="rId5"/>
          </p:cNvPr>
          <p:cNvPicPr preferRelativeResize="0"/>
          <p:nvPr/>
        </p:nvPicPr>
        <p:blipFill>
          <a:blip r:embed="rId6">
            <a:alphaModFix/>
          </a:blip>
          <a:stretch>
            <a:fillRect/>
          </a:stretch>
        </p:blipFill>
        <p:spPr>
          <a:xfrm>
            <a:off x="4572000" y="1610355"/>
            <a:ext cx="4416124" cy="272499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315" name="Google Shape;315;p35"/>
          <p:cNvSpPr txBox="1"/>
          <p:nvPr/>
        </p:nvSpPr>
        <p:spPr>
          <a:xfrm>
            <a:off x="1364225" y="1265900"/>
            <a:ext cx="6970200" cy="8313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Need Statement:</a:t>
            </a:r>
            <a:r>
              <a:rPr lang="en">
                <a:latin typeface="Nunito"/>
                <a:ea typeface="Nunito"/>
                <a:cs typeface="Nunito"/>
                <a:sym typeface="Nunito"/>
              </a:rPr>
              <a:t> Design a biologically accurate 6YO neck for applications in evaluation of </a:t>
            </a:r>
            <a:r>
              <a:rPr lang="en">
                <a:latin typeface="Nunito"/>
                <a:ea typeface="Nunito"/>
                <a:cs typeface="Nunito"/>
                <a:sym typeface="Nunito"/>
              </a:rPr>
              <a:t>vehicle safety and understanding injury modes under different loading conditions</a:t>
            </a:r>
            <a:endParaRPr>
              <a:latin typeface="Nunito"/>
              <a:ea typeface="Nunito"/>
              <a:cs typeface="Nunito"/>
              <a:sym typeface="Nunito"/>
            </a:endParaRPr>
          </a:p>
        </p:txBody>
      </p:sp>
      <p:pic>
        <p:nvPicPr>
          <p:cNvPr id="316" name="Google Shape;316;p35"/>
          <p:cNvPicPr preferRelativeResize="0"/>
          <p:nvPr/>
        </p:nvPicPr>
        <p:blipFill>
          <a:blip r:embed="rId3">
            <a:alphaModFix/>
          </a:blip>
          <a:stretch>
            <a:fillRect/>
          </a:stretch>
        </p:blipFill>
        <p:spPr>
          <a:xfrm>
            <a:off x="5239549" y="2097200"/>
            <a:ext cx="2219727" cy="3046300"/>
          </a:xfrm>
          <a:prstGeom prst="rect">
            <a:avLst/>
          </a:prstGeom>
          <a:noFill/>
          <a:ln>
            <a:noFill/>
          </a:ln>
        </p:spPr>
      </p:pic>
      <p:pic>
        <p:nvPicPr>
          <p:cNvPr id="317" name="Google Shape;317;p35"/>
          <p:cNvPicPr preferRelativeResize="0"/>
          <p:nvPr/>
        </p:nvPicPr>
        <p:blipFill>
          <a:blip r:embed="rId4">
            <a:alphaModFix/>
          </a:blip>
          <a:stretch>
            <a:fillRect/>
          </a:stretch>
        </p:blipFill>
        <p:spPr>
          <a:xfrm>
            <a:off x="7227744" y="2097200"/>
            <a:ext cx="1916257" cy="3100376"/>
          </a:xfrm>
          <a:prstGeom prst="rect">
            <a:avLst/>
          </a:prstGeom>
          <a:noFill/>
          <a:ln>
            <a:noFill/>
          </a:ln>
        </p:spPr>
      </p:pic>
      <p:sp>
        <p:nvSpPr>
          <p:cNvPr id="318" name="Google Shape;318;p35"/>
          <p:cNvSpPr txBox="1"/>
          <p:nvPr>
            <p:ph idx="1" type="body"/>
          </p:nvPr>
        </p:nvSpPr>
        <p:spPr>
          <a:xfrm>
            <a:off x="1303800" y="2445525"/>
            <a:ext cx="7030500" cy="16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a:t>
            </a:r>
            <a:r>
              <a:rPr lang="en"/>
              <a:t> with the Hybrid III 6YO Neck Dummy:</a:t>
            </a:r>
            <a:endParaRPr/>
          </a:p>
          <a:p>
            <a:pPr indent="-317500" lvl="0" marL="457200" rtl="0" algn="l">
              <a:spcBef>
                <a:spcPts val="0"/>
              </a:spcBef>
              <a:spcAft>
                <a:spcPts val="0"/>
              </a:spcAft>
              <a:buSzPts val="1400"/>
              <a:buAutoNum type="arabicPeriod"/>
            </a:pPr>
            <a:r>
              <a:rPr lang="en"/>
              <a:t>Significant cervical spine flexion</a:t>
            </a:r>
            <a:endParaRPr/>
          </a:p>
          <a:p>
            <a:pPr indent="-317500" lvl="0" marL="457200" rtl="0" algn="l">
              <a:spcBef>
                <a:spcPts val="0"/>
              </a:spcBef>
              <a:spcAft>
                <a:spcPts val="0"/>
              </a:spcAft>
              <a:buSzPts val="1400"/>
              <a:buAutoNum type="arabicPeriod"/>
            </a:pPr>
            <a:r>
              <a:rPr lang="en"/>
              <a:t>Inertial loading is not biofidelic</a:t>
            </a:r>
            <a:endParaRPr/>
          </a:p>
          <a:p>
            <a:pPr indent="-317500" lvl="0" marL="457200" rtl="0" algn="l">
              <a:spcBef>
                <a:spcPts val="0"/>
              </a:spcBef>
              <a:spcAft>
                <a:spcPts val="0"/>
              </a:spcAft>
              <a:buSzPts val="1400"/>
              <a:buAutoNum type="arabicPeriod"/>
            </a:pPr>
            <a:r>
              <a:rPr lang="en"/>
              <a:t>High overall stiffness of neck dummy</a:t>
            </a:r>
            <a:endParaRPr/>
          </a:p>
          <a:p>
            <a:pPr indent="-304800" lvl="1" marL="914400" rtl="0" algn="l">
              <a:spcBef>
                <a:spcPts val="0"/>
              </a:spcBef>
              <a:spcAft>
                <a:spcPts val="0"/>
              </a:spcAft>
              <a:buSzPts val="1200"/>
              <a:buAutoNum type="alphaLcPeriod"/>
            </a:pPr>
            <a:r>
              <a:rPr lang="en" sz="1200"/>
              <a:t>Difference in stiffnesses between UCS and LCS</a:t>
            </a:r>
            <a:endParaRPr sz="1200"/>
          </a:p>
          <a:p>
            <a:pPr indent="-317500" lvl="0" marL="457200" rtl="0" algn="l">
              <a:spcBef>
                <a:spcPts val="0"/>
              </a:spcBef>
              <a:spcAft>
                <a:spcPts val="0"/>
              </a:spcAft>
              <a:buSzPts val="1400"/>
              <a:buAutoNum type="arabicPeriod"/>
            </a:pPr>
            <a:r>
              <a:rPr lang="en"/>
              <a:t>Lack posterior and anterior translation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NBDL</a:t>
            </a:r>
            <a:endParaRPr/>
          </a:p>
        </p:txBody>
      </p:sp>
      <p:pic>
        <p:nvPicPr>
          <p:cNvPr id="453" name="Google Shape;453;p53"/>
          <p:cNvPicPr preferRelativeResize="0"/>
          <p:nvPr/>
        </p:nvPicPr>
        <p:blipFill>
          <a:blip r:embed="rId3">
            <a:alphaModFix/>
          </a:blip>
          <a:stretch>
            <a:fillRect/>
          </a:stretch>
        </p:blipFill>
        <p:spPr>
          <a:xfrm>
            <a:off x="199150" y="1445475"/>
            <a:ext cx="4372850" cy="1775274"/>
          </a:xfrm>
          <a:prstGeom prst="rect">
            <a:avLst/>
          </a:prstGeom>
          <a:noFill/>
          <a:ln cap="flat" cmpd="sng" w="9525">
            <a:solidFill>
              <a:schemeClr val="dk2"/>
            </a:solidFill>
            <a:prstDash val="solid"/>
            <a:round/>
            <a:headEnd len="sm" w="sm" type="none"/>
            <a:tailEnd len="sm" w="sm" type="none"/>
          </a:ln>
        </p:spPr>
      </p:pic>
      <p:pic>
        <p:nvPicPr>
          <p:cNvPr id="454" name="Google Shape;454;p53"/>
          <p:cNvPicPr preferRelativeResize="0"/>
          <p:nvPr/>
        </p:nvPicPr>
        <p:blipFill>
          <a:blip r:embed="rId4">
            <a:alphaModFix/>
          </a:blip>
          <a:stretch>
            <a:fillRect/>
          </a:stretch>
        </p:blipFill>
        <p:spPr>
          <a:xfrm>
            <a:off x="4572000" y="1441637"/>
            <a:ext cx="4382350" cy="1775264"/>
          </a:xfrm>
          <a:prstGeom prst="rect">
            <a:avLst/>
          </a:prstGeom>
          <a:noFill/>
          <a:ln cap="flat" cmpd="sng" w="9525">
            <a:solidFill>
              <a:schemeClr val="dk2"/>
            </a:solidFill>
            <a:prstDash val="solid"/>
            <a:round/>
            <a:headEnd len="sm" w="sm" type="none"/>
            <a:tailEnd len="sm" w="sm" type="none"/>
          </a:ln>
        </p:spPr>
      </p:pic>
      <p:pic>
        <p:nvPicPr>
          <p:cNvPr id="455" name="Google Shape;455;p53"/>
          <p:cNvPicPr preferRelativeResize="0"/>
          <p:nvPr/>
        </p:nvPicPr>
        <p:blipFill>
          <a:blip r:embed="rId5">
            <a:alphaModFix/>
          </a:blip>
          <a:stretch>
            <a:fillRect/>
          </a:stretch>
        </p:blipFill>
        <p:spPr>
          <a:xfrm>
            <a:off x="199150" y="3220757"/>
            <a:ext cx="4372850" cy="1771418"/>
          </a:xfrm>
          <a:prstGeom prst="rect">
            <a:avLst/>
          </a:prstGeom>
          <a:noFill/>
          <a:ln cap="flat" cmpd="sng" w="9525">
            <a:solidFill>
              <a:schemeClr val="dk2"/>
            </a:solidFill>
            <a:prstDash val="solid"/>
            <a:round/>
            <a:headEnd len="sm" w="sm" type="none"/>
            <a:tailEnd len="sm" w="sm" type="none"/>
          </a:ln>
        </p:spPr>
      </p:pic>
      <p:pic>
        <p:nvPicPr>
          <p:cNvPr id="456" name="Google Shape;456;p53"/>
          <p:cNvPicPr preferRelativeResize="0"/>
          <p:nvPr/>
        </p:nvPicPr>
        <p:blipFill>
          <a:blip r:embed="rId6">
            <a:alphaModFix/>
          </a:blip>
          <a:stretch>
            <a:fillRect/>
          </a:stretch>
        </p:blipFill>
        <p:spPr>
          <a:xfrm>
            <a:off x="4572000" y="3220750"/>
            <a:ext cx="4382350" cy="1775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Iteration - Revolute Joint</a:t>
            </a:r>
            <a:endParaRPr/>
          </a:p>
        </p:txBody>
      </p:sp>
      <p:pic>
        <p:nvPicPr>
          <p:cNvPr id="462" name="Google Shape;462;p54" title="movie_002-2.wmv">
            <a:hlinkClick r:id="rId3"/>
          </p:cNvPr>
          <p:cNvPicPr preferRelativeResize="0"/>
          <p:nvPr/>
        </p:nvPicPr>
        <p:blipFill>
          <a:blip r:embed="rId4">
            <a:alphaModFix/>
          </a:blip>
          <a:stretch>
            <a:fillRect/>
          </a:stretch>
        </p:blipFill>
        <p:spPr>
          <a:xfrm>
            <a:off x="1731125" y="1397425"/>
            <a:ext cx="5681751" cy="3139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Iteration - Revolute Joint </a:t>
            </a:r>
            <a:endParaRPr/>
          </a:p>
        </p:txBody>
      </p:sp>
      <p:pic>
        <p:nvPicPr>
          <p:cNvPr id="468" name="Google Shape;468;p55"/>
          <p:cNvPicPr preferRelativeResize="0"/>
          <p:nvPr/>
        </p:nvPicPr>
        <p:blipFill>
          <a:blip r:embed="rId3">
            <a:alphaModFix/>
          </a:blip>
          <a:stretch>
            <a:fillRect/>
          </a:stretch>
        </p:blipFill>
        <p:spPr>
          <a:xfrm>
            <a:off x="152400" y="1170125"/>
            <a:ext cx="5094634" cy="3820975"/>
          </a:xfrm>
          <a:prstGeom prst="rect">
            <a:avLst/>
          </a:prstGeom>
          <a:noFill/>
          <a:ln>
            <a:noFill/>
          </a:ln>
        </p:spPr>
      </p:pic>
      <p:pic>
        <p:nvPicPr>
          <p:cNvPr id="469" name="Google Shape;469;p55"/>
          <p:cNvPicPr preferRelativeResize="0"/>
          <p:nvPr/>
        </p:nvPicPr>
        <p:blipFill>
          <a:blip r:embed="rId4">
            <a:alphaModFix/>
          </a:blip>
          <a:stretch>
            <a:fillRect/>
          </a:stretch>
        </p:blipFill>
        <p:spPr>
          <a:xfrm>
            <a:off x="4871425" y="1170125"/>
            <a:ext cx="4278177"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Iteration - Revolute Joint</a:t>
            </a:r>
            <a:endParaRPr/>
          </a:p>
        </p:txBody>
      </p:sp>
      <p:pic>
        <p:nvPicPr>
          <p:cNvPr id="475" name="Google Shape;475;p56"/>
          <p:cNvPicPr preferRelativeResize="0"/>
          <p:nvPr/>
        </p:nvPicPr>
        <p:blipFill>
          <a:blip r:embed="rId3">
            <a:alphaModFix/>
          </a:blip>
          <a:stretch>
            <a:fillRect/>
          </a:stretch>
        </p:blipFill>
        <p:spPr>
          <a:xfrm>
            <a:off x="2024688" y="1170125"/>
            <a:ext cx="5094634"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CHOP</a:t>
            </a:r>
            <a:endParaRPr/>
          </a:p>
        </p:txBody>
      </p:sp>
      <p:pic>
        <p:nvPicPr>
          <p:cNvPr id="481" name="Google Shape;481;p57" title="movie_004.wmv">
            <a:hlinkClick r:id="rId3"/>
          </p:cNvPr>
          <p:cNvPicPr preferRelativeResize="0"/>
          <p:nvPr/>
        </p:nvPicPr>
        <p:blipFill>
          <a:blip r:embed="rId4">
            <a:alphaModFix/>
          </a:blip>
          <a:stretch>
            <a:fillRect/>
          </a:stretch>
        </p:blipFill>
        <p:spPr>
          <a:xfrm>
            <a:off x="94225" y="1572500"/>
            <a:ext cx="4477776" cy="2763051"/>
          </a:xfrm>
          <a:prstGeom prst="rect">
            <a:avLst/>
          </a:prstGeom>
          <a:noFill/>
          <a:ln cap="flat" cmpd="sng" w="9525">
            <a:solidFill>
              <a:schemeClr val="dk2"/>
            </a:solidFill>
            <a:prstDash val="solid"/>
            <a:round/>
            <a:headEnd len="sm" w="sm" type="none"/>
            <a:tailEnd len="sm" w="sm" type="none"/>
          </a:ln>
        </p:spPr>
      </p:pic>
      <p:pic>
        <p:nvPicPr>
          <p:cNvPr id="482" name="Google Shape;482;p57" title="movie_005.wmv">
            <a:hlinkClick r:id="rId5"/>
          </p:cNvPr>
          <p:cNvPicPr preferRelativeResize="0"/>
          <p:nvPr/>
        </p:nvPicPr>
        <p:blipFill>
          <a:blip r:embed="rId6">
            <a:alphaModFix/>
          </a:blip>
          <a:stretch>
            <a:fillRect/>
          </a:stretch>
        </p:blipFill>
        <p:spPr>
          <a:xfrm>
            <a:off x="4572000" y="1572494"/>
            <a:ext cx="4477776" cy="2763056"/>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CHOP</a:t>
            </a:r>
            <a:endParaRPr/>
          </a:p>
        </p:txBody>
      </p:sp>
      <p:pic>
        <p:nvPicPr>
          <p:cNvPr id="488" name="Google Shape;488;p58"/>
          <p:cNvPicPr preferRelativeResize="0"/>
          <p:nvPr/>
        </p:nvPicPr>
        <p:blipFill>
          <a:blip r:embed="rId3">
            <a:alphaModFix/>
          </a:blip>
          <a:stretch>
            <a:fillRect/>
          </a:stretch>
        </p:blipFill>
        <p:spPr>
          <a:xfrm>
            <a:off x="1221225" y="1445475"/>
            <a:ext cx="3478039" cy="1788350"/>
          </a:xfrm>
          <a:prstGeom prst="rect">
            <a:avLst/>
          </a:prstGeom>
          <a:noFill/>
          <a:ln cap="flat" cmpd="sng" w="9525">
            <a:solidFill>
              <a:schemeClr val="dk2"/>
            </a:solidFill>
            <a:prstDash val="solid"/>
            <a:round/>
            <a:headEnd len="sm" w="sm" type="none"/>
            <a:tailEnd len="sm" w="sm" type="none"/>
          </a:ln>
        </p:spPr>
      </p:pic>
      <p:pic>
        <p:nvPicPr>
          <p:cNvPr id="489" name="Google Shape;489;p58"/>
          <p:cNvPicPr preferRelativeResize="0"/>
          <p:nvPr/>
        </p:nvPicPr>
        <p:blipFill>
          <a:blip r:embed="rId4">
            <a:alphaModFix/>
          </a:blip>
          <a:stretch>
            <a:fillRect/>
          </a:stretch>
        </p:blipFill>
        <p:spPr>
          <a:xfrm>
            <a:off x="4699275" y="1445469"/>
            <a:ext cx="3478050" cy="1788367"/>
          </a:xfrm>
          <a:prstGeom prst="rect">
            <a:avLst/>
          </a:prstGeom>
          <a:noFill/>
          <a:ln cap="flat" cmpd="sng" w="9525">
            <a:solidFill>
              <a:schemeClr val="dk2"/>
            </a:solidFill>
            <a:prstDash val="solid"/>
            <a:round/>
            <a:headEnd len="sm" w="sm" type="none"/>
            <a:tailEnd len="sm" w="sm" type="none"/>
          </a:ln>
        </p:spPr>
      </p:pic>
      <p:pic>
        <p:nvPicPr>
          <p:cNvPr id="490" name="Google Shape;490;p58"/>
          <p:cNvPicPr preferRelativeResize="0"/>
          <p:nvPr/>
        </p:nvPicPr>
        <p:blipFill>
          <a:blip r:embed="rId5">
            <a:alphaModFix/>
          </a:blip>
          <a:stretch>
            <a:fillRect/>
          </a:stretch>
        </p:blipFill>
        <p:spPr>
          <a:xfrm>
            <a:off x="1221200" y="3237350"/>
            <a:ext cx="3478050" cy="1784250"/>
          </a:xfrm>
          <a:prstGeom prst="rect">
            <a:avLst/>
          </a:prstGeom>
          <a:noFill/>
          <a:ln cap="flat" cmpd="sng" w="9525">
            <a:solidFill>
              <a:schemeClr val="dk2"/>
            </a:solidFill>
            <a:prstDash val="solid"/>
            <a:round/>
            <a:headEnd len="sm" w="sm" type="none"/>
            <a:tailEnd len="sm" w="sm" type="none"/>
          </a:ln>
        </p:spPr>
      </p:pic>
      <p:pic>
        <p:nvPicPr>
          <p:cNvPr id="491" name="Google Shape;491;p58"/>
          <p:cNvPicPr preferRelativeResize="0"/>
          <p:nvPr/>
        </p:nvPicPr>
        <p:blipFill>
          <a:blip r:embed="rId6">
            <a:alphaModFix/>
          </a:blip>
          <a:stretch>
            <a:fillRect/>
          </a:stretch>
        </p:blipFill>
        <p:spPr>
          <a:xfrm>
            <a:off x="4699250" y="3237351"/>
            <a:ext cx="3470068" cy="17842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graphicFrame>
        <p:nvGraphicFramePr>
          <p:cNvPr id="496" name="Google Shape;496;p59"/>
          <p:cNvGraphicFramePr/>
          <p:nvPr/>
        </p:nvGraphicFramePr>
        <p:xfrm>
          <a:off x="116900" y="346830"/>
          <a:ext cx="3000000" cy="3000000"/>
        </p:xfrm>
        <a:graphic>
          <a:graphicData uri="http://schemas.openxmlformats.org/drawingml/2006/table">
            <a:tbl>
              <a:tblPr>
                <a:noFill/>
                <a:tableStyleId>{5C053BC1-5EC9-467F-A052-D9BD02F968BD}</a:tableStyleId>
              </a:tblPr>
              <a:tblGrid>
                <a:gridCol w="4442125"/>
                <a:gridCol w="4442125"/>
              </a:tblGrid>
              <a:tr h="609575">
                <a:tc>
                  <a:txBody>
                    <a:bodyPr/>
                    <a:lstStyle/>
                    <a:p>
                      <a:pPr indent="0" lvl="0" marL="0" rtl="0" algn="ctr">
                        <a:spcBef>
                          <a:spcPts val="0"/>
                        </a:spcBef>
                        <a:spcAft>
                          <a:spcPts val="0"/>
                        </a:spcAft>
                        <a:buNone/>
                      </a:pPr>
                      <a:r>
                        <a:rPr b="1" lang="en" sz="2800">
                          <a:solidFill>
                            <a:schemeClr val="dk1"/>
                          </a:solidFill>
                          <a:latin typeface="Maven Pro"/>
                          <a:ea typeface="Maven Pro"/>
                          <a:cs typeface="Maven Pro"/>
                          <a:sym typeface="Maven Pro"/>
                        </a:rPr>
                        <a:t>Strengths</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b="1" lang="en" sz="2800">
                          <a:solidFill>
                            <a:schemeClr val="dk1"/>
                          </a:solidFill>
                          <a:latin typeface="Maven Pro"/>
                          <a:ea typeface="Maven Pro"/>
                          <a:cs typeface="Maven Pro"/>
                          <a:sym typeface="Maven Pro"/>
                        </a:rPr>
                        <a:t>Weaknesses</a:t>
                      </a:r>
                      <a:endParaRPr>
                        <a:solidFill>
                          <a:schemeClr val="dk1"/>
                        </a:solidFill>
                      </a:endParaRPr>
                    </a:p>
                  </a:txBody>
                  <a:tcPr marT="91425" marB="91425" marR="91425" marL="91425" anchor="ctr">
                    <a:lnB cap="flat" cmpd="sng" w="9525">
                      <a:solidFill>
                        <a:srgbClr val="9E9E9E"/>
                      </a:solidFill>
                      <a:prstDash val="solid"/>
                      <a:round/>
                      <a:headEnd len="sm" w="sm" type="none"/>
                      <a:tailEnd len="sm" w="sm" type="none"/>
                    </a:lnB>
                  </a:tcPr>
                </a:tc>
              </a:tr>
              <a:tr h="609575">
                <a:tc>
                  <a:txBody>
                    <a:bodyPr/>
                    <a:lstStyle/>
                    <a:p>
                      <a:pPr indent="0" lvl="0" marL="0" rtl="0" algn="ctr">
                        <a:spcBef>
                          <a:spcPts val="0"/>
                        </a:spcBef>
                        <a:spcAft>
                          <a:spcPts val="0"/>
                        </a:spcAft>
                        <a:buNone/>
                      </a:pPr>
                      <a:r>
                        <a:rPr lang="en"/>
                        <a:t>Meets Compression Corridor at Large Displacements</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Absence of Strain Stiffening in A-P Bending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ctr">
                        <a:spcBef>
                          <a:spcPts val="0"/>
                        </a:spcBef>
                        <a:spcAft>
                          <a:spcPts val="0"/>
                        </a:spcAft>
                        <a:buNone/>
                      </a:pPr>
                      <a:r>
                        <a:rPr lang="en"/>
                        <a:t>Meets Tension Corridor at Medium Displacements</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Significant Head Rotation too Early in NBDL Head Lag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ctr">
                        <a:spcBef>
                          <a:spcPts val="0"/>
                        </a:spcBef>
                        <a:spcAft>
                          <a:spcPts val="0"/>
                        </a:spcAft>
                        <a:buNone/>
                      </a:pPr>
                      <a:r>
                        <a:rPr lang="en"/>
                        <a:t>Maximum Head CG Displacement from NBDL is within Bounds</a:t>
                      </a:r>
                      <a:endParaRPr/>
                    </a:p>
                  </a:txBody>
                  <a:tcPr marT="91425" marB="91425" marR="91425" marL="91425" anchor="ctr"/>
                </a:tc>
                <a:tc>
                  <a:txBody>
                    <a:bodyPr/>
                    <a:lstStyle/>
                    <a:p>
                      <a:pPr indent="0" lvl="0" marL="0" rtl="0" algn="ctr">
                        <a:spcBef>
                          <a:spcPts val="0"/>
                        </a:spcBef>
                        <a:spcAft>
                          <a:spcPts val="0"/>
                        </a:spcAft>
                        <a:buNone/>
                      </a:pPr>
                      <a:r>
                        <a:rPr lang="en"/>
                        <a:t>Not Enough EAM X and Z or NAS X Displacement from CHOP </a:t>
                      </a:r>
                      <a:endParaRPr/>
                    </a:p>
                  </a:txBody>
                  <a:tcPr marT="91425" marB="91425" marR="91425" marL="91425" anchor="ctr">
                    <a:lnT cap="flat" cmpd="sng" w="9525">
                      <a:solidFill>
                        <a:srgbClr val="9E9E9E"/>
                      </a:solidFill>
                      <a:prstDash val="solid"/>
                      <a:round/>
                      <a:headEnd len="sm" w="sm" type="none"/>
                      <a:tailEnd len="sm" w="sm" type="none"/>
                    </a:lnT>
                  </a:tcPr>
                </a:tc>
              </a:tr>
              <a:tr h="396200">
                <a:tc>
                  <a:txBody>
                    <a:bodyPr/>
                    <a:lstStyle/>
                    <a:p>
                      <a:pPr indent="0" lvl="0" marL="0" rtl="0" algn="ctr">
                        <a:spcBef>
                          <a:spcPts val="0"/>
                        </a:spcBef>
                        <a:spcAft>
                          <a:spcPts val="0"/>
                        </a:spcAft>
                        <a:buNone/>
                      </a:pPr>
                      <a:r>
                        <a:rPr lang="en"/>
                        <a:t>Ease of Assembly</a:t>
                      </a:r>
                      <a:endParaRPr/>
                    </a:p>
                  </a:txBody>
                  <a:tcPr marT="91425" marB="91425" marR="91425" marL="91425" anchor="ctr"/>
                </a:tc>
                <a:tc>
                  <a:txBody>
                    <a:bodyPr/>
                    <a:lstStyle/>
                    <a:p>
                      <a:pPr indent="0" lvl="0" marL="0" rtl="0" algn="ctr">
                        <a:spcBef>
                          <a:spcPts val="0"/>
                        </a:spcBef>
                        <a:spcAft>
                          <a:spcPts val="0"/>
                        </a:spcAft>
                        <a:buNone/>
                      </a:pPr>
                      <a:r>
                        <a:rPr lang="en"/>
                        <a:t>Rigid Metal Prongs is Not Entirely Realistic</a:t>
                      </a:r>
                      <a:endParaRPr/>
                    </a:p>
                  </a:txBody>
                  <a:tcPr marT="91425" marB="91425" marR="91425" marL="91425" anchor="ctr"/>
                </a:tc>
              </a:tr>
              <a:tr h="609575">
                <a:tc>
                  <a:txBody>
                    <a:bodyPr/>
                    <a:lstStyle/>
                    <a:p>
                      <a:pPr indent="0" lvl="0" marL="0" rtl="0" algn="ctr">
                        <a:spcBef>
                          <a:spcPts val="0"/>
                        </a:spcBef>
                        <a:spcAft>
                          <a:spcPts val="0"/>
                        </a:spcAft>
                        <a:buNone/>
                      </a:pPr>
                      <a:r>
                        <a:rPr lang="en"/>
                        <a:t>Hit Extension Corridor</a:t>
                      </a:r>
                      <a:endParaRPr/>
                    </a:p>
                  </a:txBody>
                  <a:tcPr marT="91425" marB="91425" marR="91425" marL="91425" anchor="ctr"/>
                </a:tc>
                <a:tc>
                  <a:txBody>
                    <a:bodyPr/>
                    <a:lstStyle/>
                    <a:p>
                      <a:pPr indent="0" lvl="0" marL="0" rtl="0" algn="ctr">
                        <a:spcBef>
                          <a:spcPts val="0"/>
                        </a:spcBef>
                        <a:spcAft>
                          <a:spcPts val="0"/>
                        </a:spcAft>
                        <a:buNone/>
                      </a:pPr>
                      <a:r>
                        <a:rPr lang="en"/>
                        <a:t>Metal to Rubber Connection is a Weak Connection</a:t>
                      </a:r>
                      <a:endParaRPr/>
                    </a:p>
                  </a:txBody>
                  <a:tcPr marT="91425" marB="91425" marR="91425" marL="91425" anchor="ctr"/>
                </a:tc>
              </a:tr>
              <a:tr h="396200">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a:t>Titanium Cost &amp; Low Mass</a:t>
                      </a:r>
                      <a:endParaRPr/>
                    </a:p>
                  </a:txBody>
                  <a:tcPr marT="91425" marB="91425" marR="91425" marL="91425" anchor="ctr"/>
                </a:tc>
              </a:tr>
              <a:tr h="60957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a:t>Too Stiff in Early Tensile and Compressive Loads</a:t>
                      </a:r>
                      <a:endParaRPr/>
                    </a:p>
                  </a:txBody>
                  <a:tcPr marT="91425" marB="91425" marR="91425" marL="91425"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Flexion &amp; Extension</a:t>
            </a:r>
            <a:endParaRPr/>
          </a:p>
        </p:txBody>
      </p:sp>
      <p:pic>
        <p:nvPicPr>
          <p:cNvPr id="502" name="Google Shape;502;p60" title="movie_007.wmv">
            <a:hlinkClick r:id="rId3"/>
          </p:cNvPr>
          <p:cNvPicPr preferRelativeResize="0"/>
          <p:nvPr/>
        </p:nvPicPr>
        <p:blipFill>
          <a:blip r:embed="rId4">
            <a:alphaModFix/>
          </a:blip>
          <a:stretch>
            <a:fillRect/>
          </a:stretch>
        </p:blipFill>
        <p:spPr>
          <a:xfrm>
            <a:off x="97675" y="1558998"/>
            <a:ext cx="4425125" cy="2730552"/>
          </a:xfrm>
          <a:prstGeom prst="rect">
            <a:avLst/>
          </a:prstGeom>
          <a:noFill/>
          <a:ln cap="flat" cmpd="sng" w="9525">
            <a:solidFill>
              <a:schemeClr val="dk2"/>
            </a:solidFill>
            <a:prstDash val="solid"/>
            <a:round/>
            <a:headEnd len="sm" w="sm" type="none"/>
            <a:tailEnd len="sm" w="sm" type="none"/>
          </a:ln>
        </p:spPr>
      </p:pic>
      <p:pic>
        <p:nvPicPr>
          <p:cNvPr id="503" name="Google Shape;503;p60" title="movie_009.wmv">
            <a:hlinkClick r:id="rId5"/>
          </p:cNvPr>
          <p:cNvPicPr preferRelativeResize="0"/>
          <p:nvPr/>
        </p:nvPicPr>
        <p:blipFill>
          <a:blip r:embed="rId6">
            <a:alphaModFix/>
          </a:blip>
          <a:stretch>
            <a:fillRect/>
          </a:stretch>
        </p:blipFill>
        <p:spPr>
          <a:xfrm>
            <a:off x="4522800" y="1551300"/>
            <a:ext cx="4450025" cy="274592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Flexion &amp; Extension</a:t>
            </a:r>
            <a:endParaRPr/>
          </a:p>
        </p:txBody>
      </p:sp>
      <p:pic>
        <p:nvPicPr>
          <p:cNvPr id="509" name="Google Shape;509;p61"/>
          <p:cNvPicPr preferRelativeResize="0"/>
          <p:nvPr/>
        </p:nvPicPr>
        <p:blipFill>
          <a:blip r:embed="rId3">
            <a:alphaModFix/>
          </a:blip>
          <a:stretch>
            <a:fillRect/>
          </a:stretch>
        </p:blipFill>
        <p:spPr>
          <a:xfrm>
            <a:off x="222475" y="1606824"/>
            <a:ext cx="4225410" cy="2167650"/>
          </a:xfrm>
          <a:prstGeom prst="rect">
            <a:avLst/>
          </a:prstGeom>
          <a:noFill/>
          <a:ln cap="flat" cmpd="sng" w="9525">
            <a:solidFill>
              <a:schemeClr val="dk2"/>
            </a:solidFill>
            <a:prstDash val="solid"/>
            <a:round/>
            <a:headEnd len="sm" w="sm" type="none"/>
            <a:tailEnd len="sm" w="sm" type="none"/>
          </a:ln>
        </p:spPr>
      </p:pic>
      <p:pic>
        <p:nvPicPr>
          <p:cNvPr id="510" name="Google Shape;510;p61"/>
          <p:cNvPicPr preferRelativeResize="0"/>
          <p:nvPr/>
        </p:nvPicPr>
        <p:blipFill>
          <a:blip r:embed="rId4">
            <a:alphaModFix/>
          </a:blip>
          <a:stretch>
            <a:fillRect/>
          </a:stretch>
        </p:blipFill>
        <p:spPr>
          <a:xfrm>
            <a:off x="4447875" y="1606825"/>
            <a:ext cx="4189739" cy="21493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Mass of Neck</a:t>
            </a:r>
            <a:endParaRPr/>
          </a:p>
        </p:txBody>
      </p:sp>
      <p:graphicFrame>
        <p:nvGraphicFramePr>
          <p:cNvPr id="516" name="Google Shape;516;p62"/>
          <p:cNvGraphicFramePr/>
          <p:nvPr/>
        </p:nvGraphicFramePr>
        <p:xfrm>
          <a:off x="1252550" y="1355150"/>
          <a:ext cx="3000000" cy="3000000"/>
        </p:xfrm>
        <a:graphic>
          <a:graphicData uri="http://schemas.openxmlformats.org/drawingml/2006/table">
            <a:tbl>
              <a:tblPr>
                <a:noFill/>
                <a:tableStyleId>{5C053BC1-5EC9-467F-A052-D9BD02F968BD}</a:tableStyleId>
              </a:tblPr>
              <a:tblGrid>
                <a:gridCol w="3319450"/>
                <a:gridCol w="3319450"/>
              </a:tblGrid>
              <a:tr h="463150">
                <a:tc>
                  <a:txBody>
                    <a:bodyPr/>
                    <a:lstStyle/>
                    <a:p>
                      <a:pPr indent="0" lvl="0" marL="0" rtl="0" algn="ctr">
                        <a:spcBef>
                          <a:spcPts val="0"/>
                        </a:spcBef>
                        <a:spcAft>
                          <a:spcPts val="0"/>
                        </a:spcAft>
                        <a:buNone/>
                      </a:pPr>
                      <a:r>
                        <a:rPr b="1" lang="en" sz="1900"/>
                        <a:t>Component</a:t>
                      </a:r>
                      <a:endParaRPr b="1" sz="1900"/>
                    </a:p>
                  </a:txBody>
                  <a:tcPr marT="91425" marB="91425" marR="91425" marL="91425" anchor="ctr"/>
                </a:tc>
                <a:tc>
                  <a:txBody>
                    <a:bodyPr/>
                    <a:lstStyle/>
                    <a:p>
                      <a:pPr indent="0" lvl="0" marL="0" rtl="0" algn="ctr">
                        <a:spcBef>
                          <a:spcPts val="0"/>
                        </a:spcBef>
                        <a:spcAft>
                          <a:spcPts val="0"/>
                        </a:spcAft>
                        <a:buNone/>
                      </a:pPr>
                      <a:r>
                        <a:rPr b="1" lang="en" sz="1900"/>
                        <a:t>Mass (g)</a:t>
                      </a:r>
                      <a:endParaRPr b="1" sz="1900"/>
                    </a:p>
                  </a:txBody>
                  <a:tcPr marT="91425" marB="91425" marR="91425" marL="91425" anchor="ctr"/>
                </a:tc>
              </a:tr>
              <a:tr h="463150">
                <a:tc>
                  <a:txBody>
                    <a:bodyPr/>
                    <a:lstStyle/>
                    <a:p>
                      <a:pPr indent="0" lvl="0" marL="0" rtl="0" algn="ctr">
                        <a:spcBef>
                          <a:spcPts val="0"/>
                        </a:spcBef>
                        <a:spcAft>
                          <a:spcPts val="0"/>
                        </a:spcAft>
                        <a:buNone/>
                      </a:pPr>
                      <a:r>
                        <a:rPr lang="en"/>
                        <a:t>Total Assembly</a:t>
                      </a:r>
                      <a:endParaRPr/>
                    </a:p>
                  </a:txBody>
                  <a:tcPr marT="91425" marB="91425" marR="91425" marL="91425" anchor="ctr"/>
                </a:tc>
                <a:tc>
                  <a:txBody>
                    <a:bodyPr/>
                    <a:lstStyle/>
                    <a:p>
                      <a:pPr indent="0" lvl="0" marL="0" rtl="0" algn="ctr">
                        <a:spcBef>
                          <a:spcPts val="0"/>
                        </a:spcBef>
                        <a:spcAft>
                          <a:spcPts val="0"/>
                        </a:spcAft>
                        <a:buNone/>
                      </a:pPr>
                      <a:r>
                        <a:rPr lang="en" u="sng"/>
                        <a:t>691.8</a:t>
                      </a:r>
                      <a:endParaRPr u="sng"/>
                    </a:p>
                  </a:txBody>
                  <a:tcPr marT="91425" marB="91425" marR="91425" marL="91425" anchor="ctr"/>
                </a:tc>
              </a:tr>
              <a:tr h="463150">
                <a:tc>
                  <a:txBody>
                    <a:bodyPr/>
                    <a:lstStyle/>
                    <a:p>
                      <a:pPr indent="0" lvl="0" marL="0" rtl="0" algn="ctr">
                        <a:spcBef>
                          <a:spcPts val="0"/>
                        </a:spcBef>
                        <a:spcAft>
                          <a:spcPts val="0"/>
                        </a:spcAft>
                        <a:buNone/>
                      </a:pPr>
                      <a:r>
                        <a:rPr lang="en"/>
                        <a:t>Inner Foam and Prongs</a:t>
                      </a:r>
                      <a:endParaRPr/>
                    </a:p>
                  </a:txBody>
                  <a:tcPr marT="91425" marB="91425" marR="91425" marL="91425" anchor="ctr"/>
                </a:tc>
                <a:tc>
                  <a:txBody>
                    <a:bodyPr/>
                    <a:lstStyle/>
                    <a:p>
                      <a:pPr indent="0" lvl="0" marL="0" rtl="0" algn="ctr">
                        <a:spcBef>
                          <a:spcPts val="0"/>
                        </a:spcBef>
                        <a:spcAft>
                          <a:spcPts val="0"/>
                        </a:spcAft>
                        <a:buNone/>
                      </a:pPr>
                      <a:r>
                        <a:rPr lang="en"/>
                        <a:t>247.3</a:t>
                      </a:r>
                      <a:endParaRPr/>
                    </a:p>
                  </a:txBody>
                  <a:tcPr marT="91425" marB="91425" marR="91425" marL="91425" anchor="ctr"/>
                </a:tc>
              </a:tr>
              <a:tr h="463150">
                <a:tc>
                  <a:txBody>
                    <a:bodyPr/>
                    <a:lstStyle/>
                    <a:p>
                      <a:pPr indent="0" lvl="0" marL="0" rtl="0" algn="ctr">
                        <a:spcBef>
                          <a:spcPts val="0"/>
                        </a:spcBef>
                        <a:spcAft>
                          <a:spcPts val="0"/>
                        </a:spcAft>
                        <a:buNone/>
                      </a:pPr>
                      <a:r>
                        <a:rPr lang="en"/>
                        <a:t>Top and Bottom Butyl Rubber</a:t>
                      </a:r>
                      <a:endParaRPr/>
                    </a:p>
                  </a:txBody>
                  <a:tcPr marT="91425" marB="91425" marR="91425" marL="91425" anchor="ctr"/>
                </a:tc>
                <a:tc>
                  <a:txBody>
                    <a:bodyPr/>
                    <a:lstStyle/>
                    <a:p>
                      <a:pPr indent="0" lvl="0" marL="0" rtl="0" algn="ctr">
                        <a:spcBef>
                          <a:spcPts val="0"/>
                        </a:spcBef>
                        <a:spcAft>
                          <a:spcPts val="0"/>
                        </a:spcAft>
                        <a:buNone/>
                      </a:pPr>
                      <a:r>
                        <a:rPr lang="en"/>
                        <a:t>30.4</a:t>
                      </a:r>
                      <a:endParaRPr/>
                    </a:p>
                  </a:txBody>
                  <a:tcPr marT="91425" marB="91425" marR="91425" marL="91425" anchor="ctr"/>
                </a:tc>
              </a:tr>
              <a:tr h="463150">
                <a:tc>
                  <a:txBody>
                    <a:bodyPr/>
                    <a:lstStyle/>
                    <a:p>
                      <a:pPr indent="0" lvl="0" marL="0" rtl="0" algn="ctr">
                        <a:spcBef>
                          <a:spcPts val="0"/>
                        </a:spcBef>
                        <a:spcAft>
                          <a:spcPts val="0"/>
                        </a:spcAft>
                        <a:buNone/>
                      </a:pPr>
                      <a:r>
                        <a:rPr lang="en"/>
                        <a:t>Bottom Plate</a:t>
                      </a:r>
                      <a:endParaRPr/>
                    </a:p>
                  </a:txBody>
                  <a:tcPr marT="91425" marB="91425" marR="91425" marL="91425" anchor="ctr"/>
                </a:tc>
                <a:tc>
                  <a:txBody>
                    <a:bodyPr/>
                    <a:lstStyle/>
                    <a:p>
                      <a:pPr indent="0" lvl="0" marL="0" rtl="0" algn="ctr">
                        <a:spcBef>
                          <a:spcPts val="0"/>
                        </a:spcBef>
                        <a:spcAft>
                          <a:spcPts val="0"/>
                        </a:spcAft>
                        <a:buNone/>
                      </a:pPr>
                      <a:r>
                        <a:rPr lang="en"/>
                        <a:t>191.4</a:t>
                      </a:r>
                      <a:endParaRPr/>
                    </a:p>
                  </a:txBody>
                  <a:tcPr marT="91425" marB="91425" marR="91425" marL="91425" anchor="ctr"/>
                </a:tc>
              </a:tr>
              <a:tr h="463150">
                <a:tc>
                  <a:txBody>
                    <a:bodyPr/>
                    <a:lstStyle/>
                    <a:p>
                      <a:pPr indent="0" lvl="0" marL="0" rtl="0" algn="ctr">
                        <a:spcBef>
                          <a:spcPts val="0"/>
                        </a:spcBef>
                        <a:spcAft>
                          <a:spcPts val="0"/>
                        </a:spcAft>
                        <a:buNone/>
                      </a:pPr>
                      <a:r>
                        <a:rPr lang="en"/>
                        <a:t>Top Plate</a:t>
                      </a:r>
                      <a:endParaRPr/>
                    </a:p>
                  </a:txBody>
                  <a:tcPr marT="91425" marB="91425" marR="91425" marL="91425" anchor="ctr"/>
                </a:tc>
                <a:tc>
                  <a:txBody>
                    <a:bodyPr/>
                    <a:lstStyle/>
                    <a:p>
                      <a:pPr indent="0" lvl="0" marL="0" rtl="0" algn="ctr">
                        <a:spcBef>
                          <a:spcPts val="0"/>
                        </a:spcBef>
                        <a:spcAft>
                          <a:spcPts val="0"/>
                        </a:spcAft>
                        <a:buNone/>
                      </a:pPr>
                      <a:r>
                        <a:rPr lang="en"/>
                        <a:t>222.7</a:t>
                      </a:r>
                      <a:endParaRPr/>
                    </a:p>
                  </a:txBody>
                  <a:tcPr marT="91425" marB="91425" marR="91425" marL="91425" anchor="ctr"/>
                </a:tc>
              </a:tr>
              <a:tr h="463150">
                <a:tc>
                  <a:txBody>
                    <a:bodyPr/>
                    <a:lstStyle/>
                    <a:p>
                      <a:pPr indent="0" lvl="0" marL="0" rtl="0" algn="ctr">
                        <a:spcBef>
                          <a:spcPts val="0"/>
                        </a:spcBef>
                        <a:spcAft>
                          <a:spcPts val="0"/>
                        </a:spcAft>
                        <a:buNone/>
                      </a:pPr>
                      <a:r>
                        <a:rPr lang="en"/>
                        <a:t>Lower Neck Bracket</a:t>
                      </a:r>
                      <a:endParaRPr/>
                    </a:p>
                  </a:txBody>
                  <a:tcPr marT="91425" marB="91425" marR="91425" marL="91425" anchor="ctr"/>
                </a:tc>
                <a:tc>
                  <a:txBody>
                    <a:bodyPr/>
                    <a:lstStyle/>
                    <a:p>
                      <a:pPr indent="0" lvl="0" marL="0" rtl="0" algn="ctr">
                        <a:spcBef>
                          <a:spcPts val="0"/>
                        </a:spcBef>
                        <a:spcAft>
                          <a:spcPts val="0"/>
                        </a:spcAft>
                        <a:buNone/>
                      </a:pPr>
                      <a:r>
                        <a:rPr lang="en"/>
                        <a:t>253.7</a:t>
                      </a:r>
                      <a:endParaRPr/>
                    </a:p>
                  </a:txBody>
                  <a:tcPr marT="91425" marB="91425" marR="91425" marL="914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graphicFrame>
        <p:nvGraphicFramePr>
          <p:cNvPr id="323" name="Google Shape;323;p36"/>
          <p:cNvGraphicFramePr/>
          <p:nvPr/>
        </p:nvGraphicFramePr>
        <p:xfrm>
          <a:off x="1215400" y="797345"/>
          <a:ext cx="3000000" cy="3000000"/>
        </p:xfrm>
        <a:graphic>
          <a:graphicData uri="http://schemas.openxmlformats.org/drawingml/2006/table">
            <a:tbl>
              <a:tblPr>
                <a:noFill/>
                <a:tableStyleId>{5C053BC1-5EC9-467F-A052-D9BD02F968BD}</a:tableStyleId>
              </a:tblPr>
              <a:tblGrid>
                <a:gridCol w="3619500"/>
                <a:gridCol w="3619500"/>
              </a:tblGrid>
              <a:tr h="673075">
                <a:tc>
                  <a:txBody>
                    <a:bodyPr/>
                    <a:lstStyle/>
                    <a:p>
                      <a:pPr indent="0" lvl="0" marL="0" rtl="0" algn="ctr">
                        <a:spcBef>
                          <a:spcPts val="0"/>
                        </a:spcBef>
                        <a:spcAft>
                          <a:spcPts val="0"/>
                        </a:spcAft>
                        <a:buNone/>
                      </a:pPr>
                      <a:r>
                        <a:rPr b="1" lang="en"/>
                        <a:t>Design Specifications</a:t>
                      </a:r>
                      <a:endParaRPr b="1"/>
                    </a:p>
                  </a:txBody>
                  <a:tcPr marT="91425" marB="91425" marR="91425" marL="91425" anchor="ctr"/>
                </a:tc>
                <a:tc>
                  <a:txBody>
                    <a:bodyPr/>
                    <a:lstStyle/>
                    <a:p>
                      <a:pPr indent="0" lvl="0" marL="0" rtl="0" algn="ctr">
                        <a:spcBef>
                          <a:spcPts val="0"/>
                        </a:spcBef>
                        <a:spcAft>
                          <a:spcPts val="0"/>
                        </a:spcAft>
                        <a:buNone/>
                      </a:pPr>
                      <a:r>
                        <a:rPr b="1" lang="en"/>
                        <a:t>Performance Specifications</a:t>
                      </a:r>
                      <a:endParaRPr b="1"/>
                    </a:p>
                  </a:txBody>
                  <a:tcPr marT="91425" marB="91425" marR="91425" marL="91425" anchor="ctr"/>
                </a:tc>
              </a:tr>
              <a:tr h="432425">
                <a:tc>
                  <a:txBody>
                    <a:bodyPr/>
                    <a:lstStyle/>
                    <a:p>
                      <a:pPr indent="0" lvl="0" marL="0" rtl="0" algn="ctr">
                        <a:spcBef>
                          <a:spcPts val="0"/>
                        </a:spcBef>
                        <a:spcAft>
                          <a:spcPts val="0"/>
                        </a:spcAft>
                        <a:buNone/>
                      </a:pPr>
                      <a:r>
                        <a:rPr lang="en"/>
                        <a:t>Mate with Existing 6YO Head &amp; Torso</a:t>
                      </a:r>
                      <a:endParaRPr/>
                    </a:p>
                  </a:txBody>
                  <a:tcPr marT="91425" marB="91425" marR="91425" marL="91425" anchor="ctr"/>
                </a:tc>
                <a:tc>
                  <a:txBody>
                    <a:bodyPr/>
                    <a:lstStyle/>
                    <a:p>
                      <a:pPr indent="0" lvl="0" marL="0" rtl="0" algn="ctr">
                        <a:spcBef>
                          <a:spcPts val="0"/>
                        </a:spcBef>
                        <a:spcAft>
                          <a:spcPts val="0"/>
                        </a:spcAft>
                        <a:buNone/>
                      </a:pPr>
                      <a:r>
                        <a:rPr lang="en"/>
                        <a:t>Tension</a:t>
                      </a:r>
                      <a:endParaRPr/>
                    </a:p>
                  </a:txBody>
                  <a:tcPr marT="91425" marB="91425" marR="91425" marL="91425" anchor="ctr"/>
                </a:tc>
              </a:tr>
              <a:tr h="432425">
                <a:tc>
                  <a:txBody>
                    <a:bodyPr/>
                    <a:lstStyle/>
                    <a:p>
                      <a:pPr indent="0" lvl="0" marL="0" rtl="0" algn="ctr">
                        <a:spcBef>
                          <a:spcPts val="0"/>
                        </a:spcBef>
                        <a:spcAft>
                          <a:spcPts val="0"/>
                        </a:spcAft>
                        <a:buNone/>
                      </a:pPr>
                      <a:r>
                        <a:rPr lang="en"/>
                        <a:t>109 mm Maximum Length</a:t>
                      </a:r>
                      <a:endParaRPr/>
                    </a:p>
                  </a:txBody>
                  <a:tcPr marT="91425" marB="91425" marR="91425" marL="91425" anchor="ctr"/>
                </a:tc>
                <a:tc>
                  <a:txBody>
                    <a:bodyPr/>
                    <a:lstStyle/>
                    <a:p>
                      <a:pPr indent="0" lvl="0" marL="0" rtl="0" algn="ctr">
                        <a:spcBef>
                          <a:spcPts val="0"/>
                        </a:spcBef>
                        <a:spcAft>
                          <a:spcPts val="0"/>
                        </a:spcAft>
                        <a:buNone/>
                      </a:pPr>
                      <a:r>
                        <a:rPr lang="en"/>
                        <a:t>Compression</a:t>
                      </a:r>
                      <a:endParaRPr/>
                    </a:p>
                  </a:txBody>
                  <a:tcPr marT="91425" marB="91425" marR="91425" marL="91425" anchor="ctr"/>
                </a:tc>
              </a:tr>
              <a:tr h="432425">
                <a:tc>
                  <a:txBody>
                    <a:bodyPr/>
                    <a:lstStyle/>
                    <a:p>
                      <a:pPr indent="0" lvl="0" marL="0" rtl="0" algn="ctr">
                        <a:spcBef>
                          <a:spcPts val="0"/>
                        </a:spcBef>
                        <a:spcAft>
                          <a:spcPts val="0"/>
                        </a:spcAft>
                        <a:buNone/>
                      </a:pPr>
                      <a:r>
                        <a:rPr lang="en"/>
                        <a:t>Weight of 1.23 kg</a:t>
                      </a:r>
                      <a:endParaRPr/>
                    </a:p>
                  </a:txBody>
                  <a:tcPr marT="91425" marB="91425" marR="91425" marL="91425" anchor="ctr"/>
                </a:tc>
                <a:tc>
                  <a:txBody>
                    <a:bodyPr/>
                    <a:lstStyle/>
                    <a:p>
                      <a:pPr indent="0" lvl="0" marL="0" rtl="0" algn="ctr">
                        <a:spcBef>
                          <a:spcPts val="0"/>
                        </a:spcBef>
                        <a:spcAft>
                          <a:spcPts val="0"/>
                        </a:spcAft>
                        <a:buNone/>
                      </a:pPr>
                      <a:r>
                        <a:rPr lang="en"/>
                        <a:t>A-P Flexion</a:t>
                      </a:r>
                      <a:endParaRPr/>
                    </a:p>
                  </a:txBody>
                  <a:tcPr marT="91425" marB="91425" marR="91425" marL="91425" anchor="ctr"/>
                </a:tc>
              </a:tr>
              <a:tr h="432425">
                <a:tc>
                  <a:txBody>
                    <a:bodyPr/>
                    <a:lstStyle/>
                    <a:p>
                      <a:pPr indent="0" lvl="0" marL="0" rtl="0" algn="ctr">
                        <a:spcBef>
                          <a:spcPts val="0"/>
                        </a:spcBef>
                        <a:spcAft>
                          <a:spcPts val="0"/>
                        </a:spcAft>
                        <a:buNone/>
                      </a:pPr>
                      <a:r>
                        <a:rPr lang="en"/>
                        <a:t>Attitude</a:t>
                      </a:r>
                      <a:endParaRPr/>
                    </a:p>
                  </a:txBody>
                  <a:tcPr marT="91425" marB="91425" marR="91425" marL="91425" anchor="ctr"/>
                </a:tc>
                <a:tc>
                  <a:txBody>
                    <a:bodyPr/>
                    <a:lstStyle/>
                    <a:p>
                      <a:pPr indent="0" lvl="0" marL="0" rtl="0" algn="ctr">
                        <a:spcBef>
                          <a:spcPts val="0"/>
                        </a:spcBef>
                        <a:spcAft>
                          <a:spcPts val="0"/>
                        </a:spcAft>
                        <a:buNone/>
                      </a:pPr>
                      <a:r>
                        <a:rPr lang="en"/>
                        <a:t>A-P Extension</a:t>
                      </a:r>
                      <a:endParaRPr/>
                    </a:p>
                  </a:txBody>
                  <a:tcPr marT="91425" marB="91425" marR="91425" marL="91425" anchor="ctr"/>
                </a:tc>
              </a:tr>
              <a:tr h="432425">
                <a:tc>
                  <a:txBody>
                    <a:bodyPr/>
                    <a:lstStyle/>
                    <a:p>
                      <a:pPr indent="0" lvl="0" marL="0" rtl="0" algn="ctr">
                        <a:spcBef>
                          <a:spcPts val="0"/>
                        </a:spcBef>
                        <a:spcAft>
                          <a:spcPts val="0"/>
                        </a:spcAft>
                        <a:buNone/>
                      </a:pPr>
                      <a:r>
                        <a:rPr lang="en"/>
                        <a:t>Fasteners</a:t>
                      </a:r>
                      <a:endParaRPr/>
                    </a:p>
                  </a:txBody>
                  <a:tcPr marT="91425" marB="91425" marR="91425" marL="91425" anchor="ctr"/>
                </a:tc>
                <a:tc>
                  <a:txBody>
                    <a:bodyPr/>
                    <a:lstStyle/>
                    <a:p>
                      <a:pPr indent="0" lvl="0" marL="0" rtl="0" algn="ctr">
                        <a:spcBef>
                          <a:spcPts val="0"/>
                        </a:spcBef>
                        <a:spcAft>
                          <a:spcPts val="0"/>
                        </a:spcAft>
                        <a:buNone/>
                      </a:pPr>
                      <a:r>
                        <a:rPr lang="en"/>
                        <a:t>NBDL</a:t>
                      </a:r>
                      <a:endParaRPr/>
                    </a:p>
                  </a:txBody>
                  <a:tcPr marT="91425" marB="91425" marR="91425" marL="91425" anchor="ctr"/>
                </a:tc>
              </a:tr>
              <a:tr h="43242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a:t>CHOP</a:t>
                      </a:r>
                      <a:endParaRPr/>
                    </a:p>
                  </a:txBody>
                  <a:tcPr marT="91425" marB="91425" marR="91425" marL="91425" anchor="ctr"/>
                </a:tc>
              </a:tr>
            </a:tbl>
          </a:graphicData>
        </a:graphic>
      </p:graphicFrame>
      <p:sp>
        <p:nvSpPr>
          <p:cNvPr id="324" name="Google Shape;324;p36"/>
          <p:cNvSpPr txBox="1"/>
          <p:nvPr/>
        </p:nvSpPr>
        <p:spPr>
          <a:xfrm>
            <a:off x="1215400" y="4030575"/>
            <a:ext cx="7239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*Injury Assessment Reference Values (IARVs) for UCS and LCS were contained within the Performance Specification Corridors</a:t>
            </a:r>
            <a:endParaRPr>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Expansions</a:t>
            </a:r>
            <a:endParaRPr/>
          </a:p>
        </p:txBody>
      </p:sp>
      <p:sp>
        <p:nvSpPr>
          <p:cNvPr id="522" name="Google Shape;522;p63"/>
          <p:cNvSpPr txBox="1"/>
          <p:nvPr>
            <p:ph idx="1" type="body"/>
          </p:nvPr>
        </p:nvSpPr>
        <p:spPr>
          <a:xfrm>
            <a:off x="1303800" y="1503775"/>
            <a:ext cx="7030500" cy="3027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t>Starting Simpler</a:t>
            </a:r>
            <a:endParaRPr sz="1400"/>
          </a:p>
          <a:p>
            <a:pPr indent="-330200" lvl="0" marL="457200" rtl="0" algn="l">
              <a:spcBef>
                <a:spcPts val="0"/>
              </a:spcBef>
              <a:spcAft>
                <a:spcPts val="0"/>
              </a:spcAft>
              <a:buSzPts val="1600"/>
              <a:buChar char="●"/>
            </a:pPr>
            <a:r>
              <a:rPr lang="en" sz="1400"/>
              <a:t>Fix Revolute Joint Iterations </a:t>
            </a:r>
            <a:endParaRPr sz="1400"/>
          </a:p>
          <a:p>
            <a:pPr indent="-304800" lvl="1" marL="914400" rtl="0" algn="l">
              <a:spcBef>
                <a:spcPts val="0"/>
              </a:spcBef>
              <a:spcAft>
                <a:spcPts val="0"/>
              </a:spcAft>
              <a:buSzPts val="1200"/>
              <a:buChar char="○"/>
            </a:pPr>
            <a:r>
              <a:rPr lang="en" sz="1200"/>
              <a:t>Achieve Head Rotation without Additional X Displacement</a:t>
            </a:r>
            <a:endParaRPr sz="1200"/>
          </a:p>
          <a:p>
            <a:pPr indent="-304800" lvl="1" marL="914400" rtl="0" algn="l">
              <a:spcBef>
                <a:spcPts val="0"/>
              </a:spcBef>
              <a:spcAft>
                <a:spcPts val="0"/>
              </a:spcAft>
              <a:buSzPts val="1200"/>
              <a:buChar char="○"/>
            </a:pPr>
            <a:r>
              <a:rPr lang="en" sz="1200"/>
              <a:t>Move Revolute Joint &gt;20 mm Anteriorly</a:t>
            </a:r>
            <a:endParaRPr sz="1200"/>
          </a:p>
          <a:p>
            <a:pPr indent="-330200" lvl="0" marL="457200" rtl="0" algn="l">
              <a:spcBef>
                <a:spcPts val="0"/>
              </a:spcBef>
              <a:spcAft>
                <a:spcPts val="0"/>
              </a:spcAft>
              <a:buSzPts val="1600"/>
              <a:buChar char="●"/>
            </a:pPr>
            <a:r>
              <a:rPr lang="en" sz="1400"/>
              <a:t>Combine Revolute Joint with Translational Joint</a:t>
            </a:r>
            <a:endParaRPr sz="1400"/>
          </a:p>
          <a:p>
            <a:pPr indent="-304800" lvl="1" marL="914400" rtl="0" algn="l">
              <a:spcBef>
                <a:spcPts val="0"/>
              </a:spcBef>
              <a:spcAft>
                <a:spcPts val="0"/>
              </a:spcAft>
              <a:buSzPts val="1200"/>
              <a:buChar char="○"/>
            </a:pPr>
            <a:r>
              <a:rPr lang="en" sz="1200"/>
              <a:t>Tension Move to Top and Decrease Allowable </a:t>
            </a:r>
            <a:r>
              <a:rPr lang="en" sz="1200"/>
              <a:t>Distance</a:t>
            </a:r>
            <a:r>
              <a:rPr lang="en" sz="1200"/>
              <a:t>  to Prevent Initial Stiffness from Rubber</a:t>
            </a:r>
            <a:endParaRPr sz="1200"/>
          </a:p>
          <a:p>
            <a:pPr indent="-292100" lvl="1" marL="914400" rtl="0" algn="l">
              <a:spcBef>
                <a:spcPts val="0"/>
              </a:spcBef>
              <a:spcAft>
                <a:spcPts val="0"/>
              </a:spcAft>
              <a:buSzPts val="1000"/>
              <a:buChar char="○"/>
            </a:pPr>
            <a:r>
              <a:rPr lang="en" sz="1200"/>
              <a:t>Compression Stays the Same but Needs Metal Plate for </a:t>
            </a:r>
            <a:r>
              <a:rPr lang="en" sz="1200"/>
              <a:t>Stiffer</a:t>
            </a:r>
            <a:r>
              <a:rPr lang="en" sz="1200"/>
              <a:t> Neck </a:t>
            </a:r>
            <a:endParaRPr sz="1200"/>
          </a:p>
          <a:p>
            <a:pPr indent="-317500" lvl="0" marL="457200" rtl="0" algn="l">
              <a:spcBef>
                <a:spcPts val="0"/>
              </a:spcBef>
              <a:spcAft>
                <a:spcPts val="0"/>
              </a:spcAft>
              <a:buSzPts val="1400"/>
              <a:buChar char="●"/>
            </a:pPr>
            <a:r>
              <a:rPr lang="en" sz="1400"/>
              <a:t>Add Titanium Insert for </a:t>
            </a:r>
            <a:r>
              <a:rPr lang="en" sz="1400"/>
              <a:t>Stiffening</a:t>
            </a:r>
            <a:r>
              <a:rPr lang="en" sz="1400"/>
              <a:t> under </a:t>
            </a:r>
            <a:r>
              <a:rPr lang="en" sz="1400"/>
              <a:t>Flexion</a:t>
            </a:r>
            <a:r>
              <a:rPr lang="en" sz="1400"/>
              <a:t> and Extension</a:t>
            </a:r>
            <a:endParaRPr sz="1400"/>
          </a:p>
          <a:p>
            <a:pPr indent="-317500" lvl="0" marL="457200" rtl="0" algn="l">
              <a:spcBef>
                <a:spcPts val="0"/>
              </a:spcBef>
              <a:spcAft>
                <a:spcPts val="0"/>
              </a:spcAft>
              <a:buSzPts val="1400"/>
              <a:buChar char="●"/>
            </a:pPr>
            <a:r>
              <a:rPr lang="en" sz="1400"/>
              <a:t>Investigate more </a:t>
            </a:r>
            <a:r>
              <a:rPr lang="en" sz="1400"/>
              <a:t>Viscoelastic</a:t>
            </a:r>
            <a:r>
              <a:rPr lang="en" sz="1400"/>
              <a:t> Materials</a:t>
            </a:r>
            <a:endParaRPr sz="1400"/>
          </a:p>
          <a:p>
            <a:pPr indent="0" lvl="0" marL="457200" rtl="0" algn="l">
              <a:spcBef>
                <a:spcPts val="0"/>
              </a:spcBef>
              <a:spcAft>
                <a:spcPts val="0"/>
              </a:spcAft>
              <a:buNone/>
            </a:pPr>
            <a:r>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4"/>
          <p:cNvSpPr txBox="1"/>
          <p:nvPr>
            <p:ph type="ctrTitle"/>
          </p:nvPr>
        </p:nvSpPr>
        <p:spPr>
          <a:xfrm>
            <a:off x="708375" y="1302175"/>
            <a:ext cx="5041800" cy="13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Flexion and </a:t>
            </a:r>
            <a:r>
              <a:rPr lang="en"/>
              <a:t>Extension</a:t>
            </a:r>
            <a:r>
              <a:rPr lang="en"/>
              <a:t> Head</a:t>
            </a:r>
            <a:endParaRPr/>
          </a:p>
        </p:txBody>
      </p:sp>
      <p:pic>
        <p:nvPicPr>
          <p:cNvPr id="533" name="Google Shape;533;p65" title="movie_008.wmv">
            <a:hlinkClick r:id="rId3"/>
          </p:cNvPr>
          <p:cNvPicPr preferRelativeResize="0"/>
          <p:nvPr/>
        </p:nvPicPr>
        <p:blipFill>
          <a:blip r:embed="rId4">
            <a:alphaModFix/>
          </a:blip>
          <a:stretch>
            <a:fillRect/>
          </a:stretch>
        </p:blipFill>
        <p:spPr>
          <a:xfrm>
            <a:off x="4572000" y="1701950"/>
            <a:ext cx="4450025" cy="2745927"/>
          </a:xfrm>
          <a:prstGeom prst="rect">
            <a:avLst/>
          </a:prstGeom>
          <a:noFill/>
          <a:ln cap="flat" cmpd="sng" w="9525">
            <a:solidFill>
              <a:schemeClr val="dk2"/>
            </a:solidFill>
            <a:prstDash val="solid"/>
            <a:round/>
            <a:headEnd len="sm" w="sm" type="none"/>
            <a:tailEnd len="sm" w="sm" type="none"/>
          </a:ln>
        </p:spPr>
      </p:pic>
      <p:pic>
        <p:nvPicPr>
          <p:cNvPr id="534" name="Google Shape;534;p65" title="movie_006.wmv">
            <a:hlinkClick r:id="rId5"/>
          </p:cNvPr>
          <p:cNvPicPr preferRelativeResize="0"/>
          <p:nvPr/>
        </p:nvPicPr>
        <p:blipFill>
          <a:blip r:embed="rId6">
            <a:alphaModFix/>
          </a:blip>
          <a:stretch>
            <a:fillRect/>
          </a:stretch>
        </p:blipFill>
        <p:spPr>
          <a:xfrm>
            <a:off x="146875" y="1709638"/>
            <a:ext cx="4425125" cy="2730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Iteration - Power plant design</a:t>
            </a:r>
            <a:endParaRPr/>
          </a:p>
        </p:txBody>
      </p:sp>
      <p:pic>
        <p:nvPicPr>
          <p:cNvPr id="540" name="Google Shape;540;p66"/>
          <p:cNvPicPr preferRelativeResize="0"/>
          <p:nvPr/>
        </p:nvPicPr>
        <p:blipFill rotWithShape="1">
          <a:blip r:embed="rId3">
            <a:alphaModFix/>
          </a:blip>
          <a:srcRect b="8825" l="14140" r="59765" t="61705"/>
          <a:stretch/>
        </p:blipFill>
        <p:spPr>
          <a:xfrm>
            <a:off x="333550" y="1611075"/>
            <a:ext cx="1735074" cy="1333498"/>
          </a:xfrm>
          <a:prstGeom prst="rect">
            <a:avLst/>
          </a:prstGeom>
          <a:noFill/>
          <a:ln>
            <a:noFill/>
          </a:ln>
        </p:spPr>
      </p:pic>
      <p:pic>
        <p:nvPicPr>
          <p:cNvPr id="541" name="Google Shape;541;p66"/>
          <p:cNvPicPr preferRelativeResize="0"/>
          <p:nvPr/>
        </p:nvPicPr>
        <p:blipFill>
          <a:blip r:embed="rId4">
            <a:alphaModFix/>
          </a:blip>
          <a:stretch>
            <a:fillRect/>
          </a:stretch>
        </p:blipFill>
        <p:spPr>
          <a:xfrm>
            <a:off x="2118087" y="1902675"/>
            <a:ext cx="2404466" cy="2933774"/>
          </a:xfrm>
          <a:prstGeom prst="rect">
            <a:avLst/>
          </a:prstGeom>
          <a:noFill/>
          <a:ln>
            <a:noFill/>
          </a:ln>
        </p:spPr>
      </p:pic>
      <p:pic>
        <p:nvPicPr>
          <p:cNvPr id="542" name="Google Shape;542;p66"/>
          <p:cNvPicPr preferRelativeResize="0"/>
          <p:nvPr/>
        </p:nvPicPr>
        <p:blipFill>
          <a:blip r:embed="rId5">
            <a:alphaModFix/>
          </a:blip>
          <a:stretch>
            <a:fillRect/>
          </a:stretch>
        </p:blipFill>
        <p:spPr>
          <a:xfrm>
            <a:off x="4572000" y="1839687"/>
            <a:ext cx="2322288" cy="3059751"/>
          </a:xfrm>
          <a:prstGeom prst="rect">
            <a:avLst/>
          </a:prstGeom>
          <a:noFill/>
          <a:ln>
            <a:noFill/>
          </a:ln>
        </p:spPr>
      </p:pic>
      <p:sp>
        <p:nvSpPr>
          <p:cNvPr id="543" name="Google Shape;543;p66"/>
          <p:cNvSpPr txBox="1"/>
          <p:nvPr/>
        </p:nvSpPr>
        <p:spPr>
          <a:xfrm>
            <a:off x="468163" y="1376500"/>
            <a:ext cx="14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Initial Sketches:</a:t>
            </a:r>
            <a:endParaRPr>
              <a:latin typeface="Nunito"/>
              <a:ea typeface="Nunito"/>
              <a:cs typeface="Nunito"/>
              <a:sym typeface="Nunito"/>
            </a:endParaRPr>
          </a:p>
        </p:txBody>
      </p:sp>
      <p:sp>
        <p:nvSpPr>
          <p:cNvPr id="544" name="Google Shape;544;p66"/>
          <p:cNvSpPr txBox="1"/>
          <p:nvPr/>
        </p:nvSpPr>
        <p:spPr>
          <a:xfrm>
            <a:off x="3828455" y="1376500"/>
            <a:ext cx="173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K-file models:</a:t>
            </a:r>
            <a:endParaRPr>
              <a:latin typeface="Nunito"/>
              <a:ea typeface="Nunito"/>
              <a:cs typeface="Nunito"/>
              <a:sym typeface="Nunito"/>
            </a:endParaRPr>
          </a:p>
        </p:txBody>
      </p:sp>
      <p:sp>
        <p:nvSpPr>
          <p:cNvPr id="545" name="Google Shape;545;p66"/>
          <p:cNvSpPr txBox="1"/>
          <p:nvPr/>
        </p:nvSpPr>
        <p:spPr>
          <a:xfrm>
            <a:off x="7044750" y="1451200"/>
            <a:ext cx="1910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Iterations: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Different materials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Burn through material</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Reasons for Rejection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NBDL</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Issues with simulation with burn through material</a:t>
            </a:r>
            <a:endParaRPr>
              <a:latin typeface="Nunito"/>
              <a:ea typeface="Nunito"/>
              <a:cs typeface="Nunito"/>
              <a:sym typeface="Nunito"/>
            </a:endParaRPr>
          </a:p>
        </p:txBody>
      </p:sp>
      <p:pic>
        <p:nvPicPr>
          <p:cNvPr id="546" name="Google Shape;546;p66"/>
          <p:cNvPicPr preferRelativeResize="0"/>
          <p:nvPr/>
        </p:nvPicPr>
        <p:blipFill rotWithShape="1">
          <a:blip r:embed="rId6">
            <a:alphaModFix/>
          </a:blip>
          <a:srcRect b="4104" l="11481" r="14679" t="0"/>
          <a:stretch/>
        </p:blipFill>
        <p:spPr>
          <a:xfrm>
            <a:off x="518225" y="2725950"/>
            <a:ext cx="1550400" cy="2265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Iteration - Crinkle Cut Cylinder</a:t>
            </a:r>
            <a:endParaRPr/>
          </a:p>
        </p:txBody>
      </p:sp>
      <p:sp>
        <p:nvSpPr>
          <p:cNvPr id="552" name="Google Shape;552;p6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53" name="Google Shape;553;p67"/>
          <p:cNvPicPr preferRelativeResize="0"/>
          <p:nvPr/>
        </p:nvPicPr>
        <p:blipFill>
          <a:blip r:embed="rId3">
            <a:alphaModFix/>
          </a:blip>
          <a:stretch>
            <a:fillRect/>
          </a:stretch>
        </p:blipFill>
        <p:spPr>
          <a:xfrm>
            <a:off x="2826628" y="1152475"/>
            <a:ext cx="3116726" cy="3711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 Weighting Literature</a:t>
            </a:r>
            <a:endParaRPr/>
          </a:p>
        </p:txBody>
      </p:sp>
      <p:sp>
        <p:nvSpPr>
          <p:cNvPr id="559" name="Google Shape;559;p6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9"/>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66" name="Google Shape;566;p69"/>
          <p:cNvPicPr preferRelativeResize="0"/>
          <p:nvPr/>
        </p:nvPicPr>
        <p:blipFill>
          <a:blip r:embed="rId3">
            <a:alphaModFix/>
          </a:blip>
          <a:stretch>
            <a:fillRect/>
          </a:stretch>
        </p:blipFill>
        <p:spPr>
          <a:xfrm>
            <a:off x="366725" y="445025"/>
            <a:ext cx="4800300" cy="3879700"/>
          </a:xfrm>
          <a:prstGeom prst="rect">
            <a:avLst/>
          </a:prstGeom>
          <a:noFill/>
          <a:ln>
            <a:noFill/>
          </a:ln>
        </p:spPr>
      </p:pic>
      <p:pic>
        <p:nvPicPr>
          <p:cNvPr id="567" name="Google Shape;567;p69"/>
          <p:cNvPicPr preferRelativeResize="0"/>
          <p:nvPr/>
        </p:nvPicPr>
        <p:blipFill>
          <a:blip r:embed="rId4">
            <a:alphaModFix/>
          </a:blip>
          <a:stretch>
            <a:fillRect/>
          </a:stretch>
        </p:blipFill>
        <p:spPr>
          <a:xfrm>
            <a:off x="4956375" y="1017725"/>
            <a:ext cx="4065550" cy="3049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Design</a:t>
            </a:r>
            <a:endParaRPr/>
          </a:p>
        </p:txBody>
      </p:sp>
      <p:pic>
        <p:nvPicPr>
          <p:cNvPr id="330" name="Google Shape;330;p37"/>
          <p:cNvPicPr preferRelativeResize="0"/>
          <p:nvPr/>
        </p:nvPicPr>
        <p:blipFill>
          <a:blip r:embed="rId3">
            <a:alphaModFix/>
          </a:blip>
          <a:stretch>
            <a:fillRect/>
          </a:stretch>
        </p:blipFill>
        <p:spPr>
          <a:xfrm>
            <a:off x="6389065" y="1454725"/>
            <a:ext cx="2754936" cy="3316426"/>
          </a:xfrm>
          <a:prstGeom prst="rect">
            <a:avLst/>
          </a:prstGeom>
          <a:noFill/>
          <a:ln cap="flat" cmpd="sng" w="9525">
            <a:solidFill>
              <a:schemeClr val="dk2"/>
            </a:solidFill>
            <a:prstDash val="solid"/>
            <a:round/>
            <a:headEnd len="sm" w="sm" type="none"/>
            <a:tailEnd len="sm" w="sm" type="none"/>
          </a:ln>
        </p:spPr>
      </p:pic>
      <p:pic>
        <p:nvPicPr>
          <p:cNvPr id="331" name="Google Shape;331;p37" title="Screen Recording 2021-11-21 at 4.33.01 PM.mov">
            <a:hlinkClick r:id="rId4"/>
          </p:cNvPr>
          <p:cNvPicPr preferRelativeResize="0"/>
          <p:nvPr/>
        </p:nvPicPr>
        <p:blipFill>
          <a:blip r:embed="rId5">
            <a:alphaModFix/>
          </a:blip>
          <a:stretch>
            <a:fillRect/>
          </a:stretch>
        </p:blipFill>
        <p:spPr>
          <a:xfrm>
            <a:off x="2769649" y="1750275"/>
            <a:ext cx="3572099" cy="2795750"/>
          </a:xfrm>
          <a:prstGeom prst="rect">
            <a:avLst/>
          </a:prstGeom>
          <a:noFill/>
          <a:ln>
            <a:noFill/>
          </a:ln>
          <a:effectLst>
            <a:outerShdw blurRad="57150" rotWithShape="0" algn="bl" dir="5400000" dist="19050">
              <a:srgbClr val="000000">
                <a:alpha val="91000"/>
              </a:srgbClr>
            </a:outerShdw>
          </a:effectLst>
        </p:spPr>
      </p:pic>
      <p:pic>
        <p:nvPicPr>
          <p:cNvPr id="332" name="Google Shape;332;p37"/>
          <p:cNvPicPr preferRelativeResize="0"/>
          <p:nvPr/>
        </p:nvPicPr>
        <p:blipFill>
          <a:blip r:embed="rId6">
            <a:alphaModFix/>
          </a:blip>
          <a:stretch>
            <a:fillRect/>
          </a:stretch>
        </p:blipFill>
        <p:spPr>
          <a:xfrm>
            <a:off x="-687" y="1454725"/>
            <a:ext cx="2723012" cy="3316424"/>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Design - Mechanical Features</a:t>
            </a:r>
            <a:endParaRPr/>
          </a:p>
        </p:txBody>
      </p:sp>
      <p:pic>
        <p:nvPicPr>
          <p:cNvPr id="338" name="Google Shape;338;p38"/>
          <p:cNvPicPr preferRelativeResize="0"/>
          <p:nvPr/>
        </p:nvPicPr>
        <p:blipFill>
          <a:blip r:embed="rId3">
            <a:alphaModFix/>
          </a:blip>
          <a:stretch>
            <a:fillRect/>
          </a:stretch>
        </p:blipFill>
        <p:spPr>
          <a:xfrm>
            <a:off x="0" y="1356975"/>
            <a:ext cx="2353425" cy="3786525"/>
          </a:xfrm>
          <a:prstGeom prst="rect">
            <a:avLst/>
          </a:prstGeom>
          <a:noFill/>
          <a:ln>
            <a:noFill/>
          </a:ln>
        </p:spPr>
      </p:pic>
      <p:graphicFrame>
        <p:nvGraphicFramePr>
          <p:cNvPr id="339" name="Google Shape;339;p38"/>
          <p:cNvGraphicFramePr/>
          <p:nvPr/>
        </p:nvGraphicFramePr>
        <p:xfrm>
          <a:off x="2353425" y="1356975"/>
          <a:ext cx="3000000" cy="3000000"/>
        </p:xfrm>
        <a:graphic>
          <a:graphicData uri="http://schemas.openxmlformats.org/drawingml/2006/table">
            <a:tbl>
              <a:tblPr>
                <a:noFill/>
                <a:tableStyleId>{5C053BC1-5EC9-467F-A052-D9BD02F968BD}</a:tableStyleId>
              </a:tblPr>
              <a:tblGrid>
                <a:gridCol w="3234300"/>
                <a:gridCol w="3234300"/>
              </a:tblGrid>
              <a:tr h="480750">
                <a:tc>
                  <a:txBody>
                    <a:bodyPr/>
                    <a:lstStyle/>
                    <a:p>
                      <a:pPr indent="0" lvl="0" marL="0" rtl="0" algn="ctr">
                        <a:spcBef>
                          <a:spcPts val="0"/>
                        </a:spcBef>
                        <a:spcAft>
                          <a:spcPts val="0"/>
                        </a:spcAft>
                        <a:buNone/>
                      </a:pPr>
                      <a:r>
                        <a:rPr b="1" lang="en"/>
                        <a:t>Motivation</a:t>
                      </a:r>
                      <a:endParaRPr b="1"/>
                    </a:p>
                  </a:txBody>
                  <a:tcPr marT="91425" marB="91425" marR="91425" marL="91425" anchor="ctr"/>
                </a:tc>
                <a:tc>
                  <a:txBody>
                    <a:bodyPr/>
                    <a:lstStyle/>
                    <a:p>
                      <a:pPr indent="0" lvl="0" marL="0" rtl="0" algn="ctr">
                        <a:spcBef>
                          <a:spcPts val="0"/>
                        </a:spcBef>
                        <a:spcAft>
                          <a:spcPts val="0"/>
                        </a:spcAft>
                        <a:buNone/>
                      </a:pPr>
                      <a:r>
                        <a:rPr b="1" lang="en"/>
                        <a:t>Feature</a:t>
                      </a:r>
                      <a:endParaRPr b="1"/>
                    </a:p>
                  </a:txBody>
                  <a:tcPr marT="91425" marB="91425" marR="91425" marL="91425" anchor="ctr"/>
                </a:tc>
              </a:tr>
              <a:tr h="939800">
                <a:tc>
                  <a:txBody>
                    <a:bodyPr/>
                    <a:lstStyle/>
                    <a:p>
                      <a:pPr indent="0" lvl="0" marL="0" rtl="0" algn="ctr">
                        <a:spcBef>
                          <a:spcPts val="0"/>
                        </a:spcBef>
                        <a:spcAft>
                          <a:spcPts val="0"/>
                        </a:spcAft>
                        <a:buNone/>
                      </a:pPr>
                      <a:r>
                        <a:rPr lang="en" sz="900"/>
                        <a:t>Sherwood</a:t>
                      </a:r>
                      <a:r>
                        <a:rPr lang="en" sz="900"/>
                        <a:t> </a:t>
                      </a:r>
                      <a:r>
                        <a:rPr i="1" lang="en" sz="900"/>
                        <a:t>et al. </a:t>
                      </a:r>
                      <a:r>
                        <a:rPr lang="en" sz="900"/>
                        <a:t>2003 - Lack of A-P Translation Contributes to High Neck Stiffness</a:t>
                      </a:r>
                      <a:endParaRPr sz="900"/>
                    </a:p>
                  </a:txBody>
                  <a:tcPr marT="91425" marB="91425" marR="91425" marL="91425" anchor="ctr"/>
                </a:tc>
                <a:tc>
                  <a:txBody>
                    <a:bodyPr/>
                    <a:lstStyle/>
                    <a:p>
                      <a:pPr indent="0" lvl="0" marL="0" rtl="0" algn="ctr">
                        <a:spcBef>
                          <a:spcPts val="0"/>
                        </a:spcBef>
                        <a:spcAft>
                          <a:spcPts val="0"/>
                        </a:spcAft>
                        <a:buNone/>
                      </a:pPr>
                      <a:r>
                        <a:rPr lang="en" sz="900"/>
                        <a:t>1. Prongs Do Not Extend to Top Plate - Shear</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rPr lang="en" sz="900"/>
                        <a:t>2. Forward Slant in Middle ABR Rubber - Forward Compression</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rPr lang="en" sz="900"/>
                        <a:t>3. ABR Rubber Mid Section is Below Center Point</a:t>
                      </a:r>
                      <a:endParaRPr sz="900"/>
                    </a:p>
                  </a:txBody>
                  <a:tcPr marT="91425" marB="91425" marR="91425" marL="91425" anchor="ctr"/>
                </a:tc>
              </a:tr>
              <a:tr h="462275">
                <a:tc>
                  <a:txBody>
                    <a:bodyPr/>
                    <a:lstStyle/>
                    <a:p>
                      <a:pPr indent="0" lvl="0" marL="0" rtl="0" algn="ctr">
                        <a:spcBef>
                          <a:spcPts val="0"/>
                        </a:spcBef>
                        <a:spcAft>
                          <a:spcPts val="0"/>
                        </a:spcAft>
                        <a:buNone/>
                      </a:pPr>
                      <a:r>
                        <a:rPr lang="en" sz="900"/>
                        <a:t>Ouyang </a:t>
                      </a:r>
                      <a:r>
                        <a:rPr i="1" lang="en" sz="900"/>
                        <a:t>et al. </a:t>
                      </a:r>
                      <a:r>
                        <a:rPr lang="en" sz="900"/>
                        <a:t>2005 - Increased A-P Bending Stiffness in UCS</a:t>
                      </a:r>
                      <a:endParaRPr sz="900"/>
                    </a:p>
                  </a:txBody>
                  <a:tcPr marT="91425" marB="91425" marR="91425" marL="91425" anchor="ctr"/>
                </a:tc>
                <a:tc>
                  <a:txBody>
                    <a:bodyPr/>
                    <a:lstStyle/>
                    <a:p>
                      <a:pPr indent="0" lvl="0" marL="0" rtl="0" algn="ctr">
                        <a:spcBef>
                          <a:spcPts val="0"/>
                        </a:spcBef>
                        <a:spcAft>
                          <a:spcPts val="0"/>
                        </a:spcAft>
                        <a:buNone/>
                      </a:pPr>
                      <a:r>
                        <a:rPr lang="en" sz="900"/>
                        <a:t>4. Upper Prongs are </a:t>
                      </a:r>
                      <a:r>
                        <a:rPr lang="en" sz="900"/>
                        <a:t>Decentralized</a:t>
                      </a:r>
                      <a:r>
                        <a:rPr lang="en" sz="900"/>
                        <a:t> (I = I</a:t>
                      </a:r>
                      <a:r>
                        <a:rPr baseline="-25000" lang="en" sz="900"/>
                        <a:t>cm</a:t>
                      </a:r>
                      <a:r>
                        <a:rPr lang="en" sz="900"/>
                        <a:t> + md</a:t>
                      </a:r>
                      <a:r>
                        <a:rPr baseline="30000" lang="en" sz="900"/>
                        <a:t>2</a:t>
                      </a:r>
                      <a:r>
                        <a:rPr lang="en" sz="900"/>
                        <a:t>)</a:t>
                      </a:r>
                      <a:endParaRPr sz="900"/>
                    </a:p>
                  </a:txBody>
                  <a:tcPr marT="91425" marB="91425" marR="91425" marL="91425" anchor="ctr"/>
                </a:tc>
              </a:tr>
              <a:tr h="462275">
                <a:tc>
                  <a:txBody>
                    <a:bodyPr/>
                    <a:lstStyle/>
                    <a:p>
                      <a:pPr indent="0" lvl="0" marL="0" rtl="0" algn="ctr">
                        <a:spcBef>
                          <a:spcPts val="0"/>
                        </a:spcBef>
                        <a:spcAft>
                          <a:spcPts val="0"/>
                        </a:spcAft>
                        <a:buNone/>
                      </a:pPr>
                      <a:r>
                        <a:rPr lang="en" sz="900"/>
                        <a:t>Luck </a:t>
                      </a:r>
                      <a:r>
                        <a:rPr i="1" lang="en" sz="900"/>
                        <a:t>et al. </a:t>
                      </a:r>
                      <a:r>
                        <a:rPr lang="en" sz="900"/>
                        <a:t>2013</a:t>
                      </a:r>
                      <a:r>
                        <a:rPr i="1" lang="en" sz="900"/>
                        <a:t> - </a:t>
                      </a:r>
                      <a:r>
                        <a:rPr lang="en" sz="900"/>
                        <a:t>Increased Tension and Compression Stiffness in LCS</a:t>
                      </a:r>
                      <a:endParaRPr sz="900"/>
                    </a:p>
                  </a:txBody>
                  <a:tcPr marT="91425" marB="91425" marR="91425" marL="91425" anchor="ctr"/>
                </a:tc>
                <a:tc>
                  <a:txBody>
                    <a:bodyPr/>
                    <a:lstStyle/>
                    <a:p>
                      <a:pPr indent="0" lvl="0" marL="0" rtl="0" algn="ctr">
                        <a:spcBef>
                          <a:spcPts val="0"/>
                        </a:spcBef>
                        <a:spcAft>
                          <a:spcPts val="0"/>
                        </a:spcAft>
                        <a:buNone/>
                      </a:pPr>
                      <a:r>
                        <a:rPr lang="en" sz="900"/>
                        <a:t>5. Net Cross-Sectional Area of Prongs is greater for Lower </a:t>
                      </a:r>
                      <a:r>
                        <a:rPr lang="en" sz="900"/>
                        <a:t>Prong</a:t>
                      </a:r>
                      <a:r>
                        <a:rPr lang="en" sz="900"/>
                        <a:t> (706 vs. 471 mm</a:t>
                      </a:r>
                      <a:r>
                        <a:rPr baseline="30000" lang="en" sz="900"/>
                        <a:t>2</a:t>
                      </a:r>
                      <a:r>
                        <a:rPr lang="en" sz="900"/>
                        <a:t>)</a:t>
                      </a:r>
                      <a:endParaRPr sz="900"/>
                    </a:p>
                  </a:txBody>
                  <a:tcPr marT="91425" marB="91425" marR="91425" marL="91425" anchor="ctr"/>
                </a:tc>
              </a:tr>
              <a:tr h="462275">
                <a:tc>
                  <a:txBody>
                    <a:bodyPr/>
                    <a:lstStyle/>
                    <a:p>
                      <a:pPr indent="0" lvl="0" marL="0" rtl="0" algn="ctr">
                        <a:spcBef>
                          <a:spcPts val="0"/>
                        </a:spcBef>
                        <a:spcAft>
                          <a:spcPts val="0"/>
                        </a:spcAft>
                        <a:buNone/>
                      </a:pPr>
                      <a:r>
                        <a:rPr lang="en" sz="900"/>
                        <a:t>Increased Stiffness in Flexion vs. Extension</a:t>
                      </a:r>
                      <a:endParaRPr sz="900"/>
                    </a:p>
                  </a:txBody>
                  <a:tcPr marT="91425" marB="91425" marR="91425" marL="91425" anchor="ctr"/>
                </a:tc>
                <a:tc>
                  <a:txBody>
                    <a:bodyPr/>
                    <a:lstStyle/>
                    <a:p>
                      <a:pPr indent="0" lvl="0" marL="0" rtl="0" algn="ctr">
                        <a:spcBef>
                          <a:spcPts val="0"/>
                        </a:spcBef>
                        <a:spcAft>
                          <a:spcPts val="0"/>
                        </a:spcAft>
                        <a:buNone/>
                      </a:pPr>
                      <a:r>
                        <a:rPr lang="en" sz="900"/>
                        <a:t>6. </a:t>
                      </a:r>
                      <a:r>
                        <a:rPr lang="en" sz="900"/>
                        <a:t>Superior</a:t>
                      </a:r>
                      <a:r>
                        <a:rPr lang="en" sz="900"/>
                        <a:t> End of Slanted ABR Rubber is Anterior</a:t>
                      </a:r>
                      <a:endParaRPr sz="900"/>
                    </a:p>
                  </a:txBody>
                  <a:tcPr marT="91425" marB="91425" marR="91425" marL="91425" anchor="ctr"/>
                </a:tc>
              </a:tr>
              <a:tr h="462275">
                <a:tc>
                  <a:txBody>
                    <a:bodyPr/>
                    <a:lstStyle/>
                    <a:p>
                      <a:pPr indent="0" lvl="0" marL="0" rtl="0" algn="ctr">
                        <a:spcBef>
                          <a:spcPts val="0"/>
                        </a:spcBef>
                        <a:spcAft>
                          <a:spcPts val="0"/>
                        </a:spcAft>
                        <a:buNone/>
                      </a:pPr>
                      <a:r>
                        <a:rPr lang="en" sz="900"/>
                        <a:t>Strain </a:t>
                      </a:r>
                      <a:r>
                        <a:rPr lang="en" sz="900"/>
                        <a:t>Stiffening</a:t>
                      </a:r>
                      <a:r>
                        <a:rPr lang="en" sz="900"/>
                        <a:t> Response in Compression</a:t>
                      </a:r>
                      <a:endParaRPr sz="900"/>
                    </a:p>
                  </a:txBody>
                  <a:tcPr marT="91425" marB="91425" marR="91425" marL="91425" anchor="ctr"/>
                </a:tc>
                <a:tc>
                  <a:txBody>
                    <a:bodyPr/>
                    <a:lstStyle/>
                    <a:p>
                      <a:pPr indent="0" lvl="0" marL="0" rtl="0" algn="ctr">
                        <a:spcBef>
                          <a:spcPts val="0"/>
                        </a:spcBef>
                        <a:spcAft>
                          <a:spcPts val="0"/>
                        </a:spcAft>
                        <a:buNone/>
                      </a:pPr>
                      <a:r>
                        <a:rPr lang="en" sz="900"/>
                        <a:t>7. </a:t>
                      </a:r>
                      <a:r>
                        <a:rPr lang="en" sz="900"/>
                        <a:t>Use of ABR Rubber in Mid Region and Butyl Rubber in Top and Bottom</a:t>
                      </a:r>
                      <a:endParaRPr sz="900"/>
                    </a:p>
                  </a:txBody>
                  <a:tcPr marT="91425" marB="91425" marR="91425" marL="91425" anchor="ctr"/>
                </a:tc>
              </a:tr>
              <a:tr h="462275">
                <a:tc>
                  <a:txBody>
                    <a:bodyPr/>
                    <a:lstStyle/>
                    <a:p>
                      <a:pPr indent="0" lvl="0" marL="0" rtl="0" algn="ctr">
                        <a:spcBef>
                          <a:spcPts val="0"/>
                        </a:spcBef>
                        <a:spcAft>
                          <a:spcPts val="0"/>
                        </a:spcAft>
                        <a:buNone/>
                      </a:pPr>
                      <a:r>
                        <a:rPr lang="en" sz="900"/>
                        <a:t>LS-DYNA Rigid Bodies Between Deformable Materials</a:t>
                      </a:r>
                      <a:endParaRPr sz="900"/>
                    </a:p>
                  </a:txBody>
                  <a:tcPr marT="91425" marB="91425" marR="91425" marL="91425" anchor="ctr"/>
                </a:tc>
                <a:tc>
                  <a:txBody>
                    <a:bodyPr/>
                    <a:lstStyle/>
                    <a:p>
                      <a:pPr indent="0" lvl="0" marL="0" rtl="0" algn="ctr">
                        <a:spcBef>
                          <a:spcPts val="0"/>
                        </a:spcBef>
                        <a:spcAft>
                          <a:spcPts val="0"/>
                        </a:spcAft>
                        <a:buNone/>
                      </a:pPr>
                      <a:r>
                        <a:rPr lang="en" sz="900"/>
                        <a:t>8. Titanium Prongs</a:t>
                      </a:r>
                      <a:endParaRPr sz="900"/>
                    </a:p>
                  </a:txBody>
                  <a:tcPr marT="91425" marB="91425" marR="91425" marL="91425" anchor="ctr"/>
                </a:tc>
              </a:tr>
            </a:tbl>
          </a:graphicData>
        </a:graphic>
      </p:graphicFrame>
      <p:sp>
        <p:nvSpPr>
          <p:cNvPr id="340" name="Google Shape;340;p38"/>
          <p:cNvSpPr txBox="1"/>
          <p:nvPr/>
        </p:nvSpPr>
        <p:spPr>
          <a:xfrm>
            <a:off x="1370450" y="2263950"/>
            <a:ext cx="255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Nunito"/>
                <a:ea typeface="Nunito"/>
                <a:cs typeface="Nunito"/>
                <a:sym typeface="Nunito"/>
              </a:rPr>
              <a:t>1</a:t>
            </a:r>
            <a:endParaRPr sz="800">
              <a:solidFill>
                <a:schemeClr val="lt1"/>
              </a:solidFill>
              <a:latin typeface="Nunito"/>
              <a:ea typeface="Nunito"/>
              <a:cs typeface="Nunito"/>
              <a:sym typeface="Nunito"/>
            </a:endParaRPr>
          </a:p>
        </p:txBody>
      </p:sp>
      <p:sp>
        <p:nvSpPr>
          <p:cNvPr id="341" name="Google Shape;341;p38"/>
          <p:cNvSpPr txBox="1"/>
          <p:nvPr/>
        </p:nvSpPr>
        <p:spPr>
          <a:xfrm>
            <a:off x="524275" y="3404150"/>
            <a:ext cx="492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Nunito"/>
                <a:ea typeface="Nunito"/>
                <a:cs typeface="Nunito"/>
                <a:sym typeface="Nunito"/>
              </a:rPr>
              <a:t>2&amp;7</a:t>
            </a:r>
            <a:endParaRPr sz="800">
              <a:solidFill>
                <a:schemeClr val="lt1"/>
              </a:solidFill>
              <a:latin typeface="Nunito"/>
              <a:ea typeface="Nunito"/>
              <a:cs typeface="Nunito"/>
              <a:sym typeface="Nunito"/>
            </a:endParaRPr>
          </a:p>
        </p:txBody>
      </p:sp>
      <p:sp>
        <p:nvSpPr>
          <p:cNvPr id="342" name="Google Shape;342;p38"/>
          <p:cNvSpPr txBox="1"/>
          <p:nvPr/>
        </p:nvSpPr>
        <p:spPr>
          <a:xfrm>
            <a:off x="1370450" y="2998000"/>
            <a:ext cx="255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424242"/>
                </a:solidFill>
                <a:latin typeface="Nunito"/>
                <a:ea typeface="Nunito"/>
                <a:cs typeface="Nunito"/>
                <a:sym typeface="Nunito"/>
              </a:rPr>
              <a:t>3</a:t>
            </a:r>
            <a:endParaRPr sz="800">
              <a:solidFill>
                <a:srgbClr val="424242"/>
              </a:solidFill>
              <a:latin typeface="Nunito"/>
              <a:ea typeface="Nunito"/>
              <a:cs typeface="Nunito"/>
              <a:sym typeface="Nunito"/>
            </a:endParaRPr>
          </a:p>
        </p:txBody>
      </p:sp>
      <p:sp>
        <p:nvSpPr>
          <p:cNvPr id="343" name="Google Shape;343;p38"/>
          <p:cNvSpPr txBox="1"/>
          <p:nvPr/>
        </p:nvSpPr>
        <p:spPr>
          <a:xfrm>
            <a:off x="420150" y="3096325"/>
            <a:ext cx="255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Nunito"/>
                <a:ea typeface="Nunito"/>
                <a:cs typeface="Nunito"/>
                <a:sym typeface="Nunito"/>
              </a:rPr>
              <a:t>4</a:t>
            </a:r>
            <a:endParaRPr sz="800">
              <a:solidFill>
                <a:schemeClr val="lt1"/>
              </a:solidFill>
              <a:latin typeface="Nunito"/>
              <a:ea typeface="Nunito"/>
              <a:cs typeface="Nunito"/>
              <a:sym typeface="Nunito"/>
            </a:endParaRPr>
          </a:p>
        </p:txBody>
      </p:sp>
      <p:sp>
        <p:nvSpPr>
          <p:cNvPr id="344" name="Google Shape;344;p38"/>
          <p:cNvSpPr txBox="1"/>
          <p:nvPr/>
        </p:nvSpPr>
        <p:spPr>
          <a:xfrm>
            <a:off x="574700" y="3613600"/>
            <a:ext cx="255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Nunito"/>
                <a:ea typeface="Nunito"/>
                <a:cs typeface="Nunito"/>
                <a:sym typeface="Nunito"/>
              </a:rPr>
              <a:t>5</a:t>
            </a:r>
            <a:endParaRPr sz="800">
              <a:solidFill>
                <a:schemeClr val="lt1"/>
              </a:solidFill>
              <a:latin typeface="Nunito"/>
              <a:ea typeface="Nunito"/>
              <a:cs typeface="Nunito"/>
              <a:sym typeface="Nunito"/>
            </a:endParaRPr>
          </a:p>
        </p:txBody>
      </p:sp>
      <p:sp>
        <p:nvSpPr>
          <p:cNvPr id="345" name="Google Shape;345;p38"/>
          <p:cNvSpPr txBox="1"/>
          <p:nvPr/>
        </p:nvSpPr>
        <p:spPr>
          <a:xfrm>
            <a:off x="963388" y="3305800"/>
            <a:ext cx="255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Nunito"/>
                <a:ea typeface="Nunito"/>
                <a:cs typeface="Nunito"/>
                <a:sym typeface="Nunito"/>
              </a:rPr>
              <a:t>6</a:t>
            </a:r>
            <a:endParaRPr sz="800">
              <a:solidFill>
                <a:schemeClr val="lt1"/>
              </a:solidFill>
              <a:latin typeface="Nunito"/>
              <a:ea typeface="Nunito"/>
              <a:cs typeface="Nunito"/>
              <a:sym typeface="Nunito"/>
            </a:endParaRPr>
          </a:p>
        </p:txBody>
      </p:sp>
      <p:sp>
        <p:nvSpPr>
          <p:cNvPr id="346" name="Google Shape;346;p38"/>
          <p:cNvSpPr txBox="1"/>
          <p:nvPr/>
        </p:nvSpPr>
        <p:spPr>
          <a:xfrm>
            <a:off x="675438" y="3096338"/>
            <a:ext cx="255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Nunito"/>
                <a:ea typeface="Nunito"/>
                <a:cs typeface="Nunito"/>
                <a:sym typeface="Nunito"/>
              </a:rPr>
              <a:t>8</a:t>
            </a:r>
            <a:endParaRPr sz="8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 Assessment</a:t>
            </a:r>
            <a:endParaRPr/>
          </a:p>
        </p:txBody>
      </p:sp>
      <p:sp>
        <p:nvSpPr>
          <p:cNvPr id="352" name="Google Shape;352;p39"/>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Needed a way to compare models and how well they fit the predetermined corridors</a:t>
            </a:r>
            <a:endParaRPr sz="1500"/>
          </a:p>
          <a:p>
            <a:pPr indent="-336550" lvl="0" marL="457200" rtl="0" algn="l">
              <a:spcBef>
                <a:spcPts val="0"/>
              </a:spcBef>
              <a:spcAft>
                <a:spcPts val="0"/>
              </a:spcAft>
              <a:buSzPts val="1700"/>
              <a:buChar char="●"/>
            </a:pPr>
            <a:r>
              <a:rPr lang="en" sz="1500"/>
              <a:t>Residual and correlation method</a:t>
            </a:r>
            <a:endParaRPr sz="1500"/>
          </a:p>
          <a:p>
            <a:pPr indent="-336550" lvl="0" marL="457200" rtl="0" algn="l">
              <a:spcBef>
                <a:spcPts val="0"/>
              </a:spcBef>
              <a:spcAft>
                <a:spcPts val="0"/>
              </a:spcAft>
              <a:buSzPts val="1700"/>
              <a:buChar char="●"/>
            </a:pPr>
            <a:r>
              <a:rPr lang="en" sz="1500"/>
              <a:t>Results in a single value greater than 0</a:t>
            </a:r>
            <a:endParaRPr sz="1500"/>
          </a:p>
          <a:p>
            <a:pPr indent="-323850" lvl="1" marL="914400" rtl="0" algn="l">
              <a:spcBef>
                <a:spcPts val="0"/>
              </a:spcBef>
              <a:spcAft>
                <a:spcPts val="0"/>
              </a:spcAft>
              <a:buSzPts val="1500"/>
              <a:buAutoNum type="alphaLcPeriod"/>
            </a:pPr>
            <a:r>
              <a:rPr lang="en" sz="1500"/>
              <a:t>0 is ideal score, so lowest score will be considered as the best</a:t>
            </a:r>
            <a:endParaRPr sz="1500"/>
          </a:p>
          <a:p>
            <a:pPr indent="-323850" lvl="1" marL="914400" rtl="0" algn="l">
              <a:spcBef>
                <a:spcPts val="0"/>
              </a:spcBef>
              <a:spcAft>
                <a:spcPts val="0"/>
              </a:spcAft>
              <a:buSzPts val="1500"/>
              <a:buAutoNum type="alphaLcPeriod"/>
            </a:pPr>
            <a:r>
              <a:rPr lang="en" sz="1500"/>
              <a:t>Final Design Overall Score: 1.542</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Residual Method</a:t>
            </a:r>
            <a:endParaRPr/>
          </a:p>
        </p:txBody>
      </p:sp>
      <p:sp>
        <p:nvSpPr>
          <p:cNvPr id="358" name="Google Shape;358;p40"/>
          <p:cNvSpPr txBox="1"/>
          <p:nvPr>
            <p:ph idx="1" type="body"/>
          </p:nvPr>
        </p:nvSpPr>
        <p:spPr>
          <a:xfrm>
            <a:off x="320800" y="1106400"/>
            <a:ext cx="77040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Isolate</a:t>
            </a:r>
            <a:r>
              <a:rPr lang="en"/>
              <a:t> relevant portion of simulation data</a:t>
            </a:r>
            <a:endParaRPr/>
          </a:p>
          <a:p>
            <a:pPr indent="-317500" lvl="0" marL="457200" rtl="0" algn="l">
              <a:spcBef>
                <a:spcPts val="0"/>
              </a:spcBef>
              <a:spcAft>
                <a:spcPts val="0"/>
              </a:spcAft>
              <a:buSzPts val="1400"/>
              <a:buAutoNum type="arabicPeriod"/>
            </a:pPr>
            <a:r>
              <a:rPr lang="en"/>
              <a:t>Interpolate to create linear spacing</a:t>
            </a:r>
            <a:endParaRPr/>
          </a:p>
          <a:p>
            <a:pPr indent="-317500" lvl="0" marL="457200" rtl="0" algn="l">
              <a:spcBef>
                <a:spcPts val="0"/>
              </a:spcBef>
              <a:spcAft>
                <a:spcPts val="0"/>
              </a:spcAft>
              <a:buSzPts val="1400"/>
              <a:buAutoNum type="arabicPeriod"/>
            </a:pPr>
            <a:r>
              <a:rPr lang="en"/>
              <a:t>Recreate </a:t>
            </a:r>
            <a:r>
              <a:rPr lang="en"/>
              <a:t>corridor curves using fit coefficients</a:t>
            </a:r>
            <a:endParaRPr/>
          </a:p>
          <a:p>
            <a:pPr indent="-317500" lvl="0" marL="457200" rtl="0" algn="l">
              <a:spcBef>
                <a:spcPts val="0"/>
              </a:spcBef>
              <a:spcAft>
                <a:spcPts val="0"/>
              </a:spcAft>
              <a:buSzPts val="1400"/>
              <a:buAutoNum type="arabicPeriod"/>
            </a:pPr>
            <a:r>
              <a:rPr lang="en"/>
              <a:t>Take difference between simulation data and mean curve</a:t>
            </a:r>
            <a:endParaRPr/>
          </a:p>
          <a:p>
            <a:pPr indent="-317500" lvl="0" marL="457200" rtl="0" algn="l">
              <a:spcBef>
                <a:spcPts val="0"/>
              </a:spcBef>
              <a:spcAft>
                <a:spcPts val="0"/>
              </a:spcAft>
              <a:buSzPts val="1400"/>
              <a:buAutoNum type="arabicPeriod"/>
            </a:pPr>
            <a:r>
              <a:rPr lang="en"/>
              <a:t>Determine score for individual point</a:t>
            </a:r>
            <a:endParaRPr/>
          </a:p>
          <a:p>
            <a:pPr indent="-317500" lvl="0" marL="457200" rtl="0" algn="l">
              <a:spcBef>
                <a:spcPts val="0"/>
              </a:spcBef>
              <a:spcAft>
                <a:spcPts val="0"/>
              </a:spcAft>
              <a:buSzPts val="1400"/>
              <a:buAutoNum type="arabicPeriod"/>
            </a:pPr>
            <a:r>
              <a:rPr lang="en"/>
              <a:t>Average across all points to provide one overall score </a:t>
            </a:r>
            <a:endParaRPr/>
          </a:p>
          <a:p>
            <a:pPr indent="0" lvl="0" marL="457200" rtl="0" algn="l">
              <a:spcBef>
                <a:spcPts val="0"/>
              </a:spcBef>
              <a:spcAft>
                <a:spcPts val="0"/>
              </a:spcAft>
              <a:buNone/>
            </a:pPr>
            <a:r>
              <a:rPr lang="en"/>
              <a:t>for the test</a:t>
            </a:r>
            <a:endParaRPr/>
          </a:p>
        </p:txBody>
      </p:sp>
      <p:pic>
        <p:nvPicPr>
          <p:cNvPr id="359" name="Google Shape;359;p40"/>
          <p:cNvPicPr preferRelativeResize="0"/>
          <p:nvPr/>
        </p:nvPicPr>
        <p:blipFill rotWithShape="1">
          <a:blip r:embed="rId3">
            <a:alphaModFix/>
          </a:blip>
          <a:srcRect b="6661" l="6049" r="7891" t="4865"/>
          <a:stretch/>
        </p:blipFill>
        <p:spPr>
          <a:xfrm>
            <a:off x="4775850" y="1438450"/>
            <a:ext cx="4303650" cy="3318101"/>
          </a:xfrm>
          <a:prstGeom prst="rect">
            <a:avLst/>
          </a:prstGeom>
          <a:noFill/>
          <a:ln>
            <a:noFill/>
          </a:ln>
        </p:spPr>
      </p:pic>
      <p:cxnSp>
        <p:nvCxnSpPr>
          <p:cNvPr id="360" name="Google Shape;360;p40"/>
          <p:cNvCxnSpPr/>
          <p:nvPr/>
        </p:nvCxnSpPr>
        <p:spPr>
          <a:xfrm>
            <a:off x="6001275" y="3450550"/>
            <a:ext cx="0" cy="419100"/>
          </a:xfrm>
          <a:prstGeom prst="straightConnector1">
            <a:avLst/>
          </a:prstGeom>
          <a:noFill/>
          <a:ln cap="flat" cmpd="sng" w="28575">
            <a:solidFill>
              <a:srgbClr val="FF0000"/>
            </a:solidFill>
            <a:prstDash val="solid"/>
            <a:round/>
            <a:headEnd len="med" w="med" type="none"/>
            <a:tailEnd len="med" w="med" type="none"/>
          </a:ln>
        </p:spPr>
      </p:cxnSp>
      <p:cxnSp>
        <p:nvCxnSpPr>
          <p:cNvPr id="361" name="Google Shape;361;p40"/>
          <p:cNvCxnSpPr/>
          <p:nvPr/>
        </p:nvCxnSpPr>
        <p:spPr>
          <a:xfrm flipH="1">
            <a:off x="7851450" y="2571750"/>
            <a:ext cx="3600" cy="370800"/>
          </a:xfrm>
          <a:prstGeom prst="straightConnector1">
            <a:avLst/>
          </a:prstGeom>
          <a:noFill/>
          <a:ln cap="flat" cmpd="sng" w="28575">
            <a:solidFill>
              <a:srgbClr val="0000FF"/>
            </a:solidFill>
            <a:prstDash val="solid"/>
            <a:round/>
            <a:headEnd len="med" w="med" type="none"/>
            <a:tailEnd len="med" w="med" type="none"/>
          </a:ln>
        </p:spPr>
      </p:cxnSp>
      <p:cxnSp>
        <p:nvCxnSpPr>
          <p:cNvPr id="362" name="Google Shape;362;p40"/>
          <p:cNvCxnSpPr/>
          <p:nvPr/>
        </p:nvCxnSpPr>
        <p:spPr>
          <a:xfrm flipH="1">
            <a:off x="7849650" y="2724150"/>
            <a:ext cx="7200" cy="218400"/>
          </a:xfrm>
          <a:prstGeom prst="straightConnector1">
            <a:avLst/>
          </a:prstGeom>
          <a:noFill/>
          <a:ln cap="flat" cmpd="sng" w="28575">
            <a:solidFill>
              <a:srgbClr val="00FF0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Correlation Method</a:t>
            </a:r>
            <a:endParaRPr/>
          </a:p>
        </p:txBody>
      </p:sp>
      <p:sp>
        <p:nvSpPr>
          <p:cNvPr id="368" name="Google Shape;368;p41"/>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Autocorrelate mean </a:t>
            </a:r>
            <a:r>
              <a:rPr lang="en"/>
              <a:t>corridor</a:t>
            </a:r>
            <a:r>
              <a:rPr lang="en"/>
              <a:t> curve</a:t>
            </a:r>
            <a:endParaRPr/>
          </a:p>
          <a:p>
            <a:pPr indent="-317500" lvl="0" marL="457200" rtl="0" algn="l">
              <a:spcBef>
                <a:spcPts val="0"/>
              </a:spcBef>
              <a:spcAft>
                <a:spcPts val="0"/>
              </a:spcAft>
              <a:buSzPts val="1400"/>
              <a:buAutoNum type="arabicPeriod"/>
            </a:pPr>
            <a:r>
              <a:rPr lang="en"/>
              <a:t>Cross correlate simulation curve with mean corridor curve</a:t>
            </a:r>
            <a:endParaRPr/>
          </a:p>
          <a:p>
            <a:pPr indent="-317500" lvl="0" marL="457200" rtl="0" algn="l">
              <a:spcBef>
                <a:spcPts val="0"/>
              </a:spcBef>
              <a:spcAft>
                <a:spcPts val="0"/>
              </a:spcAft>
              <a:buSzPts val="1400"/>
              <a:buAutoNum type="arabicPeriod"/>
            </a:pPr>
            <a:r>
              <a:rPr lang="en"/>
              <a:t>Find percent error between the two using autocorrelation as reference</a:t>
            </a:r>
            <a:endParaRPr/>
          </a:p>
        </p:txBody>
      </p:sp>
      <p:pic>
        <p:nvPicPr>
          <p:cNvPr id="369" name="Google Shape;369;p41"/>
          <p:cNvPicPr preferRelativeResize="0"/>
          <p:nvPr/>
        </p:nvPicPr>
        <p:blipFill rotWithShape="1">
          <a:blip r:embed="rId3">
            <a:alphaModFix/>
          </a:blip>
          <a:srcRect b="4725" l="7427" r="6999" t="2801"/>
          <a:stretch/>
        </p:blipFill>
        <p:spPr>
          <a:xfrm>
            <a:off x="1260900" y="2160600"/>
            <a:ext cx="3547224" cy="2837775"/>
          </a:xfrm>
          <a:prstGeom prst="rect">
            <a:avLst/>
          </a:prstGeom>
          <a:noFill/>
          <a:ln>
            <a:noFill/>
          </a:ln>
        </p:spPr>
      </p:pic>
      <p:pic>
        <p:nvPicPr>
          <p:cNvPr id="370" name="Google Shape;370;p41"/>
          <p:cNvPicPr preferRelativeResize="0"/>
          <p:nvPr/>
        </p:nvPicPr>
        <p:blipFill rotWithShape="1">
          <a:blip r:embed="rId4">
            <a:alphaModFix/>
          </a:blip>
          <a:srcRect b="7166" l="8643" r="4926" t="3587"/>
          <a:stretch/>
        </p:blipFill>
        <p:spPr>
          <a:xfrm>
            <a:off x="5162850" y="2160600"/>
            <a:ext cx="3689650" cy="2757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graphicFrame>
        <p:nvGraphicFramePr>
          <p:cNvPr id="375" name="Google Shape;375;p42"/>
          <p:cNvGraphicFramePr/>
          <p:nvPr/>
        </p:nvGraphicFramePr>
        <p:xfrm>
          <a:off x="129875" y="632455"/>
          <a:ext cx="3000000" cy="3000000"/>
        </p:xfrm>
        <a:graphic>
          <a:graphicData uri="http://schemas.openxmlformats.org/drawingml/2006/table">
            <a:tbl>
              <a:tblPr>
                <a:noFill/>
                <a:tableStyleId>{5C053BC1-5EC9-467F-A052-D9BD02F968BD}</a:tableStyleId>
              </a:tblPr>
              <a:tblGrid>
                <a:gridCol w="4442125"/>
                <a:gridCol w="4442125"/>
              </a:tblGrid>
              <a:tr h="747900">
                <a:tc>
                  <a:txBody>
                    <a:bodyPr/>
                    <a:lstStyle/>
                    <a:p>
                      <a:pPr indent="0" lvl="0" marL="0" rtl="0" algn="ctr">
                        <a:spcBef>
                          <a:spcPts val="0"/>
                        </a:spcBef>
                        <a:spcAft>
                          <a:spcPts val="0"/>
                        </a:spcAft>
                        <a:buNone/>
                      </a:pPr>
                      <a:r>
                        <a:rPr b="1" lang="en" sz="2800">
                          <a:solidFill>
                            <a:schemeClr val="dk1"/>
                          </a:solidFill>
                          <a:latin typeface="Maven Pro"/>
                          <a:ea typeface="Maven Pro"/>
                          <a:cs typeface="Maven Pro"/>
                          <a:sym typeface="Maven Pro"/>
                        </a:rPr>
                        <a:t>Strengths</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b="1" lang="en" sz="2800">
                          <a:solidFill>
                            <a:schemeClr val="dk1"/>
                          </a:solidFill>
                          <a:latin typeface="Maven Pro"/>
                          <a:ea typeface="Maven Pro"/>
                          <a:cs typeface="Maven Pro"/>
                          <a:sym typeface="Maven Pro"/>
                        </a:rPr>
                        <a:t>Weaknesses</a:t>
                      </a:r>
                      <a:endParaRPr>
                        <a:solidFill>
                          <a:schemeClr val="dk1"/>
                        </a:solidFill>
                      </a:endParaRPr>
                    </a:p>
                  </a:txBody>
                  <a:tcPr marT="91425" marB="91425" marR="91425" marL="91425" anchor="ctr">
                    <a:lnB cap="flat" cmpd="sng" w="9525">
                      <a:solidFill>
                        <a:srgbClr val="9E9E9E"/>
                      </a:solidFill>
                      <a:prstDash val="solid"/>
                      <a:round/>
                      <a:headEnd len="sm" w="sm" type="none"/>
                      <a:tailEnd len="sm" w="sm" type="none"/>
                    </a:lnB>
                  </a:tcPr>
                </a:tc>
              </a:tr>
              <a:tr h="747450">
                <a:tc>
                  <a:txBody>
                    <a:bodyPr/>
                    <a:lstStyle/>
                    <a:p>
                      <a:pPr indent="0" lvl="0" marL="0" rtl="0" algn="ctr">
                        <a:spcBef>
                          <a:spcPts val="0"/>
                        </a:spcBef>
                        <a:spcAft>
                          <a:spcPts val="0"/>
                        </a:spcAft>
                        <a:buNone/>
                      </a:pPr>
                      <a:r>
                        <a:rPr lang="en"/>
                        <a:t>Same number of points across all tests</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Need unique points for simulation data</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7450">
                <a:tc>
                  <a:txBody>
                    <a:bodyPr/>
                    <a:lstStyle/>
                    <a:p>
                      <a:pPr indent="0" lvl="0" marL="0" rtl="0" algn="ctr">
                        <a:spcBef>
                          <a:spcPts val="0"/>
                        </a:spcBef>
                        <a:spcAft>
                          <a:spcPts val="0"/>
                        </a:spcAft>
                        <a:buNone/>
                      </a:pPr>
                      <a:r>
                        <a:rPr lang="en"/>
                        <a:t>Linear spacing</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Use of NBDL CG timing</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7450">
                <a:tc>
                  <a:txBody>
                    <a:bodyPr/>
                    <a:lstStyle/>
                    <a:p>
                      <a:pPr indent="0" lvl="0" marL="0" rtl="0" algn="ctr">
                        <a:spcBef>
                          <a:spcPts val="0"/>
                        </a:spcBef>
                        <a:spcAft>
                          <a:spcPts val="0"/>
                        </a:spcAft>
                        <a:buNone/>
                      </a:pPr>
                      <a:r>
                        <a:rPr lang="en"/>
                        <a:t>Correlation method adds information about size</a:t>
                      </a:r>
                      <a:endParaRPr/>
                    </a:p>
                  </a:txBody>
                  <a:tcPr marT="91425" marB="91425" marR="91425" marL="91425" anchor="ctr"/>
                </a:tc>
                <a:tc>
                  <a:txBody>
                    <a:bodyPr/>
                    <a:lstStyle/>
                    <a:p>
                      <a:pPr indent="0" lvl="0" marL="0" rtl="0" algn="ctr">
                        <a:spcBef>
                          <a:spcPts val="0"/>
                        </a:spcBef>
                        <a:spcAft>
                          <a:spcPts val="0"/>
                        </a:spcAft>
                        <a:buNone/>
                      </a:pPr>
                      <a:r>
                        <a:rPr lang="en"/>
                        <a:t>Correlation method doesn’t fully characterize shape</a:t>
                      </a:r>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7450">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a:t>Correlation method score not between 0 and 1</a:t>
                      </a:r>
                      <a:endParaRPr/>
                    </a:p>
                  </a:txBody>
                  <a:tcPr marT="91425" marB="91425" marR="91425" marL="91425" anchor="ctr">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ports Injuries Breakthrough by Slidesgo">
  <a:themeElements>
    <a:clrScheme name="Simple Light">
      <a:dk1>
        <a:srgbClr val="254789"/>
      </a:dk1>
      <a:lt1>
        <a:srgbClr val="FFFFFF"/>
      </a:lt1>
      <a:dk2>
        <a:srgbClr val="E5ECEF"/>
      </a:dk2>
      <a:lt2>
        <a:srgbClr val="CBEFF2"/>
      </a:lt2>
      <a:accent1>
        <a:srgbClr val="BBE2FF"/>
      </a:accent1>
      <a:accent2>
        <a:srgbClr val="77B8F7"/>
      </a:accent2>
      <a:accent3>
        <a:srgbClr val="4BB2FF"/>
      </a:accent3>
      <a:accent4>
        <a:srgbClr val="0885FF"/>
      </a:accent4>
      <a:accent5>
        <a:srgbClr val="203C7B"/>
      </a:accent5>
      <a:accent6>
        <a:srgbClr val="CBF2E1"/>
      </a:accent6>
      <a:hlink>
        <a:srgbClr val="2547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