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472" r:id="rId2"/>
    <p:sldId id="479" r:id="rId3"/>
    <p:sldId id="518" r:id="rId4"/>
    <p:sldId id="519" r:id="rId5"/>
    <p:sldId id="520" r:id="rId6"/>
    <p:sldId id="494" r:id="rId7"/>
    <p:sldId id="476" r:id="rId8"/>
    <p:sldId id="495" r:id="rId9"/>
    <p:sldId id="500" r:id="rId10"/>
    <p:sldId id="488" r:id="rId11"/>
    <p:sldId id="489" r:id="rId12"/>
    <p:sldId id="490" r:id="rId13"/>
    <p:sldId id="528" r:id="rId14"/>
    <p:sldId id="529" r:id="rId15"/>
    <p:sldId id="530" r:id="rId16"/>
    <p:sldId id="531" r:id="rId17"/>
    <p:sldId id="532" r:id="rId18"/>
    <p:sldId id="533" r:id="rId19"/>
    <p:sldId id="534" r:id="rId20"/>
    <p:sldId id="535" r:id="rId21"/>
    <p:sldId id="536" r:id="rId22"/>
    <p:sldId id="537" r:id="rId23"/>
    <p:sldId id="496" r:id="rId24"/>
    <p:sldId id="459" r:id="rId25"/>
    <p:sldId id="460" r:id="rId26"/>
    <p:sldId id="461" r:id="rId27"/>
    <p:sldId id="462" r:id="rId28"/>
    <p:sldId id="497" r:id="rId29"/>
    <p:sldId id="453" r:id="rId30"/>
    <p:sldId id="444" r:id="rId31"/>
    <p:sldId id="441" r:id="rId32"/>
    <p:sldId id="521" r:id="rId33"/>
    <p:sldId id="522" r:id="rId34"/>
    <p:sldId id="523" r:id="rId35"/>
    <p:sldId id="524" r:id="rId36"/>
    <p:sldId id="525" r:id="rId37"/>
    <p:sldId id="526" r:id="rId38"/>
    <p:sldId id="527" r:id="rId39"/>
    <p:sldId id="501" r:id="rId40"/>
    <p:sldId id="499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33" autoAdjust="0"/>
  </p:normalViewPr>
  <p:slideViewPr>
    <p:cSldViewPr snapToGrid="0" snapToObjects="1">
      <p:cViewPr>
        <p:scale>
          <a:sx n="100" d="100"/>
          <a:sy n="100" d="100"/>
        </p:scale>
        <p:origin x="-3504" y="-9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3EF39-9CB9-4F4F-A6BC-CBBBC77B42E8}" type="datetimeFigureOut">
              <a:rPr lang="en-US" smtClean="0"/>
              <a:t>18/04/13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8D948-D25D-8E4B-9BFE-B537C3A7C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2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 networks</a:t>
            </a:r>
          </a:p>
          <a:p>
            <a:r>
              <a:rPr lang="en-US" dirty="0" smtClean="0"/>
              <a:t>Recommendations engines</a:t>
            </a:r>
          </a:p>
          <a:p>
            <a:r>
              <a:rPr lang="en-US" dirty="0" smtClean="0"/>
              <a:t>Business intelligence</a:t>
            </a:r>
          </a:p>
          <a:p>
            <a:r>
              <a:rPr lang="en-US" dirty="0" smtClean="0"/>
              <a:t>Geospatial applications</a:t>
            </a:r>
          </a:p>
          <a:p>
            <a:r>
              <a:rPr lang="en-US" dirty="0" smtClean="0"/>
              <a:t>MDM</a:t>
            </a:r>
          </a:p>
          <a:p>
            <a:r>
              <a:rPr lang="en-US" dirty="0" smtClean="0"/>
              <a:t>Network and systems management</a:t>
            </a:r>
          </a:p>
          <a:p>
            <a:r>
              <a:rPr lang="en-US" dirty="0" smtClean="0"/>
              <a:t>Product catalogue</a:t>
            </a:r>
          </a:p>
          <a:p>
            <a:r>
              <a:rPr lang="en-US" dirty="0" smtClean="0"/>
              <a:t>Web analytics</a:t>
            </a:r>
          </a:p>
          <a:p>
            <a:r>
              <a:rPr lang="en-US" dirty="0" smtClean="0"/>
              <a:t>Indexing your slow RDBMS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34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 networks</a:t>
            </a:r>
          </a:p>
          <a:p>
            <a:r>
              <a:rPr lang="en-US" dirty="0" smtClean="0"/>
              <a:t>Recommendations engines</a:t>
            </a:r>
          </a:p>
          <a:p>
            <a:r>
              <a:rPr lang="en-US" dirty="0" smtClean="0"/>
              <a:t>Business intelligence</a:t>
            </a:r>
          </a:p>
          <a:p>
            <a:r>
              <a:rPr lang="en-US" dirty="0" smtClean="0"/>
              <a:t>Geospatial applications</a:t>
            </a:r>
          </a:p>
          <a:p>
            <a:r>
              <a:rPr lang="en-US" dirty="0" smtClean="0"/>
              <a:t>MDM</a:t>
            </a:r>
          </a:p>
          <a:p>
            <a:r>
              <a:rPr lang="en-US" dirty="0" smtClean="0"/>
              <a:t>Network and systems management</a:t>
            </a:r>
          </a:p>
          <a:p>
            <a:r>
              <a:rPr lang="en-US" dirty="0" smtClean="0"/>
              <a:t>Product catalogue</a:t>
            </a:r>
          </a:p>
          <a:p>
            <a:r>
              <a:rPr lang="en-US" dirty="0" smtClean="0"/>
              <a:t>Web analytics</a:t>
            </a:r>
          </a:p>
          <a:p>
            <a:r>
              <a:rPr lang="en-US" dirty="0" smtClean="0"/>
              <a:t>Indexing your slow RDBMS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34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54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sz="1600">
                <a:latin typeface="Lucida Grande" charset="0"/>
                <a:cs typeface="Lucida Grande" charset="0"/>
              </a:rPr>
              <a:t>Want to find a relationship between two nodes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sz="1600">
                <a:latin typeface="Lucida Grande" charset="0"/>
                <a:cs typeface="Lucida Grande" charset="0"/>
              </a:rPr>
              <a:t>Describing it as if it’s ASCII art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6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74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8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9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05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 networks</a:t>
            </a:r>
          </a:p>
          <a:p>
            <a:r>
              <a:rPr lang="en-US" dirty="0" smtClean="0"/>
              <a:t>Recommendations engines</a:t>
            </a:r>
          </a:p>
          <a:p>
            <a:r>
              <a:rPr lang="en-US" dirty="0" smtClean="0"/>
              <a:t>Business intelligence</a:t>
            </a:r>
          </a:p>
          <a:p>
            <a:r>
              <a:rPr lang="en-US" dirty="0" smtClean="0"/>
              <a:t>Geospatial applications</a:t>
            </a:r>
          </a:p>
          <a:p>
            <a:r>
              <a:rPr lang="en-US" dirty="0" smtClean="0"/>
              <a:t>MDM</a:t>
            </a:r>
          </a:p>
          <a:p>
            <a:r>
              <a:rPr lang="en-US" dirty="0" smtClean="0"/>
              <a:t>Network and systems management</a:t>
            </a:r>
          </a:p>
          <a:p>
            <a:r>
              <a:rPr lang="en-US" dirty="0" smtClean="0"/>
              <a:t>Product catalogue</a:t>
            </a:r>
          </a:p>
          <a:p>
            <a:r>
              <a:rPr lang="en-US" dirty="0" smtClean="0"/>
              <a:t>Web analytics</a:t>
            </a:r>
          </a:p>
          <a:p>
            <a:r>
              <a:rPr lang="en-US" dirty="0" smtClean="0"/>
              <a:t>Indexing your slow RDBMS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34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 networks</a:t>
            </a:r>
          </a:p>
          <a:p>
            <a:r>
              <a:rPr lang="en-US" dirty="0" smtClean="0"/>
              <a:t>Recommendations engines</a:t>
            </a:r>
          </a:p>
          <a:p>
            <a:r>
              <a:rPr lang="en-US" dirty="0" smtClean="0"/>
              <a:t>Business intelligence</a:t>
            </a:r>
          </a:p>
          <a:p>
            <a:r>
              <a:rPr lang="en-US" dirty="0" smtClean="0"/>
              <a:t>Geospatial applications</a:t>
            </a:r>
          </a:p>
          <a:p>
            <a:r>
              <a:rPr lang="en-US" dirty="0" smtClean="0"/>
              <a:t>MDM</a:t>
            </a:r>
          </a:p>
          <a:p>
            <a:r>
              <a:rPr lang="en-US" dirty="0" smtClean="0"/>
              <a:t>Network and systems management</a:t>
            </a:r>
          </a:p>
          <a:p>
            <a:r>
              <a:rPr lang="en-US" dirty="0" smtClean="0"/>
              <a:t>Product catalogue</a:t>
            </a:r>
          </a:p>
          <a:p>
            <a:r>
              <a:rPr lang="en-US" dirty="0" smtClean="0"/>
              <a:t>Web analytics</a:t>
            </a:r>
          </a:p>
          <a:p>
            <a:r>
              <a:rPr lang="en-US" dirty="0" smtClean="0"/>
              <a:t>Indexing your slow RDBMS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34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 networks</a:t>
            </a:r>
          </a:p>
          <a:p>
            <a:r>
              <a:rPr lang="en-US" dirty="0" smtClean="0"/>
              <a:t>Recommendations engines</a:t>
            </a:r>
          </a:p>
          <a:p>
            <a:r>
              <a:rPr lang="en-US" dirty="0" smtClean="0"/>
              <a:t>Business intelligence</a:t>
            </a:r>
          </a:p>
          <a:p>
            <a:r>
              <a:rPr lang="en-US" dirty="0" smtClean="0"/>
              <a:t>Geospatial applications</a:t>
            </a:r>
          </a:p>
          <a:p>
            <a:r>
              <a:rPr lang="en-US" dirty="0" smtClean="0"/>
              <a:t>MDM</a:t>
            </a:r>
          </a:p>
          <a:p>
            <a:r>
              <a:rPr lang="en-US" dirty="0" smtClean="0"/>
              <a:t>Network and systems management</a:t>
            </a:r>
          </a:p>
          <a:p>
            <a:r>
              <a:rPr lang="en-US" dirty="0" smtClean="0"/>
              <a:t>Product catalogue</a:t>
            </a:r>
          </a:p>
          <a:p>
            <a:r>
              <a:rPr lang="en-US" dirty="0" smtClean="0"/>
              <a:t>Web analytics</a:t>
            </a:r>
          </a:p>
          <a:p>
            <a:r>
              <a:rPr lang="en-US" dirty="0" smtClean="0"/>
              <a:t>Indexing your slow RDBMS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34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 networks</a:t>
            </a:r>
          </a:p>
          <a:p>
            <a:r>
              <a:rPr lang="en-US" dirty="0" smtClean="0"/>
              <a:t>Recommendations engines</a:t>
            </a:r>
          </a:p>
          <a:p>
            <a:r>
              <a:rPr lang="en-US" dirty="0" smtClean="0"/>
              <a:t>Business intelligence</a:t>
            </a:r>
          </a:p>
          <a:p>
            <a:r>
              <a:rPr lang="en-US" dirty="0" smtClean="0"/>
              <a:t>Geospatial applications</a:t>
            </a:r>
          </a:p>
          <a:p>
            <a:r>
              <a:rPr lang="en-US" dirty="0" smtClean="0"/>
              <a:t>MDM</a:t>
            </a:r>
          </a:p>
          <a:p>
            <a:r>
              <a:rPr lang="en-US" dirty="0" smtClean="0"/>
              <a:t>Network and systems management</a:t>
            </a:r>
          </a:p>
          <a:p>
            <a:r>
              <a:rPr lang="en-US" dirty="0" smtClean="0"/>
              <a:t>Product catalogue</a:t>
            </a:r>
          </a:p>
          <a:p>
            <a:r>
              <a:rPr lang="en-US" dirty="0" smtClean="0"/>
              <a:t>Web analytics</a:t>
            </a:r>
          </a:p>
          <a:p>
            <a:r>
              <a:rPr lang="en-US" dirty="0" smtClean="0"/>
              <a:t>Indexing your slow RDBMS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34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 networks</a:t>
            </a:r>
          </a:p>
          <a:p>
            <a:r>
              <a:rPr lang="en-US" dirty="0" smtClean="0"/>
              <a:t>Recommendations engines</a:t>
            </a:r>
          </a:p>
          <a:p>
            <a:r>
              <a:rPr lang="en-US" dirty="0" smtClean="0"/>
              <a:t>Business intelligence</a:t>
            </a:r>
          </a:p>
          <a:p>
            <a:r>
              <a:rPr lang="en-US" dirty="0" smtClean="0"/>
              <a:t>Geospatial applications</a:t>
            </a:r>
          </a:p>
          <a:p>
            <a:r>
              <a:rPr lang="en-US" dirty="0" smtClean="0"/>
              <a:t>MDM</a:t>
            </a:r>
          </a:p>
          <a:p>
            <a:r>
              <a:rPr lang="en-US" dirty="0" smtClean="0"/>
              <a:t>Network and systems management</a:t>
            </a:r>
          </a:p>
          <a:p>
            <a:r>
              <a:rPr lang="en-US" dirty="0" smtClean="0"/>
              <a:t>Product catalogue</a:t>
            </a:r>
          </a:p>
          <a:p>
            <a:r>
              <a:rPr lang="en-US" dirty="0" smtClean="0"/>
              <a:t>Web analytics</a:t>
            </a:r>
          </a:p>
          <a:p>
            <a:r>
              <a:rPr lang="en-US" dirty="0" smtClean="0"/>
              <a:t>Indexing your slow RDBMS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34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 networks</a:t>
            </a:r>
          </a:p>
          <a:p>
            <a:r>
              <a:rPr lang="en-US" dirty="0" smtClean="0"/>
              <a:t>Recommendations engines</a:t>
            </a:r>
          </a:p>
          <a:p>
            <a:r>
              <a:rPr lang="en-US" dirty="0" smtClean="0"/>
              <a:t>Business intelligence</a:t>
            </a:r>
          </a:p>
          <a:p>
            <a:r>
              <a:rPr lang="en-US" dirty="0" smtClean="0"/>
              <a:t>Geospatial applications</a:t>
            </a:r>
          </a:p>
          <a:p>
            <a:r>
              <a:rPr lang="en-US" dirty="0" smtClean="0"/>
              <a:t>MDM</a:t>
            </a:r>
          </a:p>
          <a:p>
            <a:r>
              <a:rPr lang="en-US" dirty="0" smtClean="0"/>
              <a:t>Network and systems management</a:t>
            </a:r>
          </a:p>
          <a:p>
            <a:r>
              <a:rPr lang="en-US" dirty="0" smtClean="0"/>
              <a:t>Product catalogue</a:t>
            </a:r>
          </a:p>
          <a:p>
            <a:r>
              <a:rPr lang="en-US" dirty="0" smtClean="0"/>
              <a:t>Web analytics</a:t>
            </a:r>
          </a:p>
          <a:p>
            <a:r>
              <a:rPr lang="en-US" dirty="0" smtClean="0"/>
              <a:t>Indexing your slow RDBMS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34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 networks</a:t>
            </a:r>
          </a:p>
          <a:p>
            <a:r>
              <a:rPr lang="en-US" dirty="0" smtClean="0"/>
              <a:t>Recommendations engines</a:t>
            </a:r>
          </a:p>
          <a:p>
            <a:r>
              <a:rPr lang="en-US" dirty="0" smtClean="0"/>
              <a:t>Business intelligence</a:t>
            </a:r>
          </a:p>
          <a:p>
            <a:r>
              <a:rPr lang="en-US" dirty="0" smtClean="0"/>
              <a:t>Geospatial applications</a:t>
            </a:r>
          </a:p>
          <a:p>
            <a:r>
              <a:rPr lang="en-US" dirty="0" smtClean="0"/>
              <a:t>MDM</a:t>
            </a:r>
          </a:p>
          <a:p>
            <a:r>
              <a:rPr lang="en-US" dirty="0" smtClean="0"/>
              <a:t>Network and systems management</a:t>
            </a:r>
          </a:p>
          <a:p>
            <a:r>
              <a:rPr lang="en-US" dirty="0" smtClean="0"/>
              <a:t>Product catalogue</a:t>
            </a:r>
          </a:p>
          <a:p>
            <a:r>
              <a:rPr lang="en-US" dirty="0" smtClean="0"/>
              <a:t>Web analytics</a:t>
            </a:r>
          </a:p>
          <a:p>
            <a:r>
              <a:rPr lang="en-US" dirty="0" smtClean="0"/>
              <a:t>Indexing your slow RDBMS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34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 networks</a:t>
            </a:r>
          </a:p>
          <a:p>
            <a:r>
              <a:rPr lang="en-US" dirty="0" smtClean="0"/>
              <a:t>Recommendations engines</a:t>
            </a:r>
          </a:p>
          <a:p>
            <a:r>
              <a:rPr lang="en-US" dirty="0" smtClean="0"/>
              <a:t>Business intelligence</a:t>
            </a:r>
          </a:p>
          <a:p>
            <a:r>
              <a:rPr lang="en-US" dirty="0" smtClean="0"/>
              <a:t>Geospatial applications</a:t>
            </a:r>
          </a:p>
          <a:p>
            <a:r>
              <a:rPr lang="en-US" dirty="0" smtClean="0"/>
              <a:t>MDM</a:t>
            </a:r>
          </a:p>
          <a:p>
            <a:r>
              <a:rPr lang="en-US" dirty="0" smtClean="0"/>
              <a:t>Network and systems management</a:t>
            </a:r>
          </a:p>
          <a:p>
            <a:r>
              <a:rPr lang="en-US" dirty="0" smtClean="0"/>
              <a:t>Product catalogue</a:t>
            </a:r>
          </a:p>
          <a:p>
            <a:r>
              <a:rPr lang="en-US" dirty="0" smtClean="0"/>
              <a:t>Web analytics</a:t>
            </a:r>
          </a:p>
          <a:p>
            <a:r>
              <a:rPr lang="en-US" dirty="0" smtClean="0"/>
              <a:t>Indexing your slow RDBMS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3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7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7723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87704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1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0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3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9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emf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3821906"/>
            <a:ext cx="9144000" cy="30360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6A618-0097-4544-8128-594A80843A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563182" y="6282937"/>
            <a:ext cx="2313696" cy="40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3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95494"/>
            <a:ext cx="8229600" cy="1281135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Cédric Fauvet – Votre contact en France</a:t>
            </a:r>
          </a:p>
          <a:p>
            <a:pPr algn="ctr">
              <a:buNone/>
            </a:pP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Cedric.fauvet@neotechnology.com</a:t>
            </a:r>
          </a:p>
          <a:p>
            <a:pPr algn="ctr">
              <a:buNone/>
            </a:pPr>
            <a:endParaRPr lang="fr-F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buNone/>
            </a:pP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Twitter 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@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Neo4jFr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buNone/>
            </a:pPr>
            <a:endParaRPr lang="fr-FR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D450-B538-4EEB-BCDC-9E9B4AF20ED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446440" y="653779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1200" dirty="0" smtClean="0"/>
              <a:t>Confidential - Neo Technology, Inc.</a:t>
            </a:r>
            <a:endParaRPr lang="en-US" sz="1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72" y="379099"/>
            <a:ext cx="7469276" cy="132329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499810" y="6180667"/>
            <a:ext cx="2540000" cy="5166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8809" y="2681924"/>
            <a:ext cx="89164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Nouvelles </a:t>
            </a:r>
            <a:r>
              <a:rPr lang="fr-FR" sz="2400" dirty="0" smtClean="0"/>
              <a:t>opportunités pour </a:t>
            </a:r>
            <a:r>
              <a:rPr lang="fr-FR" sz="2400" dirty="0"/>
              <a:t>les données fortement interconnectées : </a:t>
            </a:r>
            <a:r>
              <a:rPr lang="fr-FR" sz="2800" dirty="0"/>
              <a:t>La base de graphe Neo4j</a:t>
            </a:r>
          </a:p>
        </p:txBody>
      </p:sp>
    </p:spTree>
    <p:extLst>
      <p:ext uri="{BB962C8B-B14F-4D97-AF65-F5344CB8AC3E}">
        <p14:creationId xmlns:p14="http://schemas.microsoft.com/office/powerpoint/2010/main" val="2379483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1113"/>
            <a:ext cx="9144000" cy="3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8416925" y="6429375"/>
            <a:ext cx="269875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 algn="r"/>
            <a:fld id="{154F723F-8B84-024B-95C3-DC7648155558}" type="slidenum">
              <a:rPr lang="fr-FR" sz="1400" smtClean="0">
                <a:solidFill>
                  <a:srgbClr val="878787"/>
                </a:solidFill>
                <a:latin typeface="Calibri" charset="0"/>
                <a:cs typeface="Calibri" charset="0"/>
                <a:sym typeface="Calibri" charset="0"/>
              </a:rPr>
              <a:pPr algn="r"/>
              <a:t>10</a:t>
            </a:fld>
            <a:endParaRPr lang="fr-FR" sz="1400" dirty="0">
              <a:solidFill>
                <a:srgbClr val="878787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4491038" y="1293813"/>
            <a:ext cx="80962" cy="4956175"/>
          </a:xfrm>
          <a:prstGeom prst="line">
            <a:avLst/>
          </a:prstGeom>
          <a:noFill/>
          <a:ln w="9525" cap="flat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 dirty="0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838200" y="3579813"/>
            <a:ext cx="7616825" cy="1587"/>
          </a:xfrm>
          <a:prstGeom prst="line">
            <a:avLst/>
          </a:prstGeom>
          <a:noFill/>
          <a:ln w="9525" cap="flat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 dirty="0"/>
          </a:p>
        </p:txBody>
      </p:sp>
      <p:sp>
        <p:nvSpPr>
          <p:cNvPr id="3077" name="Rectangle 5"/>
          <p:cNvSpPr>
            <a:spLocks/>
          </p:cNvSpPr>
          <p:nvPr/>
        </p:nvSpPr>
        <p:spPr bwMode="auto">
          <a:xfrm>
            <a:off x="4685830" y="4146560"/>
            <a:ext cx="3987800" cy="109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9688">
              <a:lnSpc>
                <a:spcPct val="150000"/>
              </a:lnSpc>
            </a:pPr>
            <a:r>
              <a:rPr lang="fr-FR" sz="1300" b="1" dirty="0" smtClean="0">
                <a:solidFill>
                  <a:schemeClr val="tx1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Le client</a:t>
            </a:r>
            <a:r>
              <a:rPr lang="fr-FR" sz="1500" dirty="0" smtClean="0">
                <a:latin typeface="Calibri" charset="0"/>
                <a:sym typeface="Calibri" charset="0"/>
              </a:rPr>
              <a:t/>
            </a:r>
            <a:br>
              <a:rPr lang="fr-FR" sz="1500" dirty="0" smtClean="0">
                <a:latin typeface="Calibri" charset="0"/>
                <a:sym typeface="Calibri" charset="0"/>
              </a:rPr>
            </a:br>
            <a:r>
              <a:rPr lang="fr-FR" sz="1300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Adobe est le leader mondial des solutions multimédias </a:t>
            </a:r>
          </a:p>
          <a:p>
            <a:pPr marL="39688">
              <a:lnSpc>
                <a:spcPct val="150000"/>
              </a:lnSpc>
            </a:pPr>
            <a:r>
              <a:rPr lang="fr-FR" sz="1300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et de marketing numérique.</a:t>
            </a:r>
            <a:endParaRPr lang="fr-FR" sz="13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078" name="Rectangle 6"/>
          <p:cNvSpPr>
            <a:spLocks/>
          </p:cNvSpPr>
          <p:nvPr/>
        </p:nvSpPr>
        <p:spPr bwMode="auto">
          <a:xfrm>
            <a:off x="687388" y="4072176"/>
            <a:ext cx="3683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9688">
              <a:lnSpc>
                <a:spcPct val="150000"/>
              </a:lnSpc>
            </a:pPr>
            <a:r>
              <a:rPr lang="fr-FR" sz="1300" b="1" dirty="0" smtClean="0">
                <a:solidFill>
                  <a:schemeClr val="tx1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Solution</a:t>
            </a:r>
            <a:r>
              <a:rPr lang="fr-FR" sz="150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/>
            </a:r>
            <a:br>
              <a:rPr lang="fr-FR" sz="150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</a:br>
            <a: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- </a:t>
            </a:r>
            <a:r>
              <a:rPr lang="fr-FR" sz="1300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Cluster de Neo4j </a:t>
            </a:r>
            <a: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Enterprise </a:t>
            </a:r>
            <a:b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</a:br>
            <a: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- Composant d’une plus grande infrastructure</a:t>
            </a:r>
            <a:endParaRPr lang="fr-FR" sz="1800" dirty="0" smtClean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marL="39688" algn="l">
              <a:lnSpc>
                <a:spcPct val="150000"/>
              </a:lnSpc>
            </a:pPr>
            <a: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- Déploiement Multi-régions AWS</a:t>
            </a:r>
            <a:endParaRPr lang="fr-FR" sz="1800" dirty="0" smtClean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marL="39688" algn="l">
              <a:lnSpc>
                <a:spcPct val="150000"/>
              </a:lnSpc>
            </a:pPr>
            <a: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- Neo4j sélectionné </a:t>
            </a:r>
            <a:r>
              <a:rPr lang="fr-FR" sz="1300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sur </a:t>
            </a:r>
            <a: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une solution custom et Oracle</a:t>
            </a:r>
            <a:endParaRPr lang="fr-FR" sz="13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079" name="Rectangle 7"/>
          <p:cNvSpPr>
            <a:spLocks/>
          </p:cNvSpPr>
          <p:nvPr/>
        </p:nvSpPr>
        <p:spPr bwMode="auto">
          <a:xfrm>
            <a:off x="4875213" y="1515189"/>
            <a:ext cx="4140200" cy="190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9688" algn="l">
              <a:lnSpc>
                <a:spcPct val="150000"/>
              </a:lnSpc>
            </a:pPr>
            <a:r>
              <a:rPr lang="fr-FR" sz="1300" b="1" dirty="0" smtClean="0">
                <a:solidFill>
                  <a:schemeClr val="tx1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Bénéfices &amp; time frame</a:t>
            </a:r>
            <a:r>
              <a:rPr lang="fr-FR" sz="1300" dirty="0" smtClean="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rPr>
              <a:t/>
            </a:r>
            <a:br>
              <a:rPr lang="fr-FR" sz="1300" dirty="0" smtClean="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rPr>
            </a:br>
            <a: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- Analyse des données hautement flexible</a:t>
            </a:r>
          </a:p>
          <a:p>
            <a:pPr marL="39688" algn="l">
              <a:lnSpc>
                <a:spcPct val="150000"/>
              </a:lnSpc>
            </a:pPr>
            <a: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- Sub-second results for large, densely-connected datasets</a:t>
            </a:r>
            <a:endParaRPr lang="fr-FR" sz="1800" dirty="0" smtClean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marL="325438" indent="-285750" algn="l">
              <a:lnSpc>
                <a:spcPct val="150000"/>
              </a:lnSpc>
              <a:buFontTx/>
              <a:buChar char="-"/>
            </a:pPr>
            <a: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Expérience de l’utilisateur – Avantage compétitif</a:t>
            </a:r>
          </a:p>
          <a:p>
            <a:pPr marL="39688" algn="l">
              <a:lnSpc>
                <a:spcPct val="150000"/>
              </a:lnSpc>
            </a:pPr>
            <a: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- Durée du projet : 12 mois </a:t>
            </a:r>
            <a:endParaRPr lang="fr-FR" sz="13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080" name="Rectangle 8"/>
          <p:cNvSpPr>
            <a:spLocks/>
          </p:cNvSpPr>
          <p:nvPr/>
        </p:nvSpPr>
        <p:spPr bwMode="auto">
          <a:xfrm>
            <a:off x="687388" y="1458489"/>
            <a:ext cx="3683000" cy="199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9688" algn="l">
              <a:lnSpc>
                <a:spcPct val="150000"/>
              </a:lnSpc>
            </a:pPr>
            <a:r>
              <a:rPr lang="fr-FR" sz="1300" b="1" dirty="0" smtClean="0">
                <a:solidFill>
                  <a:schemeClr val="tx1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Définition du problème</a:t>
            </a:r>
            <a:r>
              <a:rPr lang="fr-FR" sz="130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/>
            </a:r>
            <a:br>
              <a:rPr lang="fr-FR" sz="130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</a:br>
            <a:r>
              <a:rPr lang="fr-FR" sz="130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>- Volume de données important lié aux membres, groupes d’utilisateurs, contenu des membres</a:t>
            </a:r>
            <a:r>
              <a:rPr lang="fr-FR" sz="1300" dirty="0" smtClean="0">
                <a:latin typeface="Calibri" charset="0"/>
                <a:sym typeface="Calibri" charset="0"/>
              </a:rPr>
              <a:t> -</a:t>
            </a:r>
            <a:r>
              <a:rPr lang="fr-FR" sz="130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> le tout massivement interconnecté</a:t>
            </a:r>
            <a:endParaRPr lang="fr-FR" sz="1800" dirty="0" smtClean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marL="39688" algn="l">
              <a:lnSpc>
                <a:spcPct val="150000"/>
              </a:lnSpc>
            </a:pPr>
            <a: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-Besoin d’en déduire les relations de collaboration basé sur les contenu utilisateurs.</a:t>
            </a:r>
            <a:endParaRPr lang="fr-FR" sz="13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838" y="52388"/>
            <a:ext cx="1374775" cy="175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81" name="Rectangle 9"/>
          <p:cNvSpPr>
            <a:spLocks/>
          </p:cNvSpPr>
          <p:nvPr/>
        </p:nvSpPr>
        <p:spPr bwMode="auto">
          <a:xfrm>
            <a:off x="382588" y="257175"/>
            <a:ext cx="85598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9688"/>
            <a:r>
              <a:rPr lang="fr-FR" sz="3200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Etude de cas</a:t>
            </a:r>
            <a:r>
              <a:rPr lang="fr-FR" sz="32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: Web/ISV</a:t>
            </a:r>
          </a:p>
          <a:p>
            <a:pPr marL="39688"/>
            <a:r>
              <a:rPr lang="fr-FR" sz="3200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collaboration sociale</a:t>
            </a:r>
            <a:endParaRPr lang="fr-FR" sz="32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25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1113"/>
            <a:ext cx="9144000" cy="3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8416925" y="6429375"/>
            <a:ext cx="269875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 algn="r"/>
            <a:fld id="{D9120548-A15D-5242-B378-0B6289C3ED24}" type="slidenum">
              <a:rPr lang="fr-FR" sz="1400" smtClean="0">
                <a:solidFill>
                  <a:srgbClr val="878787"/>
                </a:solidFill>
                <a:latin typeface="Calibri" charset="0"/>
                <a:cs typeface="Calibri" charset="0"/>
                <a:sym typeface="Calibri" charset="0"/>
              </a:rPr>
              <a:pPr algn="r"/>
              <a:t>11</a:t>
            </a:fld>
            <a:endParaRPr lang="fr-FR" sz="1400" dirty="0">
              <a:solidFill>
                <a:srgbClr val="878787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491038" y="1150938"/>
            <a:ext cx="80962" cy="4956175"/>
          </a:xfrm>
          <a:prstGeom prst="line">
            <a:avLst/>
          </a:prstGeom>
          <a:noFill/>
          <a:ln w="9525" cap="flat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 dirty="0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838200" y="3436938"/>
            <a:ext cx="7616825" cy="1587"/>
          </a:xfrm>
          <a:prstGeom prst="line">
            <a:avLst/>
          </a:prstGeom>
          <a:noFill/>
          <a:ln w="9525" cap="flat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 dirty="0"/>
          </a:p>
        </p:txBody>
      </p:sp>
      <p:sp>
        <p:nvSpPr>
          <p:cNvPr id="4101" name="Rectangle 5"/>
          <p:cNvSpPr>
            <a:spLocks/>
          </p:cNvSpPr>
          <p:nvPr/>
        </p:nvSpPr>
        <p:spPr bwMode="auto">
          <a:xfrm>
            <a:off x="4803775" y="3767138"/>
            <a:ext cx="38989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9688" algn="l">
              <a:lnSpc>
                <a:spcPct val="150000"/>
              </a:lnSpc>
            </a:pPr>
            <a:r>
              <a:rPr lang="fr-FR" sz="1300" b="1" dirty="0" smtClean="0"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La société</a:t>
            </a:r>
          </a:p>
          <a:p>
            <a:pPr marL="39688" algn="l">
              <a:lnSpc>
                <a:spcPct val="150000"/>
              </a:lnSpc>
            </a:pPr>
            <a:r>
              <a:rPr lang="fr-FR" sz="130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>- Opérateur téléphonique leader dans les pays nordiques</a:t>
            </a:r>
            <a:endParaRPr lang="fr-FR" sz="1300" dirty="0">
              <a:solidFill>
                <a:schemeClr val="tx1"/>
              </a:solidFill>
              <a:latin typeface="Calibri" charset="0"/>
              <a:sym typeface="Calibri" charset="0"/>
            </a:endParaRPr>
          </a:p>
        </p:txBody>
      </p:sp>
      <p:sp>
        <p:nvSpPr>
          <p:cNvPr id="4102" name="Rectangle 6"/>
          <p:cNvSpPr>
            <a:spLocks/>
          </p:cNvSpPr>
          <p:nvPr/>
        </p:nvSpPr>
        <p:spPr bwMode="auto">
          <a:xfrm>
            <a:off x="687388" y="3953598"/>
            <a:ext cx="3683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9688">
              <a:lnSpc>
                <a:spcPct val="150000"/>
              </a:lnSpc>
            </a:pPr>
            <a:r>
              <a:rPr lang="fr-FR" sz="1300" b="1" dirty="0" smtClean="0">
                <a:solidFill>
                  <a:schemeClr val="tx1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Solution</a:t>
            </a:r>
            <a:r>
              <a:rPr lang="fr-FR" sz="130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/>
            </a:r>
            <a:br>
              <a:rPr lang="fr-FR" sz="130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</a:br>
            <a:r>
              <a:rPr lang="fr-FR" sz="130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>- Neo4j solution entreprise.</a:t>
            </a:r>
            <a:endParaRPr lang="fr-FR" sz="1800" dirty="0" smtClean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marL="39688" algn="l">
              <a:lnSpc>
                <a:spcPct val="150000"/>
              </a:lnSpc>
            </a:pPr>
            <a: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- Embarqu</a:t>
            </a:r>
            <a:r>
              <a:rPr lang="fr-FR" sz="1300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é et haute disponibilité.</a:t>
            </a:r>
            <a:endParaRPr lang="fr-FR" sz="1800" dirty="0" smtClean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marL="39688" algn="l">
              <a:lnSpc>
                <a:spcPct val="150000"/>
              </a:lnSpc>
            </a:pPr>
            <a: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- En remplacement de bases de données Oracles. vieilles de 10 ans, Berkeley DB et un environnement mainframe.</a:t>
            </a:r>
            <a:r>
              <a:rPr lang="fr-FR" sz="110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/>
            </a:r>
            <a:br>
              <a:rPr lang="fr-FR" sz="110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</a:br>
            <a:endParaRPr lang="fr-FR" sz="1100" dirty="0">
              <a:solidFill>
                <a:schemeClr val="tx1"/>
              </a:solidFill>
              <a:latin typeface="Calibri" charset="0"/>
              <a:sym typeface="Calibri" charset="0"/>
            </a:endParaRPr>
          </a:p>
        </p:txBody>
      </p:sp>
      <p:sp>
        <p:nvSpPr>
          <p:cNvPr id="4103" name="Rectangle 7"/>
          <p:cNvSpPr>
            <a:spLocks/>
          </p:cNvSpPr>
          <p:nvPr/>
        </p:nvSpPr>
        <p:spPr bwMode="auto">
          <a:xfrm>
            <a:off x="687388" y="1065981"/>
            <a:ext cx="3683000" cy="2370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9688" algn="l">
              <a:lnSpc>
                <a:spcPct val="140000"/>
              </a:lnSpc>
            </a:pPr>
            <a:r>
              <a:rPr lang="fr-FR" sz="1300" b="1" dirty="0" smtClean="0"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Dé</a:t>
            </a:r>
            <a:r>
              <a:rPr lang="fr-FR" sz="1300" b="1" dirty="0" smtClean="0">
                <a:solidFill>
                  <a:schemeClr val="tx1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finition du problème</a:t>
            </a:r>
            <a:r>
              <a:rPr lang="fr-FR" sz="130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/>
            </a:r>
            <a:br>
              <a:rPr lang="fr-FR" sz="130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</a:br>
            <a:r>
              <a:rPr lang="fr-FR" sz="130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>- Besoin d’un contrôle d’accès fiable pour 5 millions de clients, souscriptions et accords.</a:t>
            </a:r>
            <a:endParaRPr lang="fr-FR" sz="1800" dirty="0" smtClean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marL="325438" indent="-285750" algn="l">
              <a:lnSpc>
                <a:spcPct val="140000"/>
              </a:lnSpc>
              <a:buFontTx/>
              <a:buChar char="-"/>
            </a:pPr>
            <a: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Dépendances complexes entre les groupes, sociétés, individus, </a:t>
            </a:r>
            <a:r>
              <a:rPr lang="fr-FR" sz="1300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comptes, produits, souscriptions, services et accords</a:t>
            </a:r>
          </a:p>
          <a:p>
            <a:pPr marL="39688" algn="l">
              <a:lnSpc>
                <a:spcPct val="140000"/>
              </a:lnSpc>
            </a:pPr>
            <a: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- Graphs globaux et profonds (Client principaux</a:t>
            </a:r>
            <a:r>
              <a:rPr lang="fr-FR" sz="1300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avec 1000 fils</a:t>
            </a:r>
            <a: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, souscriptions et accords)</a:t>
            </a:r>
            <a:endParaRPr lang="fr-FR" sz="13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4104" name="Rectangle 8"/>
          <p:cNvSpPr>
            <a:spLocks/>
          </p:cNvSpPr>
          <p:nvPr/>
        </p:nvSpPr>
        <p:spPr bwMode="auto">
          <a:xfrm>
            <a:off x="382588" y="276225"/>
            <a:ext cx="85598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9688"/>
            <a:r>
              <a:rPr lang="fr-FR" sz="3200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Etude de cas</a:t>
            </a:r>
            <a:r>
              <a:rPr lang="fr-FR" sz="32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: Télécom</a:t>
            </a:r>
            <a:endParaRPr lang="fr-FR" sz="32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4105" name="Rectangle 9"/>
          <p:cNvSpPr>
            <a:spLocks/>
          </p:cNvSpPr>
          <p:nvPr/>
        </p:nvSpPr>
        <p:spPr bwMode="auto">
          <a:xfrm>
            <a:off x="4754563" y="1168400"/>
            <a:ext cx="3771900" cy="218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9688" algn="l">
              <a:lnSpc>
                <a:spcPct val="150000"/>
              </a:lnSpc>
            </a:pPr>
            <a:r>
              <a:rPr lang="fr-FR" sz="1300" b="1" dirty="0" smtClean="0">
                <a:solidFill>
                  <a:schemeClr val="tx1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Bénéfices &amp; time frame</a:t>
            </a:r>
            <a:r>
              <a:rPr lang="fr-FR" sz="130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/>
            </a:r>
            <a:br>
              <a:rPr lang="fr-FR" sz="130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</a:br>
            <a:r>
              <a:rPr lang="fr-FR" sz="130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>- Architecture flexible et dynamique.</a:t>
            </a:r>
            <a:endParaRPr lang="fr-FR" sz="1800" dirty="0" smtClean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marL="39688" algn="l">
              <a:lnSpc>
                <a:spcPct val="150000"/>
              </a:lnSpc>
            </a:pPr>
            <a: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- Performance exceptionnelle.</a:t>
            </a:r>
            <a:endParaRPr lang="fr-FR" sz="1800" dirty="0" smtClean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marL="39688" algn="l">
              <a:lnSpc>
                <a:spcPct val="150000"/>
              </a:lnSpc>
              <a:buClr>
                <a:srgbClr val="000000"/>
              </a:buClr>
              <a:buSzPct val="100000"/>
              <a:buFont typeface="Calibri" charset="0"/>
              <a:buChar char="-"/>
            </a:pPr>
            <a: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Bas coût comparé aux autres alternatives.</a:t>
            </a:r>
            <a:endParaRPr lang="fr-FR" sz="1800" dirty="0" smtClean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marL="39688" algn="l">
              <a:lnSpc>
                <a:spcPct val="150000"/>
              </a:lnSpc>
              <a:buClr>
                <a:srgbClr val="000000"/>
              </a:buClr>
              <a:buSzPct val="100000"/>
              <a:buFont typeface="Calibri" charset="0"/>
              <a:buChar char="-"/>
            </a:pPr>
            <a: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Modèle de données extensible supportant </a:t>
            </a:r>
            <a:r>
              <a:rPr lang="fr-FR" sz="1300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l’ajout de nouvelles applications et fonctionnalités.</a:t>
            </a:r>
            <a:endParaRPr lang="fr-FR" sz="13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13" y="61913"/>
            <a:ext cx="2482850" cy="110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82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1113"/>
            <a:ext cx="9144000" cy="3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8416925" y="6429375"/>
            <a:ext cx="269875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 algn="r"/>
            <a:fld id="{B5B37F4D-81B4-D047-B64D-AB18C76F1E86}" type="slidenum">
              <a:rPr lang="fr-FR" sz="1400" smtClean="0">
                <a:solidFill>
                  <a:srgbClr val="878787"/>
                </a:solidFill>
                <a:latin typeface="Calibri" charset="0"/>
                <a:cs typeface="Calibri" charset="0"/>
                <a:sym typeface="Calibri" charset="0"/>
              </a:rPr>
              <a:pPr algn="r"/>
              <a:t>12</a:t>
            </a:fld>
            <a:endParaRPr lang="fr-FR" sz="1400" dirty="0">
              <a:solidFill>
                <a:srgbClr val="878787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 flipH="1">
            <a:off x="4572000" y="1250950"/>
            <a:ext cx="0" cy="4999038"/>
          </a:xfrm>
          <a:prstGeom prst="line">
            <a:avLst/>
          </a:prstGeom>
          <a:noFill/>
          <a:ln w="9525" cap="flat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 dirty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838200" y="3579813"/>
            <a:ext cx="7658100" cy="1587"/>
          </a:xfrm>
          <a:prstGeom prst="line">
            <a:avLst/>
          </a:prstGeom>
          <a:noFill/>
          <a:ln w="9525" cap="flat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 dirty="0"/>
          </a:p>
        </p:txBody>
      </p:sp>
      <p:sp>
        <p:nvSpPr>
          <p:cNvPr id="6149" name="Rectangle 5"/>
          <p:cNvSpPr>
            <a:spLocks/>
          </p:cNvSpPr>
          <p:nvPr/>
        </p:nvSpPr>
        <p:spPr bwMode="auto">
          <a:xfrm>
            <a:off x="4870450" y="3829050"/>
            <a:ext cx="3987800" cy="122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39688" algn="l">
              <a:lnSpc>
                <a:spcPct val="150000"/>
              </a:lnSpc>
            </a:pPr>
            <a:r>
              <a:rPr lang="fr-FR" sz="1300" b="1" dirty="0" smtClean="0">
                <a:solidFill>
                  <a:schemeClr val="tx1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Société</a:t>
            </a:r>
            <a:endParaRPr lang="fr-FR" sz="1300" b="1" dirty="0" smtClean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marL="39688" algn="l">
              <a:lnSpc>
                <a:spcPct val="150000"/>
              </a:lnSpc>
              <a:buSzPct val="125000"/>
              <a:buFont typeface="Lucida Grande" charset="0"/>
              <a:buChar char="-"/>
            </a:pPr>
            <a: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Leader mondial de l’infrastructure réseau</a:t>
            </a:r>
          </a:p>
          <a:p>
            <a:pPr marL="39688" algn="l">
              <a:lnSpc>
                <a:spcPct val="150000"/>
              </a:lnSpc>
              <a:buSzPct val="125000"/>
              <a:buFont typeface="Lucida Grande" charset="0"/>
              <a:buChar char="-"/>
            </a:pPr>
            <a:r>
              <a:rPr lang="fr-FR" sz="1300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Vaste</a:t>
            </a:r>
            <a: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organisation commerciale</a:t>
            </a:r>
            <a:r>
              <a:rPr lang="fr-FR" sz="130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/>
            </a:r>
            <a:br>
              <a:rPr lang="fr-FR" sz="130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</a:br>
            <a:endParaRPr lang="fr-FR" sz="1300" dirty="0">
              <a:solidFill>
                <a:schemeClr val="tx1"/>
              </a:solidFill>
              <a:latin typeface="Calibri" charset="0"/>
              <a:sym typeface="Calibri" charset="0"/>
            </a:endParaRPr>
          </a:p>
        </p:txBody>
      </p:sp>
      <p:sp>
        <p:nvSpPr>
          <p:cNvPr id="6150" name="Rectangle 6"/>
          <p:cNvSpPr>
            <a:spLocks/>
          </p:cNvSpPr>
          <p:nvPr/>
        </p:nvSpPr>
        <p:spPr bwMode="auto">
          <a:xfrm>
            <a:off x="839788" y="3840163"/>
            <a:ext cx="3683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39688" algn="l">
              <a:lnSpc>
                <a:spcPct val="150000"/>
              </a:lnSpc>
            </a:pPr>
            <a:r>
              <a:rPr lang="fr-FR" sz="1300" b="1" dirty="0" smtClean="0">
                <a:solidFill>
                  <a:schemeClr val="tx1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Solution</a:t>
            </a:r>
            <a:endParaRPr lang="fr-FR" sz="1300" b="1" dirty="0" smtClean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marL="39688" algn="l">
              <a:lnSpc>
                <a:spcPct val="150000"/>
              </a:lnSpc>
              <a:buSzPct val="125000"/>
              <a:buFont typeface="Lucida Grande" charset="0"/>
              <a:buChar char="-"/>
            </a:pPr>
            <a: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2 clusters Neo4J hautement disponibles</a:t>
            </a:r>
          </a:p>
          <a:p>
            <a:pPr marL="39688" algn="l">
              <a:lnSpc>
                <a:spcPct val="150000"/>
              </a:lnSpc>
              <a:buSzPct val="125000"/>
              <a:buFont typeface="Lucida Grande" charset="0"/>
              <a:buChar char="-"/>
            </a:pPr>
            <a: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Un cluster en production un second en sauvegarde dans des Datacenter différents</a:t>
            </a:r>
          </a:p>
          <a:p>
            <a:pPr marL="39688" algn="l">
              <a:lnSpc>
                <a:spcPct val="150000"/>
              </a:lnSpc>
              <a:buSzPct val="125000"/>
              <a:buFont typeface="Lucida Grande" charset="0"/>
              <a:buChar char="-"/>
            </a:pPr>
            <a: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Au total: 6 bases de données Neo4J Enterprise embarquées</a:t>
            </a:r>
            <a:b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</a:br>
            <a:endParaRPr lang="fr-FR" sz="13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6151" name="Rectangle 7"/>
          <p:cNvSpPr>
            <a:spLocks/>
          </p:cNvSpPr>
          <p:nvPr/>
        </p:nvSpPr>
        <p:spPr bwMode="auto">
          <a:xfrm>
            <a:off x="4875213" y="1189037"/>
            <a:ext cx="4140200" cy="220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39688" algn="l">
              <a:lnSpc>
                <a:spcPct val="150000"/>
              </a:lnSpc>
            </a:pPr>
            <a:r>
              <a:rPr lang="fr-FR" sz="1300" b="1" dirty="0" smtClean="0">
                <a:solidFill>
                  <a:schemeClr val="tx1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Bénéfices &amp; time frame</a:t>
            </a:r>
            <a:endParaRPr lang="fr-FR" sz="1300" b="1" dirty="0" smtClean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marL="39688" algn="l">
              <a:lnSpc>
                <a:spcPct val="150000"/>
              </a:lnSpc>
              <a:buSzPct val="125000"/>
              <a:buFont typeface="Lucida Grande" charset="0"/>
              <a:buChar char="-"/>
            </a:pPr>
            <a: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Vue temps réel sur les comptes et leurs propriétaires</a:t>
            </a:r>
          </a:p>
          <a:p>
            <a:pPr marL="39688" algn="l">
              <a:lnSpc>
                <a:spcPct val="150000"/>
              </a:lnSpc>
              <a:buSzPct val="125000"/>
              <a:buFont typeface="Lucida Grande" charset="0"/>
              <a:buChar char="-"/>
            </a:pPr>
            <a: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Capacité de modéliser des règles complexes pour la gestion de la propriété des comptes</a:t>
            </a:r>
          </a:p>
          <a:p>
            <a:pPr marL="39688" algn="l">
              <a:lnSpc>
                <a:spcPct val="150000"/>
              </a:lnSpc>
              <a:buSzPct val="125000"/>
              <a:buFont typeface="Lucida Grande" charset="0"/>
              <a:buChar char="-"/>
            </a:pPr>
            <a:r>
              <a:rPr lang="fr-FR" sz="1300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Calcul des commissions automatique pour toute l’organisation commerciale</a:t>
            </a:r>
            <a:endParaRPr lang="fr-FR" sz="1300" dirty="0" smtClean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marL="39688" algn="l">
              <a:lnSpc>
                <a:spcPct val="150000"/>
              </a:lnSpc>
              <a:buSzPct val="125000"/>
              <a:buFont typeface="Lucida Grande" charset="0"/>
              <a:buChar char="-"/>
            </a:pPr>
            <a:r>
              <a:rPr lang="fr-FR" sz="1300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Environ 12 moins de développement</a:t>
            </a:r>
            <a: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/>
            </a:r>
            <a:b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</a:br>
            <a:endParaRPr lang="fr-FR" sz="13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6152" name="Rectangle 8"/>
          <p:cNvSpPr>
            <a:spLocks/>
          </p:cNvSpPr>
          <p:nvPr/>
        </p:nvSpPr>
        <p:spPr bwMode="auto">
          <a:xfrm>
            <a:off x="839788" y="1195388"/>
            <a:ext cx="3683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39688" algn="l">
              <a:lnSpc>
                <a:spcPct val="150000"/>
              </a:lnSpc>
            </a:pPr>
            <a:r>
              <a:rPr lang="fr-FR" sz="1300" b="1" dirty="0" smtClean="0"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Définition du problème</a:t>
            </a:r>
            <a:endParaRPr lang="fr-FR" sz="1300" b="1" dirty="0" smtClean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marL="39688">
              <a:lnSpc>
                <a:spcPct val="150000"/>
              </a:lnSpc>
              <a:buSzPct val="125000"/>
              <a:buFont typeface="Lucida Grande" charset="0"/>
              <a:buChar char="-"/>
            </a:pPr>
            <a:r>
              <a:rPr lang="fr-FR" sz="1300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Règles complexes régissant la propriété des comptes.</a:t>
            </a:r>
          </a:p>
          <a:p>
            <a:pPr marL="39688">
              <a:lnSpc>
                <a:spcPct val="150000"/>
              </a:lnSpc>
              <a:buSzPct val="125000"/>
              <a:buFont typeface="Lucida Grande" charset="0"/>
              <a:buChar char="-"/>
            </a:pPr>
            <a:r>
              <a:rPr lang="fr-FR" sz="1300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Règles complexes de calcul des</a:t>
            </a:r>
            <a: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commissions</a:t>
            </a:r>
          </a:p>
          <a:p>
            <a:pPr marL="39688" algn="l">
              <a:lnSpc>
                <a:spcPct val="150000"/>
              </a:lnSpc>
              <a:buSzPct val="125000"/>
              <a:buFont typeface="Lucida Grande" charset="0"/>
              <a:buChar char="-"/>
            </a:pPr>
            <a: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Requêtes complexes dues à la structure des RDBMS</a:t>
            </a:r>
          </a:p>
          <a:p>
            <a:pPr marL="39688" algn="l">
              <a:lnSpc>
                <a:spcPct val="150000"/>
              </a:lnSpc>
              <a:buSzPct val="125000"/>
              <a:buFont typeface="Lucida Grande" charset="0"/>
              <a:buChar char="-"/>
            </a:pPr>
            <a: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Performances de la base de données Oracle insuffisante pour une gestio</a:t>
            </a:r>
            <a:r>
              <a:rPr lang="fr-FR" sz="1300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n temps réel des comptes</a:t>
            </a:r>
            <a: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/>
            </a:r>
            <a:br>
              <a:rPr lang="fr-FR" sz="13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</a:br>
            <a:endParaRPr lang="fr-FR" sz="13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6153" name="Rectangle 9"/>
          <p:cNvSpPr>
            <a:spLocks/>
          </p:cNvSpPr>
          <p:nvPr/>
        </p:nvSpPr>
        <p:spPr bwMode="auto">
          <a:xfrm>
            <a:off x="382588" y="257175"/>
            <a:ext cx="85598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9688"/>
            <a:r>
              <a:rPr lang="fr-FR" sz="3200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Etude de cas</a:t>
            </a:r>
            <a:r>
              <a:rPr lang="fr-FR" sz="32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: </a:t>
            </a:r>
          </a:p>
          <a:p>
            <a:pPr marL="39688"/>
            <a:r>
              <a:rPr lang="fr-FR" sz="32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Gestion commerciale de comptes</a:t>
            </a:r>
            <a:endParaRPr lang="fr-FR" sz="32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0" y="254000"/>
            <a:ext cx="1651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84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2613" y="139700"/>
            <a:ext cx="8275637" cy="868363"/>
          </a:xfrm>
        </p:spPr>
        <p:txBody>
          <a:bodyPr>
            <a:normAutofit/>
          </a:bodyPr>
          <a:lstStyle/>
          <a:p>
            <a:r>
              <a:rPr lang="fr-FR" sz="3200" dirty="0" smtClean="0"/>
              <a:t>Cas d’utilisation – Qui sont les plus connectés ?</a:t>
            </a:r>
            <a:endParaRPr lang="fr-FR" sz="3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295400" y="1447800"/>
            <a:ext cx="1577340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Retail Co.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705600" y="1752600"/>
            <a:ext cx="157734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Joe The Plumber Inc.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81000" y="2667000"/>
            <a:ext cx="157734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Retail Co.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Canada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14600" y="2667000"/>
            <a:ext cx="157734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Retail Co.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USA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2667000"/>
            <a:ext cx="157734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Retail Co.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Japan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5800" y="3733800"/>
            <a:ext cx="1508760" cy="617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Toronto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85800" y="4495800"/>
            <a:ext cx="1508760" cy="617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Vancouver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85800" y="5257800"/>
            <a:ext cx="1508760" cy="617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Montreal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743200" y="3733800"/>
            <a:ext cx="1508760" cy="617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San Fran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4495800"/>
            <a:ext cx="1508760" cy="617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New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York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743200" y="5257800"/>
            <a:ext cx="1508760" cy="617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Chicago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800600" y="3733800"/>
            <a:ext cx="1508760" cy="617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Tokyo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800600" y="4495800"/>
            <a:ext cx="1508760" cy="617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Kobe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800600" y="5257800"/>
            <a:ext cx="1508760" cy="617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Osaka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010400" y="2743200"/>
            <a:ext cx="1645920" cy="617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123 Abc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St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010400" y="3657600"/>
            <a:ext cx="1645920" cy="617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462 Xyz Ave</a:t>
            </a:r>
          </a:p>
        </p:txBody>
      </p:sp>
      <p:cxnSp>
        <p:nvCxnSpPr>
          <p:cNvPr id="21" name="Straight Connector 20"/>
          <p:cNvCxnSpPr>
            <a:endCxn id="5" idx="2"/>
          </p:cNvCxnSpPr>
          <p:nvPr/>
        </p:nvCxnSpPr>
        <p:spPr bwMode="auto">
          <a:xfrm flipV="1">
            <a:off x="1219200" y="1996440"/>
            <a:ext cx="864870" cy="670560"/>
          </a:xfrm>
          <a:prstGeom prst="line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8" idx="0"/>
            <a:endCxn id="5" idx="2"/>
          </p:cNvCxnSpPr>
          <p:nvPr/>
        </p:nvCxnSpPr>
        <p:spPr bwMode="auto">
          <a:xfrm flipH="1" flipV="1">
            <a:off x="2084070" y="1996440"/>
            <a:ext cx="1219200" cy="670560"/>
          </a:xfrm>
          <a:prstGeom prst="line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9" idx="0"/>
            <a:endCxn id="5" idx="2"/>
          </p:cNvCxnSpPr>
          <p:nvPr/>
        </p:nvCxnSpPr>
        <p:spPr bwMode="auto">
          <a:xfrm flipH="1" flipV="1">
            <a:off x="2084070" y="1996440"/>
            <a:ext cx="3276600" cy="670560"/>
          </a:xfrm>
          <a:prstGeom prst="line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47"/>
          <p:cNvCxnSpPr>
            <a:stCxn id="10" idx="1"/>
            <a:endCxn id="7" idx="1"/>
          </p:cNvCxnSpPr>
          <p:nvPr/>
        </p:nvCxnSpPr>
        <p:spPr bwMode="auto">
          <a:xfrm rot="10800000">
            <a:off x="381000" y="3009900"/>
            <a:ext cx="304800" cy="1032510"/>
          </a:xfrm>
          <a:prstGeom prst="bentConnector3">
            <a:avLst>
              <a:gd name="adj1" fmla="val 175000"/>
            </a:avLst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47"/>
          <p:cNvCxnSpPr>
            <a:stCxn id="11" idx="1"/>
            <a:endCxn id="7" idx="1"/>
          </p:cNvCxnSpPr>
          <p:nvPr/>
        </p:nvCxnSpPr>
        <p:spPr bwMode="auto">
          <a:xfrm rot="10800000">
            <a:off x="381000" y="3009900"/>
            <a:ext cx="304800" cy="1794510"/>
          </a:xfrm>
          <a:prstGeom prst="bentConnector3">
            <a:avLst>
              <a:gd name="adj1" fmla="val 175000"/>
            </a:avLst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47"/>
          <p:cNvCxnSpPr>
            <a:stCxn id="12" idx="1"/>
            <a:endCxn id="7" idx="1"/>
          </p:cNvCxnSpPr>
          <p:nvPr/>
        </p:nvCxnSpPr>
        <p:spPr bwMode="auto">
          <a:xfrm rot="10800000">
            <a:off x="381000" y="3009900"/>
            <a:ext cx="304800" cy="2556510"/>
          </a:xfrm>
          <a:prstGeom prst="bentConnector3">
            <a:avLst>
              <a:gd name="adj1" fmla="val 175000"/>
            </a:avLst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47"/>
          <p:cNvCxnSpPr>
            <a:stCxn id="13" idx="1"/>
            <a:endCxn id="8" idx="1"/>
          </p:cNvCxnSpPr>
          <p:nvPr/>
        </p:nvCxnSpPr>
        <p:spPr bwMode="auto">
          <a:xfrm rot="10800000">
            <a:off x="2514600" y="3009900"/>
            <a:ext cx="228600" cy="1032510"/>
          </a:xfrm>
          <a:prstGeom prst="bentConnector3">
            <a:avLst>
              <a:gd name="adj1" fmla="val 200000"/>
            </a:avLst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47"/>
          <p:cNvCxnSpPr>
            <a:stCxn id="14" idx="1"/>
            <a:endCxn id="8" idx="1"/>
          </p:cNvCxnSpPr>
          <p:nvPr/>
        </p:nvCxnSpPr>
        <p:spPr bwMode="auto">
          <a:xfrm rot="10800000">
            <a:off x="2514600" y="3009900"/>
            <a:ext cx="228600" cy="1794510"/>
          </a:xfrm>
          <a:prstGeom prst="bentConnector3">
            <a:avLst>
              <a:gd name="adj1" fmla="val 200000"/>
            </a:avLst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47"/>
          <p:cNvCxnSpPr>
            <a:stCxn id="15" idx="1"/>
            <a:endCxn id="8" idx="1"/>
          </p:cNvCxnSpPr>
          <p:nvPr/>
        </p:nvCxnSpPr>
        <p:spPr bwMode="auto">
          <a:xfrm rot="10800000">
            <a:off x="2514600" y="3009900"/>
            <a:ext cx="228600" cy="2556510"/>
          </a:xfrm>
          <a:prstGeom prst="bentConnector3">
            <a:avLst>
              <a:gd name="adj1" fmla="val 200000"/>
            </a:avLst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47"/>
          <p:cNvCxnSpPr>
            <a:stCxn id="16" idx="1"/>
            <a:endCxn id="9" idx="1"/>
          </p:cNvCxnSpPr>
          <p:nvPr/>
        </p:nvCxnSpPr>
        <p:spPr bwMode="auto">
          <a:xfrm rot="10800000">
            <a:off x="4572000" y="3009900"/>
            <a:ext cx="228600" cy="1032510"/>
          </a:xfrm>
          <a:prstGeom prst="bentConnector3">
            <a:avLst>
              <a:gd name="adj1" fmla="val 200000"/>
            </a:avLst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47"/>
          <p:cNvCxnSpPr>
            <a:stCxn id="17" idx="1"/>
            <a:endCxn id="9" idx="1"/>
          </p:cNvCxnSpPr>
          <p:nvPr/>
        </p:nvCxnSpPr>
        <p:spPr bwMode="auto">
          <a:xfrm rot="10800000">
            <a:off x="4572000" y="3009900"/>
            <a:ext cx="228600" cy="1794510"/>
          </a:xfrm>
          <a:prstGeom prst="bentConnector3">
            <a:avLst>
              <a:gd name="adj1" fmla="val 200000"/>
            </a:avLst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47"/>
          <p:cNvCxnSpPr>
            <a:stCxn id="18" idx="1"/>
            <a:endCxn id="9" idx="1"/>
          </p:cNvCxnSpPr>
          <p:nvPr/>
        </p:nvCxnSpPr>
        <p:spPr bwMode="auto">
          <a:xfrm rot="10800000">
            <a:off x="4572000" y="3009900"/>
            <a:ext cx="228600" cy="2556510"/>
          </a:xfrm>
          <a:prstGeom prst="bentConnector3">
            <a:avLst>
              <a:gd name="adj1" fmla="val 200000"/>
            </a:avLst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47"/>
          <p:cNvCxnSpPr>
            <a:stCxn id="20" idx="1"/>
            <a:endCxn id="6" idx="1"/>
          </p:cNvCxnSpPr>
          <p:nvPr/>
        </p:nvCxnSpPr>
        <p:spPr bwMode="auto">
          <a:xfrm rot="10800000">
            <a:off x="6705600" y="2095500"/>
            <a:ext cx="304800" cy="1870710"/>
          </a:xfrm>
          <a:prstGeom prst="bentConnector3">
            <a:avLst>
              <a:gd name="adj1" fmla="val 175000"/>
            </a:avLst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47"/>
          <p:cNvCxnSpPr>
            <a:stCxn id="19" idx="1"/>
            <a:endCxn id="6" idx="1"/>
          </p:cNvCxnSpPr>
          <p:nvPr/>
        </p:nvCxnSpPr>
        <p:spPr bwMode="auto">
          <a:xfrm rot="10800000">
            <a:off x="6705600" y="2095500"/>
            <a:ext cx="304800" cy="956310"/>
          </a:xfrm>
          <a:prstGeom prst="bentConnector3">
            <a:avLst>
              <a:gd name="adj1" fmla="val 175000"/>
            </a:avLst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6248400" y="1752600"/>
            <a:ext cx="1066800" cy="2514600"/>
          </a:xfrm>
          <a:prstGeom prst="ellipse">
            <a:avLst/>
          </a:prstGeom>
          <a:solidFill>
            <a:srgbClr val="FFFF00">
              <a:alpha val="22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3962400" y="2743200"/>
            <a:ext cx="1066800" cy="3048000"/>
          </a:xfrm>
          <a:prstGeom prst="ellipse">
            <a:avLst/>
          </a:prstGeom>
          <a:solidFill>
            <a:srgbClr val="FFFF00">
              <a:alpha val="22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1981200" y="2743200"/>
            <a:ext cx="1066800" cy="3048000"/>
          </a:xfrm>
          <a:prstGeom prst="ellipse">
            <a:avLst/>
          </a:prstGeom>
          <a:solidFill>
            <a:srgbClr val="FFFF00">
              <a:alpha val="22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990600" y="1066800"/>
            <a:ext cx="2209800" cy="1219200"/>
          </a:xfrm>
          <a:prstGeom prst="ellipse">
            <a:avLst/>
          </a:prstGeom>
          <a:solidFill>
            <a:srgbClr val="00CC00">
              <a:alpha val="27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446" y="6325795"/>
            <a:ext cx="1216685" cy="31990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29357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2613" y="139700"/>
            <a:ext cx="8275637" cy="868363"/>
          </a:xfrm>
        </p:spPr>
        <p:txBody>
          <a:bodyPr>
            <a:normAutofit/>
          </a:bodyPr>
          <a:lstStyle/>
          <a:p>
            <a:r>
              <a:rPr lang="fr-FR" sz="3200" dirty="0" smtClean="0"/>
              <a:t>Cas d’utilisation – Qu’avons nous en commun ?</a:t>
            </a:r>
            <a:endParaRPr lang="fr-FR" sz="3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38200" y="3733800"/>
            <a:ext cx="1524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Alice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600200" y="1295400"/>
            <a:ext cx="1524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ACME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276600" y="4953000"/>
            <a:ext cx="1524000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ACME EMEA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76600" y="2895600"/>
            <a:ext cx="1524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</a:rPr>
              <a:t>Bob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400800" y="1981200"/>
            <a:ext cx="1752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Retail Co.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477000" y="3962400"/>
            <a:ext cx="1752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FooBar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Inc.</a:t>
            </a:r>
          </a:p>
        </p:txBody>
      </p:sp>
      <p:cxnSp>
        <p:nvCxnSpPr>
          <p:cNvPr id="11" name="Straight Connector 10"/>
          <p:cNvCxnSpPr>
            <a:stCxn id="8" idx="0"/>
            <a:endCxn id="6" idx="2"/>
          </p:cNvCxnSpPr>
          <p:nvPr/>
        </p:nvCxnSpPr>
        <p:spPr bwMode="auto">
          <a:xfrm flipH="1" flipV="1">
            <a:off x="2362200" y="1905000"/>
            <a:ext cx="1676400" cy="990600"/>
          </a:xfrm>
          <a:prstGeom prst="line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8" idx="0"/>
            <a:endCxn id="9" idx="1"/>
          </p:cNvCxnSpPr>
          <p:nvPr/>
        </p:nvCxnSpPr>
        <p:spPr bwMode="auto">
          <a:xfrm flipV="1">
            <a:off x="4038600" y="2286000"/>
            <a:ext cx="2362200" cy="609600"/>
          </a:xfrm>
          <a:prstGeom prst="line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5" idx="0"/>
            <a:endCxn id="6" idx="2"/>
          </p:cNvCxnSpPr>
          <p:nvPr/>
        </p:nvCxnSpPr>
        <p:spPr bwMode="auto">
          <a:xfrm flipV="1">
            <a:off x="1600200" y="1905000"/>
            <a:ext cx="762000" cy="1828800"/>
          </a:xfrm>
          <a:prstGeom prst="line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7" idx="1"/>
          </p:cNvCxnSpPr>
          <p:nvPr/>
        </p:nvCxnSpPr>
        <p:spPr bwMode="auto">
          <a:xfrm flipH="1" flipV="1">
            <a:off x="1524000" y="4343400"/>
            <a:ext cx="1752600" cy="990600"/>
          </a:xfrm>
          <a:prstGeom prst="line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10" idx="1"/>
            <a:endCxn id="7" idx="3"/>
          </p:cNvCxnSpPr>
          <p:nvPr/>
        </p:nvCxnSpPr>
        <p:spPr bwMode="auto">
          <a:xfrm flipH="1">
            <a:off x="4800600" y="4267200"/>
            <a:ext cx="1676400" cy="1066800"/>
          </a:xfrm>
          <a:prstGeom prst="line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362200" y="246620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Sales Rep</a:t>
            </a:r>
            <a:endParaRPr lang="en-US" sz="12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292340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Sales Rep</a:t>
            </a:r>
            <a:endParaRPr lang="en-US" sz="12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4419600" y="22860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Worked For</a:t>
            </a:r>
            <a:endParaRPr lang="en-US" sz="12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371600" y="48768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Worked For</a:t>
            </a:r>
            <a:endParaRPr lang="en-US" sz="12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953000" y="44196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Sold To</a:t>
            </a:r>
            <a:endParaRPr lang="en-US" sz="1200" i="1" dirty="0"/>
          </a:p>
        </p:txBody>
      </p:sp>
      <p:sp>
        <p:nvSpPr>
          <p:cNvPr id="21" name="Oval 20"/>
          <p:cNvSpPr/>
          <p:nvPr/>
        </p:nvSpPr>
        <p:spPr bwMode="auto">
          <a:xfrm>
            <a:off x="2895600" y="2514600"/>
            <a:ext cx="2286000" cy="1295400"/>
          </a:xfrm>
          <a:prstGeom prst="ellipse">
            <a:avLst/>
          </a:prstGeom>
          <a:solidFill>
            <a:srgbClr val="00CC00">
              <a:alpha val="27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57200" y="3429000"/>
            <a:ext cx="2286000" cy="1295400"/>
          </a:xfrm>
          <a:prstGeom prst="ellipse">
            <a:avLst/>
          </a:prstGeom>
          <a:solidFill>
            <a:srgbClr val="00CC00">
              <a:alpha val="27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6096000" y="1524000"/>
            <a:ext cx="76200" cy="3962400"/>
          </a:xfrm>
          <a:prstGeom prst="line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pic>
        <p:nvPicPr>
          <p:cNvPr id="24" name="Imag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446" y="6325795"/>
            <a:ext cx="1216685" cy="31990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845459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13" y="139700"/>
            <a:ext cx="8275637" cy="868363"/>
          </a:xfrm>
        </p:spPr>
        <p:txBody>
          <a:bodyPr>
            <a:normAutofit/>
          </a:bodyPr>
          <a:lstStyle/>
          <a:p>
            <a:r>
              <a:rPr lang="fr-FR" sz="3200" dirty="0" smtClean="0"/>
              <a:t>Cas d’utilisation – Quel est le meilleur chemin ?</a:t>
            </a:r>
            <a:endParaRPr lang="fr-FR" sz="32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086600" y="2971800"/>
            <a:ext cx="1577340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Retail Co.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286000" y="2743200"/>
            <a:ext cx="1577340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Bob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85800" y="1600200"/>
            <a:ext cx="1577340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ACME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1000" y="3886200"/>
            <a:ext cx="1577340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Steve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895600" y="4648200"/>
            <a:ext cx="1577340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Jane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715000" y="4495800"/>
            <a:ext cx="1577340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Liza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2743200"/>
            <a:ext cx="1577340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Pauline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715000" y="1447800"/>
            <a:ext cx="1577340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William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1" name="Straight Connector 10"/>
          <p:cNvCxnSpPr>
            <a:stCxn id="4" idx="0"/>
            <a:endCxn id="5" idx="2"/>
          </p:cNvCxnSpPr>
          <p:nvPr/>
        </p:nvCxnSpPr>
        <p:spPr bwMode="auto">
          <a:xfrm flipH="1" flipV="1">
            <a:off x="1474470" y="2148840"/>
            <a:ext cx="1600200" cy="594360"/>
          </a:xfrm>
          <a:prstGeom prst="line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4" idx="3"/>
            <a:endCxn id="9" idx="1"/>
          </p:cNvCxnSpPr>
          <p:nvPr/>
        </p:nvCxnSpPr>
        <p:spPr bwMode="auto">
          <a:xfrm>
            <a:off x="3863340" y="3017520"/>
            <a:ext cx="708660" cy="0"/>
          </a:xfrm>
          <a:prstGeom prst="line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3" idx="1"/>
            <a:endCxn id="9" idx="3"/>
          </p:cNvCxnSpPr>
          <p:nvPr/>
        </p:nvCxnSpPr>
        <p:spPr bwMode="auto">
          <a:xfrm flipH="1" flipV="1">
            <a:off x="6149340" y="3017520"/>
            <a:ext cx="937260" cy="228600"/>
          </a:xfrm>
          <a:prstGeom prst="line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3" idx="0"/>
            <a:endCxn id="10" idx="2"/>
          </p:cNvCxnSpPr>
          <p:nvPr/>
        </p:nvCxnSpPr>
        <p:spPr bwMode="auto">
          <a:xfrm flipH="1" flipV="1">
            <a:off x="6503670" y="1996440"/>
            <a:ext cx="1371600" cy="975360"/>
          </a:xfrm>
          <a:prstGeom prst="line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6" idx="0"/>
            <a:endCxn id="4" idx="1"/>
          </p:cNvCxnSpPr>
          <p:nvPr/>
        </p:nvCxnSpPr>
        <p:spPr bwMode="auto">
          <a:xfrm flipV="1">
            <a:off x="1169670" y="3017520"/>
            <a:ext cx="1116330" cy="868680"/>
          </a:xfrm>
          <a:prstGeom prst="line">
            <a:avLst/>
          </a:prstGeom>
          <a:noFill/>
          <a:ln w="889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7" idx="1"/>
            <a:endCxn id="6" idx="3"/>
          </p:cNvCxnSpPr>
          <p:nvPr/>
        </p:nvCxnSpPr>
        <p:spPr bwMode="auto">
          <a:xfrm flipH="1" flipV="1">
            <a:off x="1958340" y="4160520"/>
            <a:ext cx="937260" cy="762000"/>
          </a:xfrm>
          <a:prstGeom prst="line">
            <a:avLst/>
          </a:prstGeom>
          <a:noFill/>
          <a:ln w="889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8" idx="1"/>
            <a:endCxn id="7" idx="3"/>
          </p:cNvCxnSpPr>
          <p:nvPr/>
        </p:nvCxnSpPr>
        <p:spPr bwMode="auto">
          <a:xfrm flipH="1">
            <a:off x="4472940" y="4770120"/>
            <a:ext cx="1242060" cy="152400"/>
          </a:xfrm>
          <a:prstGeom prst="line">
            <a:avLst/>
          </a:prstGeom>
          <a:noFill/>
          <a:ln w="889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" idx="2"/>
            <a:endCxn id="8" idx="3"/>
          </p:cNvCxnSpPr>
          <p:nvPr/>
        </p:nvCxnSpPr>
        <p:spPr bwMode="auto">
          <a:xfrm flipH="1">
            <a:off x="7292340" y="3520440"/>
            <a:ext cx="582930" cy="1249680"/>
          </a:xfrm>
          <a:prstGeom prst="line">
            <a:avLst/>
          </a:prstGeom>
          <a:noFill/>
          <a:ln w="889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876800" y="3276600"/>
            <a:ext cx="958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Sales Rep</a:t>
            </a:r>
            <a:endParaRPr lang="en-US" sz="1200" b="1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3505200" y="5181600"/>
            <a:ext cx="422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VP</a:t>
            </a:r>
            <a:endParaRPr lang="en-US" sz="1200" b="1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48400" y="5029200"/>
            <a:ext cx="581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CMO</a:t>
            </a:r>
            <a:endParaRPr lang="en-US" sz="120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2590800" y="3276600"/>
            <a:ext cx="958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Sales Rep</a:t>
            </a:r>
            <a:endParaRPr lang="en-US" sz="12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914400" y="4419600"/>
            <a:ext cx="422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VP</a:t>
            </a:r>
            <a:endParaRPr lang="en-US" sz="1200" b="1" i="1" dirty="0"/>
          </a:p>
        </p:txBody>
      </p:sp>
      <p:cxnSp>
        <p:nvCxnSpPr>
          <p:cNvPr id="24" name="Straight Connector 23"/>
          <p:cNvCxnSpPr>
            <a:stCxn id="6" idx="0"/>
            <a:endCxn id="5" idx="2"/>
          </p:cNvCxnSpPr>
          <p:nvPr/>
        </p:nvCxnSpPr>
        <p:spPr bwMode="auto">
          <a:xfrm flipV="1">
            <a:off x="1169670" y="2148840"/>
            <a:ext cx="304800" cy="1737360"/>
          </a:xfrm>
          <a:prstGeom prst="line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446" y="6325795"/>
            <a:ext cx="1216685" cy="31990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39947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Requête: Recherche d’un modèle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61" y="1304275"/>
            <a:ext cx="6813907" cy="4719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903" y="2456594"/>
            <a:ext cx="2122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Modèle </a:t>
            </a:r>
          </a:p>
          <a:p>
            <a:r>
              <a:rPr lang="fr-FR" sz="2400" dirty="0" smtClean="0"/>
              <a:t>Ex: Une fraude</a:t>
            </a:r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446" y="6325795"/>
            <a:ext cx="1216685" cy="31990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23944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Correspondance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62" y="1304275"/>
            <a:ext cx="6813905" cy="4719631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230903" y="2456594"/>
            <a:ext cx="2122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Modèle </a:t>
            </a:r>
          </a:p>
          <a:p>
            <a:r>
              <a:rPr lang="fr-FR" sz="2400" dirty="0" smtClean="0"/>
              <a:t>Ex: Une fraude</a:t>
            </a:r>
            <a:endParaRPr lang="fr-FR" sz="2400" dirty="0"/>
          </a:p>
        </p:txBody>
      </p:sp>
      <p:pic>
        <p:nvPicPr>
          <p:cNvPr id="9" name="Picture 5" descr="ti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878" y="1309275"/>
            <a:ext cx="725571" cy="59519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446" y="6325795"/>
            <a:ext cx="1216685" cy="31990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337117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Pas de correspondance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83" y="1309275"/>
            <a:ext cx="6785061" cy="4709631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230903" y="2456594"/>
            <a:ext cx="2122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Modèle </a:t>
            </a:r>
          </a:p>
          <a:p>
            <a:r>
              <a:rPr lang="fr-FR" sz="2400" dirty="0" smtClean="0"/>
              <a:t>Ex: Une fraude</a:t>
            </a:r>
            <a:endParaRPr lang="fr-FR" sz="2400" dirty="0"/>
          </a:p>
        </p:txBody>
      </p:sp>
      <p:pic>
        <p:nvPicPr>
          <p:cNvPr id="9" name="Picture 4" descr="cro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93055" y="1417638"/>
            <a:ext cx="530360" cy="5366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446" y="6325795"/>
            <a:ext cx="1216685" cy="31990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770566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Requête:Parcours</a:t>
            </a:r>
            <a:r>
              <a:rPr lang="fr-FR" dirty="0"/>
              <a:t> </a:t>
            </a:r>
            <a:r>
              <a:rPr lang="fr-FR" dirty="0" smtClean="0"/>
              <a:t>du Graphe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83" y="1314264"/>
            <a:ext cx="6785060" cy="46996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903" y="2456594"/>
            <a:ext cx="2122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 Ex: Analyse d’impact</a:t>
            </a:r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446" y="6325795"/>
            <a:ext cx="1216685" cy="31990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893563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propos des graphes</a:t>
            </a:r>
          </a:p>
          <a:p>
            <a:r>
              <a:rPr lang="fr-FR" dirty="0" smtClean="0"/>
              <a:t>Présentation de Neo Technology</a:t>
            </a:r>
          </a:p>
          <a:p>
            <a:r>
              <a:rPr lang="fr-FR" dirty="0"/>
              <a:t>Cas d’utilisation clients et génériques</a:t>
            </a:r>
          </a:p>
          <a:p>
            <a:r>
              <a:rPr lang="fr-FR" dirty="0" smtClean="0"/>
              <a:t>Vision du marché</a:t>
            </a:r>
          </a:p>
          <a:p>
            <a:r>
              <a:rPr lang="fr-FR" dirty="0" smtClean="0"/>
              <a:t>Technologie Neo4j</a:t>
            </a:r>
          </a:p>
          <a:p>
            <a:r>
              <a:rPr lang="fr-FR" dirty="0" err="1"/>
              <a:t>Cypher</a:t>
            </a:r>
            <a:r>
              <a:rPr lang="fr-FR" dirty="0"/>
              <a:t> le « SQL » de Neo4j</a:t>
            </a:r>
          </a:p>
        </p:txBody>
      </p:sp>
      <p:sp>
        <p:nvSpPr>
          <p:cNvPr id="4" name="Ellipse 3"/>
          <p:cNvSpPr/>
          <p:nvPr/>
        </p:nvSpPr>
        <p:spPr>
          <a:xfrm>
            <a:off x="407396" y="1705379"/>
            <a:ext cx="411480" cy="423932"/>
          </a:xfrm>
          <a:prstGeom prst="ellipse">
            <a:avLst/>
          </a:prstGeom>
          <a:gradFill flip="none" rotWithShape="1">
            <a:gsLst>
              <a:gs pos="62000">
                <a:srgbClr val="C0504D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2118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Noeud</a:t>
            </a:r>
            <a:r>
              <a:rPr lang="en-US" dirty="0" smtClean="0"/>
              <a:t> de </a:t>
            </a:r>
            <a:r>
              <a:rPr lang="en-US" dirty="0" err="1" smtClean="0"/>
              <a:t>départ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83" y="1314264"/>
            <a:ext cx="6785060" cy="46996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903" y="2456594"/>
            <a:ext cx="2122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 Ex: Analyse d’impact</a:t>
            </a:r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446" y="6325795"/>
            <a:ext cx="1216685" cy="31990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78154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Suivi des relations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84" y="1314264"/>
            <a:ext cx="6785058" cy="46996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903" y="2456594"/>
            <a:ext cx="2122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 Ex: Analyse d’impact</a:t>
            </a:r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446" y="6325795"/>
            <a:ext cx="1216685" cy="31990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34352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des </a:t>
            </a:r>
            <a:r>
              <a:rPr lang="en-US" dirty="0" err="1" smtClean="0"/>
              <a:t>noeuds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84" y="1314264"/>
            <a:ext cx="6785058" cy="4699650"/>
          </a:xfrm>
          <a:prstGeom prst="rect">
            <a:avLst/>
          </a:prstGeom>
        </p:spPr>
      </p:pic>
      <p:pic>
        <p:nvPicPr>
          <p:cNvPr id="5" name="Picture 4" descr="ti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659" y="5124301"/>
            <a:ext cx="725571" cy="595195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230903" y="2456594"/>
            <a:ext cx="2122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 Ex: Analyse d’impact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446" y="6325795"/>
            <a:ext cx="1216685" cy="31990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0368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avec flèche 17"/>
          <p:cNvCxnSpPr/>
          <p:nvPr/>
        </p:nvCxnSpPr>
        <p:spPr>
          <a:xfrm>
            <a:off x="617034" y="2487149"/>
            <a:ext cx="2420" cy="529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propos des graphes</a:t>
            </a:r>
          </a:p>
          <a:p>
            <a:r>
              <a:rPr lang="fr-FR" dirty="0" smtClean="0"/>
              <a:t>Présentation de Neo Technology</a:t>
            </a:r>
          </a:p>
          <a:p>
            <a:r>
              <a:rPr lang="fr-FR" dirty="0"/>
              <a:t>Cas d’utilisation clients et génériques</a:t>
            </a:r>
          </a:p>
          <a:p>
            <a:r>
              <a:rPr lang="fr-FR" dirty="0" smtClean="0"/>
              <a:t>Vision du marché</a:t>
            </a:r>
          </a:p>
          <a:p>
            <a:r>
              <a:rPr lang="fr-FR" dirty="0" smtClean="0"/>
              <a:t>Technologie Neo4j</a:t>
            </a:r>
          </a:p>
          <a:p>
            <a:r>
              <a:rPr lang="fr-FR" dirty="0" err="1"/>
              <a:t>Cypher</a:t>
            </a:r>
            <a:r>
              <a:rPr lang="fr-FR" dirty="0"/>
              <a:t> le « SQL » de Neo4j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619182" y="3083741"/>
            <a:ext cx="272" cy="392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617306" y="1898365"/>
            <a:ext cx="272" cy="537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407396" y="2887235"/>
            <a:ext cx="411480" cy="423932"/>
          </a:xfrm>
          <a:prstGeom prst="ellipse">
            <a:avLst/>
          </a:prstGeom>
          <a:gradFill flip="none" rotWithShape="1">
            <a:gsLst>
              <a:gs pos="62000">
                <a:srgbClr val="C0504D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493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8401E-6 -4.3737E-6 L -1.88401E-6 0.0854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94" y="-171748"/>
            <a:ext cx="8022479" cy="642872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38132" y="170105"/>
            <a:ext cx="8589461" cy="16103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r>
              <a:rPr lang="fr-FR" sz="3200" dirty="0" smtClean="0"/>
              <a:t>Tendance n°1 : </a:t>
            </a:r>
          </a:p>
          <a:p>
            <a:pPr algn="ctr"/>
            <a:r>
              <a:rPr lang="fr-FR" sz="3200" dirty="0" smtClean="0"/>
              <a:t>Croissance exponentielle du volume de données</a:t>
            </a:r>
            <a:endParaRPr lang="fr-FR" sz="3200" dirty="0"/>
          </a:p>
        </p:txBody>
      </p:sp>
      <p:sp>
        <p:nvSpPr>
          <p:cNvPr id="4" name="ZoneTexte 3"/>
          <p:cNvSpPr txBox="1"/>
          <p:nvPr/>
        </p:nvSpPr>
        <p:spPr>
          <a:xfrm>
            <a:off x="2386292" y="1927840"/>
            <a:ext cx="4270058" cy="3451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fr-FR" dirty="0" smtClean="0"/>
              <a:t>Exa-octets de nouvelles données uniques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523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0" y="-113408"/>
            <a:ext cx="7642916" cy="656918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75209" y="170106"/>
            <a:ext cx="7291387" cy="1088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r>
              <a:rPr lang="fr-FR" sz="3200" dirty="0" smtClean="0"/>
              <a:t>Tendance n°2 : </a:t>
            </a:r>
          </a:p>
          <a:p>
            <a:pPr algn="ctr"/>
            <a:r>
              <a:rPr lang="fr-FR" sz="3200" dirty="0" smtClean="0"/>
              <a:t>Explosion de la connectivité des données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32523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7038" y="857006"/>
            <a:ext cx="7019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dirty="0" smtClean="0"/>
              <a:t>Complexité</a:t>
            </a:r>
            <a:r>
              <a:rPr lang="fr-FR" sz="3600" dirty="0" smtClean="0"/>
              <a:t> = Volume x Connectivité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391" y="1843714"/>
            <a:ext cx="4356617" cy="436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3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0" y="-102050"/>
            <a:ext cx="8340279" cy="63590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94831" y="170106"/>
            <a:ext cx="8436690" cy="1088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r>
              <a:rPr lang="fr-FR" sz="3200" dirty="0" smtClean="0"/>
              <a:t>Couverture fonctionnelle de SQL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371891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propos des graphes</a:t>
            </a:r>
          </a:p>
          <a:p>
            <a:r>
              <a:rPr lang="fr-FR" dirty="0" smtClean="0"/>
              <a:t>Présentation de Neo Technology</a:t>
            </a:r>
          </a:p>
          <a:p>
            <a:r>
              <a:rPr lang="fr-FR" dirty="0"/>
              <a:t>Cas d’utilisation clients et génériques</a:t>
            </a:r>
          </a:p>
          <a:p>
            <a:r>
              <a:rPr lang="fr-FR" dirty="0" smtClean="0"/>
              <a:t>Vision du marché</a:t>
            </a:r>
          </a:p>
          <a:p>
            <a:r>
              <a:rPr lang="fr-FR" dirty="0" smtClean="0"/>
              <a:t>Technologie Neo4j</a:t>
            </a:r>
          </a:p>
          <a:p>
            <a:r>
              <a:rPr lang="fr-FR" dirty="0" err="1" smtClean="0"/>
              <a:t>Cypher</a:t>
            </a:r>
            <a:r>
              <a:rPr lang="fr-FR" dirty="0" smtClean="0"/>
              <a:t> le « SQL » de Neo4j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619182" y="3660607"/>
            <a:ext cx="272" cy="392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617034" y="2487149"/>
            <a:ext cx="2420" cy="529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617306" y="1898365"/>
            <a:ext cx="272" cy="537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619454" y="3084049"/>
            <a:ext cx="2420" cy="529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407396" y="3464101"/>
            <a:ext cx="411480" cy="423932"/>
          </a:xfrm>
          <a:prstGeom prst="ellipse">
            <a:avLst/>
          </a:prstGeom>
          <a:gradFill flip="none" rotWithShape="1">
            <a:gsLst>
              <a:gs pos="62000">
                <a:srgbClr val="C0504D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493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8401E-6 -4.3737E-6 L -1.88401E-6 0.0854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6085"/>
          </a:xfrm>
        </p:spPr>
        <p:txBody>
          <a:bodyPr/>
          <a:lstStyle/>
          <a:p>
            <a:r>
              <a:rPr lang="en-US" sz="3200" dirty="0" smtClean="0"/>
              <a:t>Neo4j</a:t>
            </a:r>
            <a:endParaRPr lang="en-US" sz="3200" dirty="0"/>
          </a:p>
        </p:txBody>
      </p:sp>
      <p:pic>
        <p:nvPicPr>
          <p:cNvPr id="4" name="Picture 3" descr="grap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" y="1145361"/>
            <a:ext cx="5329629" cy="439888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0050" y="1510619"/>
            <a:ext cx="4209410" cy="20367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smtClean="0"/>
              <a:t>Adapté </a:t>
            </a:r>
          </a:p>
          <a:p>
            <a:pPr marL="0" indent="0">
              <a:buNone/>
            </a:pPr>
            <a:r>
              <a:rPr lang="fr-FR" dirty="0" smtClean="0"/>
              <a:t>aux données complexes:</a:t>
            </a:r>
          </a:p>
          <a:p>
            <a:pPr lvl="1"/>
            <a:r>
              <a:rPr lang="fr-FR" dirty="0" smtClean="0"/>
              <a:t>Volumineuses</a:t>
            </a:r>
          </a:p>
          <a:p>
            <a:pPr lvl="1"/>
            <a:r>
              <a:rPr lang="fr-FR" dirty="0" smtClean="0"/>
              <a:t>Fortement connectées</a:t>
            </a:r>
          </a:p>
          <a:p>
            <a:pPr lvl="1"/>
            <a:r>
              <a:rPr lang="fr-FR" dirty="0" smtClean="0"/>
              <a:t>Semi-structurées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363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 propos des </a:t>
            </a:r>
            <a:r>
              <a:rPr lang="fr-FR" dirty="0" smtClean="0"/>
              <a:t>graphes : </a:t>
            </a:r>
            <a:br>
              <a:rPr lang="fr-FR" dirty="0" smtClean="0"/>
            </a:br>
            <a:r>
              <a:rPr lang="fr-FR" sz="3100" dirty="0" smtClean="0"/>
              <a:t>La théorie des graphes</a:t>
            </a:r>
            <a:endParaRPr lang="fr-FR" dirty="0"/>
          </a:p>
        </p:txBody>
      </p:sp>
      <p:pic>
        <p:nvPicPr>
          <p:cNvPr id="7" name="Image 6" descr="Knight's_tour_anim_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50" y="1850986"/>
            <a:ext cx="2552700" cy="25527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36600" y="1834674"/>
            <a:ext cx="45847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/>
              <a:t>An 840 </a:t>
            </a:r>
            <a:r>
              <a:rPr lang="fr-FR" sz="2400" b="1" dirty="0" smtClean="0"/>
              <a:t>: </a:t>
            </a:r>
            <a:r>
              <a:rPr lang="fr-FR" sz="2400" dirty="0" smtClean="0"/>
              <a:t>Le problème du cavalier</a:t>
            </a:r>
          </a:p>
          <a:p>
            <a:endParaRPr lang="fr-FR" dirty="0"/>
          </a:p>
          <a:p>
            <a:r>
              <a:rPr lang="fr-FR" dirty="0"/>
              <a:t>L</a:t>
            </a:r>
            <a:r>
              <a:rPr lang="fr-FR" dirty="0" smtClean="0"/>
              <a:t>e </a:t>
            </a:r>
            <a:r>
              <a:rPr lang="fr-FR" dirty="0"/>
              <a:t>joueur et théoricien d'échecs arabe </a:t>
            </a:r>
            <a:r>
              <a:rPr lang="fr-FR" b="1" dirty="0"/>
              <a:t>al-</a:t>
            </a:r>
            <a:r>
              <a:rPr lang="fr-FR" b="1" dirty="0" err="1"/>
              <a:t>Adli</a:t>
            </a:r>
            <a:r>
              <a:rPr lang="fr-FR" b="1" dirty="0"/>
              <a:t> </a:t>
            </a:r>
            <a:r>
              <a:rPr lang="fr-FR" b="1" dirty="0" err="1"/>
              <a:t>ar-Rumi</a:t>
            </a:r>
            <a:r>
              <a:rPr lang="fr-FR" b="1" dirty="0"/>
              <a:t> </a:t>
            </a:r>
            <a:r>
              <a:rPr lang="fr-FR" dirty="0"/>
              <a:t>en donne déjà une </a:t>
            </a:r>
            <a:r>
              <a:rPr lang="fr-FR" dirty="0" smtClean="0"/>
              <a:t>solution.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3479324"/>
            <a:ext cx="41148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34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118"/>
            <a:ext cx="8229600" cy="893405"/>
          </a:xfrm>
        </p:spPr>
        <p:txBody>
          <a:bodyPr>
            <a:normAutofit/>
          </a:bodyPr>
          <a:lstStyle/>
          <a:p>
            <a:r>
              <a:rPr lang="fr-FR" sz="3200" dirty="0" smtClean="0"/>
              <a:t>Caractéristiques de Neo4j</a:t>
            </a:r>
            <a:endParaRPr lang="fr-F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2428"/>
            <a:ext cx="8229600" cy="5375265"/>
          </a:xfrm>
        </p:spPr>
        <p:txBody>
          <a:bodyPr>
            <a:normAutofit fontScale="77500" lnSpcReduction="20000"/>
          </a:bodyPr>
          <a:lstStyle/>
          <a:p>
            <a:r>
              <a:rPr lang="fr-FR" sz="2800" dirty="0" smtClean="0"/>
              <a:t>Transactions Full ACID</a:t>
            </a:r>
          </a:p>
          <a:p>
            <a:pPr lvl="1"/>
            <a:r>
              <a:rPr lang="fr-FR" sz="2400" dirty="0" smtClean="0"/>
              <a:t>XA-compliant distributed two-phase commits</a:t>
            </a:r>
          </a:p>
          <a:p>
            <a:r>
              <a:rPr lang="fr-FR" sz="2800" dirty="0" smtClean="0"/>
              <a:t>Stocke :</a:t>
            </a:r>
          </a:p>
          <a:p>
            <a:pPr lvl="1"/>
            <a:r>
              <a:rPr lang="fr-FR" sz="2400" dirty="0" smtClean="0"/>
              <a:t>32 Milliards de noeuds</a:t>
            </a:r>
          </a:p>
          <a:p>
            <a:pPr lvl="1"/>
            <a:r>
              <a:rPr lang="fr-FR" sz="2400" dirty="0" smtClean="0"/>
              <a:t>32 milliards de relations</a:t>
            </a:r>
          </a:p>
          <a:p>
            <a:pPr lvl="1"/>
            <a:r>
              <a:rPr lang="fr-FR" sz="2400" dirty="0" smtClean="0"/>
              <a:t>64 Milliards de propriétés</a:t>
            </a:r>
          </a:p>
          <a:p>
            <a:r>
              <a:rPr lang="fr-FR" sz="2800" dirty="0" smtClean="0"/>
              <a:t>Haute disponibilité / Scalabilité*</a:t>
            </a:r>
          </a:p>
          <a:p>
            <a:pPr lvl="1"/>
            <a:r>
              <a:rPr lang="fr-FR" sz="2400" dirty="0" smtClean="0"/>
              <a:t>master-slave réplication avec </a:t>
            </a:r>
            <a:r>
              <a:rPr lang="fr-FR" sz="2400" smtClean="0"/>
              <a:t>master Fail-over</a:t>
            </a:r>
            <a:endParaRPr lang="fr-FR" sz="2400" dirty="0" smtClean="0"/>
          </a:p>
          <a:p>
            <a:pPr lvl="1"/>
            <a:r>
              <a:rPr lang="fr-FR" sz="2400" dirty="0" smtClean="0"/>
              <a:t>* Lecture</a:t>
            </a:r>
          </a:p>
          <a:p>
            <a:r>
              <a:rPr lang="fr-FR" sz="2800" dirty="0" smtClean="0"/>
              <a:t>Hautes performance en mémoire</a:t>
            </a:r>
          </a:p>
          <a:p>
            <a:pPr lvl="1"/>
            <a:r>
              <a:rPr lang="fr-FR" sz="2400" dirty="0" smtClean="0"/>
              <a:t>Caches évolués full ACID</a:t>
            </a:r>
          </a:p>
          <a:p>
            <a:r>
              <a:rPr lang="fr-FR" sz="2800" dirty="0" smtClean="0"/>
              <a:t>Langage des requêtes</a:t>
            </a:r>
          </a:p>
          <a:p>
            <a:pPr lvl="1"/>
            <a:r>
              <a:rPr lang="fr-FR" sz="2400" dirty="0" smtClean="0"/>
              <a:t>Cypher</a:t>
            </a:r>
          </a:p>
          <a:p>
            <a:pPr lvl="1"/>
            <a:r>
              <a:rPr lang="fr-FR" sz="2400" dirty="0" smtClean="0"/>
              <a:t>Java APIs</a:t>
            </a:r>
          </a:p>
          <a:p>
            <a:pPr lvl="1"/>
            <a:r>
              <a:rPr lang="fr-FR" sz="2400" dirty="0" smtClean="0"/>
              <a:t>JDBC</a:t>
            </a:r>
          </a:p>
          <a:p>
            <a:pPr lvl="1"/>
            <a:r>
              <a:rPr lang="fr-FR" sz="2400" dirty="0" smtClean="0"/>
              <a:t>Rest API</a:t>
            </a:r>
          </a:p>
          <a:p>
            <a:pPr lvl="1"/>
            <a:r>
              <a:rPr lang="fr-FR" sz="2400" dirty="0" smtClean="0"/>
              <a:t>Ruby</a:t>
            </a:r>
          </a:p>
        </p:txBody>
      </p:sp>
    </p:spTree>
    <p:extLst>
      <p:ext uri="{BB962C8B-B14F-4D97-AF65-F5344CB8AC3E}">
        <p14:creationId xmlns:p14="http://schemas.microsoft.com/office/powerpoint/2010/main" val="185398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474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Architecture</a:t>
            </a:r>
            <a:endParaRPr lang="en-US" sz="3200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" y="1127547"/>
            <a:ext cx="3213100" cy="521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16740" y="1245480"/>
            <a:ext cx="53487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400" dirty="0" smtClean="0"/>
              <a:t>Technologie Serveur  Java</a:t>
            </a:r>
          </a:p>
          <a:p>
            <a:pPr marL="285750" indent="-285750">
              <a:buFont typeface="Arial"/>
              <a:buChar char="•"/>
            </a:pPr>
            <a:r>
              <a:rPr lang="fr-FR" sz="2400" dirty="0" smtClean="0"/>
              <a:t>Service HTTP via Jetty</a:t>
            </a:r>
          </a:p>
          <a:p>
            <a:pPr marL="742950" lvl="1" indent="-285750">
              <a:buFont typeface="Arial"/>
              <a:buChar char="•"/>
            </a:pPr>
            <a:r>
              <a:rPr lang="fr-FR" sz="2400" dirty="0" smtClean="0"/>
              <a:t>API REST, admin. web</a:t>
            </a:r>
          </a:p>
          <a:p>
            <a:pPr marL="285750" indent="-285750">
              <a:buFont typeface="Arial"/>
              <a:buChar char="•"/>
            </a:pPr>
            <a:r>
              <a:rPr lang="fr-FR" sz="2400" dirty="0" smtClean="0"/>
              <a:t>Plugins &amp; Extensions</a:t>
            </a:r>
          </a:p>
          <a:p>
            <a:pPr marL="285750" indent="-285750">
              <a:buFont typeface="Arial"/>
              <a:buChar char="•"/>
            </a:pPr>
            <a:r>
              <a:rPr lang="fr-FR" sz="2400" dirty="0" smtClean="0"/>
              <a:t>API Graph Java embarquée</a:t>
            </a:r>
          </a:p>
          <a:p>
            <a:pPr marL="285750" indent="-285750">
              <a:buFont typeface="Arial"/>
              <a:buChar char="•"/>
            </a:pPr>
            <a:r>
              <a:rPr lang="fr-FR" sz="2400" dirty="0" smtClean="0"/>
              <a:t>Noyau de Neo4j : Moteur du graph</a:t>
            </a:r>
          </a:p>
          <a:p>
            <a:pPr marL="742950" lvl="1" indent="-285750">
              <a:buFont typeface="Arial"/>
              <a:buChar char="•"/>
            </a:pPr>
            <a:r>
              <a:rPr lang="fr-FR" sz="2400" dirty="0" smtClean="0"/>
              <a:t>Contient les noeuds &amp; relations</a:t>
            </a:r>
          </a:p>
          <a:p>
            <a:pPr marL="742950" lvl="1" indent="-285750">
              <a:buFont typeface="Arial"/>
              <a:buChar char="•"/>
            </a:pPr>
            <a:r>
              <a:rPr lang="fr-FR" sz="2400" dirty="0" smtClean="0"/>
              <a:t>Moteur d’indexation</a:t>
            </a:r>
          </a:p>
          <a:p>
            <a:pPr marL="285750" indent="-285750">
              <a:buFont typeface="Arial"/>
              <a:buChar char="•"/>
            </a:pPr>
            <a:r>
              <a:rPr lang="fr-FR" sz="2400" dirty="0" smtClean="0"/>
              <a:t>Java NIO</a:t>
            </a:r>
          </a:p>
          <a:p>
            <a:pPr marL="742950" lvl="1" indent="-285750">
              <a:buFont typeface="Arial"/>
              <a:buChar char="•"/>
            </a:pPr>
            <a:r>
              <a:rPr lang="fr-FR" sz="2400" dirty="0" smtClean="0"/>
              <a:t>fichiers “memory-mapped”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90931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propos des graphes</a:t>
            </a:r>
          </a:p>
          <a:p>
            <a:r>
              <a:rPr lang="fr-FR" dirty="0" smtClean="0"/>
              <a:t>Présentation de Neo Technology</a:t>
            </a:r>
          </a:p>
          <a:p>
            <a:r>
              <a:rPr lang="fr-FR" dirty="0"/>
              <a:t>Cas d’utilisation clients et génériques</a:t>
            </a:r>
          </a:p>
          <a:p>
            <a:r>
              <a:rPr lang="fr-FR" dirty="0" smtClean="0"/>
              <a:t>Vision du marché</a:t>
            </a:r>
          </a:p>
          <a:p>
            <a:r>
              <a:rPr lang="fr-FR" dirty="0" smtClean="0"/>
              <a:t>Technologie Neo4j</a:t>
            </a:r>
          </a:p>
          <a:p>
            <a:r>
              <a:rPr lang="fr-FR" dirty="0" err="1"/>
              <a:t>Cypher</a:t>
            </a:r>
            <a:r>
              <a:rPr lang="fr-FR" dirty="0"/>
              <a:t> le « SQL » de Neo4j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619182" y="4246416"/>
            <a:ext cx="272" cy="392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617034" y="2487149"/>
            <a:ext cx="2420" cy="529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617306" y="1898365"/>
            <a:ext cx="272" cy="537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19454" y="3084049"/>
            <a:ext cx="2420" cy="529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618273" y="3659783"/>
            <a:ext cx="2420" cy="529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407396" y="4049910"/>
            <a:ext cx="411480" cy="423932"/>
          </a:xfrm>
          <a:prstGeom prst="ellipse">
            <a:avLst/>
          </a:prstGeom>
          <a:gradFill flip="none" rotWithShape="1">
            <a:gsLst>
              <a:gs pos="62000">
                <a:srgbClr val="C0504D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446" y="6325795"/>
            <a:ext cx="1216685" cy="31990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234966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8401E-6 -4.3737E-6 L -1.88401E-6 0.0854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956957" y="4244578"/>
            <a:ext cx="568062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9974" tIns="39974" rIns="81365" bIns="39974"/>
          <a:lstStyle/>
          <a:p>
            <a:pPr marL="1251">
              <a:lnSpc>
                <a:spcPct val="112000"/>
              </a:lnSpc>
              <a:tabLst>
                <a:tab pos="1251" algn="l"/>
                <a:tab pos="721341" algn="l"/>
                <a:tab pos="1441431" algn="l"/>
                <a:tab pos="2161521" algn="l"/>
                <a:tab pos="2881611" algn="l"/>
                <a:tab pos="3601701" algn="l"/>
                <a:tab pos="4321791" algn="l"/>
                <a:tab pos="5041881" algn="l"/>
                <a:tab pos="5761971" algn="l"/>
                <a:tab pos="6482061" algn="l"/>
                <a:tab pos="7202151" algn="l"/>
                <a:tab pos="7922241" algn="l"/>
              </a:tabLst>
            </a:pPr>
            <a:r>
              <a:rPr lang="en-GB" sz="7600" dirty="0">
                <a:solidFill>
                  <a:srgbClr val="000000"/>
                </a:solidFill>
                <a:latin typeface="Monaco" charset="0"/>
                <a:cs typeface="Monaco" charset="0"/>
              </a:rPr>
              <a:t>() --&gt; ()</a:t>
            </a: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2161248" y="2095500"/>
            <a:ext cx="893078" cy="1190625"/>
          </a:xfrm>
          <a:prstGeom prst="ellipse">
            <a:avLst/>
          </a:prstGeom>
          <a:noFill/>
          <a:ln w="114480" cap="flat">
            <a:solidFill>
              <a:srgbClr val="000000"/>
            </a:solidFill>
            <a:miter lim="800000"/>
            <a:headEnd/>
            <a:tailEnd/>
          </a:ln>
          <a:effectLst>
            <a:outerShdw blurRad="63500" dist="76368" dir="2700000" algn="ctr" rotWithShape="0">
              <a:srgbClr val="000000">
                <a:alpha val="7501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2009" tIns="36005" rIns="72009" bIns="36005" anchor="ctr"/>
          <a:lstStyle/>
          <a:p>
            <a:endParaRPr lang="fr-FR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H="1">
            <a:off x="3180473" y="2719091"/>
            <a:ext cx="2419124" cy="1488"/>
          </a:xfrm>
          <a:prstGeom prst="line">
            <a:avLst/>
          </a:prstGeom>
          <a:noFill/>
          <a:ln w="101520" cap="flat">
            <a:solidFill>
              <a:srgbClr val="000000"/>
            </a:solidFill>
            <a:miter lim="800000"/>
            <a:headEnd type="triangle" w="med" len="med"/>
            <a:tailEnd/>
          </a:ln>
          <a:effectLst>
            <a:outerShdw blurRad="63500" dist="76368" dir="2700000" algn="ctr" rotWithShape="0">
              <a:srgbClr val="000000">
                <a:alpha val="7501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9" tIns="36005" rIns="72009" bIns="36005"/>
          <a:lstStyle/>
          <a:p>
            <a:endParaRPr lang="fr-FR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5751420" y="2095500"/>
            <a:ext cx="893078" cy="1190625"/>
          </a:xfrm>
          <a:prstGeom prst="ellipse">
            <a:avLst/>
          </a:prstGeom>
          <a:noFill/>
          <a:ln w="114480" cap="flat">
            <a:solidFill>
              <a:srgbClr val="000000"/>
            </a:solidFill>
            <a:miter lim="800000"/>
            <a:headEnd/>
            <a:tailEnd/>
          </a:ln>
          <a:effectLst>
            <a:outerShdw blurRad="63500" dist="76368" dir="2700000" algn="ctr" rotWithShape="0">
              <a:srgbClr val="000000">
                <a:alpha val="7501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2009" tIns="36005" rIns="72009" bIns="36005" anchor="ctr"/>
          <a:lstStyle/>
          <a:p>
            <a:endParaRPr lang="fr-FR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2613" y="139700"/>
            <a:ext cx="8275637" cy="868363"/>
          </a:xfrm>
        </p:spPr>
        <p:txBody>
          <a:bodyPr>
            <a:normAutofit fontScale="90000"/>
          </a:bodyPr>
          <a:lstStyle/>
          <a:p>
            <a:r>
              <a:rPr lang="fr-FR" sz="3200" b="1" dirty="0" err="1" smtClean="0"/>
              <a:t>Cypher</a:t>
            </a:r>
            <a:r>
              <a:rPr lang="fr-FR" sz="3200" dirty="0" smtClean="0"/>
              <a:t> le langage </a:t>
            </a:r>
            <a:r>
              <a:rPr lang="fr-FR" sz="3200" strike="sngStrike" dirty="0" smtClean="0"/>
              <a:t>SQL</a:t>
            </a:r>
            <a:r>
              <a:rPr lang="fr-FR" sz="3200" dirty="0" smtClean="0"/>
              <a:t> d’interrogation de Neo4j</a:t>
            </a:r>
            <a:br>
              <a:rPr lang="fr-FR" sz="3200" dirty="0" smtClean="0"/>
            </a:br>
            <a:r>
              <a:rPr lang="fr-FR" sz="3200" dirty="0" smtClean="0"/>
              <a:t>Basé sur du ACSII-Art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024020544"/>
      </p:ext>
    </p:extLst>
  </p:cSld>
  <p:clrMapOvr>
    <a:masterClrMapping/>
  </p:clrMapOvr>
  <p:transition xmlns:p14="http://schemas.microsoft.com/office/powerpoint/2010/main">
    <p:comb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376456" y="4220766"/>
            <a:ext cx="7361144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9974" tIns="39974" rIns="81365" bIns="39974"/>
          <a:lstStyle/>
          <a:p>
            <a:pPr marL="1251" algn="ctr">
              <a:lnSpc>
                <a:spcPct val="112000"/>
              </a:lnSpc>
              <a:tabLst>
                <a:tab pos="1251" algn="l"/>
                <a:tab pos="721341" algn="l"/>
                <a:tab pos="1441431" algn="l"/>
                <a:tab pos="2161521" algn="l"/>
                <a:tab pos="2881611" algn="l"/>
                <a:tab pos="3601701" algn="l"/>
                <a:tab pos="4321791" algn="l"/>
                <a:tab pos="5041881" algn="l"/>
                <a:tab pos="5761971" algn="l"/>
                <a:tab pos="6482061" algn="l"/>
                <a:tab pos="7202151" algn="l"/>
                <a:tab pos="7922241" algn="l"/>
              </a:tabLst>
            </a:pPr>
            <a:r>
              <a:rPr lang="en-GB" sz="7600" dirty="0">
                <a:solidFill>
                  <a:srgbClr val="000000"/>
                </a:solidFill>
                <a:latin typeface="Monaco" charset="0"/>
                <a:cs typeface="Monaco" charset="0"/>
              </a:rPr>
              <a:t>(A) --&gt; (B)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2143386" y="2107406"/>
            <a:ext cx="893078" cy="1190625"/>
          </a:xfrm>
          <a:prstGeom prst="ellipse">
            <a:avLst/>
          </a:prstGeom>
          <a:noFill/>
          <a:ln w="114480" cap="flat">
            <a:solidFill>
              <a:srgbClr val="000000"/>
            </a:solidFill>
            <a:miter lim="800000"/>
            <a:headEnd/>
            <a:tailEnd/>
          </a:ln>
          <a:effectLst>
            <a:outerShdw blurRad="63500" dist="76368" dir="2700000" algn="ctr" rotWithShape="0">
              <a:srgbClr val="000000">
                <a:alpha val="7501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9974" tIns="39974" rIns="81365" bIns="39974" anchor="ctr"/>
          <a:lstStyle/>
          <a:p>
            <a:pPr marL="1251" algn="ctr">
              <a:lnSpc>
                <a:spcPct val="112000"/>
              </a:lnSpc>
              <a:tabLst>
                <a:tab pos="1251" algn="l"/>
                <a:tab pos="721341" algn="l"/>
                <a:tab pos="1441431" algn="l"/>
                <a:tab pos="2161521" algn="l"/>
                <a:tab pos="2881611" algn="l"/>
                <a:tab pos="3601701" algn="l"/>
                <a:tab pos="4321791" algn="l"/>
                <a:tab pos="5041881" algn="l"/>
                <a:tab pos="5761971" algn="l"/>
                <a:tab pos="6482061" algn="l"/>
                <a:tab pos="7202151" algn="l"/>
                <a:tab pos="7922241" algn="l"/>
              </a:tabLst>
            </a:pPr>
            <a:r>
              <a:rPr lang="en-GB" sz="3800">
                <a:solidFill>
                  <a:srgbClr val="000000"/>
                </a:solidFill>
                <a:latin typeface="Lucida Grande" charset="0"/>
                <a:cs typeface="Lucida Grande" charset="0"/>
              </a:rPr>
              <a:t>A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H="1">
            <a:off x="3162612" y="2707184"/>
            <a:ext cx="2419124" cy="1488"/>
          </a:xfrm>
          <a:prstGeom prst="line">
            <a:avLst/>
          </a:prstGeom>
          <a:noFill/>
          <a:ln w="101520" cap="flat">
            <a:solidFill>
              <a:srgbClr val="000000"/>
            </a:solidFill>
            <a:miter lim="800000"/>
            <a:headEnd type="triangle" w="med" len="med"/>
            <a:tailEnd/>
          </a:ln>
          <a:effectLst>
            <a:outerShdw blurRad="63500" dist="76368" dir="2700000" algn="ctr" rotWithShape="0">
              <a:srgbClr val="000000">
                <a:alpha val="7501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9" tIns="36005" rIns="72009" bIns="36005"/>
          <a:lstStyle/>
          <a:p>
            <a:endParaRPr lang="fr-FR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5733559" y="2083594"/>
            <a:ext cx="893078" cy="1190625"/>
          </a:xfrm>
          <a:prstGeom prst="ellipse">
            <a:avLst/>
          </a:prstGeom>
          <a:noFill/>
          <a:ln w="114480" cap="flat">
            <a:solidFill>
              <a:srgbClr val="000000"/>
            </a:solidFill>
            <a:miter lim="800000"/>
            <a:headEnd/>
            <a:tailEnd/>
          </a:ln>
          <a:effectLst>
            <a:outerShdw blurRad="63500" dist="76368" dir="2700000" algn="ctr" rotWithShape="0">
              <a:srgbClr val="000000">
                <a:alpha val="7501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9974" tIns="39974" rIns="81365" bIns="39974" anchor="ctr"/>
          <a:lstStyle/>
          <a:p>
            <a:pPr marL="1251" algn="ctr">
              <a:lnSpc>
                <a:spcPct val="112000"/>
              </a:lnSpc>
              <a:tabLst>
                <a:tab pos="1251" algn="l"/>
                <a:tab pos="721341" algn="l"/>
                <a:tab pos="1441431" algn="l"/>
                <a:tab pos="2161521" algn="l"/>
                <a:tab pos="2881611" algn="l"/>
                <a:tab pos="3601701" algn="l"/>
                <a:tab pos="4321791" algn="l"/>
                <a:tab pos="5041881" algn="l"/>
                <a:tab pos="5761971" algn="l"/>
                <a:tab pos="6482061" algn="l"/>
                <a:tab pos="7202151" algn="l"/>
                <a:tab pos="7922241" algn="l"/>
              </a:tabLst>
            </a:pPr>
            <a:r>
              <a:rPr lang="en-GB" sz="3800">
                <a:solidFill>
                  <a:srgbClr val="000000"/>
                </a:solidFill>
                <a:latin typeface="Lucida Grande" charset="0"/>
                <a:cs typeface="Lucida Grande" charset="0"/>
              </a:rPr>
              <a:t>B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2613" y="139700"/>
            <a:ext cx="8275637" cy="868363"/>
          </a:xfrm>
        </p:spPr>
        <p:txBody>
          <a:bodyPr>
            <a:normAutofit fontScale="90000"/>
          </a:bodyPr>
          <a:lstStyle/>
          <a:p>
            <a:r>
              <a:rPr lang="fr-FR" sz="3200" dirty="0" err="1" smtClean="0"/>
              <a:t>Cypher</a:t>
            </a:r>
            <a:r>
              <a:rPr lang="fr-FR" sz="3200" dirty="0" smtClean="0"/>
              <a:t> le langage </a:t>
            </a:r>
            <a:r>
              <a:rPr lang="fr-FR" sz="3200" strike="sngStrike" dirty="0" smtClean="0"/>
              <a:t>SQL</a:t>
            </a:r>
            <a:r>
              <a:rPr lang="fr-FR" sz="3200" dirty="0" smtClean="0"/>
              <a:t> d’interrogation de Neo4j</a:t>
            </a:r>
            <a:br>
              <a:rPr lang="fr-FR" sz="3200" dirty="0" smtClean="0"/>
            </a:br>
            <a:r>
              <a:rPr lang="fr-FR" sz="3200" dirty="0" smtClean="0"/>
              <a:t>Les nœuds sont identifiés 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248245565"/>
      </p:ext>
    </p:extLst>
  </p:cSld>
  <p:clrMapOvr>
    <a:masterClrMapping/>
  </p:clrMapOvr>
  <p:transition xmlns:p14="http://schemas.microsoft.com/office/powerpoint/2010/main">
    <p:comb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94071" y="4464844"/>
            <a:ext cx="8153800" cy="988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9974" tIns="39974" rIns="81365" bIns="39974"/>
          <a:lstStyle/>
          <a:p>
            <a:pPr marL="1251" algn="ctr">
              <a:lnSpc>
                <a:spcPct val="112000"/>
              </a:lnSpc>
              <a:tabLst>
                <a:tab pos="1251" algn="l"/>
                <a:tab pos="721341" algn="l"/>
                <a:tab pos="1441431" algn="l"/>
                <a:tab pos="2161521" algn="l"/>
                <a:tab pos="2881611" algn="l"/>
                <a:tab pos="3601701" algn="l"/>
                <a:tab pos="4321791" algn="l"/>
                <a:tab pos="5041881" algn="l"/>
                <a:tab pos="5761971" algn="l"/>
                <a:tab pos="6482061" algn="l"/>
                <a:tab pos="7202151" algn="l"/>
                <a:tab pos="7922241" algn="l"/>
                <a:tab pos="8137267" algn="l"/>
                <a:tab pos="8491061" algn="l"/>
                <a:tab pos="8844856" algn="l"/>
              </a:tabLst>
            </a:pPr>
            <a:r>
              <a:rPr lang="en-GB" sz="4700">
                <a:solidFill>
                  <a:srgbClr val="000000"/>
                </a:solidFill>
                <a:latin typeface="Monaco" charset="0"/>
                <a:cs typeface="Monaco" charset="0"/>
              </a:rPr>
              <a:t>A -[:LOVES]-&gt; B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943922" y="2250282"/>
            <a:ext cx="864320" cy="402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9974" tIns="39974" rIns="81365" bIns="39974">
            <a:spAutoFit/>
          </a:bodyPr>
          <a:lstStyle/>
          <a:p>
            <a:pPr marL="1251" algn="ctr">
              <a:lnSpc>
                <a:spcPct val="112000"/>
              </a:lnSpc>
              <a:tabLst>
                <a:tab pos="1251" algn="l"/>
                <a:tab pos="721341" algn="l"/>
                <a:tab pos="1441431" algn="l"/>
                <a:tab pos="2161521" algn="l"/>
                <a:tab pos="2881611" algn="l"/>
                <a:tab pos="3601701" algn="l"/>
                <a:tab pos="4321791" algn="l"/>
                <a:tab pos="5041881" algn="l"/>
                <a:tab pos="5761971" algn="l"/>
                <a:tab pos="6482061" algn="l"/>
                <a:tab pos="7202151" algn="l"/>
                <a:tab pos="7922241" algn="l"/>
              </a:tabLst>
            </a:pPr>
            <a:r>
              <a:rPr lang="en-GB" sz="1900">
                <a:solidFill>
                  <a:srgbClr val="000000"/>
                </a:solidFill>
                <a:latin typeface="Lucida Grande" charset="0"/>
                <a:cs typeface="Lucida Grande" charset="0"/>
              </a:rPr>
              <a:t>LOVES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143386" y="2107406"/>
            <a:ext cx="893078" cy="1190625"/>
          </a:xfrm>
          <a:prstGeom prst="ellipse">
            <a:avLst/>
          </a:prstGeom>
          <a:noFill/>
          <a:ln w="114480" cap="flat">
            <a:solidFill>
              <a:srgbClr val="000000"/>
            </a:solidFill>
            <a:miter lim="800000"/>
            <a:headEnd/>
            <a:tailEnd/>
          </a:ln>
          <a:effectLst>
            <a:outerShdw blurRad="63500" dist="76368" dir="2700000" algn="ctr" rotWithShape="0">
              <a:srgbClr val="000000">
                <a:alpha val="7501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9974" tIns="39974" rIns="81365" bIns="39974" anchor="ctr"/>
          <a:lstStyle/>
          <a:p>
            <a:pPr marL="1251" algn="ctr">
              <a:lnSpc>
                <a:spcPct val="112000"/>
              </a:lnSpc>
              <a:tabLst>
                <a:tab pos="1251" algn="l"/>
                <a:tab pos="721341" algn="l"/>
                <a:tab pos="1441431" algn="l"/>
                <a:tab pos="2161521" algn="l"/>
                <a:tab pos="2881611" algn="l"/>
                <a:tab pos="3601701" algn="l"/>
                <a:tab pos="4321791" algn="l"/>
                <a:tab pos="5041881" algn="l"/>
                <a:tab pos="5761971" algn="l"/>
                <a:tab pos="6482061" algn="l"/>
                <a:tab pos="7202151" algn="l"/>
                <a:tab pos="7922241" algn="l"/>
              </a:tabLst>
            </a:pPr>
            <a:r>
              <a:rPr lang="en-GB" sz="3800">
                <a:solidFill>
                  <a:srgbClr val="000000"/>
                </a:solidFill>
                <a:latin typeface="Lucida Grande" charset="0"/>
                <a:cs typeface="Lucida Grande" charset="0"/>
              </a:rPr>
              <a:t>A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H="1">
            <a:off x="3162612" y="2707184"/>
            <a:ext cx="2419124" cy="1488"/>
          </a:xfrm>
          <a:prstGeom prst="line">
            <a:avLst/>
          </a:prstGeom>
          <a:noFill/>
          <a:ln w="101520" cap="flat">
            <a:solidFill>
              <a:srgbClr val="000000"/>
            </a:solidFill>
            <a:miter lim="800000"/>
            <a:headEnd type="triangle" w="med" len="med"/>
            <a:tailEnd/>
          </a:ln>
          <a:effectLst>
            <a:outerShdw blurRad="63500" dist="76368" dir="2700000" algn="ctr" rotWithShape="0">
              <a:srgbClr val="000000">
                <a:alpha val="7501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9" tIns="36005" rIns="72009" bIns="36005"/>
          <a:lstStyle/>
          <a:p>
            <a:endParaRPr lang="fr-FR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5733559" y="2083594"/>
            <a:ext cx="893078" cy="1190625"/>
          </a:xfrm>
          <a:prstGeom prst="ellipse">
            <a:avLst/>
          </a:prstGeom>
          <a:noFill/>
          <a:ln w="114480" cap="flat">
            <a:solidFill>
              <a:srgbClr val="000000"/>
            </a:solidFill>
            <a:miter lim="800000"/>
            <a:headEnd/>
            <a:tailEnd/>
          </a:ln>
          <a:effectLst>
            <a:outerShdw blurRad="63500" dist="76368" dir="2700000" algn="ctr" rotWithShape="0">
              <a:srgbClr val="000000">
                <a:alpha val="7501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9974" tIns="39974" rIns="81365" bIns="39974" anchor="ctr"/>
          <a:lstStyle/>
          <a:p>
            <a:pPr marL="1251" algn="ctr">
              <a:lnSpc>
                <a:spcPct val="112000"/>
              </a:lnSpc>
              <a:tabLst>
                <a:tab pos="1251" algn="l"/>
                <a:tab pos="721341" algn="l"/>
                <a:tab pos="1441431" algn="l"/>
                <a:tab pos="2161521" algn="l"/>
                <a:tab pos="2881611" algn="l"/>
                <a:tab pos="3601701" algn="l"/>
                <a:tab pos="4321791" algn="l"/>
                <a:tab pos="5041881" algn="l"/>
                <a:tab pos="5761971" algn="l"/>
                <a:tab pos="6482061" algn="l"/>
                <a:tab pos="7202151" algn="l"/>
                <a:tab pos="7922241" algn="l"/>
              </a:tabLst>
            </a:pPr>
            <a:r>
              <a:rPr lang="en-GB" sz="3800">
                <a:solidFill>
                  <a:srgbClr val="000000"/>
                </a:solidFill>
                <a:latin typeface="Lucida Grande" charset="0"/>
                <a:cs typeface="Lucida Grande" charset="0"/>
              </a:rPr>
              <a:t>B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2613" y="139700"/>
            <a:ext cx="8275637" cy="868363"/>
          </a:xfrm>
        </p:spPr>
        <p:txBody>
          <a:bodyPr>
            <a:normAutofit fontScale="90000"/>
          </a:bodyPr>
          <a:lstStyle/>
          <a:p>
            <a:r>
              <a:rPr lang="fr-FR" sz="3200" dirty="0" err="1" smtClean="0"/>
              <a:t>Cypher</a:t>
            </a:r>
            <a:r>
              <a:rPr lang="fr-FR" sz="3200" dirty="0" smtClean="0"/>
              <a:t> le langage </a:t>
            </a:r>
            <a:r>
              <a:rPr lang="fr-FR" sz="3200" strike="sngStrike" dirty="0" smtClean="0"/>
              <a:t>SQL</a:t>
            </a:r>
            <a:r>
              <a:rPr lang="fr-FR" sz="3200" dirty="0" smtClean="0"/>
              <a:t> d’interrogation de Neo4j </a:t>
            </a:r>
            <a:br>
              <a:rPr lang="fr-FR" sz="3200" dirty="0" smtClean="0"/>
            </a:br>
            <a:r>
              <a:rPr lang="fr-FR" sz="3200" dirty="0" smtClean="0"/>
              <a:t>Relations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797861851"/>
      </p:ext>
    </p:extLst>
  </p:cSld>
  <p:clrMapOvr>
    <a:masterClrMapping/>
  </p:clrMapOvr>
  <p:transition xmlns:p14="http://schemas.microsoft.com/office/powerpoint/2010/main">
    <p:comb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5140" y="4220766"/>
            <a:ext cx="8153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9974" tIns="39974" rIns="81365" bIns="39974"/>
          <a:lstStyle/>
          <a:p>
            <a:pPr marL="1251" algn="ctr">
              <a:lnSpc>
                <a:spcPct val="112000"/>
              </a:lnSpc>
              <a:tabLst>
                <a:tab pos="1251" algn="l"/>
                <a:tab pos="721341" algn="l"/>
                <a:tab pos="1441431" algn="l"/>
                <a:tab pos="2161521" algn="l"/>
                <a:tab pos="2881611" algn="l"/>
                <a:tab pos="3601701" algn="l"/>
                <a:tab pos="4321791" algn="l"/>
                <a:tab pos="5041881" algn="l"/>
                <a:tab pos="5761971" algn="l"/>
                <a:tab pos="6482061" algn="l"/>
                <a:tab pos="7202151" algn="l"/>
                <a:tab pos="7922241" algn="l"/>
                <a:tab pos="8137267" algn="l"/>
                <a:tab pos="8491061" algn="l"/>
                <a:tab pos="8844856" algn="l"/>
              </a:tabLst>
            </a:pPr>
            <a:r>
              <a:rPr lang="en-GB" sz="7600">
                <a:solidFill>
                  <a:srgbClr val="000000"/>
                </a:solidFill>
                <a:latin typeface="Monaco" charset="0"/>
                <a:cs typeface="Monaco" charset="0"/>
              </a:rPr>
              <a:t>A --&gt; B --&gt; C</a:t>
            </a:r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928801" y="2238375"/>
            <a:ext cx="893078" cy="1190625"/>
          </a:xfrm>
          <a:prstGeom prst="ellipse">
            <a:avLst/>
          </a:prstGeom>
          <a:noFill/>
          <a:ln w="114480" cap="flat">
            <a:solidFill>
              <a:srgbClr val="000000"/>
            </a:solidFill>
            <a:miter lim="800000"/>
            <a:headEnd/>
            <a:tailEnd/>
          </a:ln>
          <a:effectLst>
            <a:outerShdw blurRad="63500" dist="76368" dir="2700000" algn="ctr" rotWithShape="0">
              <a:srgbClr val="000000">
                <a:alpha val="7501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9974" tIns="39974" rIns="81365" bIns="39974" anchor="ctr"/>
          <a:lstStyle/>
          <a:p>
            <a:pPr marL="1251" algn="ctr">
              <a:lnSpc>
                <a:spcPct val="112000"/>
              </a:lnSpc>
              <a:tabLst>
                <a:tab pos="1251" algn="l"/>
                <a:tab pos="721341" algn="l"/>
                <a:tab pos="1441431" algn="l"/>
                <a:tab pos="2161521" algn="l"/>
                <a:tab pos="2881611" algn="l"/>
                <a:tab pos="3601701" algn="l"/>
                <a:tab pos="4321791" algn="l"/>
                <a:tab pos="5041881" algn="l"/>
                <a:tab pos="5761971" algn="l"/>
                <a:tab pos="6482061" algn="l"/>
                <a:tab pos="7202151" algn="l"/>
                <a:tab pos="7922241" algn="l"/>
              </a:tabLst>
            </a:pPr>
            <a:r>
              <a:rPr lang="en-GB" sz="3800">
                <a:solidFill>
                  <a:srgbClr val="000000"/>
                </a:solidFill>
                <a:latin typeface="Lucida Grande" charset="0"/>
                <a:cs typeface="Lucida Grande" charset="0"/>
              </a:rPr>
              <a:t>A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4009919" y="2238375"/>
            <a:ext cx="893078" cy="1190625"/>
          </a:xfrm>
          <a:prstGeom prst="ellipse">
            <a:avLst/>
          </a:prstGeom>
          <a:noFill/>
          <a:ln w="114480" cap="flat">
            <a:solidFill>
              <a:srgbClr val="000000"/>
            </a:solidFill>
            <a:miter lim="800000"/>
            <a:headEnd/>
            <a:tailEnd/>
          </a:ln>
          <a:effectLst>
            <a:outerShdw blurRad="63500" dist="76368" dir="2700000" algn="ctr" rotWithShape="0">
              <a:srgbClr val="000000">
                <a:alpha val="7501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9974" tIns="39974" rIns="81365" bIns="39974" anchor="ctr"/>
          <a:lstStyle/>
          <a:p>
            <a:pPr marL="1251" algn="ctr">
              <a:lnSpc>
                <a:spcPct val="112000"/>
              </a:lnSpc>
              <a:tabLst>
                <a:tab pos="1251" algn="l"/>
                <a:tab pos="721341" algn="l"/>
                <a:tab pos="1441431" algn="l"/>
                <a:tab pos="2161521" algn="l"/>
                <a:tab pos="2881611" algn="l"/>
                <a:tab pos="3601701" algn="l"/>
                <a:tab pos="4321791" algn="l"/>
                <a:tab pos="5041881" algn="l"/>
                <a:tab pos="5761971" algn="l"/>
                <a:tab pos="6482061" algn="l"/>
                <a:tab pos="7202151" algn="l"/>
                <a:tab pos="7922241" algn="l"/>
              </a:tabLst>
            </a:pPr>
            <a:r>
              <a:rPr lang="en-GB" sz="3800">
                <a:solidFill>
                  <a:srgbClr val="000000"/>
                </a:solidFill>
                <a:latin typeface="Lucida Grande" charset="0"/>
                <a:cs typeface="Lucida Grande" charset="0"/>
              </a:rPr>
              <a:t>B</a:t>
            </a: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7091037" y="2238375"/>
            <a:ext cx="893078" cy="1190625"/>
          </a:xfrm>
          <a:prstGeom prst="ellipse">
            <a:avLst/>
          </a:prstGeom>
          <a:noFill/>
          <a:ln w="114480" cap="flat">
            <a:solidFill>
              <a:srgbClr val="000000"/>
            </a:solidFill>
            <a:miter lim="800000"/>
            <a:headEnd/>
            <a:tailEnd/>
          </a:ln>
          <a:effectLst>
            <a:outerShdw blurRad="63500" dist="76368" dir="2700000" algn="ctr" rotWithShape="0">
              <a:srgbClr val="000000">
                <a:alpha val="7501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9974" tIns="39974" rIns="81365" bIns="39974" anchor="ctr"/>
          <a:lstStyle/>
          <a:p>
            <a:pPr marL="1251" algn="ctr">
              <a:lnSpc>
                <a:spcPct val="112000"/>
              </a:lnSpc>
              <a:tabLst>
                <a:tab pos="1251" algn="l"/>
                <a:tab pos="721341" algn="l"/>
                <a:tab pos="1441431" algn="l"/>
                <a:tab pos="2161521" algn="l"/>
                <a:tab pos="2881611" algn="l"/>
                <a:tab pos="3601701" algn="l"/>
                <a:tab pos="4321791" algn="l"/>
                <a:tab pos="5041881" algn="l"/>
                <a:tab pos="5761971" algn="l"/>
                <a:tab pos="6482061" algn="l"/>
                <a:tab pos="7202151" algn="l"/>
                <a:tab pos="7922241" algn="l"/>
              </a:tabLst>
            </a:pPr>
            <a:r>
              <a:rPr lang="en-GB" sz="3800">
                <a:solidFill>
                  <a:srgbClr val="000000"/>
                </a:solidFill>
                <a:latin typeface="Lucida Grande" charset="0"/>
                <a:cs typeface="Lucida Grande" charset="0"/>
              </a:rPr>
              <a:t>C</a:t>
            </a: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flipH="1">
            <a:off x="1941328" y="2838153"/>
            <a:ext cx="1952491" cy="1488"/>
          </a:xfrm>
          <a:prstGeom prst="line">
            <a:avLst/>
          </a:prstGeom>
          <a:noFill/>
          <a:ln w="101520" cap="flat">
            <a:solidFill>
              <a:srgbClr val="000000"/>
            </a:solidFill>
            <a:miter lim="800000"/>
            <a:headEnd type="triangle" w="med" len="med"/>
            <a:tailEnd/>
          </a:ln>
          <a:effectLst>
            <a:outerShdw blurRad="63500" dist="76368" dir="2700000" algn="ctr" rotWithShape="0">
              <a:srgbClr val="000000">
                <a:alpha val="7501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9" tIns="36005" rIns="72009" bIns="36005"/>
          <a:lstStyle/>
          <a:p>
            <a:endParaRPr lang="fr-FR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H="1">
            <a:off x="5026912" y="2845594"/>
            <a:ext cx="1952491" cy="1489"/>
          </a:xfrm>
          <a:prstGeom prst="line">
            <a:avLst/>
          </a:prstGeom>
          <a:noFill/>
          <a:ln w="101520" cap="flat">
            <a:solidFill>
              <a:srgbClr val="000000"/>
            </a:solidFill>
            <a:miter lim="800000"/>
            <a:headEnd type="triangle" w="med" len="med"/>
            <a:tailEnd/>
          </a:ln>
          <a:effectLst>
            <a:outerShdw blurRad="63500" dist="76368" dir="2700000" algn="ctr" rotWithShape="0">
              <a:srgbClr val="000000">
                <a:alpha val="7501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9" tIns="36005" rIns="72009" bIns="36005"/>
          <a:lstStyle/>
          <a:p>
            <a:endParaRPr lang="fr-FR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2613" y="139700"/>
            <a:ext cx="8275637" cy="868363"/>
          </a:xfrm>
        </p:spPr>
        <p:txBody>
          <a:bodyPr>
            <a:normAutofit fontScale="90000"/>
          </a:bodyPr>
          <a:lstStyle/>
          <a:p>
            <a:r>
              <a:rPr lang="fr-FR" sz="3200" dirty="0" err="1" smtClean="0"/>
              <a:t>Cypher</a:t>
            </a:r>
            <a:r>
              <a:rPr lang="fr-FR" sz="3200" dirty="0" smtClean="0"/>
              <a:t> le langage </a:t>
            </a:r>
            <a:r>
              <a:rPr lang="fr-FR" sz="3200" strike="sngStrike" dirty="0" smtClean="0"/>
              <a:t>SQL</a:t>
            </a:r>
            <a:r>
              <a:rPr lang="fr-FR" sz="3200" dirty="0" smtClean="0"/>
              <a:t> d’interrogation de Neo4j </a:t>
            </a:r>
            <a:br>
              <a:rPr lang="fr-FR" sz="3200" dirty="0" smtClean="0"/>
            </a:br>
            <a:r>
              <a:rPr lang="fr-FR" sz="3200" dirty="0" smtClean="0"/>
              <a:t>Les traversées de graphe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537274484"/>
      </p:ext>
    </p:extLst>
  </p:cSld>
  <p:clrMapOvr>
    <a:masterClrMapping/>
  </p:clrMapOvr>
  <p:transition xmlns:p14="http://schemas.microsoft.com/office/powerpoint/2010/main">
    <p:comb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840107" y="8512969"/>
            <a:ext cx="212106" cy="345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0875" tIns="36855" rIns="70875" bIns="36855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Gill Sans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Gill Sans" charset="0"/>
                <a:ea typeface="ＭＳ Ｐゴシック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Gill Sans" charset="0"/>
                <a:ea typeface="ＭＳ Ｐゴシック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Gill Sans" charset="0"/>
                <a:ea typeface="ＭＳ Ｐゴシック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Gill Sans" charset="0"/>
                <a:ea typeface="ＭＳ Ｐゴシック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Gill Sans" charset="0"/>
                <a:ea typeface="ＭＳ Ｐゴシック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Gill Sans" charset="0"/>
                <a:ea typeface="ＭＳ Ｐゴシック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Gill Sans" charset="0"/>
                <a:ea typeface="ＭＳ Ｐゴシック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Gill Sans" charset="0"/>
                <a:ea typeface="ＭＳ Ｐゴシック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fld id="{F0D7FB43-9C8C-CE4A-BA4D-5B26CE01083E}" type="slidenum">
              <a:rPr lang="en-GB" sz="1400">
                <a:solidFill>
                  <a:srgbClr val="FFFFFF"/>
                </a:solidFill>
                <a:latin typeface="Lucida Grande" charset="0"/>
                <a:cs typeface="Lucida Grande" charset="0"/>
              </a:rPr>
              <a:pPr algn="ctr">
                <a:buClrTx/>
                <a:buFontTx/>
                <a:buNone/>
              </a:pPr>
              <a:t>37</a:t>
            </a:fld>
            <a:endParaRPr lang="en-GB" sz="1400">
              <a:solidFill>
                <a:srgbClr val="FFFFFF"/>
              </a:solidFill>
              <a:latin typeface="Lucida Grande" charset="0"/>
              <a:cs typeface="Lucida Grande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09722" y="4887912"/>
            <a:ext cx="812700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9974" tIns="39974" rIns="81365" bIns="39974"/>
          <a:lstStyle/>
          <a:p>
            <a:pPr marL="1251" algn="ctr">
              <a:lnSpc>
                <a:spcPct val="112000"/>
              </a:lnSpc>
              <a:tabLst>
                <a:tab pos="1251" algn="l"/>
                <a:tab pos="721341" algn="l"/>
                <a:tab pos="1441431" algn="l"/>
                <a:tab pos="2161521" algn="l"/>
                <a:tab pos="2881611" algn="l"/>
                <a:tab pos="3601701" algn="l"/>
                <a:tab pos="4321791" algn="l"/>
                <a:tab pos="5041881" algn="l"/>
                <a:tab pos="5761971" algn="l"/>
                <a:tab pos="6482061" algn="l"/>
                <a:tab pos="7202151" algn="l"/>
                <a:tab pos="7922241" algn="l"/>
                <a:tab pos="8137267" algn="l"/>
                <a:tab pos="8491061" algn="l"/>
                <a:tab pos="8844856" algn="l"/>
              </a:tabLst>
            </a:pPr>
            <a:r>
              <a:rPr lang="en-GB" sz="7600">
                <a:solidFill>
                  <a:srgbClr val="000000"/>
                </a:solidFill>
                <a:latin typeface="Monaco" charset="0"/>
                <a:cs typeface="Monaco" charset="0"/>
              </a:rPr>
              <a:t>A -[*]-&gt; B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2226018" y="1316037"/>
            <a:ext cx="893078" cy="1190625"/>
          </a:xfrm>
          <a:prstGeom prst="ellipse">
            <a:avLst/>
          </a:prstGeom>
          <a:noFill/>
          <a:ln w="114480" cap="flat">
            <a:solidFill>
              <a:srgbClr val="000000"/>
            </a:solidFill>
            <a:miter lim="800000"/>
            <a:headEnd/>
            <a:tailEnd/>
          </a:ln>
          <a:effectLst>
            <a:outerShdw blurRad="63500" dist="76368" dir="2700000" algn="ctr" rotWithShape="0">
              <a:srgbClr val="000000">
                <a:alpha val="7501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9974" tIns="39974" rIns="81365" bIns="39974" anchor="ctr"/>
          <a:lstStyle/>
          <a:p>
            <a:pPr marL="1251" algn="ctr">
              <a:lnSpc>
                <a:spcPct val="112000"/>
              </a:lnSpc>
              <a:tabLst>
                <a:tab pos="1251" algn="l"/>
                <a:tab pos="721341" algn="l"/>
                <a:tab pos="1441431" algn="l"/>
                <a:tab pos="2161521" algn="l"/>
                <a:tab pos="2881611" algn="l"/>
                <a:tab pos="3601701" algn="l"/>
                <a:tab pos="4321791" algn="l"/>
                <a:tab pos="5041881" algn="l"/>
                <a:tab pos="5761971" algn="l"/>
                <a:tab pos="6482061" algn="l"/>
                <a:tab pos="7202151" algn="l"/>
                <a:tab pos="7922241" algn="l"/>
              </a:tabLst>
            </a:pPr>
            <a:r>
              <a:rPr lang="en-GB" sz="3800" dirty="0">
                <a:solidFill>
                  <a:srgbClr val="000000"/>
                </a:solidFill>
                <a:latin typeface="Lucida Grande" charset="0"/>
                <a:cs typeface="Lucida Grande" charset="0"/>
              </a:rPr>
              <a:t>A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H="1">
            <a:off x="3245243" y="1939628"/>
            <a:ext cx="2419124" cy="1488"/>
          </a:xfrm>
          <a:prstGeom prst="line">
            <a:avLst/>
          </a:prstGeom>
          <a:noFill/>
          <a:ln w="101520" cap="flat">
            <a:solidFill>
              <a:srgbClr val="000000"/>
            </a:solidFill>
            <a:miter lim="800000"/>
            <a:headEnd type="triangle" w="med" len="med"/>
            <a:tailEnd/>
          </a:ln>
          <a:effectLst>
            <a:outerShdw blurRad="63500" dist="76368" dir="2700000" algn="ctr" rotWithShape="0">
              <a:srgbClr val="000000">
                <a:alpha val="7501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9" tIns="36005" rIns="72009" bIns="36005"/>
          <a:lstStyle/>
          <a:p>
            <a:endParaRPr lang="fr-FR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5816190" y="1316037"/>
            <a:ext cx="893078" cy="1190625"/>
          </a:xfrm>
          <a:prstGeom prst="ellipse">
            <a:avLst/>
          </a:prstGeom>
          <a:noFill/>
          <a:ln w="114480" cap="flat">
            <a:solidFill>
              <a:srgbClr val="000000"/>
            </a:solidFill>
            <a:miter lim="800000"/>
            <a:headEnd/>
            <a:tailEnd/>
          </a:ln>
          <a:effectLst>
            <a:outerShdw blurRad="63500" dist="76368" dir="2700000" algn="ctr" rotWithShape="0">
              <a:srgbClr val="000000">
                <a:alpha val="7501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9974" tIns="39974" rIns="81365" bIns="39974" anchor="ctr"/>
          <a:lstStyle/>
          <a:p>
            <a:pPr marL="1251" algn="ctr">
              <a:lnSpc>
                <a:spcPct val="112000"/>
              </a:lnSpc>
              <a:tabLst>
                <a:tab pos="1251" algn="l"/>
                <a:tab pos="721341" algn="l"/>
                <a:tab pos="1441431" algn="l"/>
                <a:tab pos="2161521" algn="l"/>
                <a:tab pos="2881611" algn="l"/>
                <a:tab pos="3601701" algn="l"/>
                <a:tab pos="4321791" algn="l"/>
                <a:tab pos="5041881" algn="l"/>
                <a:tab pos="5761971" algn="l"/>
                <a:tab pos="6482061" algn="l"/>
                <a:tab pos="7202151" algn="l"/>
                <a:tab pos="7922241" algn="l"/>
              </a:tabLst>
            </a:pPr>
            <a:r>
              <a:rPr lang="en-GB" sz="3800">
                <a:solidFill>
                  <a:srgbClr val="000000"/>
                </a:solidFill>
                <a:latin typeface="Lucida Grande" charset="0"/>
                <a:cs typeface="Lucida Grande" charset="0"/>
              </a:rPr>
              <a:t>B</a:t>
            </a: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1574071" y="2459037"/>
            <a:ext cx="893078" cy="1190625"/>
          </a:xfrm>
          <a:prstGeom prst="ellipse">
            <a:avLst/>
          </a:prstGeom>
          <a:noFill/>
          <a:ln w="114480" cap="flat">
            <a:solidFill>
              <a:srgbClr val="000000"/>
            </a:solidFill>
            <a:miter lim="800000"/>
            <a:headEnd/>
            <a:tailEnd/>
          </a:ln>
          <a:effectLst>
            <a:outerShdw blurRad="63500" dist="76368" dir="2700000" algn="ctr" rotWithShape="0">
              <a:srgbClr val="000000">
                <a:alpha val="7501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9974" tIns="39974" rIns="81365" bIns="39974" anchor="ctr"/>
          <a:lstStyle/>
          <a:p>
            <a:pPr marL="1251" algn="ctr">
              <a:lnSpc>
                <a:spcPct val="112000"/>
              </a:lnSpc>
              <a:tabLst>
                <a:tab pos="1251" algn="l"/>
                <a:tab pos="721341" algn="l"/>
                <a:tab pos="1441431" algn="l"/>
                <a:tab pos="2161521" algn="l"/>
                <a:tab pos="2881611" algn="l"/>
                <a:tab pos="3601701" algn="l"/>
                <a:tab pos="4321791" algn="l"/>
                <a:tab pos="5041881" algn="l"/>
                <a:tab pos="5761971" algn="l"/>
                <a:tab pos="6482061" algn="l"/>
                <a:tab pos="7202151" algn="l"/>
                <a:tab pos="7922241" algn="l"/>
              </a:tabLst>
            </a:pPr>
            <a:r>
              <a:rPr lang="en-GB" sz="3800">
                <a:solidFill>
                  <a:srgbClr val="000000"/>
                </a:solidFill>
                <a:latin typeface="Lucida Grande" charset="0"/>
                <a:cs typeface="Lucida Grande" charset="0"/>
              </a:rPr>
              <a:t>A</a:t>
            </a: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6468137" y="2459037"/>
            <a:ext cx="893078" cy="1190625"/>
          </a:xfrm>
          <a:prstGeom prst="ellipse">
            <a:avLst/>
          </a:prstGeom>
          <a:noFill/>
          <a:ln w="114480" cap="flat">
            <a:solidFill>
              <a:srgbClr val="000000"/>
            </a:solidFill>
            <a:miter lim="800000"/>
            <a:headEnd/>
            <a:tailEnd/>
          </a:ln>
          <a:effectLst>
            <a:outerShdw blurRad="63500" dist="76368" dir="2700000" algn="ctr" rotWithShape="0">
              <a:srgbClr val="000000">
                <a:alpha val="7501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9974" tIns="39974" rIns="81365" bIns="39974" anchor="ctr"/>
          <a:lstStyle/>
          <a:p>
            <a:pPr marL="1251" algn="ctr">
              <a:lnSpc>
                <a:spcPct val="112000"/>
              </a:lnSpc>
              <a:tabLst>
                <a:tab pos="1251" algn="l"/>
                <a:tab pos="721341" algn="l"/>
                <a:tab pos="1441431" algn="l"/>
                <a:tab pos="2161521" algn="l"/>
                <a:tab pos="2881611" algn="l"/>
                <a:tab pos="3601701" algn="l"/>
                <a:tab pos="4321791" algn="l"/>
                <a:tab pos="5041881" algn="l"/>
                <a:tab pos="5761971" algn="l"/>
                <a:tab pos="6482061" algn="l"/>
                <a:tab pos="7202151" algn="l"/>
                <a:tab pos="7922241" algn="l"/>
              </a:tabLst>
            </a:pPr>
            <a:r>
              <a:rPr lang="en-GB" sz="3800">
                <a:solidFill>
                  <a:srgbClr val="000000"/>
                </a:solidFill>
                <a:latin typeface="Lucida Grande" charset="0"/>
                <a:cs typeface="Lucida Grande" charset="0"/>
              </a:rPr>
              <a:t>B</a:t>
            </a:r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4021104" y="2459037"/>
            <a:ext cx="893078" cy="1190625"/>
          </a:xfrm>
          <a:prstGeom prst="ellipse">
            <a:avLst/>
          </a:prstGeom>
          <a:noFill/>
          <a:ln w="114480" cap="flat">
            <a:solidFill>
              <a:srgbClr val="000000"/>
            </a:solidFill>
            <a:miter lim="800000"/>
            <a:headEnd/>
            <a:tailEnd/>
          </a:ln>
          <a:effectLst>
            <a:outerShdw blurRad="63500" dist="76368" dir="2700000" algn="ctr" rotWithShape="0">
              <a:srgbClr val="000000">
                <a:alpha val="7501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2009" tIns="36005" rIns="72009" bIns="36005" anchor="ctr"/>
          <a:lstStyle/>
          <a:p>
            <a:endParaRPr lang="fr-FR"/>
          </a:p>
        </p:txBody>
      </p:sp>
      <p:sp>
        <p:nvSpPr>
          <p:cNvPr id="22538" name="Freeform 10"/>
          <p:cNvSpPr>
            <a:spLocks/>
          </p:cNvSpPr>
          <p:nvPr/>
        </p:nvSpPr>
        <p:spPr bwMode="auto">
          <a:xfrm>
            <a:off x="2601110" y="3064769"/>
            <a:ext cx="1287149" cy="1488"/>
          </a:xfrm>
          <a:custGeom>
            <a:avLst/>
            <a:gdLst>
              <a:gd name="T0" fmla="*/ 5084 w 5085"/>
              <a:gd name="T1" fmla="*/ 0 h 1"/>
              <a:gd name="T2" fmla="*/ 0 w 508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085" h="1">
                <a:moveTo>
                  <a:pt x="5084" y="0"/>
                </a:moveTo>
                <a:lnTo>
                  <a:pt x="0" y="0"/>
                </a:lnTo>
              </a:path>
            </a:pathLst>
          </a:custGeom>
          <a:noFill/>
          <a:ln w="101520" cap="flat">
            <a:solidFill>
              <a:srgbClr val="000000"/>
            </a:solidFill>
            <a:miter lim="800000"/>
            <a:headEnd type="triangle" w="med" len="med"/>
            <a:tailEnd/>
          </a:ln>
          <a:effectLst>
            <a:outerShdw blurRad="63500" dist="76368" dir="2700000" algn="ctr" rotWithShape="0">
              <a:srgbClr val="000000">
                <a:alpha val="7501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9" tIns="36005" rIns="72009" bIns="36005"/>
          <a:lstStyle/>
          <a:p>
            <a:endParaRPr lang="fr-FR"/>
          </a:p>
        </p:txBody>
      </p:sp>
      <p:sp>
        <p:nvSpPr>
          <p:cNvPr id="22539" name="Freeform 11"/>
          <p:cNvSpPr>
            <a:spLocks/>
          </p:cNvSpPr>
          <p:nvPr/>
        </p:nvSpPr>
        <p:spPr bwMode="auto">
          <a:xfrm>
            <a:off x="5048143" y="3066256"/>
            <a:ext cx="1287149" cy="1489"/>
          </a:xfrm>
          <a:custGeom>
            <a:avLst/>
            <a:gdLst>
              <a:gd name="T0" fmla="*/ 5084 w 5085"/>
              <a:gd name="T1" fmla="*/ 0 h 1"/>
              <a:gd name="T2" fmla="*/ 0 w 508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085" h="1">
                <a:moveTo>
                  <a:pt x="5084" y="0"/>
                </a:moveTo>
                <a:lnTo>
                  <a:pt x="0" y="0"/>
                </a:lnTo>
              </a:path>
            </a:pathLst>
          </a:custGeom>
          <a:noFill/>
          <a:ln w="101520" cap="flat">
            <a:solidFill>
              <a:srgbClr val="000000"/>
            </a:solidFill>
            <a:miter lim="800000"/>
            <a:headEnd type="triangle" w="med" len="med"/>
            <a:tailEnd/>
          </a:ln>
          <a:effectLst>
            <a:outerShdw blurRad="63500" dist="76368" dir="2700000" algn="ctr" rotWithShape="0">
              <a:srgbClr val="000000">
                <a:alpha val="7501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9" tIns="36005" rIns="72009" bIns="36005"/>
          <a:lstStyle/>
          <a:p>
            <a:endParaRPr lang="fr-FR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332693" y="3518694"/>
            <a:ext cx="893078" cy="1190625"/>
          </a:xfrm>
          <a:prstGeom prst="ellipse">
            <a:avLst/>
          </a:prstGeom>
          <a:noFill/>
          <a:ln w="114480" cap="flat">
            <a:solidFill>
              <a:srgbClr val="000000"/>
            </a:solidFill>
            <a:miter lim="800000"/>
            <a:headEnd/>
            <a:tailEnd/>
          </a:ln>
          <a:effectLst>
            <a:outerShdw blurRad="63500" dist="76368" dir="2700000" algn="ctr" rotWithShape="0">
              <a:srgbClr val="000000">
                <a:alpha val="7501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9974" tIns="39974" rIns="81365" bIns="39974" anchor="ctr"/>
          <a:lstStyle/>
          <a:p>
            <a:pPr marL="1251" algn="ctr">
              <a:lnSpc>
                <a:spcPct val="112000"/>
              </a:lnSpc>
              <a:tabLst>
                <a:tab pos="1251" algn="l"/>
                <a:tab pos="721341" algn="l"/>
                <a:tab pos="1441431" algn="l"/>
                <a:tab pos="2161521" algn="l"/>
                <a:tab pos="2881611" algn="l"/>
                <a:tab pos="3601701" algn="l"/>
                <a:tab pos="4321791" algn="l"/>
                <a:tab pos="5041881" algn="l"/>
                <a:tab pos="5761971" algn="l"/>
                <a:tab pos="6482061" algn="l"/>
                <a:tab pos="7202151" algn="l"/>
                <a:tab pos="7922241" algn="l"/>
              </a:tabLst>
            </a:pPr>
            <a:r>
              <a:rPr lang="en-GB" sz="3800">
                <a:solidFill>
                  <a:srgbClr val="000000"/>
                </a:solidFill>
                <a:latin typeface="Lucida Grande" charset="0"/>
                <a:cs typeface="Lucida Grande" charset="0"/>
              </a:rPr>
              <a:t>A</a:t>
            </a:r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5226759" y="3518694"/>
            <a:ext cx="893078" cy="1190625"/>
          </a:xfrm>
          <a:prstGeom prst="ellipse">
            <a:avLst/>
          </a:prstGeom>
          <a:noFill/>
          <a:ln w="114480" cap="flat">
            <a:solidFill>
              <a:srgbClr val="000000"/>
            </a:solidFill>
            <a:miter lim="800000"/>
            <a:headEnd/>
            <a:tailEnd/>
          </a:ln>
          <a:effectLst>
            <a:outerShdw blurRad="63500" dist="76368" dir="2700000" algn="ctr" rotWithShape="0">
              <a:srgbClr val="000000">
                <a:alpha val="7501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2009" tIns="36005" rIns="72009" bIns="36005" anchor="ctr"/>
          <a:lstStyle/>
          <a:p>
            <a:endParaRPr lang="fr-FR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2779726" y="3518694"/>
            <a:ext cx="893078" cy="1190625"/>
          </a:xfrm>
          <a:prstGeom prst="ellipse">
            <a:avLst/>
          </a:prstGeom>
          <a:noFill/>
          <a:ln w="114480" cap="flat">
            <a:solidFill>
              <a:srgbClr val="000000"/>
            </a:solidFill>
            <a:miter lim="800000"/>
            <a:headEnd/>
            <a:tailEnd/>
          </a:ln>
          <a:effectLst>
            <a:outerShdw blurRad="63500" dist="76368" dir="2700000" algn="ctr" rotWithShape="0">
              <a:srgbClr val="000000">
                <a:alpha val="7501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2009" tIns="36005" rIns="72009" bIns="36005" anchor="ctr"/>
          <a:lstStyle/>
          <a:p>
            <a:endParaRPr lang="fr-FR"/>
          </a:p>
        </p:txBody>
      </p:sp>
      <p:sp>
        <p:nvSpPr>
          <p:cNvPr id="22543" name="Freeform 15"/>
          <p:cNvSpPr>
            <a:spLocks/>
          </p:cNvSpPr>
          <p:nvPr/>
        </p:nvSpPr>
        <p:spPr bwMode="auto">
          <a:xfrm>
            <a:off x="1359732" y="4125912"/>
            <a:ext cx="1287149" cy="1489"/>
          </a:xfrm>
          <a:custGeom>
            <a:avLst/>
            <a:gdLst>
              <a:gd name="T0" fmla="*/ 5084 w 5085"/>
              <a:gd name="T1" fmla="*/ 0 h 1"/>
              <a:gd name="T2" fmla="*/ 0 w 508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085" h="1">
                <a:moveTo>
                  <a:pt x="5084" y="0"/>
                </a:moveTo>
                <a:lnTo>
                  <a:pt x="0" y="0"/>
                </a:lnTo>
              </a:path>
            </a:pathLst>
          </a:custGeom>
          <a:noFill/>
          <a:ln w="101520" cap="flat">
            <a:solidFill>
              <a:srgbClr val="000000"/>
            </a:solidFill>
            <a:miter lim="800000"/>
            <a:headEnd type="triangle" w="med" len="med"/>
            <a:tailEnd/>
          </a:ln>
          <a:effectLst>
            <a:outerShdw blurRad="63500" dist="76368" dir="2700000" algn="ctr" rotWithShape="0">
              <a:srgbClr val="000000">
                <a:alpha val="7501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9" tIns="36005" rIns="72009" bIns="36005"/>
          <a:lstStyle/>
          <a:p>
            <a:endParaRPr lang="fr-FR"/>
          </a:p>
        </p:txBody>
      </p:sp>
      <p:sp>
        <p:nvSpPr>
          <p:cNvPr id="22544" name="Freeform 16"/>
          <p:cNvSpPr>
            <a:spLocks/>
          </p:cNvSpPr>
          <p:nvPr/>
        </p:nvSpPr>
        <p:spPr bwMode="auto">
          <a:xfrm>
            <a:off x="3806765" y="4125912"/>
            <a:ext cx="1287149" cy="1489"/>
          </a:xfrm>
          <a:custGeom>
            <a:avLst/>
            <a:gdLst>
              <a:gd name="T0" fmla="*/ 5085 w 5086"/>
              <a:gd name="T1" fmla="*/ 0 h 1"/>
              <a:gd name="T2" fmla="*/ 0 w 508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086" h="1">
                <a:moveTo>
                  <a:pt x="5085" y="0"/>
                </a:moveTo>
                <a:lnTo>
                  <a:pt x="0" y="0"/>
                </a:lnTo>
              </a:path>
            </a:pathLst>
          </a:custGeom>
          <a:noFill/>
          <a:ln w="101520" cap="flat">
            <a:solidFill>
              <a:srgbClr val="000000"/>
            </a:solidFill>
            <a:miter lim="800000"/>
            <a:headEnd type="triangle" w="med" len="med"/>
            <a:tailEnd/>
          </a:ln>
          <a:effectLst>
            <a:outerShdw blurRad="63500" dist="76368" dir="2700000" algn="ctr" rotWithShape="0">
              <a:srgbClr val="000000">
                <a:alpha val="7501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9" tIns="36005" rIns="72009" bIns="36005"/>
          <a:lstStyle/>
          <a:p>
            <a:endParaRPr lang="fr-FR"/>
          </a:p>
        </p:txBody>
      </p: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7682723" y="3518694"/>
            <a:ext cx="893078" cy="1190625"/>
          </a:xfrm>
          <a:prstGeom prst="ellipse">
            <a:avLst/>
          </a:prstGeom>
          <a:noFill/>
          <a:ln w="114480" cap="flat">
            <a:solidFill>
              <a:srgbClr val="000000"/>
            </a:solidFill>
            <a:miter lim="800000"/>
            <a:headEnd/>
            <a:tailEnd/>
          </a:ln>
          <a:effectLst>
            <a:outerShdw blurRad="63500" dist="76368" dir="2700000" algn="ctr" rotWithShape="0">
              <a:srgbClr val="000000">
                <a:alpha val="7501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9974" tIns="39974" rIns="81365" bIns="39974" anchor="ctr"/>
          <a:lstStyle/>
          <a:p>
            <a:pPr marL="1251" algn="ctr">
              <a:lnSpc>
                <a:spcPct val="112000"/>
              </a:lnSpc>
              <a:tabLst>
                <a:tab pos="1251" algn="l"/>
                <a:tab pos="721341" algn="l"/>
                <a:tab pos="1441431" algn="l"/>
                <a:tab pos="2161521" algn="l"/>
                <a:tab pos="2881611" algn="l"/>
                <a:tab pos="3601701" algn="l"/>
                <a:tab pos="4321791" algn="l"/>
                <a:tab pos="5041881" algn="l"/>
                <a:tab pos="5761971" algn="l"/>
                <a:tab pos="6482061" algn="l"/>
                <a:tab pos="7202151" algn="l"/>
                <a:tab pos="7922241" algn="l"/>
              </a:tabLst>
            </a:pPr>
            <a:r>
              <a:rPr lang="en-GB" sz="3800">
                <a:solidFill>
                  <a:srgbClr val="000000"/>
                </a:solidFill>
                <a:latin typeface="Lucida Grande" charset="0"/>
                <a:cs typeface="Lucida Grande" charset="0"/>
              </a:rPr>
              <a:t>B</a:t>
            </a:r>
          </a:p>
        </p:txBody>
      </p:sp>
      <p:sp>
        <p:nvSpPr>
          <p:cNvPr id="22546" name="Freeform 18"/>
          <p:cNvSpPr>
            <a:spLocks/>
          </p:cNvSpPr>
          <p:nvPr/>
        </p:nvSpPr>
        <p:spPr bwMode="auto">
          <a:xfrm>
            <a:off x="6262729" y="4125912"/>
            <a:ext cx="1287149" cy="1489"/>
          </a:xfrm>
          <a:custGeom>
            <a:avLst/>
            <a:gdLst>
              <a:gd name="T0" fmla="*/ 5084 w 5085"/>
              <a:gd name="T1" fmla="*/ 0 h 1"/>
              <a:gd name="T2" fmla="*/ 0 w 508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085" h="1">
                <a:moveTo>
                  <a:pt x="5084" y="0"/>
                </a:moveTo>
                <a:lnTo>
                  <a:pt x="0" y="0"/>
                </a:lnTo>
              </a:path>
            </a:pathLst>
          </a:custGeom>
          <a:noFill/>
          <a:ln w="101520" cap="flat">
            <a:solidFill>
              <a:srgbClr val="000000"/>
            </a:solidFill>
            <a:miter lim="800000"/>
            <a:headEnd type="triangle" w="med" len="med"/>
            <a:tailEnd/>
          </a:ln>
          <a:effectLst>
            <a:outerShdw blurRad="63500" dist="76368" dir="2700000" algn="ctr" rotWithShape="0">
              <a:srgbClr val="000000">
                <a:alpha val="7501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9" tIns="36005" rIns="72009" bIns="36005"/>
          <a:lstStyle/>
          <a:p>
            <a:endParaRPr lang="fr-FR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582613" y="139700"/>
            <a:ext cx="8275637" cy="868363"/>
          </a:xfrm>
        </p:spPr>
        <p:txBody>
          <a:bodyPr>
            <a:normAutofit fontScale="90000"/>
          </a:bodyPr>
          <a:lstStyle/>
          <a:p>
            <a:r>
              <a:rPr lang="fr-FR" sz="3200" dirty="0" err="1" smtClean="0"/>
              <a:t>Cypher</a:t>
            </a:r>
            <a:r>
              <a:rPr lang="fr-FR" sz="3200" dirty="0" smtClean="0"/>
              <a:t> le langage </a:t>
            </a:r>
            <a:r>
              <a:rPr lang="fr-FR" sz="3200" strike="sngStrike" dirty="0" smtClean="0"/>
              <a:t>SQL</a:t>
            </a:r>
            <a:r>
              <a:rPr lang="fr-FR" sz="3200" dirty="0" smtClean="0"/>
              <a:t> d’interrogation de Neo4j</a:t>
            </a:r>
            <a:br>
              <a:rPr lang="fr-FR" sz="3200" dirty="0" smtClean="0"/>
            </a:br>
            <a:r>
              <a:rPr lang="fr-FR" sz="3200" dirty="0" smtClean="0"/>
              <a:t>Les traversées de graphe </a:t>
            </a:r>
            <a:r>
              <a:rPr lang="fr-FR" sz="3200" u="sng" dirty="0" smtClean="0"/>
              <a:t>Dynamiques </a:t>
            </a:r>
            <a:endParaRPr lang="fr-FR" sz="3200" u="sng" dirty="0"/>
          </a:p>
        </p:txBody>
      </p:sp>
    </p:spTree>
    <p:extLst>
      <p:ext uri="{BB962C8B-B14F-4D97-AF65-F5344CB8AC3E}">
        <p14:creationId xmlns:p14="http://schemas.microsoft.com/office/powerpoint/2010/main" val="1903899497"/>
      </p:ext>
    </p:extLst>
  </p:cSld>
  <p:clrMapOvr>
    <a:masterClrMapping/>
  </p:clrMapOvr>
  <p:transition xmlns:p14="http://schemas.microsoft.com/office/powerpoint/2010/main">
    <p:comb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 animBg="1"/>
      <p:bldP spid="22538" grpId="0" animBg="1"/>
      <p:bldP spid="22539" grpId="0" animBg="1"/>
      <p:bldP spid="22541" grpId="0" animBg="1"/>
      <p:bldP spid="22542" grpId="0" animBg="1"/>
      <p:bldP spid="22543" grpId="0" animBg="1"/>
      <p:bldP spid="22544" grpId="0" animBg="1"/>
      <p:bldP spid="2254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2613" y="139700"/>
            <a:ext cx="8275637" cy="868363"/>
          </a:xfrm>
        </p:spPr>
        <p:txBody>
          <a:bodyPr>
            <a:normAutofit fontScale="90000"/>
          </a:bodyPr>
          <a:lstStyle/>
          <a:p>
            <a:r>
              <a:rPr lang="fr-FR" sz="3200" dirty="0" err="1" smtClean="0"/>
              <a:t>Cypher</a:t>
            </a:r>
            <a:r>
              <a:rPr lang="fr-FR" sz="3200" dirty="0" smtClean="0"/>
              <a:t> le langage </a:t>
            </a:r>
            <a:r>
              <a:rPr lang="fr-FR" sz="3200" strike="sngStrike" dirty="0" smtClean="0"/>
              <a:t>SQL</a:t>
            </a:r>
            <a:r>
              <a:rPr lang="fr-FR" sz="3200" dirty="0" smtClean="0"/>
              <a:t> d’interrogation de Neo4j</a:t>
            </a:r>
            <a:br>
              <a:rPr lang="fr-FR" sz="3200" dirty="0" smtClean="0"/>
            </a:br>
            <a:r>
              <a:rPr lang="fr-FR" sz="3200" dirty="0" smtClean="0"/>
              <a:t>Exemple de recherche des amis d’amis</a:t>
            </a:r>
            <a:endParaRPr lang="fr-FR" sz="3200" dirty="0"/>
          </a:p>
        </p:txBody>
      </p:sp>
      <p:sp>
        <p:nvSpPr>
          <p:cNvPr id="2" name="ZoneTexte 1"/>
          <p:cNvSpPr txBox="1"/>
          <p:nvPr/>
        </p:nvSpPr>
        <p:spPr>
          <a:xfrm>
            <a:off x="3673133" y="1534911"/>
            <a:ext cx="5470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7E0059"/>
                </a:solidFill>
              </a:rPr>
              <a:t>START </a:t>
            </a:r>
            <a:r>
              <a:rPr lang="fr-FR" sz="2000" dirty="0" err="1"/>
              <a:t>john</a:t>
            </a:r>
            <a:r>
              <a:rPr lang="fr-FR" sz="2000" dirty="0"/>
              <a:t>=</a:t>
            </a:r>
            <a:r>
              <a:rPr lang="fr-FR" sz="2000" dirty="0" err="1">
                <a:solidFill>
                  <a:srgbClr val="7E0059"/>
                </a:solidFill>
              </a:rPr>
              <a:t>node</a:t>
            </a:r>
            <a:r>
              <a:rPr lang="fr-FR" sz="2000" dirty="0" err="1"/>
              <a:t>:node_auto_index</a:t>
            </a:r>
            <a:r>
              <a:rPr lang="fr-FR" sz="2000" dirty="0"/>
              <a:t>(</a:t>
            </a:r>
            <a:r>
              <a:rPr lang="fr-FR" sz="2000" dirty="0" err="1"/>
              <a:t>name</a:t>
            </a:r>
            <a:r>
              <a:rPr lang="fr-FR" sz="2000" dirty="0"/>
              <a:t> = 'John')</a:t>
            </a:r>
          </a:p>
          <a:p>
            <a:r>
              <a:rPr lang="fr-FR" sz="2000" dirty="0">
                <a:solidFill>
                  <a:srgbClr val="7E0059"/>
                </a:solidFill>
              </a:rPr>
              <a:t>MATCH</a:t>
            </a:r>
            <a:r>
              <a:rPr lang="fr-FR" sz="2000" dirty="0"/>
              <a:t> </a:t>
            </a:r>
            <a:r>
              <a:rPr lang="fr-FR" sz="2000" dirty="0" err="1"/>
              <a:t>john</a:t>
            </a:r>
            <a:r>
              <a:rPr lang="fr-FR" sz="2000" dirty="0"/>
              <a:t>-[:</a:t>
            </a:r>
            <a:r>
              <a:rPr lang="fr-FR" sz="2000" dirty="0" err="1"/>
              <a:t>friend</a:t>
            </a:r>
            <a:r>
              <a:rPr lang="fr-FR" sz="2000" dirty="0"/>
              <a:t>]-&gt;()-[:</a:t>
            </a:r>
            <a:r>
              <a:rPr lang="fr-FR" sz="2000" dirty="0" err="1"/>
              <a:t>friend</a:t>
            </a:r>
            <a:r>
              <a:rPr lang="fr-FR" sz="2000" dirty="0"/>
              <a:t>]-&gt;</a:t>
            </a:r>
            <a:r>
              <a:rPr lang="fr-FR" sz="2000" dirty="0" err="1"/>
              <a:t>fof</a:t>
            </a:r>
            <a:endParaRPr lang="fr-FR" sz="2000" dirty="0"/>
          </a:p>
          <a:p>
            <a:r>
              <a:rPr lang="fr-FR" sz="2000" dirty="0">
                <a:solidFill>
                  <a:srgbClr val="7E0059"/>
                </a:solidFill>
              </a:rPr>
              <a:t>RETURN</a:t>
            </a:r>
            <a:r>
              <a:rPr lang="fr-FR" sz="2000" dirty="0"/>
              <a:t> </a:t>
            </a:r>
            <a:r>
              <a:rPr lang="fr-FR" sz="2000" dirty="0" err="1"/>
              <a:t>john</a:t>
            </a:r>
            <a:r>
              <a:rPr lang="fr-FR" sz="2000" dirty="0"/>
              <a:t>, </a:t>
            </a:r>
            <a:r>
              <a:rPr lang="fr-FR" sz="2000" dirty="0" err="1"/>
              <a:t>fof</a:t>
            </a:r>
            <a:endParaRPr lang="fr-FR" sz="2000" dirty="0"/>
          </a:p>
        </p:txBody>
      </p:sp>
      <p:pic>
        <p:nvPicPr>
          <p:cNvPr id="6" name="Image 5" descr="Capture d’écran 2013-04-11 à 16.31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58" y="1874415"/>
            <a:ext cx="2751795" cy="2959477"/>
          </a:xfrm>
          <a:prstGeom prst="rect">
            <a:avLst/>
          </a:prstGeom>
        </p:spPr>
      </p:pic>
      <p:pic>
        <p:nvPicPr>
          <p:cNvPr id="7" name="Image 6" descr="Capture d’écran 2013-04-11 à 16.33.5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408" y="3212765"/>
            <a:ext cx="40132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97464"/>
      </p:ext>
    </p:extLst>
  </p:cSld>
  <p:clrMapOvr>
    <a:masterClrMapping/>
  </p:clrMapOvr>
  <p:transition xmlns:p14="http://schemas.microsoft.com/office/powerpoint/2010/main">
    <p:comb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</a:t>
            </a:r>
            <a:endParaRPr lang="fr-FR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326703"/>
            <a:ext cx="8229600" cy="2903938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fr-FR" sz="2400" dirty="0" smtClean="0"/>
              <a:t>Pour aller plus loin :</a:t>
            </a:r>
          </a:p>
          <a:p>
            <a:pPr algn="ctr">
              <a:buNone/>
            </a:pPr>
            <a:endParaRPr lang="fr-FR" sz="2400" dirty="0"/>
          </a:p>
          <a:p>
            <a:pPr algn="ctr">
              <a:buNone/>
            </a:pPr>
            <a:r>
              <a:rPr lang="fr-FR" sz="2400" dirty="0" smtClean="0"/>
              <a:t>Cédric Fauvet – Votre contact en France</a:t>
            </a:r>
          </a:p>
          <a:p>
            <a:pPr algn="ctr">
              <a:buNone/>
            </a:pPr>
            <a:endParaRPr lang="fr-FR" sz="2400" dirty="0" smtClean="0"/>
          </a:p>
          <a:p>
            <a:pPr algn="ctr">
              <a:buNone/>
            </a:pPr>
            <a:endParaRPr lang="fr-FR" sz="2400" dirty="0" smtClean="0"/>
          </a:p>
          <a:p>
            <a:pPr>
              <a:buNone/>
            </a:pPr>
            <a:r>
              <a:rPr lang="fr-FR" sz="2400" b="1" u="sng" dirty="0" smtClean="0"/>
              <a:t>E-mail :</a:t>
            </a:r>
            <a:r>
              <a:rPr lang="fr-FR" sz="2400" dirty="0" smtClean="0"/>
              <a:t> </a:t>
            </a:r>
            <a:r>
              <a:rPr lang="fr-FR" sz="2400" dirty="0" err="1" smtClean="0"/>
              <a:t>Cedric.fauvet@neotechnology.com</a:t>
            </a:r>
            <a:endParaRPr lang="fr-FR" sz="2400" dirty="0" smtClean="0"/>
          </a:p>
          <a:p>
            <a:pPr>
              <a:buNone/>
            </a:pPr>
            <a:r>
              <a:rPr lang="fr-FR" sz="2400" b="1" u="sng" dirty="0" smtClean="0"/>
              <a:t>Twitter </a:t>
            </a:r>
            <a:r>
              <a:rPr lang="fr-FR" sz="2400" b="1" u="sng" dirty="0"/>
              <a:t>:</a:t>
            </a:r>
            <a:r>
              <a:rPr lang="fr-FR" sz="2400" dirty="0"/>
              <a:t> @</a:t>
            </a:r>
            <a:r>
              <a:rPr lang="fr-FR" sz="2400" dirty="0" smtClean="0"/>
              <a:t>Neo4jFr</a:t>
            </a:r>
          </a:p>
          <a:p>
            <a:pPr>
              <a:buNone/>
            </a:pPr>
            <a:r>
              <a:rPr lang="fr-FR" sz="2400" b="1" u="sng" dirty="0" smtClean="0"/>
              <a:t>Communauté </a:t>
            </a:r>
            <a:r>
              <a:rPr lang="fr-FR" sz="2400" b="1" u="sng" dirty="0"/>
              <a:t>Francophone :</a:t>
            </a:r>
            <a:r>
              <a:rPr lang="fr-FR" sz="2400" dirty="0"/>
              <a:t> </a:t>
            </a:r>
            <a:r>
              <a:rPr lang="fr-FR" sz="2400" dirty="0" err="1" smtClean="0"/>
              <a:t>meetup.com</a:t>
            </a:r>
            <a:r>
              <a:rPr lang="fr-FR" sz="2400" dirty="0" smtClean="0"/>
              <a:t>/</a:t>
            </a:r>
            <a:r>
              <a:rPr lang="fr-FR" sz="2400" dirty="0" err="1"/>
              <a:t>graphdb-france</a:t>
            </a:r>
            <a:endParaRPr lang="fr-FR" sz="2400" dirty="0"/>
          </a:p>
          <a:p>
            <a:pPr algn="ctr">
              <a:buNone/>
            </a:pP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552556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 propos des </a:t>
            </a:r>
            <a:r>
              <a:rPr lang="fr-FR" dirty="0" smtClean="0"/>
              <a:t>graphes : </a:t>
            </a:r>
            <a:br>
              <a:rPr lang="fr-FR" dirty="0" smtClean="0"/>
            </a:br>
            <a:r>
              <a:rPr lang="fr-FR" sz="3100" dirty="0" smtClean="0"/>
              <a:t>La théorie des graphes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36600" y="1834674"/>
            <a:ext cx="4584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/>
              <a:t>An 1735 </a:t>
            </a:r>
            <a:r>
              <a:rPr lang="fr-FR" sz="2400" b="1" dirty="0" smtClean="0"/>
              <a:t>: </a:t>
            </a:r>
            <a:r>
              <a:rPr lang="fr-FR" sz="2400" dirty="0" smtClean="0"/>
              <a:t>Le problème des sept ponts du Königsberg</a:t>
            </a:r>
          </a:p>
          <a:p>
            <a:endParaRPr lang="fr-FR" dirty="0" smtClean="0"/>
          </a:p>
          <a:p>
            <a:r>
              <a:rPr lang="fr-FR" dirty="0" smtClean="0"/>
              <a:t>Passer une seule fois par le même pont.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759199"/>
            <a:ext cx="2946400" cy="232438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369" y="3644899"/>
            <a:ext cx="1366565" cy="109172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170" y="5272514"/>
            <a:ext cx="1264964" cy="1011971"/>
          </a:xfrm>
          <a:prstGeom prst="rect">
            <a:avLst/>
          </a:prstGeom>
        </p:spPr>
      </p:pic>
      <p:grpSp>
        <p:nvGrpSpPr>
          <p:cNvPr id="12" name="Grouper 11"/>
          <p:cNvGrpSpPr/>
          <p:nvPr/>
        </p:nvGrpSpPr>
        <p:grpSpPr>
          <a:xfrm>
            <a:off x="6007100" y="1942068"/>
            <a:ext cx="2794000" cy="4077276"/>
            <a:chOff x="5803900" y="1750417"/>
            <a:chExt cx="2794000" cy="4077276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3900" y="1750417"/>
              <a:ext cx="2794000" cy="34925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ZoneTexte 10"/>
            <p:cNvSpPr txBox="1"/>
            <p:nvPr/>
          </p:nvSpPr>
          <p:spPr>
            <a:xfrm>
              <a:off x="5803900" y="5242917"/>
              <a:ext cx="2794000" cy="5847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Leonhard Euler</a:t>
              </a:r>
            </a:p>
            <a:p>
              <a:pPr algn="ctr"/>
              <a:r>
                <a:rPr lang="fr-FR" sz="1400" dirty="0" smtClean="0"/>
                <a:t>Mathématicien Suisse</a:t>
              </a:r>
              <a:endParaRPr lang="fr-FR" sz="1400" dirty="0"/>
            </a:p>
          </p:txBody>
        </p:sp>
      </p:grpSp>
      <p:cxnSp>
        <p:nvCxnSpPr>
          <p:cNvPr id="14" name="Connecteur droit avec flèche 13"/>
          <p:cNvCxnSpPr>
            <a:stCxn id="5" idx="3"/>
            <a:endCxn id="6" idx="1"/>
          </p:cNvCxnSpPr>
          <p:nvPr/>
        </p:nvCxnSpPr>
        <p:spPr>
          <a:xfrm flipV="1">
            <a:off x="3403600" y="4190762"/>
            <a:ext cx="680769" cy="730628"/>
          </a:xfrm>
          <a:prstGeom prst="curvedConnector3">
            <a:avLst>
              <a:gd name="adj1" fmla="val 29479"/>
            </a:avLst>
          </a:prstGeom>
          <a:ln w="508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6" idx="2"/>
            <a:endCxn id="10" idx="0"/>
          </p:cNvCxnSpPr>
          <p:nvPr/>
        </p:nvCxnSpPr>
        <p:spPr>
          <a:xfrm>
            <a:off x="4767652" y="4736624"/>
            <a:ext cx="0" cy="535890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528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6" y="1183693"/>
            <a:ext cx="8728538" cy="450426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2613" y="139700"/>
            <a:ext cx="8275637" cy="868363"/>
          </a:xfrm>
        </p:spPr>
        <p:txBody>
          <a:bodyPr>
            <a:normAutofit/>
          </a:bodyPr>
          <a:lstStyle/>
          <a:p>
            <a:r>
              <a:rPr lang="fr-FR" sz="3200" dirty="0" smtClean="0"/>
              <a:t>Offre commerciale</a:t>
            </a:r>
            <a:endParaRPr lang="fr-FR" sz="32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16" y="4403023"/>
            <a:ext cx="1485280" cy="19325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16" y="3798116"/>
            <a:ext cx="1485280" cy="1932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16" y="5015633"/>
            <a:ext cx="1485280" cy="19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0" y="4432300"/>
            <a:ext cx="1841500" cy="18415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0" y="1471448"/>
            <a:ext cx="3324854" cy="27305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133600" cy="147144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 propos des </a:t>
            </a:r>
            <a:r>
              <a:rPr lang="fr-FR" dirty="0" smtClean="0"/>
              <a:t>graphes : </a:t>
            </a:r>
            <a:br>
              <a:rPr lang="fr-FR" dirty="0" smtClean="0"/>
            </a:br>
            <a:r>
              <a:rPr lang="fr-FR" sz="3100" dirty="0" smtClean="0"/>
              <a:t>La théorie des graphes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36600" y="1834674"/>
            <a:ext cx="49784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/>
              <a:t>2013</a:t>
            </a:r>
            <a:r>
              <a:rPr lang="fr-FR" sz="2400" b="1" dirty="0" smtClean="0"/>
              <a:t>: </a:t>
            </a:r>
            <a:r>
              <a:rPr lang="fr-FR" sz="2400" dirty="0" smtClean="0"/>
              <a:t>Les problèmes d’aujourd’hui</a:t>
            </a:r>
          </a:p>
          <a:p>
            <a:pPr marL="342900" indent="-342900">
              <a:buFont typeface="Arial"/>
              <a:buChar char="•"/>
            </a:pPr>
            <a:endParaRPr lang="fr-FR" sz="2400" dirty="0" smtClean="0"/>
          </a:p>
          <a:p>
            <a:pPr marL="342900" indent="-342900">
              <a:buFont typeface="Arial"/>
              <a:buChar char="•"/>
            </a:pPr>
            <a:r>
              <a:rPr lang="fr-FR" sz="2400" dirty="0" smtClean="0"/>
              <a:t>Collaboration</a:t>
            </a:r>
          </a:p>
          <a:p>
            <a:pPr marL="342900" indent="-342900">
              <a:buFont typeface="Arial"/>
              <a:buChar char="•"/>
            </a:pPr>
            <a:r>
              <a:rPr lang="fr-FR" sz="2400" dirty="0" smtClean="0"/>
              <a:t>Gestion de configuration</a:t>
            </a:r>
          </a:p>
          <a:p>
            <a:pPr marL="342900" indent="-342900">
              <a:buFont typeface="Arial"/>
              <a:buChar char="•"/>
            </a:pPr>
            <a:r>
              <a:rPr lang="fr-FR" sz="2400" dirty="0" smtClean="0"/>
              <a:t>Géo-Spatial</a:t>
            </a:r>
          </a:p>
          <a:p>
            <a:pPr marL="342900" indent="-342900">
              <a:buFont typeface="Arial"/>
              <a:buChar char="•"/>
            </a:pPr>
            <a:r>
              <a:rPr lang="fr-FR" sz="2400" dirty="0" smtClean="0"/>
              <a:t>Interaction moléculaires (Biologie)</a:t>
            </a:r>
          </a:p>
          <a:p>
            <a:pPr marL="342900" indent="-342900">
              <a:buFont typeface="Arial"/>
              <a:buChar char="•"/>
            </a:pPr>
            <a:r>
              <a:rPr lang="fr-FR" sz="2400" dirty="0" smtClean="0"/>
              <a:t>Analyse d’impact</a:t>
            </a:r>
          </a:p>
          <a:p>
            <a:pPr marL="342900" indent="-342900">
              <a:buFont typeface="Arial"/>
              <a:buChar char="•"/>
            </a:pPr>
            <a:r>
              <a:rPr lang="fr-FR" sz="2400" dirty="0" smtClean="0"/>
              <a:t>Master Data Management</a:t>
            </a:r>
          </a:p>
          <a:p>
            <a:pPr marL="342900" indent="-342900">
              <a:buFont typeface="Arial"/>
              <a:buChar char="•"/>
            </a:pPr>
            <a:r>
              <a:rPr lang="fr-FR" sz="2400" dirty="0" smtClean="0"/>
              <a:t>Gestion de ligne produit</a:t>
            </a:r>
            <a:endParaRPr lang="fr-FR" sz="2400" dirty="0"/>
          </a:p>
          <a:p>
            <a:pPr marL="342900" indent="-342900">
              <a:buFont typeface="Arial"/>
              <a:buChar char="•"/>
            </a:pPr>
            <a:r>
              <a:rPr lang="fr-FR" sz="2400" dirty="0" smtClean="0"/>
              <a:t>Recommandation</a:t>
            </a:r>
          </a:p>
          <a:p>
            <a:pPr marL="342900" indent="-342900">
              <a:buFont typeface="Arial"/>
              <a:buChar char="•"/>
            </a:pPr>
            <a:r>
              <a:rPr lang="fr-FR" sz="2400" dirty="0" smtClean="0"/>
              <a:t>Social</a:t>
            </a:r>
          </a:p>
        </p:txBody>
      </p:sp>
    </p:spTree>
    <p:extLst>
      <p:ext uri="{BB962C8B-B14F-4D97-AF65-F5344CB8AC3E}">
        <p14:creationId xmlns:p14="http://schemas.microsoft.com/office/powerpoint/2010/main" val="393248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 propos des </a:t>
            </a:r>
            <a:r>
              <a:rPr lang="fr-FR" dirty="0" smtClean="0"/>
              <a:t>graphes</a:t>
            </a:r>
          </a:p>
          <a:p>
            <a:r>
              <a:rPr lang="fr-FR" dirty="0" smtClean="0"/>
              <a:t>Présentation de Neo Technology</a:t>
            </a:r>
          </a:p>
          <a:p>
            <a:r>
              <a:rPr lang="fr-FR" dirty="0"/>
              <a:t>Cas d’utilisation clients et génériques</a:t>
            </a:r>
          </a:p>
          <a:p>
            <a:r>
              <a:rPr lang="fr-FR" dirty="0" smtClean="0"/>
              <a:t>Vision du marché</a:t>
            </a:r>
          </a:p>
          <a:p>
            <a:r>
              <a:rPr lang="fr-FR" dirty="0" smtClean="0"/>
              <a:t>Technologie Neo4j</a:t>
            </a:r>
          </a:p>
          <a:p>
            <a:r>
              <a:rPr lang="fr-FR" dirty="0" err="1"/>
              <a:t>Cypher</a:t>
            </a:r>
            <a:r>
              <a:rPr lang="fr-FR" dirty="0"/>
              <a:t> le « SQL » de Neo4j</a:t>
            </a: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619182" y="1901885"/>
            <a:ext cx="272" cy="392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407396" y="1705379"/>
            <a:ext cx="411480" cy="423932"/>
          </a:xfrm>
          <a:prstGeom prst="ellipse">
            <a:avLst/>
          </a:prstGeom>
          <a:gradFill flip="none" rotWithShape="1">
            <a:gsLst>
              <a:gs pos="62000">
                <a:srgbClr val="C0504D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493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8401E-6 -4.3737E-6 L -1.88401E-6 0.0854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x="11340" y="522520"/>
            <a:ext cx="7835689" cy="5120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388"/>
            <a:ext cx="8229600" cy="65773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Neo Technology (Neo4j)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674" y="1111341"/>
            <a:ext cx="7859006" cy="4932997"/>
          </a:xfrm>
        </p:spPr>
        <p:txBody>
          <a:bodyPr>
            <a:normAutofit fontScale="92500" lnSpcReduction="10000"/>
          </a:bodyPr>
          <a:lstStyle/>
          <a:p>
            <a:r>
              <a:rPr lang="fr-FR" sz="2000" dirty="0" smtClean="0"/>
              <a:t>Editeur de la base de données graphe Neo4j</a:t>
            </a:r>
          </a:p>
          <a:p>
            <a:r>
              <a:rPr lang="fr-FR" sz="2000" dirty="0" smtClean="0"/>
              <a:t>Neo4j a été créé en 2000</a:t>
            </a:r>
          </a:p>
          <a:p>
            <a:r>
              <a:rPr lang="fr-FR" sz="2000" dirty="0" smtClean="0"/>
              <a:t>QG à Palo Alto, Californie, USA</a:t>
            </a:r>
          </a:p>
          <a:p>
            <a:r>
              <a:rPr lang="fr-FR" sz="2000" dirty="0" smtClean="0"/>
              <a:t>QG ingénierie basé à Malmö, Suède</a:t>
            </a:r>
          </a:p>
          <a:p>
            <a:r>
              <a:rPr lang="fr-FR" sz="2000" dirty="0" smtClean="0"/>
              <a:t>Employés en France, Allemagne, Angleterre, Suède, USA, Grèce et Malaisie</a:t>
            </a:r>
          </a:p>
          <a:p>
            <a:endParaRPr lang="fr-FR" sz="2000" dirty="0" smtClean="0"/>
          </a:p>
          <a:p>
            <a:r>
              <a:rPr lang="fr-FR" sz="2000" dirty="0" smtClean="0"/>
              <a:t>Support global 24/7</a:t>
            </a:r>
          </a:p>
          <a:p>
            <a:r>
              <a:rPr lang="fr-FR" sz="2000" dirty="0" smtClean="0"/>
              <a:t>100,000+ utilisateurs</a:t>
            </a:r>
          </a:p>
          <a:p>
            <a:r>
              <a:rPr lang="fr-FR" sz="2000" dirty="0" smtClean="0"/>
              <a:t>Top 500 clients tels que Adobe, Cisco, Deutsche Telecom, Telenor, SFR, Lockheed Martin,…</a:t>
            </a:r>
          </a:p>
          <a:p>
            <a:r>
              <a:rPr lang="fr-FR" sz="2000" dirty="0" smtClean="0"/>
              <a:t>Partenaires locaux ou globaux tels que Accenture</a:t>
            </a:r>
          </a:p>
          <a:p>
            <a:r>
              <a:rPr lang="fr-FR" sz="2000" dirty="0" smtClean="0"/>
              <a:t>Partenaires technologiques tels que VMware, Informatica et Microsoft</a:t>
            </a:r>
          </a:p>
          <a:p>
            <a:r>
              <a:rPr lang="fr-FR" sz="2000" dirty="0" smtClean="0"/>
              <a:t>Leader des bases de données Graph</a:t>
            </a:r>
          </a:p>
          <a:p>
            <a:endParaRPr lang="fr-FR" sz="2000" dirty="0" smtClean="0"/>
          </a:p>
          <a:p>
            <a:r>
              <a:rPr lang="fr-FR" sz="2000" dirty="0" smtClean="0"/>
              <a:t>Notre Mission: Aider le monde à donner du sens aux données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71523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propos des graphes</a:t>
            </a:r>
          </a:p>
          <a:p>
            <a:r>
              <a:rPr lang="fr-FR" dirty="0" smtClean="0"/>
              <a:t>Présentation de Neo Technology</a:t>
            </a:r>
          </a:p>
          <a:p>
            <a:r>
              <a:rPr lang="fr-FR" dirty="0"/>
              <a:t>Cas d’utilisation clients et génériques</a:t>
            </a:r>
          </a:p>
          <a:p>
            <a:r>
              <a:rPr lang="fr-FR" dirty="0" smtClean="0"/>
              <a:t>Vision du marché</a:t>
            </a:r>
          </a:p>
          <a:p>
            <a:r>
              <a:rPr lang="fr-FR" dirty="0" smtClean="0"/>
              <a:t>Technologie Neo4j</a:t>
            </a:r>
          </a:p>
          <a:p>
            <a:r>
              <a:rPr lang="fr-FR" dirty="0" err="1"/>
              <a:t>Cypher</a:t>
            </a:r>
            <a:r>
              <a:rPr lang="fr-FR" dirty="0"/>
              <a:t> le « SQL » de Neo4j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617034" y="2487149"/>
            <a:ext cx="272" cy="392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17306" y="1898365"/>
            <a:ext cx="272" cy="537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405248" y="2290643"/>
            <a:ext cx="411480" cy="423932"/>
          </a:xfrm>
          <a:prstGeom prst="ellipse">
            <a:avLst/>
          </a:prstGeom>
          <a:gradFill flip="none" rotWithShape="1">
            <a:gsLst>
              <a:gs pos="62000">
                <a:srgbClr val="C0504D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493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8401E-6 -4.3737E-6 L -1.88401E-6 0.0854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73319" y="3992164"/>
            <a:ext cx="4572000" cy="21762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688">
              <a:lnSpc>
                <a:spcPct val="150000"/>
              </a:lnSpc>
            </a:pPr>
            <a:r>
              <a:rPr lang="fr-FR" sz="1300" b="1" dirty="0">
                <a:latin typeface="Calibri Bold" charset="0"/>
                <a:ea typeface="ＭＳ Ｐゴシック" charset="0"/>
                <a:cs typeface="Calibri Bold" charset="0"/>
              </a:rPr>
              <a:t>Société</a:t>
            </a:r>
          </a:p>
          <a:p>
            <a:pPr marL="325438" indent="-285750">
              <a:lnSpc>
                <a:spcPct val="150000"/>
              </a:lnSpc>
              <a:buFontTx/>
              <a:buChar char="-"/>
            </a:pPr>
            <a:r>
              <a:rPr lang="fr-FR" sz="1300" dirty="0" smtClean="0">
                <a:latin typeface="Calibri Bold" charset="0"/>
                <a:ea typeface="ＭＳ Ｐゴシック" charset="0"/>
                <a:cs typeface="Calibri Bold" charset="0"/>
              </a:rPr>
              <a:t>Présence mondiale.</a:t>
            </a:r>
          </a:p>
          <a:p>
            <a:pPr marL="325438" indent="-285750">
              <a:lnSpc>
                <a:spcPct val="150000"/>
              </a:lnSpc>
              <a:buFontTx/>
              <a:buChar char="-"/>
            </a:pPr>
            <a:r>
              <a:rPr lang="fr-FR" sz="1300" dirty="0" smtClean="0">
                <a:latin typeface="Calibri Bold" charset="0"/>
                <a:ea typeface="ＭＳ Ｐゴシック" charset="0"/>
                <a:cs typeface="Calibri Bold" charset="0"/>
              </a:rPr>
              <a:t>45 millions d’utilisateurs, + 30 000 chaque jour.</a:t>
            </a:r>
          </a:p>
          <a:p>
            <a:pPr marL="325438" indent="-285750">
              <a:lnSpc>
                <a:spcPct val="150000"/>
              </a:lnSpc>
              <a:buFontTx/>
              <a:buChar char="-"/>
            </a:pPr>
            <a:r>
              <a:rPr lang="fr-FR" sz="1300" dirty="0" smtClean="0">
                <a:latin typeface="Calibri Bold" charset="0"/>
                <a:ea typeface="ＭＳ Ｐゴシック" charset="0"/>
                <a:cs typeface="Calibri Bold" charset="0"/>
              </a:rPr>
              <a:t>Propriétaire des réseaux sociaux</a:t>
            </a:r>
          </a:p>
          <a:p>
            <a:pPr marL="39688">
              <a:lnSpc>
                <a:spcPct val="150000"/>
              </a:lnSpc>
            </a:pPr>
            <a:r>
              <a:rPr lang="fr-FR" sz="1300" dirty="0">
                <a:latin typeface="Calibri Bold" charset="0"/>
                <a:ea typeface="ＭＳ Ｐゴシック" charset="0"/>
                <a:cs typeface="Calibri Bold" charset="0"/>
              </a:rPr>
              <a:t> </a:t>
            </a:r>
            <a:r>
              <a:rPr lang="fr-FR" sz="1300" dirty="0" smtClean="0">
                <a:latin typeface="Calibri Bold" charset="0"/>
                <a:ea typeface="ＭＳ Ｐゴシック" charset="0"/>
                <a:cs typeface="Calibri Bold" charset="0"/>
              </a:rPr>
              <a:t>       ApnaCircle (Inde) et Tianji (Chine)</a:t>
            </a:r>
          </a:p>
          <a:p>
            <a:pPr marL="39688">
              <a:lnSpc>
                <a:spcPct val="150000"/>
              </a:lnSpc>
            </a:pPr>
            <a:r>
              <a:rPr lang="fr-FR" sz="1300" dirty="0">
                <a:latin typeface="Calibri Bold" charset="0"/>
                <a:ea typeface="ＭＳ Ｐゴシック" charset="0"/>
                <a:cs typeface="Calibri Bold" charset="0"/>
              </a:rPr>
              <a:t> </a:t>
            </a:r>
            <a:r>
              <a:rPr lang="fr-FR" sz="1300" dirty="0" smtClean="0">
                <a:latin typeface="Calibri Bold" charset="0"/>
                <a:ea typeface="ＭＳ Ｐゴシック" charset="0"/>
                <a:cs typeface="Calibri Bold" charset="0"/>
              </a:rPr>
              <a:t>        </a:t>
            </a:r>
          </a:p>
          <a:p>
            <a:pPr marL="39688">
              <a:lnSpc>
                <a:spcPct val="150000"/>
              </a:lnSpc>
            </a:pPr>
            <a:endParaRPr lang="fr-FR" sz="1300" dirty="0" smtClean="0">
              <a:latin typeface="Calibri Bold" charset="0"/>
              <a:ea typeface="ＭＳ Ｐゴシック" charset="0"/>
              <a:cs typeface="Calibri Bold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2588" y="1030143"/>
            <a:ext cx="4189412" cy="26090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688">
              <a:lnSpc>
                <a:spcPct val="150000"/>
              </a:lnSpc>
            </a:pPr>
            <a:r>
              <a:rPr lang="fr-FR" sz="1300" b="1" dirty="0" smtClean="0">
                <a:latin typeface="Calibri Bold" charset="0"/>
                <a:ea typeface="ＭＳ Ｐゴシック" charset="0"/>
                <a:cs typeface="Calibri Bold" charset="0"/>
              </a:rPr>
              <a:t>Problème</a:t>
            </a:r>
          </a:p>
          <a:p>
            <a:pPr marL="325438" indent="-285750">
              <a:lnSpc>
                <a:spcPct val="150000"/>
              </a:lnSpc>
              <a:buFontTx/>
              <a:buChar char="-"/>
            </a:pPr>
            <a:r>
              <a:rPr lang="fr-FR" sz="1300" dirty="0" smtClean="0">
                <a:latin typeface="Calibri Bold" charset="0"/>
                <a:ea typeface="ＭＳ Ｐゴシック" charset="0"/>
                <a:cs typeface="Calibri Bold" charset="0"/>
              </a:rPr>
              <a:t>Recommandations temps-réel afin de fidéliser les utilisateurs et attirer de nouveaux membres.</a:t>
            </a:r>
            <a:endParaRPr lang="fr-FR" sz="1300" dirty="0">
              <a:latin typeface="Calibri Bold" charset="0"/>
              <a:ea typeface="ＭＳ Ｐゴシック" charset="0"/>
              <a:cs typeface="Calibri Bold" charset="0"/>
            </a:endParaRPr>
          </a:p>
          <a:p>
            <a:pPr marL="325438" indent="-285750">
              <a:lnSpc>
                <a:spcPct val="150000"/>
              </a:lnSpc>
              <a:buFontTx/>
              <a:buChar char="-"/>
            </a:pPr>
            <a:r>
              <a:rPr lang="fr-FR" sz="1300" dirty="0" smtClean="0">
                <a:latin typeface="Calibri Bold" charset="0"/>
                <a:ea typeface="ＭＳ Ｐゴシック" charset="0"/>
                <a:cs typeface="Calibri Bold" charset="0"/>
              </a:rPr>
              <a:t>A l’origine réalisé par un traitement batch de 1h. Suite au succès du projet la durée d’exécution est passée à un jour puis deux…</a:t>
            </a:r>
          </a:p>
          <a:p>
            <a:pPr marL="325438" indent="-285750">
              <a:lnSpc>
                <a:spcPct val="150000"/>
              </a:lnSpc>
              <a:buFontTx/>
              <a:buChar char="-"/>
            </a:pPr>
            <a:r>
              <a:rPr lang="fr-FR" sz="1300" dirty="0" smtClean="0">
                <a:latin typeface="Calibri Bold" charset="0"/>
                <a:ea typeface="ＭＳ Ｐゴシック" charset="0"/>
                <a:cs typeface="Calibri Bold" charset="0"/>
              </a:rPr>
              <a:t>Cluster MySQL non scalable et trop lent pour le temps réel.</a:t>
            </a:r>
            <a:endParaRPr lang="fr-FR" sz="1300" dirty="0">
              <a:latin typeface="Calibri Bold" charset="0"/>
              <a:ea typeface="ＭＳ Ｐゴシック" charset="0"/>
              <a:cs typeface="Calibri Bold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966" y="187118"/>
            <a:ext cx="2247412" cy="721646"/>
          </a:xfrm>
          <a:prstGeom prst="rect">
            <a:avLst/>
          </a:prstGeom>
        </p:spPr>
      </p:pic>
      <p:sp>
        <p:nvSpPr>
          <p:cNvPr id="8" name="Rectangle 9"/>
          <p:cNvSpPr>
            <a:spLocks/>
          </p:cNvSpPr>
          <p:nvPr/>
        </p:nvSpPr>
        <p:spPr bwMode="auto">
          <a:xfrm>
            <a:off x="382588" y="257175"/>
            <a:ext cx="85598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9688"/>
            <a:r>
              <a:rPr lang="fr-FR" sz="3200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Etude de cas</a:t>
            </a:r>
            <a:r>
              <a:rPr lang="fr-FR" sz="32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: Réseau social</a:t>
            </a: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H="1">
            <a:off x="4572000" y="1250950"/>
            <a:ext cx="0" cy="4999038"/>
          </a:xfrm>
          <a:prstGeom prst="line">
            <a:avLst/>
          </a:prstGeom>
          <a:noFill/>
          <a:ln w="9525" cap="flat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 dirty="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838200" y="3579813"/>
            <a:ext cx="7658100" cy="1587"/>
          </a:xfrm>
          <a:prstGeom prst="line">
            <a:avLst/>
          </a:prstGeom>
          <a:noFill/>
          <a:ln w="9525" cap="flat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 dirty="0"/>
          </a:p>
        </p:txBody>
      </p:sp>
      <p:sp>
        <p:nvSpPr>
          <p:cNvPr id="11" name="Rectangle 7"/>
          <p:cNvSpPr>
            <a:spLocks/>
          </p:cNvSpPr>
          <p:nvPr/>
        </p:nvSpPr>
        <p:spPr bwMode="auto">
          <a:xfrm>
            <a:off x="4875213" y="1189038"/>
            <a:ext cx="4140200" cy="196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39688" algn="l">
              <a:lnSpc>
                <a:spcPct val="150000"/>
              </a:lnSpc>
            </a:pPr>
            <a:r>
              <a:rPr lang="fr-FR" sz="1300" b="1" dirty="0" smtClean="0">
                <a:solidFill>
                  <a:schemeClr val="tx1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Bénéfices &amp; time frame</a:t>
            </a:r>
          </a:p>
          <a:p>
            <a:pPr marL="325438" indent="-285750">
              <a:lnSpc>
                <a:spcPct val="150000"/>
              </a:lnSpc>
              <a:buFontTx/>
              <a:buChar char="-"/>
            </a:pPr>
            <a:r>
              <a:rPr lang="fr-FR" sz="1300" dirty="0" smtClean="0">
                <a:latin typeface="Calibri Bold" charset="0"/>
                <a:ea typeface="ＭＳ Ｐゴシック" charset="0"/>
                <a:cs typeface="Calibri Bold" charset="0"/>
              </a:rPr>
              <a:t>Recommandations</a:t>
            </a:r>
          </a:p>
          <a:p>
            <a:pPr marL="39688">
              <a:lnSpc>
                <a:spcPct val="150000"/>
              </a:lnSpc>
            </a:pPr>
            <a:r>
              <a:rPr lang="fr-FR" sz="1300" dirty="0" smtClean="0">
                <a:latin typeface="Calibri Bold" charset="0"/>
                <a:ea typeface="ＭＳ Ｐゴシック" charset="0"/>
                <a:cs typeface="Calibri Bold" charset="0"/>
              </a:rPr>
              <a:t> temps réel avec Neo4j.</a:t>
            </a:r>
          </a:p>
          <a:p>
            <a:pPr marL="325438" indent="-285750">
              <a:lnSpc>
                <a:spcPct val="150000"/>
              </a:lnSpc>
              <a:buFontTx/>
              <a:buChar char="-"/>
            </a:pPr>
            <a:r>
              <a:rPr lang="fr-FR" sz="1300" dirty="0" smtClean="0">
                <a:latin typeface="Calibri Bold" charset="0"/>
                <a:ea typeface="ＭＳ Ｐゴシック" charset="0"/>
                <a:cs typeface="Calibri Bold" charset="0"/>
              </a:rPr>
              <a:t>Durée du projet </a:t>
            </a:r>
          </a:p>
          <a:p>
            <a:pPr marL="39688">
              <a:lnSpc>
                <a:spcPct val="150000"/>
              </a:lnSpc>
            </a:pPr>
            <a:r>
              <a:rPr lang="fr-FR" sz="1300" dirty="0" smtClean="0">
                <a:latin typeface="Calibri Bold" charset="0"/>
                <a:ea typeface="ＭＳ Ｐゴシック" charset="0"/>
                <a:cs typeface="Calibri Bold" charset="0"/>
              </a:rPr>
              <a:t>= 8 semaines</a:t>
            </a:r>
          </a:p>
        </p:txBody>
      </p:sp>
      <p:sp>
        <p:nvSpPr>
          <p:cNvPr id="12" name="Rectangle 6"/>
          <p:cNvSpPr>
            <a:spLocks/>
          </p:cNvSpPr>
          <p:nvPr/>
        </p:nvSpPr>
        <p:spPr bwMode="auto">
          <a:xfrm>
            <a:off x="382588" y="3840162"/>
            <a:ext cx="41402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39688" algn="l">
              <a:lnSpc>
                <a:spcPct val="150000"/>
              </a:lnSpc>
            </a:pPr>
            <a:r>
              <a:rPr lang="fr-FR" sz="1300" b="1" dirty="0" smtClean="0">
                <a:solidFill>
                  <a:schemeClr val="tx1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Solution</a:t>
            </a:r>
            <a:endParaRPr lang="fr-FR" sz="1300" b="1" dirty="0" smtClean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marL="325438" indent="-285750">
              <a:lnSpc>
                <a:spcPct val="150000"/>
              </a:lnSpc>
              <a:buFontTx/>
              <a:buChar char="-"/>
            </a:pPr>
            <a:r>
              <a:rPr lang="fr-FR" sz="1300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Expérience temps réel pour les utilisateurs de </a:t>
            </a:r>
            <a:r>
              <a:rPr lang="fr-FR" sz="1300" dirty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V</a:t>
            </a:r>
            <a:r>
              <a:rPr lang="fr-FR" sz="1300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iadeo.</a:t>
            </a:r>
          </a:p>
          <a:p>
            <a:pPr marL="325438" indent="-285750">
              <a:lnSpc>
                <a:spcPct val="150000"/>
              </a:lnSpc>
              <a:buFontTx/>
              <a:buChar char="-"/>
            </a:pPr>
            <a:r>
              <a:rPr lang="fr-FR" sz="1300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Solution scalable.</a:t>
            </a:r>
          </a:p>
          <a:p>
            <a:pPr marL="325438" indent="-285750">
              <a:lnSpc>
                <a:spcPct val="150000"/>
              </a:lnSpc>
              <a:buFontTx/>
              <a:buChar char="-"/>
            </a:pPr>
            <a:r>
              <a:rPr lang="fr-FR" sz="1300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Faible coût de maintenance</a:t>
            </a:r>
            <a:r>
              <a:rPr lang="fr-FR" sz="1300" dirty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</a:t>
            </a:r>
            <a:r>
              <a:rPr lang="fr-FR" sz="1300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et architecture fiable.</a:t>
            </a:r>
            <a:endParaRPr lang="fr-FR" sz="1300" dirty="0">
              <a:latin typeface="Calibri Bold" charset="0"/>
              <a:ea typeface="ＭＳ Ｐゴシック" charset="0"/>
              <a:cs typeface="Calibri Bold" charset="0"/>
            </a:endParaRPr>
          </a:p>
          <a:p>
            <a:pPr marL="39688" algn="l">
              <a:lnSpc>
                <a:spcPct val="150000"/>
              </a:lnSpc>
              <a:buSzPct val="125000"/>
            </a:pPr>
            <a:endParaRPr lang="fr-FR" sz="13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797" y="1091092"/>
            <a:ext cx="2363616" cy="239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0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25459</TotalTime>
  <Words>1380</Words>
  <Application>Microsoft Macintosh PowerPoint</Application>
  <PresentationFormat>Présentation à l'écran (4:3)</PresentationFormat>
  <Paragraphs>400</Paragraphs>
  <Slides>40</Slides>
  <Notes>16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1" baseType="lpstr">
      <vt:lpstr>Office Theme</vt:lpstr>
      <vt:lpstr>Présentation PowerPoint</vt:lpstr>
      <vt:lpstr>Agenda</vt:lpstr>
      <vt:lpstr>A propos des graphes :  La théorie des graphes</vt:lpstr>
      <vt:lpstr>A propos des graphes :  La théorie des graphes</vt:lpstr>
      <vt:lpstr>A propos des graphes :  La théorie des graphes</vt:lpstr>
      <vt:lpstr>Agenda</vt:lpstr>
      <vt:lpstr>Neo Technology (Neo4j)</vt:lpstr>
      <vt:lpstr>Agenda</vt:lpstr>
      <vt:lpstr>Présentation PowerPoint</vt:lpstr>
      <vt:lpstr>Présentation PowerPoint</vt:lpstr>
      <vt:lpstr>Présentation PowerPoint</vt:lpstr>
      <vt:lpstr>Présentation PowerPoint</vt:lpstr>
      <vt:lpstr>Cas d’utilisation – Qui sont les plus connectés ?</vt:lpstr>
      <vt:lpstr>Cas d’utilisation – Qu’avons nous en commun ?</vt:lpstr>
      <vt:lpstr>Cas d’utilisation – Quel est le meilleur chemin ?</vt:lpstr>
      <vt:lpstr>Requête: Recherche d’un modèle</vt:lpstr>
      <vt:lpstr>Correspondance</vt:lpstr>
      <vt:lpstr>Pas de correspondance</vt:lpstr>
      <vt:lpstr>Requête:Parcours du Graphe</vt:lpstr>
      <vt:lpstr>Noeud de départ</vt:lpstr>
      <vt:lpstr>Suivi des relations</vt:lpstr>
      <vt:lpstr>Evaluation des noeuds</vt:lpstr>
      <vt:lpstr>Agenda</vt:lpstr>
      <vt:lpstr>Présentation PowerPoint</vt:lpstr>
      <vt:lpstr>Présentation PowerPoint</vt:lpstr>
      <vt:lpstr>Présentation PowerPoint</vt:lpstr>
      <vt:lpstr>Présentation PowerPoint</vt:lpstr>
      <vt:lpstr>Agenda</vt:lpstr>
      <vt:lpstr>Neo4j</vt:lpstr>
      <vt:lpstr>Caractéristiques de Neo4j</vt:lpstr>
      <vt:lpstr>Architecture</vt:lpstr>
      <vt:lpstr>Agenda</vt:lpstr>
      <vt:lpstr>Cypher le langage SQL d’interrogation de Neo4j Basé sur du ACSII-Art</vt:lpstr>
      <vt:lpstr>Cypher le langage SQL d’interrogation de Neo4j Les nœuds sont identifiés </vt:lpstr>
      <vt:lpstr>Cypher le langage SQL d’interrogation de Neo4j  Relations</vt:lpstr>
      <vt:lpstr>Cypher le langage SQL d’interrogation de Neo4j  Les traversées de graphe</vt:lpstr>
      <vt:lpstr>Cypher le langage SQL d’interrogation de Neo4j Les traversées de graphe Dynamiques </vt:lpstr>
      <vt:lpstr>Cypher le langage SQL d’interrogation de Neo4j Exemple de recherche des amis d’amis</vt:lpstr>
      <vt:lpstr>Merci</vt:lpstr>
      <vt:lpstr>Offre commerciale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Webber</dc:creator>
  <cp:lastModifiedBy>Cédric Fauvet</cp:lastModifiedBy>
  <cp:revision>645</cp:revision>
  <dcterms:created xsi:type="dcterms:W3CDTF">2011-03-08T13:24:17Z</dcterms:created>
  <dcterms:modified xsi:type="dcterms:W3CDTF">2013-04-18T15:11:08Z</dcterms:modified>
</cp:coreProperties>
</file>