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56" r:id="rId2"/>
    <p:sldId id="264" r:id="rId3"/>
    <p:sldId id="282" r:id="rId4"/>
    <p:sldId id="283" r:id="rId5"/>
    <p:sldId id="265" r:id="rId6"/>
    <p:sldId id="275" r:id="rId7"/>
    <p:sldId id="277" r:id="rId8"/>
    <p:sldId id="276" r:id="rId9"/>
    <p:sldId id="268" r:id="rId10"/>
    <p:sldId id="278" r:id="rId11"/>
    <p:sldId id="279" r:id="rId12"/>
    <p:sldId id="281" r:id="rId13"/>
    <p:sldId id="274" r:id="rId14"/>
    <p:sldId id="271"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06" autoAdjust="0"/>
    <p:restoredTop sz="79890" autoAdjust="0"/>
  </p:normalViewPr>
  <p:slideViewPr>
    <p:cSldViewPr>
      <p:cViewPr varScale="1">
        <p:scale>
          <a:sx n="75" d="100"/>
          <a:sy n="75" d="100"/>
        </p:scale>
        <p:origin x="-112" y="-2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F9423-C4A1-46DE-88F2-C85BC06777B4}" type="datetimeFigureOut">
              <a:rPr lang="en-US" smtClean="0"/>
              <a:pPr/>
              <a:t>1/8/14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8A8F46-A98F-42F5-B8A6-DC332A07CAEB}" type="slidenum">
              <a:rPr lang="en-US" smtClean="0"/>
              <a:pPr/>
              <a:t>‹#›</a:t>
            </a:fld>
            <a:endParaRPr lang="en-US"/>
          </a:p>
        </p:txBody>
      </p:sp>
    </p:spTree>
    <p:extLst>
      <p:ext uri="{BB962C8B-B14F-4D97-AF65-F5344CB8AC3E}">
        <p14:creationId xmlns:p14="http://schemas.microsoft.com/office/powerpoint/2010/main" val="276154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Welcome everyone and good morning. Glad</a:t>
            </a:r>
            <a:r>
              <a:rPr lang="en-US" baseline="0" dirty="0" smtClean="0"/>
              <a:t> everyone fought through the hangovers to make it here bright and early in the morning. My name is Brendan Enrick and this is Steve Smith, and today we’re going to be talking about software craftsmanship. </a:t>
            </a:r>
          </a:p>
          <a:p>
            <a:endParaRPr lang="en-US" baseline="0" dirty="0" smtClean="0"/>
          </a:p>
          <a:p>
            <a:r>
              <a:rPr lang="en-US" baseline="0" dirty="0" smtClean="0"/>
              <a:t>I’d like to start out by finding out who here has at least heard about software craftsmanship before? OK awesome. Anyone here read the software craftsmanship manifesto?</a:t>
            </a:r>
          </a:p>
          <a:p>
            <a:endParaRPr lang="en-US" baseline="0" dirty="0" smtClean="0"/>
          </a:p>
          <a:p>
            <a:r>
              <a:rPr lang="en-US" baseline="0" dirty="0" smtClean="0"/>
              <a:t>OK. Well this is a beginners course designed to introduce what </a:t>
            </a:r>
            <a:r>
              <a:rPr lang="en-US" baseline="0" dirty="0" err="1" smtClean="0"/>
              <a:t>softare</a:t>
            </a:r>
            <a:r>
              <a:rPr lang="en-US" baseline="0" dirty="0" smtClean="0"/>
              <a:t> craftsmanship is, why it’s important, and is heavily focused on the individual’s interest in software craftsmanship and less on the community. If you’d like to talk about that afterwards, I think either of us would be glad to discuss it with you after the session.</a:t>
            </a:r>
          </a:p>
        </p:txBody>
      </p:sp>
      <p:sp>
        <p:nvSpPr>
          <p:cNvPr id="4" name="Slide Number Placeholder 3"/>
          <p:cNvSpPr>
            <a:spLocks noGrp="1"/>
          </p:cNvSpPr>
          <p:nvPr>
            <p:ph type="sldNum" sz="quarter" idx="10"/>
          </p:nvPr>
        </p:nvSpPr>
        <p:spPr/>
        <p:txBody>
          <a:bodyPr/>
          <a:lstStyle/>
          <a:p>
            <a:fld id="{B58A8F46-A98F-42F5-B8A6-DC332A07CAEB}" type="slidenum">
              <a:rPr lang="en-US" smtClean="0"/>
              <a:pPr/>
              <a:t>1</a:t>
            </a:fld>
            <a:endParaRPr lang="en-US"/>
          </a:p>
        </p:txBody>
      </p:sp>
    </p:spTree>
    <p:extLst>
      <p:ext uri="{BB962C8B-B14F-4D97-AF65-F5344CB8AC3E}">
        <p14:creationId xmlns:p14="http://schemas.microsoft.com/office/powerpoint/2010/main" val="13326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&lt;div </a:t>
            </a:r>
            <a:r>
              <a:rPr lang="en-US" dirty="0" err="1" smtClean="0"/>
              <a:t>xmlns:cc</a:t>
            </a:r>
            <a:r>
              <a:rPr lang="en-US" dirty="0" smtClean="0"/>
              <a:t>="http://creativecommons.org/ns#" about="http://www.flickr.com/photos/usonian/130586983/"&gt;&lt;a </a:t>
            </a:r>
            <a:r>
              <a:rPr lang="en-US" dirty="0" err="1" smtClean="0"/>
              <a:t>rel</a:t>
            </a:r>
            <a:r>
              <a:rPr lang="en-US" dirty="0" smtClean="0"/>
              <a:t>="</a:t>
            </a:r>
            <a:r>
              <a:rPr lang="en-US" dirty="0" err="1" smtClean="0"/>
              <a:t>cc:attributionURL</a:t>
            </a:r>
            <a:r>
              <a:rPr lang="en-US" dirty="0" smtClean="0"/>
              <a:t>" </a:t>
            </a:r>
            <a:r>
              <a:rPr lang="en-US" dirty="0" err="1" smtClean="0"/>
              <a:t>href</a:t>
            </a:r>
            <a:r>
              <a:rPr lang="en-US" dirty="0" smtClean="0"/>
              <a:t>="http://www.flickr.com/photos/usonian/"&gt;http://www.flickr.com/photos/usonian/&lt;/a&gt; / &lt;a </a:t>
            </a:r>
            <a:r>
              <a:rPr lang="en-US" dirty="0" err="1" smtClean="0"/>
              <a:t>rel</a:t>
            </a:r>
            <a:r>
              <a:rPr lang="en-US" dirty="0" smtClean="0"/>
              <a:t>="license" </a:t>
            </a:r>
            <a:r>
              <a:rPr lang="en-US" dirty="0" err="1" smtClean="0"/>
              <a:t>href</a:t>
            </a:r>
            <a:r>
              <a:rPr lang="en-US" dirty="0" smtClean="0"/>
              <a:t>="http://creativecommons.org/licenses/by-nc-sa/2.0/"&gt;CC BY-NC-SA 2.0&lt;/a&gt;&lt;/div&gt;</a:t>
            </a:r>
            <a:endParaRPr lang="en-US" dirty="0"/>
          </a:p>
        </p:txBody>
      </p:sp>
      <p:sp>
        <p:nvSpPr>
          <p:cNvPr id="4" name="Slide Number Placeholder 3"/>
          <p:cNvSpPr>
            <a:spLocks noGrp="1"/>
          </p:cNvSpPr>
          <p:nvPr>
            <p:ph type="sldNum" sz="quarter" idx="10"/>
          </p:nvPr>
        </p:nvSpPr>
        <p:spPr/>
        <p:txBody>
          <a:bodyPr/>
          <a:lstStyle/>
          <a:p>
            <a:fld id="{0691E80C-4F1A-42E1-B609-97A7CEEEED16}" type="slidenum">
              <a:rPr lang="en-US" smtClean="0"/>
              <a:pPr/>
              <a:t>5</a:t>
            </a:fld>
            <a:endParaRPr lang="en-US"/>
          </a:p>
        </p:txBody>
      </p:sp>
    </p:spTree>
    <p:extLst>
      <p:ext uri="{BB962C8B-B14F-4D97-AF65-F5344CB8AC3E}">
        <p14:creationId xmlns:p14="http://schemas.microsoft.com/office/powerpoint/2010/main" val="2344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91E80C-4F1A-42E1-B609-97A7CEEEED16}" type="slidenum">
              <a:rPr lang="en-US" smtClean="0"/>
              <a:pPr/>
              <a:t>6</a:t>
            </a:fld>
            <a:endParaRPr lang="en-US"/>
          </a:p>
        </p:txBody>
      </p:sp>
    </p:spTree>
    <p:extLst>
      <p:ext uri="{BB962C8B-B14F-4D97-AF65-F5344CB8AC3E}">
        <p14:creationId xmlns:p14="http://schemas.microsoft.com/office/powerpoint/2010/main" val="115732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91E80C-4F1A-42E1-B609-97A7CEEEED16}" type="slidenum">
              <a:rPr lang="en-US" smtClean="0"/>
              <a:pPr/>
              <a:t>7</a:t>
            </a:fld>
            <a:endParaRPr lang="en-US"/>
          </a:p>
        </p:txBody>
      </p:sp>
    </p:spTree>
    <p:extLst>
      <p:ext uri="{BB962C8B-B14F-4D97-AF65-F5344CB8AC3E}">
        <p14:creationId xmlns:p14="http://schemas.microsoft.com/office/powerpoint/2010/main" val="399116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29771A-EB65-4961-8DE3-A88B682D31B9}" type="datetimeFigureOut">
              <a:rPr lang="en-US" smtClean="0"/>
              <a:pPr/>
              <a:t>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203315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9771A-EB65-4961-8DE3-A88B682D31B9}" type="datetimeFigureOut">
              <a:rPr lang="en-US" smtClean="0"/>
              <a:pPr/>
              <a:t>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251457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9771A-EB65-4961-8DE3-A88B682D31B9}" type="datetimeFigureOut">
              <a:rPr lang="en-US" smtClean="0"/>
              <a:pPr/>
              <a:t>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293095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29771A-EB65-4961-8DE3-A88B682D31B9}" type="datetimeFigureOut">
              <a:rPr lang="en-US" smtClean="0"/>
              <a:pPr/>
              <a:t>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227948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29771A-EB65-4961-8DE3-A88B682D31B9}" type="datetimeFigureOut">
              <a:rPr lang="en-US" smtClean="0"/>
              <a:pPr/>
              <a:t>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19830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29771A-EB65-4961-8DE3-A88B682D31B9}" type="datetimeFigureOut">
              <a:rPr lang="en-US" smtClean="0"/>
              <a:pPr/>
              <a:t>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48605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29771A-EB65-4961-8DE3-A88B682D31B9}" type="datetimeFigureOut">
              <a:rPr lang="en-US" smtClean="0"/>
              <a:pPr/>
              <a:t>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194822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29771A-EB65-4961-8DE3-A88B682D31B9}" type="datetimeFigureOut">
              <a:rPr lang="en-US" smtClean="0"/>
              <a:pPr/>
              <a:t>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342494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9771A-EB65-4961-8DE3-A88B682D31B9}" type="datetimeFigureOut">
              <a:rPr lang="en-US" smtClean="0"/>
              <a:pPr/>
              <a:t>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53030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9771A-EB65-4961-8DE3-A88B682D31B9}" type="datetimeFigureOut">
              <a:rPr lang="en-US" smtClean="0"/>
              <a:pPr/>
              <a:t>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67134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29771A-EB65-4961-8DE3-A88B682D31B9}" type="datetimeFigureOut">
              <a:rPr lang="en-US" smtClean="0"/>
              <a:pPr/>
              <a:t>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87E59-6095-419A-B280-690696E3FA8E}" type="slidenum">
              <a:rPr lang="en-US" smtClean="0"/>
              <a:pPr/>
              <a:t>‹#›</a:t>
            </a:fld>
            <a:endParaRPr lang="en-US"/>
          </a:p>
        </p:txBody>
      </p:sp>
    </p:spTree>
    <p:extLst>
      <p:ext uri="{BB962C8B-B14F-4D97-AF65-F5344CB8AC3E}">
        <p14:creationId xmlns:p14="http://schemas.microsoft.com/office/powerpoint/2010/main" val="25604671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29771A-EB65-4961-8DE3-A88B682D31B9}" type="datetimeFigureOut">
              <a:rPr lang="en-US" smtClean="0"/>
              <a:pPr/>
              <a:t>1/8/14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EE87E59-6095-419A-B280-690696E3FA8E}" type="slidenum">
              <a:rPr lang="en-US" smtClean="0"/>
              <a:pPr/>
              <a:t>‹#›</a:t>
            </a:fld>
            <a:endParaRPr lang="en-US"/>
          </a:p>
        </p:txBody>
      </p:sp>
      <p:pic>
        <p:nvPicPr>
          <p:cNvPr id="7" name="Picture 6" descr="logo-codemash.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 cy="699725"/>
          </a:xfrm>
          <a:prstGeom prst="rect">
            <a:avLst/>
          </a:prstGeom>
        </p:spPr>
      </p:pic>
    </p:spTree>
    <p:extLst>
      <p:ext uri="{BB962C8B-B14F-4D97-AF65-F5344CB8AC3E}">
        <p14:creationId xmlns:p14="http://schemas.microsoft.com/office/powerpoint/2010/main" val="2604984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Practice_(learning_meth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Beginning Software Craftsmanship</a:t>
            </a:r>
            <a:endParaRPr lang="en-US" dirty="0"/>
          </a:p>
        </p:txBody>
      </p:sp>
      <p:sp>
        <p:nvSpPr>
          <p:cNvPr id="5" name="Content Placeholder 4"/>
          <p:cNvSpPr txBox="1">
            <a:spLocks/>
          </p:cNvSpPr>
          <p:nvPr/>
        </p:nvSpPr>
        <p:spPr>
          <a:xfrm>
            <a:off x="4495800" y="2800350"/>
            <a:ext cx="3962400" cy="1371600"/>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j-lt"/>
                <a:ea typeface="+mn-ea"/>
                <a:cs typeface="Arial" pitchFamily="34" charset="0"/>
              </a:rPr>
              <a:t>Steve Smith</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j-lt"/>
                <a:ea typeface="+mn-ea"/>
                <a:cs typeface="Arial" pitchFamily="34" charset="0"/>
              </a:rPr>
              <a:t>Ardalis.com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j-lt"/>
                <a:ea typeface="+mn-ea"/>
                <a:cs typeface="Arial" pitchFamily="34" charset="0"/>
              </a:rPr>
              <a:t>@</a:t>
            </a:r>
            <a:r>
              <a:rPr lang="en-US" sz="3200" dirty="0" err="1">
                <a:latin typeface="+mj-lt"/>
                <a:cs typeface="Arial" pitchFamily="34" charset="0"/>
              </a:rPr>
              <a:t>a</a:t>
            </a:r>
            <a:r>
              <a:rPr kumimoji="0" lang="en-US" sz="3200" b="0" i="0" u="none" strike="noStrike" kern="1200" cap="none" spc="0" normalizeH="0" baseline="0" noProof="0" dirty="0" err="1" smtClean="0">
                <a:ln>
                  <a:noFill/>
                </a:ln>
                <a:solidFill>
                  <a:schemeClr val="tx1"/>
                </a:solidFill>
                <a:effectLst/>
                <a:uLnTx/>
                <a:uFillTx/>
                <a:latin typeface="+mj-lt"/>
                <a:ea typeface="+mn-ea"/>
                <a:cs typeface="Arial" pitchFamily="34" charset="0"/>
              </a:rPr>
              <a:t>rdalis</a:t>
            </a:r>
            <a:endParaRPr kumimoji="0" lang="en-US" sz="3200" b="0" i="0" u="none" strike="noStrike" kern="1200" cap="none" spc="0" normalizeH="0" baseline="0" noProof="0" dirty="0" smtClean="0">
              <a:ln>
                <a:noFill/>
              </a:ln>
              <a:solidFill>
                <a:schemeClr val="tx1"/>
              </a:solidFill>
              <a:effectLst/>
              <a:uLnTx/>
              <a:uFillTx/>
              <a:latin typeface="+mj-lt"/>
              <a:ea typeface="+mn-ea"/>
              <a:cs typeface="Arial" pitchFamily="34" charset="0"/>
            </a:endParaRPr>
          </a:p>
        </p:txBody>
      </p:sp>
      <p:sp>
        <p:nvSpPr>
          <p:cNvPr id="6" name="Content Placeholder 4"/>
          <p:cNvSpPr txBox="1">
            <a:spLocks/>
          </p:cNvSpPr>
          <p:nvPr/>
        </p:nvSpPr>
        <p:spPr>
          <a:xfrm>
            <a:off x="685800" y="2800350"/>
            <a:ext cx="3962400" cy="1485900"/>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Brendan Enrick</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Brendan.Enrick.com</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3200" dirty="0" smtClean="0"/>
              <a:t>@</a:t>
            </a:r>
            <a:r>
              <a:rPr lang="en-US" sz="3200" dirty="0" err="1"/>
              <a:t>b</a:t>
            </a:r>
            <a:r>
              <a:rPr lang="en-US" sz="3200" dirty="0" err="1" smtClean="0"/>
              <a:t>rendoneus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Exercises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 y="1657350"/>
            <a:ext cx="6629400" cy="3007985"/>
          </a:xfrm>
          <a:prstGeom prst="rect">
            <a:avLst/>
          </a:prstGeom>
        </p:spPr>
      </p:pic>
    </p:spTree>
    <p:extLst>
      <p:ext uri="{BB962C8B-B14F-4D97-AF65-F5344CB8AC3E}">
        <p14:creationId xmlns:p14="http://schemas.microsoft.com/office/powerpoint/2010/main" val="107219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Stretch</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1" y="1600200"/>
            <a:ext cx="6585941" cy="3370554"/>
          </a:xfrm>
          <a:prstGeom prst="rect">
            <a:avLst/>
          </a:prstGeom>
        </p:spPr>
      </p:pic>
    </p:spTree>
    <p:extLst>
      <p:ext uri="{BB962C8B-B14F-4D97-AF65-F5344CB8AC3E}">
        <p14:creationId xmlns:p14="http://schemas.microsoft.com/office/powerpoint/2010/main" val="371841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Grow</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1" y="1600201"/>
            <a:ext cx="6585941" cy="3370553"/>
          </a:xfrm>
          <a:prstGeom prst="rect">
            <a:avLst/>
          </a:prstGeom>
        </p:spPr>
      </p:pic>
    </p:spTree>
    <p:extLst>
      <p:ext uri="{BB962C8B-B14F-4D97-AF65-F5344CB8AC3E}">
        <p14:creationId xmlns:p14="http://schemas.microsoft.com/office/powerpoint/2010/main" val="315527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Practice</a:t>
            </a:r>
            <a:endParaRPr lang="en-US" dirty="0"/>
          </a:p>
        </p:txBody>
      </p:sp>
      <p:sp>
        <p:nvSpPr>
          <p:cNvPr id="3" name="Content Placeholder 2"/>
          <p:cNvSpPr>
            <a:spLocks noGrp="1"/>
          </p:cNvSpPr>
          <p:nvPr>
            <p:ph idx="1"/>
          </p:nvPr>
        </p:nvSpPr>
        <p:spPr/>
        <p:txBody>
          <a:bodyPr/>
          <a:lstStyle/>
          <a:p>
            <a:r>
              <a:rPr lang="en-US" dirty="0" smtClean="0"/>
              <a:t>Pair Programming</a:t>
            </a:r>
          </a:p>
          <a:p>
            <a:r>
              <a:rPr lang="en-US" dirty="0" smtClean="0"/>
              <a:t>Trying new things</a:t>
            </a:r>
          </a:p>
          <a:p>
            <a:pPr lvl="1"/>
            <a:r>
              <a:rPr lang="en-US" dirty="0" smtClean="0"/>
              <a:t>Get out of your comfort zone</a:t>
            </a:r>
          </a:p>
          <a:p>
            <a:r>
              <a:rPr lang="en-US" dirty="0" smtClean="0"/>
              <a:t>Repetition, repetition, and repetition.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8229600" cy="708422"/>
          </a:xfrm>
        </p:spPr>
        <p:txBody>
          <a:bodyPr>
            <a:normAutofit fontScale="90000"/>
          </a:bodyPr>
          <a:lstStyle/>
          <a:p>
            <a:pPr algn="ctr"/>
            <a:r>
              <a:rPr lang="en-US" sz="4400" dirty="0" smtClean="0"/>
              <a:t>Where do I learn more?</a:t>
            </a:r>
            <a:endParaRPr lang="en-US" sz="4400" dirty="0"/>
          </a:p>
        </p:txBody>
      </p:sp>
      <p:sp>
        <p:nvSpPr>
          <p:cNvPr id="3" name="Content Placeholder 2"/>
          <p:cNvSpPr>
            <a:spLocks noGrp="1"/>
          </p:cNvSpPr>
          <p:nvPr>
            <p:ph idx="4294967295"/>
          </p:nvPr>
        </p:nvSpPr>
        <p:spPr>
          <a:xfrm>
            <a:off x="1371600" y="1495425"/>
            <a:ext cx="7772400" cy="2676525"/>
          </a:xfrm>
        </p:spPr>
        <p:txBody>
          <a:bodyPr>
            <a:normAutofit fontScale="92500" lnSpcReduction="10000"/>
          </a:bodyPr>
          <a:lstStyle/>
          <a:p>
            <a:r>
              <a:rPr lang="en-US" sz="2800" dirty="0" smtClean="0"/>
              <a:t>http://HudsonSC.com</a:t>
            </a:r>
          </a:p>
          <a:p>
            <a:r>
              <a:rPr lang="en-US" sz="2800" dirty="0" smtClean="0"/>
              <a:t>http://</a:t>
            </a:r>
            <a:r>
              <a:rPr lang="en-US" sz="2800" dirty="0" err="1" smtClean="0"/>
              <a:t>softwarecraftsmanship.org</a:t>
            </a:r>
            <a:endParaRPr lang="en-US" sz="2800" dirty="0" smtClean="0"/>
          </a:p>
          <a:p>
            <a:r>
              <a:rPr lang="en-US" sz="2800" dirty="0" smtClean="0"/>
              <a:t>http://groups.softwarecraftsmanship.org</a:t>
            </a:r>
          </a:p>
          <a:p>
            <a:r>
              <a:rPr lang="en-US" sz="2800" dirty="0" smtClean="0"/>
              <a:t>http://ProjectEuler.net</a:t>
            </a:r>
          </a:p>
          <a:p>
            <a:r>
              <a:rPr lang="en-US" sz="2800" dirty="0" smtClean="0"/>
              <a:t>http://CodingDojo.org</a:t>
            </a:r>
          </a:p>
          <a:p>
            <a:r>
              <a:rPr lang="en-US" sz="2800" dirty="0" smtClean="0"/>
              <a:t>http://</a:t>
            </a:r>
            <a:r>
              <a:rPr lang="en-US" sz="2800" dirty="0" err="1" smtClean="0"/>
              <a:t>codekata.pragprog.com</a:t>
            </a:r>
            <a:endParaRPr lang="en-US" sz="2400" dirty="0" smtClean="0"/>
          </a:p>
          <a:p>
            <a:pPr>
              <a:buNone/>
            </a:pP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Craftsmanship TL;DR</a:t>
            </a:r>
            <a:endParaRPr lang="en-US" dirty="0"/>
          </a:p>
        </p:txBody>
      </p:sp>
      <p:sp>
        <p:nvSpPr>
          <p:cNvPr id="4" name="Content Placeholder 3"/>
          <p:cNvSpPr>
            <a:spLocks noGrp="1"/>
          </p:cNvSpPr>
          <p:nvPr>
            <p:ph idx="1"/>
          </p:nvPr>
        </p:nvSpPr>
        <p:spPr/>
        <p:txBody>
          <a:bodyPr/>
          <a:lstStyle/>
          <a:p>
            <a:r>
              <a:rPr lang="en-US" dirty="0" smtClean="0"/>
              <a:t>Agile++</a:t>
            </a:r>
          </a:p>
          <a:p>
            <a:endParaRPr lang="en-US" dirty="0"/>
          </a:p>
        </p:txBody>
      </p:sp>
    </p:spTree>
    <p:extLst>
      <p:ext uri="{BB962C8B-B14F-4D97-AF65-F5344CB8AC3E}">
        <p14:creationId xmlns:p14="http://schemas.microsoft.com/office/powerpoint/2010/main" val="35361501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Craftsmanship TL;DR</a:t>
            </a:r>
            <a:endParaRPr lang="en-US" dirty="0"/>
          </a:p>
        </p:txBody>
      </p:sp>
      <p:sp>
        <p:nvSpPr>
          <p:cNvPr id="4" name="Content Placeholder 3"/>
          <p:cNvSpPr>
            <a:spLocks noGrp="1"/>
          </p:cNvSpPr>
          <p:nvPr>
            <p:ph idx="1"/>
          </p:nvPr>
        </p:nvSpPr>
        <p:spPr/>
        <p:txBody>
          <a:bodyPr/>
          <a:lstStyle/>
          <a:p>
            <a:r>
              <a:rPr lang="en-US" dirty="0" smtClean="0"/>
              <a:t>Agile++</a:t>
            </a:r>
          </a:p>
          <a:p>
            <a:r>
              <a:rPr lang="en-US" dirty="0" smtClean="0"/>
              <a:t>Practice, teach, and learn so that we can steadily add value to well-crafted software, promote a strong community of professionals, and partner closely with others. </a:t>
            </a:r>
          </a:p>
          <a:p>
            <a:endParaRPr lang="en-US" dirty="0"/>
          </a:p>
        </p:txBody>
      </p:sp>
    </p:spTree>
    <p:extLst>
      <p:ext uri="{BB962C8B-B14F-4D97-AF65-F5344CB8AC3E}">
        <p14:creationId xmlns:p14="http://schemas.microsoft.com/office/powerpoint/2010/main" val="36692463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57250"/>
          </a:xfrm>
        </p:spPr>
        <p:txBody>
          <a:bodyPr>
            <a:normAutofit/>
          </a:bodyPr>
          <a:lstStyle/>
          <a:p>
            <a:pPr algn="ctr"/>
            <a:r>
              <a:rPr lang="en-US" sz="4800" dirty="0" smtClean="0"/>
              <a:t>Why Practice?</a:t>
            </a:r>
            <a:endParaRPr lang="en-US" sz="4800" dirty="0"/>
          </a:p>
        </p:txBody>
      </p:sp>
      <p:pic>
        <p:nvPicPr>
          <p:cNvPr id="2050" name="Picture 2" descr="C:\Users\Steve\Pictures\guitarpractice.jpg"/>
          <p:cNvPicPr>
            <a:picLocks noChangeAspect="1" noChangeArrowheads="1"/>
          </p:cNvPicPr>
          <p:nvPr/>
        </p:nvPicPr>
        <p:blipFill>
          <a:blip r:embed="rId3" cstate="print"/>
          <a:srcRect/>
          <a:stretch>
            <a:fillRect/>
          </a:stretch>
        </p:blipFill>
        <p:spPr bwMode="auto">
          <a:xfrm>
            <a:off x="1905000" y="1543050"/>
            <a:ext cx="5559218" cy="4244579"/>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300"/>
            <a:ext cx="8229600" cy="1485900"/>
          </a:xfrm>
        </p:spPr>
        <p:txBody>
          <a:bodyPr>
            <a:normAutofit fontScale="90000"/>
          </a:bodyPr>
          <a:lstStyle/>
          <a:p>
            <a:pPr algn="ctr"/>
            <a:r>
              <a:rPr lang="en-US" sz="4800" dirty="0" smtClean="0"/>
              <a:t>Hey!</a:t>
            </a:r>
            <a:br>
              <a:rPr lang="en-US" sz="4800" dirty="0" smtClean="0"/>
            </a:br>
            <a:r>
              <a:rPr lang="en-US" sz="4800" dirty="0" smtClean="0"/>
              <a:t>I know how to code.</a:t>
            </a:r>
            <a:br>
              <a:rPr lang="en-US" sz="4800" dirty="0" smtClean="0"/>
            </a:br>
            <a:r>
              <a:rPr lang="en-US" sz="4800" dirty="0" smtClean="0"/>
              <a:t>I don’t </a:t>
            </a:r>
            <a:r>
              <a:rPr lang="en-US" sz="4800" i="1" dirty="0" smtClean="0"/>
              <a:t>need</a:t>
            </a:r>
            <a:r>
              <a:rPr lang="en-US" sz="4800" dirty="0" smtClean="0"/>
              <a:t> to practice.</a:t>
            </a:r>
            <a:endParaRPr lang="en-US" sz="4800" dirty="0"/>
          </a:p>
        </p:txBody>
      </p:sp>
    </p:spTree>
    <p:extLst>
      <p:ext uri="{BB962C8B-B14F-4D97-AF65-F5344CB8AC3E}">
        <p14:creationId xmlns:p14="http://schemas.microsoft.com/office/powerpoint/2010/main" val="30194449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300"/>
            <a:ext cx="8229600" cy="1485900"/>
          </a:xfrm>
        </p:spPr>
        <p:txBody>
          <a:bodyPr>
            <a:normAutofit fontScale="90000"/>
          </a:bodyPr>
          <a:lstStyle/>
          <a:p>
            <a:pPr algn="ctr"/>
            <a:r>
              <a:rPr lang="en-US" sz="4800" dirty="0" smtClean="0"/>
              <a:t>Hey!</a:t>
            </a:r>
            <a:br>
              <a:rPr lang="en-US" sz="4800" dirty="0" smtClean="0"/>
            </a:br>
            <a:r>
              <a:rPr lang="en-US" sz="4800" dirty="0" smtClean="0"/>
              <a:t>I already practice.</a:t>
            </a:r>
            <a:br>
              <a:rPr lang="en-US" sz="4800" dirty="0" smtClean="0"/>
            </a:br>
            <a:r>
              <a:rPr lang="en-US" sz="4800" dirty="0" smtClean="0"/>
              <a:t>I write code daily.</a:t>
            </a:r>
            <a:endParaRPr lang="en-US" sz="4800" dirty="0"/>
          </a:p>
        </p:txBody>
      </p:sp>
    </p:spTree>
    <p:extLst>
      <p:ext uri="{BB962C8B-B14F-4D97-AF65-F5344CB8AC3E}">
        <p14:creationId xmlns:p14="http://schemas.microsoft.com/office/powerpoint/2010/main" val="23434183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(learning method)</a:t>
            </a:r>
            <a:endParaRPr lang="en-US" dirty="0"/>
          </a:p>
        </p:txBody>
      </p:sp>
      <p:sp>
        <p:nvSpPr>
          <p:cNvPr id="3" name="Content Placeholder 2"/>
          <p:cNvSpPr>
            <a:spLocks noGrp="1"/>
          </p:cNvSpPr>
          <p:nvPr>
            <p:ph idx="1"/>
          </p:nvPr>
        </p:nvSpPr>
        <p:spPr/>
        <p:txBody>
          <a:bodyPr/>
          <a:lstStyle/>
          <a:p>
            <a:r>
              <a:rPr lang="en-US" b="1" dirty="0"/>
              <a:t>Practice</a:t>
            </a:r>
            <a:r>
              <a:rPr lang="en-US" dirty="0"/>
              <a:t> is the act of rehearsing a behavior over and over, or engaging in an activity again and again, for the purpose of improving or mastering it, as in the phrase "practice makes perfect</a:t>
            </a:r>
            <a:r>
              <a:rPr lang="en-US" dirty="0" smtClean="0"/>
              <a:t>".</a:t>
            </a:r>
          </a:p>
          <a:p>
            <a:pPr marL="0" indent="0">
              <a:buNone/>
            </a:pPr>
            <a:endParaRPr lang="en-US" dirty="0" smtClean="0"/>
          </a:p>
          <a:p>
            <a:pPr marL="0" indent="0" algn="r">
              <a:buNone/>
            </a:pPr>
            <a:r>
              <a:rPr lang="en-US" sz="1400" dirty="0" smtClean="0">
                <a:hlinkClick r:id="rId2"/>
              </a:rPr>
              <a:t>http</a:t>
            </a:r>
            <a:r>
              <a:rPr lang="en-US" sz="1400" dirty="0">
                <a:hlinkClick r:id="rId2"/>
              </a:rPr>
              <a:t>://en.wikipedia.org/wiki/Practice_(</a:t>
            </a:r>
            <a:r>
              <a:rPr lang="en-US" sz="1400" dirty="0" smtClean="0">
                <a:hlinkClick r:id="rId2"/>
              </a:rPr>
              <a:t>learning_method)</a:t>
            </a:r>
            <a:r>
              <a:rPr lang="en-US" sz="1400" dirty="0"/>
              <a:t> </a:t>
            </a:r>
            <a:r>
              <a:rPr lang="en-US" sz="1400" dirty="0" smtClean="0"/>
              <a:t>17 October 2012</a:t>
            </a:r>
            <a:endParaRPr lang="en-US" sz="1400" dirty="0"/>
          </a:p>
        </p:txBody>
      </p:sp>
    </p:spTree>
    <p:extLst>
      <p:ext uri="{BB962C8B-B14F-4D97-AF65-F5344CB8AC3E}">
        <p14:creationId xmlns:p14="http://schemas.microsoft.com/office/powerpoint/2010/main" val="160162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57250"/>
          </a:xfrm>
        </p:spPr>
        <p:txBody>
          <a:bodyPr>
            <a:normAutofit/>
          </a:bodyPr>
          <a:lstStyle/>
          <a:p>
            <a:pPr algn="ctr"/>
            <a:r>
              <a:rPr lang="en-US" sz="4800" dirty="0" smtClean="0"/>
              <a:t>Katas</a:t>
            </a:r>
            <a:endParaRPr lang="en-US" sz="4800" dirty="0"/>
          </a:p>
        </p:txBody>
      </p:sp>
      <p:pic>
        <p:nvPicPr>
          <p:cNvPr id="1026" name="Picture 2" descr="C:\Users\Steve\Pictures\kentkarate.jpg"/>
          <p:cNvPicPr>
            <a:picLocks noChangeAspect="1" noChangeArrowheads="1"/>
          </p:cNvPicPr>
          <p:nvPr/>
        </p:nvPicPr>
        <p:blipFill>
          <a:blip r:embed="rId2" cstate="print"/>
          <a:srcRect/>
          <a:stretch>
            <a:fillRect/>
          </a:stretch>
        </p:blipFill>
        <p:spPr bwMode="auto">
          <a:xfrm>
            <a:off x="1219200" y="1257300"/>
            <a:ext cx="7088188" cy="353544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TotalTime>
  <Words>388</Words>
  <Application>Microsoft Macintosh PowerPoint</Application>
  <PresentationFormat>On-screen Show (16:9)</PresentationFormat>
  <Paragraphs>45</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Beginning Software Craftsmanship</vt:lpstr>
      <vt:lpstr>PowerPoint Presentation</vt:lpstr>
      <vt:lpstr>Software Craftsmanship TL;DR</vt:lpstr>
      <vt:lpstr>Software Craftsmanship TL;DR</vt:lpstr>
      <vt:lpstr>Why Practice?</vt:lpstr>
      <vt:lpstr>Hey! I know how to code. I don’t need to practice.</vt:lpstr>
      <vt:lpstr>Hey! I already practice. I write code daily.</vt:lpstr>
      <vt:lpstr>Practice (learning method)</vt:lpstr>
      <vt:lpstr>Katas</vt:lpstr>
      <vt:lpstr>Exercises</vt:lpstr>
      <vt:lpstr>Stretch</vt:lpstr>
      <vt:lpstr>Grow</vt:lpstr>
      <vt:lpstr>How to Practice</vt:lpstr>
      <vt:lpstr>Where do I 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Talk</dc:title>
  <dc:creator>Steve</dc:creator>
  <cp:lastModifiedBy>Brendan Enrick</cp:lastModifiedBy>
  <cp:revision>88</cp:revision>
  <dcterms:created xsi:type="dcterms:W3CDTF">2010-07-14T02:28:56Z</dcterms:created>
  <dcterms:modified xsi:type="dcterms:W3CDTF">2014-01-08T13:32:20Z</dcterms:modified>
</cp:coreProperties>
</file>