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8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6" y="-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E5A67-0D18-474B-9695-2E2D5DBA7AF5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019C5-6A7C-4C29-8174-E4DC82B02EEB}">
      <dgm:prSet phldrT="[Text]"/>
      <dgm:spPr/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01E78AC0-6734-4FF1-947C-A96AE71626AE}" type="parTrans" cxnId="{290E3EA1-E387-4BF4-BC34-E87EF2810B70}">
      <dgm:prSet/>
      <dgm:spPr/>
      <dgm:t>
        <a:bodyPr/>
        <a:lstStyle/>
        <a:p>
          <a:endParaRPr lang="en-US"/>
        </a:p>
      </dgm:t>
    </dgm:pt>
    <dgm:pt modelId="{7891D9CF-ECD4-4CFE-AE8F-687E5130F91E}" type="sibTrans" cxnId="{290E3EA1-E387-4BF4-BC34-E87EF2810B7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DC00BE5F-1705-4302-9341-721BFD71A974}">
      <dgm:prSet phldrT="[Text]"/>
      <dgm:spPr/>
      <dgm:t>
        <a:bodyPr/>
        <a:lstStyle/>
        <a:p>
          <a:r>
            <a:rPr lang="en-US" dirty="0" smtClean="0"/>
            <a:t>Published</a:t>
          </a:r>
          <a:endParaRPr lang="en-US" dirty="0"/>
        </a:p>
      </dgm:t>
    </dgm:pt>
    <dgm:pt modelId="{FDFFB091-60C6-44CD-8956-AF75F34C33EE}" type="parTrans" cxnId="{D43D811E-45A1-4FFC-80F4-5BB18FB3D039}">
      <dgm:prSet/>
      <dgm:spPr/>
      <dgm:t>
        <a:bodyPr/>
        <a:lstStyle/>
        <a:p>
          <a:endParaRPr lang="en-US"/>
        </a:p>
      </dgm:t>
    </dgm:pt>
    <dgm:pt modelId="{FCA8AEC0-6D6F-41FB-AB48-2524532C6659}" type="sibTrans" cxnId="{D43D811E-45A1-4FFC-80F4-5BB18FB3D03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3643564C-31EB-420A-8505-FBC4B841469E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856A162C-810C-47E8-A06F-DCFC0EC6F14D}" type="parTrans" cxnId="{AC93CD7F-FE2F-4115-BAE8-6B2AA6AD55F2}">
      <dgm:prSet/>
      <dgm:spPr/>
      <dgm:t>
        <a:bodyPr/>
        <a:lstStyle/>
        <a:p>
          <a:endParaRPr lang="en-US"/>
        </a:p>
      </dgm:t>
    </dgm:pt>
    <dgm:pt modelId="{C31F1B43-8A11-46F4-A2D3-F5A9B25E0728}" type="sibTrans" cxnId="{AC93CD7F-FE2F-4115-BAE8-6B2AA6AD55F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3611370-B155-4D9A-A347-B4EC346F7E31}" type="pres">
      <dgm:prSet presAssocID="{B53E5A67-0D18-474B-9695-2E2D5DBA7A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73CE5-900B-4A1D-B7B6-150CD0348168}" type="pres">
      <dgm:prSet presAssocID="{B9A019C5-6A7C-4C29-8174-E4DC82B02E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AACC-B153-46D9-8255-9F790BC30C8D}" type="pres">
      <dgm:prSet presAssocID="{7891D9CF-ECD4-4CFE-AE8F-687E5130F9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8C7DDE3-0191-48D2-A9F2-D6E4249FF98E}" type="pres">
      <dgm:prSet presAssocID="{7891D9CF-ECD4-4CFE-AE8F-687E5130F9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265EBA-9214-4B6D-85A3-F35EC9BD84B7}" type="pres">
      <dgm:prSet presAssocID="{DC00BE5F-1705-4302-9341-721BFD71A9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410BE-02F7-430A-9F32-87E98534DD20}" type="pres">
      <dgm:prSet presAssocID="{FCA8AEC0-6D6F-41FB-AB48-2524532C66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961EB6-4498-451D-AEE0-045EA95BA067}" type="pres">
      <dgm:prSet presAssocID="{FCA8AEC0-6D6F-41FB-AB48-2524532C66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06571A-3A0E-4B29-A344-00CF6896A971}" type="pres">
      <dgm:prSet presAssocID="{3643564C-31EB-420A-8505-FBC4B8414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FA5A8-46AD-427B-A345-20997D0381D0}" type="pres">
      <dgm:prSet presAssocID="{C31F1B43-8A11-46F4-A2D3-F5A9B25E072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7B754F4-E9FB-4AF2-AB68-C19753C54E92}" type="pres">
      <dgm:prSet presAssocID="{C31F1B43-8A11-46F4-A2D3-F5A9B25E072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93CD7F-FE2F-4115-BAE8-6B2AA6AD55F2}" srcId="{B53E5A67-0D18-474B-9695-2E2D5DBA7AF5}" destId="{3643564C-31EB-420A-8505-FBC4B841469E}" srcOrd="2" destOrd="0" parTransId="{856A162C-810C-47E8-A06F-DCFC0EC6F14D}" sibTransId="{C31F1B43-8A11-46F4-A2D3-F5A9B25E0728}"/>
    <dgm:cxn modelId="{45D65AB6-6459-42F7-B858-C7983E3C7303}" type="presOf" srcId="{B53E5A67-0D18-474B-9695-2E2D5DBA7AF5}" destId="{43611370-B155-4D9A-A347-B4EC346F7E31}" srcOrd="0" destOrd="0" presId="urn:microsoft.com/office/officeart/2005/8/layout/cycle2"/>
    <dgm:cxn modelId="{09CCD6FC-0479-4A38-9CB2-509197A415CA}" type="presOf" srcId="{3643564C-31EB-420A-8505-FBC4B841469E}" destId="{5B06571A-3A0E-4B29-A344-00CF6896A971}" srcOrd="0" destOrd="0" presId="urn:microsoft.com/office/officeart/2005/8/layout/cycle2"/>
    <dgm:cxn modelId="{4D8E2809-1ACF-4073-BF04-A2DD4E36E2C5}" type="presOf" srcId="{C31F1B43-8A11-46F4-A2D3-F5A9B25E0728}" destId="{37B754F4-E9FB-4AF2-AB68-C19753C54E92}" srcOrd="1" destOrd="0" presId="urn:microsoft.com/office/officeart/2005/8/layout/cycle2"/>
    <dgm:cxn modelId="{C692E9BF-FB72-4BA2-B47D-F929822D627F}" type="presOf" srcId="{7891D9CF-ECD4-4CFE-AE8F-687E5130F91E}" destId="{8E83AACC-B153-46D9-8255-9F790BC30C8D}" srcOrd="0" destOrd="0" presId="urn:microsoft.com/office/officeart/2005/8/layout/cycle2"/>
    <dgm:cxn modelId="{5A706FD1-1B8C-4144-974B-7F83AF00FEA5}" type="presOf" srcId="{7891D9CF-ECD4-4CFE-AE8F-687E5130F91E}" destId="{B8C7DDE3-0191-48D2-A9F2-D6E4249FF98E}" srcOrd="1" destOrd="0" presId="urn:microsoft.com/office/officeart/2005/8/layout/cycle2"/>
    <dgm:cxn modelId="{F27D57FD-0C27-4E98-9977-862B55D85F52}" type="presOf" srcId="{C31F1B43-8A11-46F4-A2D3-F5A9B25E0728}" destId="{44BFA5A8-46AD-427B-A345-20997D0381D0}" srcOrd="0" destOrd="0" presId="urn:microsoft.com/office/officeart/2005/8/layout/cycle2"/>
    <dgm:cxn modelId="{290E3EA1-E387-4BF4-BC34-E87EF2810B70}" srcId="{B53E5A67-0D18-474B-9695-2E2D5DBA7AF5}" destId="{B9A019C5-6A7C-4C29-8174-E4DC82B02EEB}" srcOrd="0" destOrd="0" parTransId="{01E78AC0-6734-4FF1-947C-A96AE71626AE}" sibTransId="{7891D9CF-ECD4-4CFE-AE8F-687E5130F91E}"/>
    <dgm:cxn modelId="{2101704E-2988-423E-9536-28C260FE0319}" type="presOf" srcId="{DC00BE5F-1705-4302-9341-721BFD71A974}" destId="{12265EBA-9214-4B6D-85A3-F35EC9BD84B7}" srcOrd="0" destOrd="0" presId="urn:microsoft.com/office/officeart/2005/8/layout/cycle2"/>
    <dgm:cxn modelId="{B0E6EE5A-E3A2-4107-9DDA-CA483F11821E}" type="presOf" srcId="{FCA8AEC0-6D6F-41FB-AB48-2524532C6659}" destId="{40961EB6-4498-451D-AEE0-045EA95BA067}" srcOrd="1" destOrd="0" presId="urn:microsoft.com/office/officeart/2005/8/layout/cycle2"/>
    <dgm:cxn modelId="{5EB40CDC-F6CA-4D17-9570-437DE41DE653}" type="presOf" srcId="{FCA8AEC0-6D6F-41FB-AB48-2524532C6659}" destId="{A7E410BE-02F7-430A-9F32-87E98534DD20}" srcOrd="0" destOrd="0" presId="urn:microsoft.com/office/officeart/2005/8/layout/cycle2"/>
    <dgm:cxn modelId="{625F3DB2-4485-4BEA-8192-8ADAC1A14AEA}" type="presOf" srcId="{B9A019C5-6A7C-4C29-8174-E4DC82B02EEB}" destId="{A9873CE5-900B-4A1D-B7B6-150CD0348168}" srcOrd="0" destOrd="0" presId="urn:microsoft.com/office/officeart/2005/8/layout/cycle2"/>
    <dgm:cxn modelId="{D43D811E-45A1-4FFC-80F4-5BB18FB3D039}" srcId="{B53E5A67-0D18-474B-9695-2E2D5DBA7AF5}" destId="{DC00BE5F-1705-4302-9341-721BFD71A974}" srcOrd="1" destOrd="0" parTransId="{FDFFB091-60C6-44CD-8956-AF75F34C33EE}" sibTransId="{FCA8AEC0-6D6F-41FB-AB48-2524532C6659}"/>
    <dgm:cxn modelId="{B1F699B7-4CAF-4B6E-98DE-2A03C4295B39}" type="presParOf" srcId="{43611370-B155-4D9A-A347-B4EC346F7E31}" destId="{A9873CE5-900B-4A1D-B7B6-150CD0348168}" srcOrd="0" destOrd="0" presId="urn:microsoft.com/office/officeart/2005/8/layout/cycle2"/>
    <dgm:cxn modelId="{36F7ED02-318F-4873-950F-6D6E43511196}" type="presParOf" srcId="{43611370-B155-4D9A-A347-B4EC346F7E31}" destId="{8E83AACC-B153-46D9-8255-9F790BC30C8D}" srcOrd="1" destOrd="0" presId="urn:microsoft.com/office/officeart/2005/8/layout/cycle2"/>
    <dgm:cxn modelId="{70BA909A-83A9-49CE-9886-803A4F58ED20}" type="presParOf" srcId="{8E83AACC-B153-46D9-8255-9F790BC30C8D}" destId="{B8C7DDE3-0191-48D2-A9F2-D6E4249FF98E}" srcOrd="0" destOrd="0" presId="urn:microsoft.com/office/officeart/2005/8/layout/cycle2"/>
    <dgm:cxn modelId="{7F9B9539-2032-4E2B-AC53-B5769FF4459A}" type="presParOf" srcId="{43611370-B155-4D9A-A347-B4EC346F7E31}" destId="{12265EBA-9214-4B6D-85A3-F35EC9BD84B7}" srcOrd="2" destOrd="0" presId="urn:microsoft.com/office/officeart/2005/8/layout/cycle2"/>
    <dgm:cxn modelId="{DD0AEFB3-DE60-48B3-B2D4-609ADD49B721}" type="presParOf" srcId="{43611370-B155-4D9A-A347-B4EC346F7E31}" destId="{A7E410BE-02F7-430A-9F32-87E98534DD20}" srcOrd="3" destOrd="0" presId="urn:microsoft.com/office/officeart/2005/8/layout/cycle2"/>
    <dgm:cxn modelId="{0D3D04F1-80EB-4531-9822-10A03D07537E}" type="presParOf" srcId="{A7E410BE-02F7-430A-9F32-87E98534DD20}" destId="{40961EB6-4498-451D-AEE0-045EA95BA067}" srcOrd="0" destOrd="0" presId="urn:microsoft.com/office/officeart/2005/8/layout/cycle2"/>
    <dgm:cxn modelId="{90AF454E-7367-4A9A-8880-E4EAF16FD135}" type="presParOf" srcId="{43611370-B155-4D9A-A347-B4EC346F7E31}" destId="{5B06571A-3A0E-4B29-A344-00CF6896A971}" srcOrd="4" destOrd="0" presId="urn:microsoft.com/office/officeart/2005/8/layout/cycle2"/>
    <dgm:cxn modelId="{421D498C-6BC6-4B23-9348-CCD2B867B084}" type="presParOf" srcId="{43611370-B155-4D9A-A347-B4EC346F7E31}" destId="{44BFA5A8-46AD-427B-A345-20997D0381D0}" srcOrd="5" destOrd="0" presId="urn:microsoft.com/office/officeart/2005/8/layout/cycle2"/>
    <dgm:cxn modelId="{6E197D14-9287-41AA-B7C3-448E2FCCFDBF}" type="presParOf" srcId="{44BFA5A8-46AD-427B-A345-20997D0381D0}" destId="{37B754F4-E9FB-4AF2-AB68-C19753C54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73CE5-900B-4A1D-B7B6-150CD0348168}">
      <dsp:nvSpPr>
        <dsp:cNvPr id="0" name=""/>
        <dsp:cNvSpPr/>
      </dsp:nvSpPr>
      <dsp:spPr>
        <a:xfrm>
          <a:off x="3377431" y="342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Pending</a:t>
          </a:r>
          <a:endParaRPr lang="en-US" sz="1900" kern="1200" dirty="0"/>
        </a:p>
      </dsp:txBody>
      <dsp:txXfrm>
        <a:off x="3593401" y="216312"/>
        <a:ext cx="1042797" cy="1042797"/>
      </dsp:txXfrm>
    </dsp:sp>
    <dsp:sp modelId="{8E83AACC-B153-46D9-8255-9F790BC30C8D}">
      <dsp:nvSpPr>
        <dsp:cNvPr id="0" name=""/>
        <dsp:cNvSpPr/>
      </dsp:nvSpPr>
      <dsp:spPr>
        <a:xfrm rot="3600000">
          <a:off x="4466807" y="1438745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96269" y="1487260"/>
        <a:ext cx="274981" cy="298634"/>
      </dsp:txXfrm>
    </dsp:sp>
    <dsp:sp modelId="{12265EBA-9214-4B6D-85A3-F35EC9BD84B7}">
      <dsp:nvSpPr>
        <dsp:cNvPr id="0" name=""/>
        <dsp:cNvSpPr/>
      </dsp:nvSpPr>
      <dsp:spPr>
        <a:xfrm>
          <a:off x="4485394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Published</a:t>
          </a:r>
          <a:endParaRPr lang="en-US" sz="1900" kern="1200" dirty="0"/>
        </a:p>
      </dsp:txBody>
      <dsp:txXfrm>
        <a:off x="4701364" y="2135361"/>
        <a:ext cx="1042797" cy="1042797"/>
      </dsp:txXfrm>
    </dsp:sp>
    <dsp:sp modelId="{A7E410BE-02F7-430A-9F32-87E98534DD20}">
      <dsp:nvSpPr>
        <dsp:cNvPr id="0" name=""/>
        <dsp:cNvSpPr/>
      </dsp:nvSpPr>
      <dsp:spPr>
        <a:xfrm rot="10800000">
          <a:off x="3929502" y="2407898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047351" y="2507443"/>
        <a:ext cx="274981" cy="298634"/>
      </dsp:txXfrm>
    </dsp:sp>
    <dsp:sp modelId="{5B06571A-3A0E-4B29-A344-00CF6896A971}">
      <dsp:nvSpPr>
        <dsp:cNvPr id="0" name=""/>
        <dsp:cNvSpPr/>
      </dsp:nvSpPr>
      <dsp:spPr>
        <a:xfrm>
          <a:off x="2269467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Archived</a:t>
          </a:r>
          <a:endParaRPr lang="en-US" sz="1900" kern="1200" dirty="0"/>
        </a:p>
      </dsp:txBody>
      <dsp:txXfrm>
        <a:off x="2485437" y="2135361"/>
        <a:ext cx="1042797" cy="1042797"/>
      </dsp:txXfrm>
    </dsp:sp>
    <dsp:sp modelId="{44BFA5A8-46AD-427B-A345-20997D0381D0}">
      <dsp:nvSpPr>
        <dsp:cNvPr id="0" name=""/>
        <dsp:cNvSpPr/>
      </dsp:nvSpPr>
      <dsp:spPr>
        <a:xfrm rot="18000000">
          <a:off x="3358844" y="1458002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88306" y="1608577"/>
        <a:ext cx="274981" cy="29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complex creation logic in the factory;</a:t>
            </a:r>
            <a:r>
              <a:rPr lang="en-US" baseline="0" dirty="0" smtClean="0"/>
              <a:t> let factory determine which specific instance is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create objects, especially expensive ones, when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Maintain flexibility in code – Open/Closed Principle – new classes can be added and only the factory needs to know about them.  They can even be added as plug-ins by simply dropping them into a folder.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arrows can be represented by commands.  Unlike</a:t>
            </a:r>
            <a:r>
              <a:rPr lang="en-US" baseline="0" dirty="0" smtClean="0"/>
              <a:t> basic object oriented design, which teaches that the nouns in a problem are the classes and the verbs are methods, the Command pattern represents verbs as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2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9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7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38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A04-83C5-4490-B32D-67E67F46E85B}" type="datetimeFigureOut">
              <a:rPr lang="en-US" smtClean="0"/>
              <a:t>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-codemash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" y="0"/>
            <a:ext cx="909123" cy="9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Steve Smith | @</a:t>
            </a:r>
            <a:r>
              <a:rPr lang="en-US" dirty="0" err="1" smtClean="0">
                <a:latin typeface="News Gothic Com Thin" charset="0"/>
              </a:rPr>
              <a:t>ardalis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6340" y="3848871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76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when set of special cases is constantly changing/growing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Game rules</a:t>
            </a:r>
          </a:p>
          <a:p>
            <a:pPr lvl="1"/>
            <a:r>
              <a:rPr lang="en-US" dirty="0" smtClean="0"/>
              <a:t>Pricing rules</a:t>
            </a:r>
          </a:p>
          <a:p>
            <a:pPr lvl="1"/>
            <a:r>
              <a:rPr lang="en-US" dirty="0" smtClean="0"/>
              <a:t>Advertisement target/selection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 Interface (special case of Command pattern)</a:t>
            </a:r>
          </a:p>
          <a:p>
            <a:pPr lvl="1"/>
            <a:r>
              <a:rPr lang="en-US" dirty="0" smtClean="0"/>
              <a:t>Evaluate the rule</a:t>
            </a:r>
          </a:p>
          <a:p>
            <a:pPr lvl="1"/>
            <a:r>
              <a:rPr lang="en-US" dirty="0" smtClean="0"/>
              <a:t>(optional) </a:t>
            </a:r>
            <a:r>
              <a:rPr lang="en-US" dirty="0" err="1" smtClean="0"/>
              <a:t>IsMatch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Rule engine</a:t>
            </a:r>
          </a:p>
          <a:p>
            <a:pPr lvl="1"/>
            <a:r>
              <a:rPr lang="en-US" dirty="0" smtClean="0"/>
              <a:t>Maintains collection of rules</a:t>
            </a:r>
          </a:p>
          <a:p>
            <a:pPr lvl="1"/>
            <a:r>
              <a:rPr lang="en-US" dirty="0" smtClean="0"/>
              <a:t>(Matches and) Evaluates rules in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Key Patterns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038600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Strategy Pattern</a:t>
            </a:r>
          </a:p>
          <a:p>
            <a:r>
              <a:rPr lang="en-US" sz="2400" dirty="0">
                <a:latin typeface="News Gothic Com Thin" charset="0"/>
              </a:rPr>
              <a:t>Factory Method Pattern</a:t>
            </a:r>
          </a:p>
          <a:p>
            <a:r>
              <a:rPr lang="en-US" sz="2400" dirty="0">
                <a:latin typeface="News Gothic Com Thin" charset="0"/>
              </a:rPr>
              <a:t>Command Pattern</a:t>
            </a:r>
          </a:p>
          <a:p>
            <a:r>
              <a:rPr lang="en-US" sz="2400" dirty="0">
                <a:latin typeface="News Gothic Com Thin" charset="0"/>
              </a:rPr>
              <a:t>Rules Engine Pattern</a:t>
            </a:r>
          </a:p>
        </p:txBody>
      </p:sp>
    </p:spTree>
    <p:extLst>
      <p:ext uri="{BB962C8B-B14F-4D97-AF65-F5344CB8AC3E}">
        <p14:creationId xmlns:p14="http://schemas.microsoft.com/office/powerpoint/2010/main" val="122573404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Encapsulate a family of related algorithms</a:t>
            </a:r>
          </a:p>
          <a:p>
            <a:endParaRPr lang="en-US" sz="2400" dirty="0"/>
          </a:p>
          <a:p>
            <a:r>
              <a:rPr lang="en-US" sz="2400" dirty="0"/>
              <a:t>Let the algorithm vary and evolve independently from the class(</a:t>
            </a:r>
            <a:r>
              <a:rPr lang="en-US" sz="2400" dirty="0" err="1"/>
              <a:t>es</a:t>
            </a:r>
            <a:r>
              <a:rPr lang="en-US" sz="2400" dirty="0"/>
              <a:t>) using it</a:t>
            </a:r>
          </a:p>
          <a:p>
            <a:endParaRPr lang="en-US" sz="2400" dirty="0"/>
          </a:p>
          <a:p>
            <a:r>
              <a:rPr lang="en-US" sz="2400" dirty="0"/>
              <a:t>Allows classes to maintain a single purpose</a:t>
            </a:r>
          </a:p>
          <a:p>
            <a:pPr lvl="1"/>
            <a:r>
              <a:rPr lang="en-US" sz="2000" dirty="0"/>
              <a:t>Single Responsibility Principle (SRP)</a:t>
            </a:r>
          </a:p>
          <a:p>
            <a:pPr lvl="1"/>
            <a:r>
              <a:rPr lang="en-US" sz="2000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44740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Structure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86286" y="1725957"/>
            <a:ext cx="4971429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08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Common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Inversion and Injection</a:t>
            </a:r>
          </a:p>
          <a:p>
            <a:endParaRPr lang="en-US" sz="2400" dirty="0"/>
          </a:p>
          <a:p>
            <a:r>
              <a:rPr lang="en-US" sz="2400" dirty="0"/>
              <a:t>Decouple class dependencies and responsibilities</a:t>
            </a:r>
          </a:p>
          <a:p>
            <a:endParaRPr lang="en-US" sz="2400" dirty="0"/>
          </a:p>
          <a:p>
            <a:r>
              <a:rPr lang="en-US" sz="2400" dirty="0"/>
              <a:t>Create interfaces for each responsibility</a:t>
            </a:r>
          </a:p>
          <a:p>
            <a:endParaRPr lang="en-US" sz="2400" dirty="0"/>
          </a:p>
          <a:p>
            <a:r>
              <a:rPr lang="en-US" sz="2400" dirty="0"/>
              <a:t>Inject interfaces via constructor (or parameters)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873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Hidden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Explicit Dependencies Principle</a:t>
            </a:r>
          </a:p>
          <a:p>
            <a:endParaRPr lang="en-US" sz="2400" dirty="0"/>
          </a:p>
          <a:p>
            <a:r>
              <a:rPr lang="en-US" sz="2400" dirty="0"/>
              <a:t>Classes should declare their dependencies via their constructor</a:t>
            </a:r>
          </a:p>
          <a:p>
            <a:endParaRPr lang="en-US" sz="2400" dirty="0"/>
          </a:p>
          <a:p>
            <a:r>
              <a:rPr lang="en-US" sz="2400" dirty="0"/>
              <a:t>Avoid non-stateless static calls</a:t>
            </a:r>
          </a:p>
          <a:p>
            <a:r>
              <a:rPr lang="en-US" sz="2400" dirty="0"/>
              <a:t>Avoid directly instantiating classes with side effects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15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Separate object creation from the decision of which object to create</a:t>
            </a:r>
          </a:p>
          <a:p>
            <a:endParaRPr lang="en-US" sz="2800" dirty="0"/>
          </a:p>
          <a:p>
            <a:r>
              <a:rPr lang="en-US" sz="2800" dirty="0"/>
              <a:t>Defer creation of objects</a:t>
            </a:r>
          </a:p>
          <a:p>
            <a:endParaRPr lang="en-US" sz="2800" dirty="0"/>
          </a:p>
          <a:p>
            <a:r>
              <a:rPr lang="en-US" sz="2800" dirty="0"/>
              <a:t>Add new classes and functionality without breaking client code</a:t>
            </a:r>
          </a:p>
        </p:txBody>
      </p:sp>
    </p:spTree>
    <p:extLst>
      <p:ext uri="{BB962C8B-B14F-4D97-AF65-F5344CB8AC3E}">
        <p14:creationId xmlns:p14="http://schemas.microsoft.com/office/powerpoint/2010/main" val="419671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Represent an action as an object</a:t>
            </a:r>
          </a:p>
          <a:p>
            <a:endParaRPr lang="en-US" sz="2000" dirty="0"/>
          </a:p>
          <a:p>
            <a:r>
              <a:rPr lang="en-US" sz="2000" dirty="0"/>
              <a:t>Decouple performing the action from the client that is issuing the command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Common uses:</a:t>
            </a:r>
          </a:p>
          <a:p>
            <a:pPr lvl="1"/>
            <a:r>
              <a:rPr lang="en-US" sz="1800" dirty="0"/>
              <a:t>Delayed execution</a:t>
            </a:r>
          </a:p>
          <a:p>
            <a:pPr lvl="1"/>
            <a:r>
              <a:rPr lang="en-US" sz="1800" dirty="0"/>
              <a:t>Logging activity</a:t>
            </a:r>
          </a:p>
          <a:p>
            <a:pPr lvl="1"/>
            <a:r>
              <a:rPr lang="en-US" sz="1800" dirty="0"/>
              <a:t>Scaling processes</a:t>
            </a:r>
          </a:p>
          <a:p>
            <a:pPr lvl="1"/>
            <a:r>
              <a:rPr lang="en-US" sz="1800" dirty="0"/>
              <a:t>State machine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Structure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10095" y="1725957"/>
            <a:ext cx="4723810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84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368</Words>
  <Application>Microsoft Macintosh PowerPoint</Application>
  <PresentationFormat>On-screen Show (16:9)</PresentationFormat>
  <Paragraphs>81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Intermediate Software Craftsmanship</vt:lpstr>
      <vt:lpstr>Key Patterns</vt:lpstr>
      <vt:lpstr>Strategy : Intent</vt:lpstr>
      <vt:lpstr>Strategy : Structure</vt:lpstr>
      <vt:lpstr>Strategy : Common Usage</vt:lpstr>
      <vt:lpstr>Avoid Hidden Dependencies</vt:lpstr>
      <vt:lpstr>Factory : Intent</vt:lpstr>
      <vt:lpstr>Command: Intent</vt:lpstr>
      <vt:lpstr>Command: Structure</vt:lpstr>
      <vt:lpstr>State Transitions</vt:lpstr>
      <vt:lpstr>Rules Engine</vt:lpstr>
      <vt:lpstr>Rules Engine Components</vt:lpstr>
      <vt:lpstr>Discuss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37</cp:revision>
  <dcterms:created xsi:type="dcterms:W3CDTF">2013-09-03T09:24:59Z</dcterms:created>
  <dcterms:modified xsi:type="dcterms:W3CDTF">2014-01-10T16:31:37Z</dcterms:modified>
</cp:coreProperties>
</file>