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Impact of Distances from Major Roads on Housing Prices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1270000" y="5029200"/>
            <a:ext cx="10464800" cy="4159300"/>
          </a:xfrm>
          <a:prstGeom prst="rect">
            <a:avLst/>
          </a:prstGeom>
        </p:spPr>
        <p:txBody>
          <a:bodyPr/>
          <a:lstStyle/>
          <a:p>
            <a:pPr algn="l" defTabSz="490727">
              <a:defRPr b="1" sz="2688">
                <a:latin typeface="Helvetica"/>
                <a:ea typeface="Helvetica"/>
                <a:cs typeface="Helvetica"/>
                <a:sym typeface="Helvetica"/>
              </a:defRPr>
            </a:pPr>
            <a:r>
              <a:t>Questions:</a:t>
            </a:r>
          </a:p>
          <a:p>
            <a:pPr algn="l" defTabSz="490727">
              <a:defRPr sz="2688"/>
            </a:pPr>
          </a:p>
          <a:p>
            <a:pPr marL="331893" indent="-331893" algn="l" defTabSz="490727">
              <a:buSzPct val="75000"/>
              <a:buChar char="•"/>
              <a:defRPr sz="2688"/>
            </a:pPr>
            <a:r>
              <a:t>What percentage of homes are next to a major road?</a:t>
            </a:r>
          </a:p>
          <a:p>
            <a:pPr marL="331893" indent="-331893" algn="l" defTabSz="490727">
              <a:buSzPct val="75000"/>
              <a:buChar char="•"/>
              <a:defRPr sz="2688"/>
            </a:pPr>
            <a:r>
              <a:t>How does being next to a major road impact the price of a home?</a:t>
            </a:r>
          </a:p>
          <a:p>
            <a:pPr marL="331893" indent="-331893" algn="l" defTabSz="490727">
              <a:buSzPct val="75000"/>
              <a:buChar char="•"/>
              <a:defRPr sz="2688"/>
            </a:pPr>
          </a:p>
          <a:p>
            <a:pPr marL="331893" indent="-331893" algn="l" defTabSz="490727">
              <a:buSzPct val="75000"/>
              <a:buChar char="•"/>
              <a:defRPr sz="2688"/>
            </a:pPr>
          </a:p>
          <a:p>
            <a:pPr marL="331893" indent="-331893" algn="l" defTabSz="490727">
              <a:buSzPct val="75000"/>
              <a:buChar char="•"/>
              <a:defRPr sz="2688"/>
            </a:pPr>
            <a:r>
              <a:t>How would you analyze the accuracy of your major road feature? (You may want to include visualizations)</a:t>
            </a:r>
          </a:p>
          <a:p>
            <a:pPr marL="331893" indent="-331893" algn="l" defTabSz="490727">
              <a:buSzPct val="75000"/>
              <a:buChar char="•"/>
              <a:defRPr sz="2688"/>
            </a:pPr>
            <a:r>
              <a:t>How would Opendoor make use of this analysis? How would you extend your analysis given more resources / time?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HeatMap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037" t="0" r="8751" b="0"/>
          <a:stretch>
            <a:fillRect/>
          </a:stretch>
        </p:blipFill>
        <p:spPr>
          <a:xfrm>
            <a:off x="5421723" y="2189790"/>
            <a:ext cx="6389277" cy="5788502"/>
          </a:xfrm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900"/>
            </a:lvl1pPr>
          </a:lstStyle>
          <a:p>
            <a:pPr/>
            <a:r>
              <a:t>Chose to focus on major motorways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52500" y="2603500"/>
            <a:ext cx="3962599" cy="6286500"/>
          </a:xfrm>
          <a:prstGeom prst="rect">
            <a:avLst/>
          </a:prstGeom>
        </p:spPr>
        <p:txBody>
          <a:bodyPr/>
          <a:lstStyle/>
          <a:p>
            <a:pPr/>
            <a:r>
              <a:t>I 8, I 10, AZ 85, AZ 303 Loop, AZ 303, Northern Parkway, AZ 101 Loop, AZ-101 Loop, I 17, I-17, ….</a:t>
            </a:r>
          </a:p>
          <a:p>
            <a:pPr/>
            <a:r>
              <a:t>Scale of map is …</a:t>
            </a:r>
          </a:p>
          <a:p>
            <a:pPr/>
            <a:r>
              <a:t>Understand how proximity to highway affects price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Histogr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676701" y="3380048"/>
            <a:ext cx="6299657" cy="4199771"/>
          </a:xfrm>
          <a:prstGeom prst="rect">
            <a:avLst/>
          </a:prstGeom>
        </p:spPr>
      </p:pic>
      <p:sp>
        <p:nvSpPr>
          <p:cNvPr id="127" name="Shape 127"/>
          <p:cNvSpPr/>
          <p:nvPr>
            <p:ph type="title"/>
          </p:nvPr>
        </p:nvSpPr>
        <p:spPr>
          <a:xfrm>
            <a:off x="952500" y="635000"/>
            <a:ext cx="10586691" cy="199424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What percentage of homes are near a major road?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52500" y="3175000"/>
            <a:ext cx="5334000" cy="4102100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buSzPct val="75000"/>
              <a:buChar char="•"/>
            </a:pPr>
            <a:r>
              <a:t>15% within 1km</a:t>
            </a:r>
          </a:p>
          <a:p>
            <a:pPr marL="395111" indent="-395111" algn="l">
              <a:buSzPct val="75000"/>
              <a:buChar char="•"/>
            </a:pPr>
            <a:r>
              <a:t>85% within 9 km</a:t>
            </a:r>
          </a:p>
        </p:txBody>
      </p:sp>
      <p:graphicFrame>
        <p:nvGraphicFramePr>
          <p:cNvPr id="129" name="Table 129"/>
          <p:cNvGraphicFramePr/>
          <p:nvPr/>
        </p:nvGraphicFramePr>
        <p:xfrm>
          <a:off x="1270000" y="4838700"/>
          <a:ext cx="5334000" cy="82296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33400"/>
                <a:gridCol w="2556916"/>
              </a:tblGrid>
              <a:tr h="322177"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1501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6.9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1501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std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16.5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1501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0.0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1501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25%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1.5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1501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3.0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1501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75%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5.5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1501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max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/>
                        <a:t>244.1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3097">
              <a:defRPr sz="5520"/>
            </a:pPr>
            <a:r>
              <a:t>Effect of distance on price of home</a:t>
            </a:r>
          </a:p>
          <a:p>
            <a:pPr defTabSz="403097">
              <a:defRPr sz="2760"/>
            </a:pPr>
            <a:r>
              <a:t>Restrict to homes within 15km (93% of data)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177800" y="2692400"/>
            <a:ext cx="4316611" cy="6286500"/>
          </a:xfrm>
          <a:prstGeom prst="rect">
            <a:avLst/>
          </a:prstGeom>
        </p:spPr>
        <p:txBody>
          <a:bodyPr/>
          <a:lstStyle/>
          <a:p>
            <a:pPr/>
            <a:r>
              <a:t> Non linear relationship</a:t>
            </a:r>
          </a:p>
          <a:p>
            <a:pPr/>
            <a:r>
              <a:t>Negatively correlated for small distances away from the highway</a:t>
            </a:r>
          </a:p>
          <a:p>
            <a:pPr/>
            <a:r>
              <a:t>Highly correlated for medium distances (wealthier neighbourhood)</a:t>
            </a:r>
          </a:p>
          <a:p>
            <a:pPr/>
            <a:r>
              <a:t>Negatively correlate for large distances</a:t>
            </a:r>
          </a:p>
        </p:txBody>
      </p:sp>
      <p:pic>
        <p:nvPicPr>
          <p:cNvPr id="133" name="PriceVDista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6068" y="3200400"/>
            <a:ext cx="7620001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 a non linear model</a:t>
            </a:r>
          </a:p>
        </p:txBody>
      </p:sp>
      <p:sp>
        <p:nvSpPr>
          <p:cNvPr id="136" name="Shape 136"/>
          <p:cNvSpPr/>
          <p:nvPr>
            <p:ph type="body" sz="half" idx="1"/>
          </p:nvPr>
        </p:nvSpPr>
        <p:spPr>
          <a:xfrm>
            <a:off x="596900" y="2674887"/>
            <a:ext cx="5109468" cy="6156426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Performance of model: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Mean Absolute Error: $121K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Median Proportion of Error: 31%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R2 score: -0.01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Performance of median model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Mean Absolute Error: $121K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Median Proportion of Error: 30%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R2 score: -0.05</a:t>
            </a:r>
          </a:p>
        </p:txBody>
      </p:sp>
      <p:pic>
        <p:nvPicPr>
          <p:cNvPr id="137" name="PriceVDistance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5330" y="2565400"/>
            <a:ext cx="7620001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110809_familychineseoahu_en_00317_2040x1360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2374" t="0" r="24460" b="1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</a:t>
            </a:r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